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78" r:id="rId2"/>
    <p:sldId id="257" r:id="rId3"/>
    <p:sldId id="276" r:id="rId4"/>
    <p:sldId id="274" r:id="rId5"/>
    <p:sldId id="277" r:id="rId6"/>
    <p:sldId id="256" r:id="rId7"/>
    <p:sldId id="265" r:id="rId8"/>
    <p:sldId id="262" r:id="rId9"/>
    <p:sldId id="263" r:id="rId10"/>
    <p:sldId id="264" r:id="rId11"/>
    <p:sldId id="258" r:id="rId12"/>
    <p:sldId id="261" r:id="rId13"/>
    <p:sldId id="266" r:id="rId14"/>
    <p:sldId id="267" r:id="rId15"/>
    <p:sldId id="269" r:id="rId16"/>
    <p:sldId id="275" r:id="rId17"/>
    <p:sldId id="268" r:id="rId18"/>
    <p:sldId id="271" r:id="rId19"/>
    <p:sldId id="272" r:id="rId20"/>
    <p:sldId id="273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vardhan Singu" initials="GS" lastIdx="2" clrIdx="0">
    <p:extLst>
      <p:ext uri="{19B8F6BF-5375-455C-9EA6-DF929625EA0E}">
        <p15:presenceInfo xmlns:p15="http://schemas.microsoft.com/office/powerpoint/2012/main" userId="c08ef9eb5dac0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F3FF5-D1F2-4134-91E3-4D306D37E53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56F50-41DB-4666-831B-3D2196D0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6F50-41DB-4666-831B-3D2196D081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9BAF-7498-F57D-B509-AE4F2E3F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650099"/>
            <a:ext cx="8948541" cy="2638122"/>
          </a:xfrm>
        </p:spPr>
        <p:txBody>
          <a:bodyPr anchor="ctr"/>
          <a:lstStyle/>
          <a:p>
            <a:pPr algn="ctr"/>
            <a:r>
              <a:rPr lang="en-US" sz="8000" b="1" dirty="0">
                <a:solidFill>
                  <a:srgbClr val="00B05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Sales Analysis with SQL</a:t>
            </a:r>
          </a:p>
        </p:txBody>
      </p:sp>
    </p:spTree>
    <p:extLst>
      <p:ext uri="{BB962C8B-B14F-4D97-AF65-F5344CB8AC3E}">
        <p14:creationId xmlns:p14="http://schemas.microsoft.com/office/powerpoint/2010/main" val="18644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D8B61-9E09-6F1A-82D0-C2B89EF481CF}"/>
              </a:ext>
            </a:extLst>
          </p:cNvPr>
          <p:cNvSpPr txBox="1"/>
          <p:nvPr/>
        </p:nvSpPr>
        <p:spPr>
          <a:xfrm>
            <a:off x="0" y="47717"/>
            <a:ext cx="1122504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#13.	Which product line is most frequently associated with each gender?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Gender, `Product line`,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purchase_count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SELECT Gender, `Product line` 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RANK() OVER (PARTITION BY Gender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FROM amazon GROUP BY Gender, `Product line`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 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gender_product_counts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1;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F0E19-8FB6-6FC5-5338-EDD1C7F19C26}"/>
              </a:ext>
            </a:extLst>
          </p:cNvPr>
          <p:cNvSpPr txBox="1"/>
          <p:nvPr/>
        </p:nvSpPr>
        <p:spPr>
          <a:xfrm>
            <a:off x="4120057" y="4503160"/>
            <a:ext cx="7954483" cy="182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#15.	Count the sales occurrences for each time of day on every weekday.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sales_occurrences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0BB76-E5A4-C796-F9E2-8818EE721519}"/>
              </a:ext>
            </a:extLst>
          </p:cNvPr>
          <p:cNvSpPr txBox="1"/>
          <p:nvPr/>
        </p:nvSpPr>
        <p:spPr>
          <a:xfrm>
            <a:off x="81126" y="2601294"/>
            <a:ext cx="7725104" cy="182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#14.	Calculate the average rating for each product line.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distinct(`Product line`), avg(Rating) over(partition by 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Avg_Rating_each_Product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Avg_Rating_each_Product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desc;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86A75-C324-0F19-E562-A40C5E99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231" y="323855"/>
            <a:ext cx="4268310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B9FFA-FDCF-28BE-5788-AD8E4163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30" y="1890494"/>
            <a:ext cx="4228637" cy="266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B5ECC-BC49-F90F-C4F8-BD76ED3AC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9" y="4500745"/>
            <a:ext cx="3111118" cy="22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5CD3AC-507B-61D1-0FC8-2F95E7C1D281}"/>
              </a:ext>
            </a:extLst>
          </p:cNvPr>
          <p:cNvSpPr txBox="1"/>
          <p:nvPr/>
        </p:nvSpPr>
        <p:spPr>
          <a:xfrm>
            <a:off x="73572" y="99024"/>
            <a:ext cx="8198069" cy="1877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#16.	Identify the customer type contributing the highest revenue.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`Customer type` FROM(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sum(`gross income`)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customer_wise_revenue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`Customer type`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customer_wise_revenue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desc LIMIT 1) as sq1;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A5F49-709B-240F-ADE2-F72276D25C77}"/>
              </a:ext>
            </a:extLst>
          </p:cNvPr>
          <p:cNvSpPr txBox="1"/>
          <p:nvPr/>
        </p:nvSpPr>
        <p:spPr>
          <a:xfrm>
            <a:off x="147147" y="2316987"/>
            <a:ext cx="7294180" cy="107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 17.	Determine the city with the highest VAT percentage.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City, (sum(`Tax 5%`)/sum(Total))*100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VAT_percentage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 City;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1514F-B3C3-1AE0-8F68-B35EAE7CB32C}"/>
              </a:ext>
            </a:extLst>
          </p:cNvPr>
          <p:cNvSpPr txBox="1"/>
          <p:nvPr/>
        </p:nvSpPr>
        <p:spPr>
          <a:xfrm>
            <a:off x="115613" y="3516064"/>
            <a:ext cx="8439808" cy="273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#18.	Identify the customer type with the highest VAT payments.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sum(`Tax 5%`)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 `Customer type`)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8EEFF-1FB1-4271-CAC9-08093208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641" y="215744"/>
            <a:ext cx="2448911" cy="127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63CC1-B4FE-BBC8-6B56-89A34FEB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641" y="1674391"/>
            <a:ext cx="3403138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811EB-AE36-4CD1-9C43-F16FC81E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641" y="4091669"/>
            <a:ext cx="3730393" cy="14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926E9-EEE0-45AB-EEFB-B88E18F0E1DC}"/>
              </a:ext>
            </a:extLst>
          </p:cNvPr>
          <p:cNvSpPr txBox="1"/>
          <p:nvPr/>
        </p:nvSpPr>
        <p:spPr>
          <a:xfrm>
            <a:off x="84082" y="172975"/>
            <a:ext cx="609600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#19.	What is the count of distinct customer types in the dataset?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count(distinct(`Customer type`))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Distinct_Customer_Types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DDF87-C270-5024-CC30-11EDC70038AC}"/>
              </a:ext>
            </a:extLst>
          </p:cNvPr>
          <p:cNvSpPr txBox="1"/>
          <p:nvPr/>
        </p:nvSpPr>
        <p:spPr>
          <a:xfrm>
            <a:off x="84082" y="1775556"/>
            <a:ext cx="609600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#20.	What is the count of distinct payment methods in the dataset?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count(distinct(Payment))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Distinct_Payment_Types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70079-CCE3-CAF6-BB27-1C7C7997E3BC}"/>
              </a:ext>
            </a:extLst>
          </p:cNvPr>
          <p:cNvSpPr txBox="1"/>
          <p:nvPr/>
        </p:nvSpPr>
        <p:spPr>
          <a:xfrm>
            <a:off x="105104" y="3336097"/>
            <a:ext cx="9435331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#21.	Which customer type occurs most frequently?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GROUP BY `Customer type` HAVING COUNT(*) =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type_count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(SELECT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type_count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  GROUP BY `Customer type`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cust_type_counts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194C0-B2F1-D4B2-2DAA-579B845D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461" y="338742"/>
            <a:ext cx="3750347" cy="921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E020C-EF96-511F-69BD-9AA3F648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61" y="1900015"/>
            <a:ext cx="4049078" cy="1051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CC6906-A49B-7187-F3DD-CBB2C2C7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461" y="3548086"/>
            <a:ext cx="3617322" cy="10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B6C77-6D74-9B21-8B25-36F57C8CD880}"/>
              </a:ext>
            </a:extLst>
          </p:cNvPr>
          <p:cNvSpPr txBox="1"/>
          <p:nvPr/>
        </p:nvSpPr>
        <p:spPr>
          <a:xfrm>
            <a:off x="73571" y="76528"/>
            <a:ext cx="8418787" cy="217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#22.	Identify the customer type with the highest purchase frequency.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customer_cnt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(SELECT `Customer type`,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customer_cnt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RANK() OVER (PARTITION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`Customer type` 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cust_freq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1DD4F-77D9-B556-A141-9597035CBA27}"/>
              </a:ext>
            </a:extLst>
          </p:cNvPr>
          <p:cNvSpPr txBox="1"/>
          <p:nvPr/>
        </p:nvSpPr>
        <p:spPr>
          <a:xfrm>
            <a:off x="0" y="2354495"/>
            <a:ext cx="8213837" cy="177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#23.	Determine the predominant gender among customers.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Gender,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gend_purchase_freq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Gender;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Gender, sum(Total)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gend_purchase_Value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Gender;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9549E-E284-1212-1A71-62AF4ACFF011}"/>
              </a:ext>
            </a:extLst>
          </p:cNvPr>
          <p:cNvSpPr txBox="1"/>
          <p:nvPr/>
        </p:nvSpPr>
        <p:spPr>
          <a:xfrm>
            <a:off x="3202635" y="4402587"/>
            <a:ext cx="9255672" cy="197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#24.	Examine the distribution of genders within each branch.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Branch, Gender,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(SELECT Branch, Gender,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RANK() OVER (PARTITION BY Branch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amazon GROUP BY Branch, Gender)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gender_dist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7DE8-16D0-4892-6C4D-A7E96C7C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333" y="1"/>
            <a:ext cx="4046481" cy="191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4B1A0-9AF9-9291-ECF9-F478A86F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33" y="2231615"/>
            <a:ext cx="3181794" cy="1914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A9CB1-F772-44D8-B8F0-CB79294E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9020"/>
            <a:ext cx="3160060" cy="26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24387B-722F-2DD0-C216-BEC2CBFAA7DC}"/>
              </a:ext>
            </a:extLst>
          </p:cNvPr>
          <p:cNvSpPr txBox="1"/>
          <p:nvPr/>
        </p:nvSpPr>
        <p:spPr>
          <a:xfrm>
            <a:off x="152398" y="119848"/>
            <a:ext cx="9821919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#25.	Identify the time of day when customers provide the most ratings.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RANK()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= 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E7AD1-15CC-0A5F-0E92-922B4B88D1B9}"/>
              </a:ext>
            </a:extLst>
          </p:cNvPr>
          <p:cNvSpPr txBox="1"/>
          <p:nvPr/>
        </p:nvSpPr>
        <p:spPr>
          <a:xfrm>
            <a:off x="152398" y="3365485"/>
            <a:ext cx="10011105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#26.	Determine the time of day with the highest customer ratings for each branch.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 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	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dense_RANK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	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= 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D5932-297E-DC0C-A936-4CAB651C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09" y="590502"/>
            <a:ext cx="3200847" cy="178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E36E8-9DDE-157A-3EFA-63FD5C34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09" y="4004256"/>
            <a:ext cx="3703634" cy="18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331F4F-FB35-BD67-E029-45C5DDD21B5F}"/>
              </a:ext>
            </a:extLst>
          </p:cNvPr>
          <p:cNvSpPr txBox="1"/>
          <p:nvPr/>
        </p:nvSpPr>
        <p:spPr>
          <a:xfrm>
            <a:off x="94593" y="129504"/>
            <a:ext cx="9690537" cy="277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#27.	Identify the day of the week with the highest average ratings.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 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RANK() OVER (ORDER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=1;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A583D-163A-83F5-AB93-D86E1705AA3D}"/>
              </a:ext>
            </a:extLst>
          </p:cNvPr>
          <p:cNvSpPr txBox="1"/>
          <p:nvPr/>
        </p:nvSpPr>
        <p:spPr>
          <a:xfrm>
            <a:off x="94593" y="3429000"/>
            <a:ext cx="11876690" cy="357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#28.	Determine the day of the week with the highest average ratings for each branch.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DENSE_RANK()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	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=1;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188CB-392B-9A62-BD95-674AA807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86" y="633025"/>
            <a:ext cx="4369422" cy="1490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1B637-AB04-ECFC-B861-5D678940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86" y="3887214"/>
            <a:ext cx="446784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7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9862-7DA0-1C20-7D79-70825694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64340"/>
            <a:ext cx="9404723" cy="296051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 &amp; OUTCOME OF ANALYSIS</a:t>
            </a:r>
          </a:p>
        </p:txBody>
      </p:sp>
    </p:spTree>
    <p:extLst>
      <p:ext uri="{BB962C8B-B14F-4D97-AF65-F5344CB8AC3E}">
        <p14:creationId xmlns:p14="http://schemas.microsoft.com/office/powerpoint/2010/main" val="304289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263D-DB50-DB6E-A64E-5F6C6E30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4" y="105877"/>
            <a:ext cx="7320729" cy="682399"/>
          </a:xfrm>
        </p:spPr>
        <p:txBody>
          <a:bodyPr/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34C8-ED64-5917-DD05-B827652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" y="788276"/>
            <a:ext cx="11913749" cy="58332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Ewallet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Payment Mode is done more frequently.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Product Line has the Highest Sales and also highest Revenue.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In the Month of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January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more Revenue generated &amp; in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February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less Revenue generated.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month total Cost of Goods reaches peaks.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City “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Naypyitaw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” has generated Highest Revenue.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Female more purchased with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and Male with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“Health &amp; Beauty”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product lines.</a:t>
            </a:r>
            <a:endParaRPr lang="en-US" sz="18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are highly rated &amp;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 and </a:t>
            </a: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LifeStyle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less rated.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On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Saturdays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more Orders occurred and on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Mondays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less orders occurred.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“Member”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contributing for high revenue generation.</a:t>
            </a:r>
          </a:p>
          <a:p>
            <a:pPr>
              <a:lnSpc>
                <a:spcPct val="150000"/>
              </a:lnSpc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“</a:t>
            </a: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NORMAL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”  Customer type has highest purchase frequency.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</a:t>
            </a:r>
            <a:r>
              <a:rPr lang="en-US" sz="18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emale</a:t>
            </a:r>
            <a:r>
              <a:rPr lang="en-US" sz="18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Gender dominated with more </a:t>
            </a:r>
            <a:r>
              <a:rPr lang="en-US" sz="18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</a:t>
            </a:r>
            <a:r>
              <a:rPr lang="en-US" sz="18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Value.</a:t>
            </a:r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Male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Customers are more in  A &amp; B branches. Where as in C branch </a:t>
            </a: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Female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customers are more than male.</a:t>
            </a:r>
          </a:p>
          <a:p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113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8953724-2478-050D-94EE-340683CF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5" y="126897"/>
            <a:ext cx="5187130" cy="682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1.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64F9A3-7BAA-1E6E-FFB2-66E7286C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297"/>
            <a:ext cx="12192000" cy="3825765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are highly rated &amp;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 and </a:t>
            </a:r>
            <a:r>
              <a:rPr lang="en-US" sz="20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LifeStyle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less rated.</a:t>
            </a:r>
          </a:p>
          <a:p>
            <a:pPr algn="just"/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Product Line has the Highest Sales and also highest Revenue.</a:t>
            </a:r>
          </a:p>
          <a:p>
            <a:pPr algn="just"/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Fashion Accessories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has High orders placed,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Health &amp; Beauty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has Less orders placed.</a:t>
            </a:r>
          </a:p>
          <a:p>
            <a:pPr algn="just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 see there is a substantial difference  in orders by Male &amp; Female in this Product Lines :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 and “Health and Beauty”. </a:t>
            </a:r>
          </a:p>
          <a:p>
            <a:pPr algn="just"/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See more orders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between </a:t>
            </a:r>
            <a:r>
              <a:rPr lang="en-US" b="1" dirty="0"/>
              <a:t>13hrs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n-US" b="1" dirty="0"/>
              <a:t>15hrs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Less orders between </a:t>
            </a:r>
            <a:r>
              <a:rPr lang="en-US" b="1" dirty="0"/>
              <a:t>19hrs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n-US" b="1" dirty="0"/>
              <a:t>20hrs.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60F7FB-97B0-7C7C-4744-32B17454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834"/>
            <a:ext cx="6674068" cy="3470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DB20C3-EDFE-CDCD-0879-615F6DD2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93" y="3334407"/>
            <a:ext cx="5265682" cy="33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0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0355-C193-D26A-9675-0E7F79C4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9649"/>
            <a:ext cx="12265572" cy="2170392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much Total Sale value happens at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Naypyitaw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City.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Yangon &amp; Mandalay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is moderate.</a:t>
            </a:r>
          </a:p>
          <a:p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Female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Gender contributing good Sale compared to Male. So, need to target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Male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customers.</a:t>
            </a:r>
          </a:p>
          <a:p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Sale is seen on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Saturdays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, Less Sale on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Monday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&amp; moderate in remaining days.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very good sale at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19, 10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13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hours.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Less Sale at 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20, 17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16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hours.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more Sales in month of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January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and need to improve Sales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February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month.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3F69EEC-18D7-F5D4-969A-DCB2BC9F0884}"/>
              </a:ext>
            </a:extLst>
          </p:cNvPr>
          <p:cNvSpPr txBox="1">
            <a:spLocks/>
          </p:cNvSpPr>
          <p:nvPr/>
        </p:nvSpPr>
        <p:spPr>
          <a:xfrm>
            <a:off x="0" y="-4486"/>
            <a:ext cx="11624442" cy="68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2.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55529-2B57-5D18-A67C-724C55AC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2" y="3090041"/>
            <a:ext cx="6001688" cy="3653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AACEA-2865-AF01-56C3-F490B977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38" y="3090041"/>
            <a:ext cx="5678934" cy="3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extBox 1065">
            <a:extLst>
              <a:ext uri="{FF2B5EF4-FFF2-40B4-BE49-F238E27FC236}">
                <a16:creationId xmlns:a16="http://schemas.microsoft.com/office/drawing/2014/main" id="{CD64E00A-5226-D35D-1ACE-03D2D382B8C0}"/>
              </a:ext>
            </a:extLst>
          </p:cNvPr>
          <p:cNvSpPr txBox="1"/>
          <p:nvPr/>
        </p:nvSpPr>
        <p:spPr>
          <a:xfrm>
            <a:off x="294290" y="683172"/>
            <a:ext cx="11372192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3200" b="1" kern="100" dirty="0">
              <a:solidFill>
                <a:srgbClr val="FFFF00"/>
              </a:solidFill>
              <a:latin typeface="Aharoni" panose="02010803020104030203" pitchFamily="2" charset="-79"/>
              <a:ea typeface="Yu Gothic UI" panose="020B0500000000000000" pitchFamily="34" charset="-128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US" sz="4400" b="1" kern="100" dirty="0">
                <a:solidFill>
                  <a:srgbClr val="FFFF00"/>
                </a:solidFill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Business Problem : </a:t>
            </a:r>
            <a:r>
              <a:rPr lang="en-US" sz="3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To analyze 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sales data of Amazon to understand the different factors that affect sales of three different branches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in 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haroni" panose="02010803020104030203" pitchFamily="2" charset="-79"/>
              </a:rPr>
              <a:t>3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different Cities </a:t>
            </a:r>
            <a:r>
              <a:rPr lang="en-US" sz="3600" kern="0" dirty="0">
                <a:solidFill>
                  <a:srgbClr val="002060"/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Mandalay, Naypyitaw &amp; Yangon</a:t>
            </a:r>
            <a:endParaRPr lang="en-US" sz="3600" kern="0" dirty="0">
              <a:solidFill>
                <a:srgbClr val="00B0F0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790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74B7EEB7-9FBF-70EB-8E77-8772A073C931}"/>
              </a:ext>
            </a:extLst>
          </p:cNvPr>
          <p:cNvSpPr txBox="1">
            <a:spLocks/>
          </p:cNvSpPr>
          <p:nvPr/>
        </p:nvSpPr>
        <p:spPr>
          <a:xfrm>
            <a:off x="0" y="-4486"/>
            <a:ext cx="11624442" cy="68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3.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A4BB31-1BF4-0776-2D8F-DE8560D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384"/>
            <a:ext cx="12265572" cy="278261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Female are more number of purchased with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and Male with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“Health &amp; Beauty”.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</a:t>
            </a:r>
            <a:r>
              <a:rPr lang="en-US" sz="20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emale</a:t>
            </a:r>
            <a:r>
              <a:rPr lang="en-US" sz="20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Gender dominated with more </a:t>
            </a:r>
            <a:r>
              <a:rPr lang="en-US" sz="20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</a:t>
            </a:r>
            <a:r>
              <a:rPr lang="en-US" sz="20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Value.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Member contributes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High purchase value &amp; revenue </a:t>
            </a:r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 the </a:t>
            </a:r>
          </a:p>
          <a:p>
            <a:pPr marL="0" indent="0">
              <a:buNone/>
            </a:pPr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normal Customer. So, Encourage Membership to increase Sales.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Cash Payment contributed more Sale &amp; Revenue generation.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 Mood of customers is seen in below Trends.</a:t>
            </a:r>
          </a:p>
          <a:p>
            <a:endParaRPr lang="en-US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en-US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6CE9D-6865-D744-2D25-A53D1FBB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51" y="3985541"/>
            <a:ext cx="4651715" cy="2816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5F5D8-6CC9-EA7B-887C-296977B2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9" y="4079869"/>
            <a:ext cx="5501277" cy="2628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DA13A-5F93-4190-EA78-ED6382AA1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93" y="1014514"/>
            <a:ext cx="4207686" cy="28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3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426-6A34-4FCA-411F-51C2D10A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553" y="2607339"/>
            <a:ext cx="5113557" cy="1400530"/>
          </a:xfrm>
        </p:spPr>
        <p:txBody>
          <a:bodyPr/>
          <a:lstStyle/>
          <a:p>
            <a:r>
              <a:rPr lang="en-US" sz="50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br>
              <a:rPr lang="en-US" sz="50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50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510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309BC-73AC-B27D-1649-463622635821}"/>
              </a:ext>
            </a:extLst>
          </p:cNvPr>
          <p:cNvSpPr txBox="1"/>
          <p:nvPr/>
        </p:nvSpPr>
        <p:spPr>
          <a:xfrm>
            <a:off x="115614" y="-73566"/>
            <a:ext cx="867103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Dimension of data :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17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columns and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1000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rows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Columns in the Data : 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070" name="Content Placeholder 1068">
            <a:extLst>
              <a:ext uri="{FF2B5EF4-FFF2-40B4-BE49-F238E27FC236}">
                <a16:creationId xmlns:a16="http://schemas.microsoft.com/office/drawing/2014/main" id="{DFF80612-ACB9-9DB0-6E62-C9DD72486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819013"/>
              </p:ext>
            </p:extLst>
          </p:nvPr>
        </p:nvGraphicFramePr>
        <p:xfrm>
          <a:off x="115614" y="1202295"/>
          <a:ext cx="5392080" cy="4089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073">
                  <a:extLst>
                    <a:ext uri="{9D8B030D-6E8A-4147-A177-3AD203B41FA5}">
                      <a16:colId xmlns:a16="http://schemas.microsoft.com/office/drawing/2014/main" val="3355310502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277525545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Column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Description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8249162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invoice_id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Invoice of the sales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98469613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Branch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Branch at which sales were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59612792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City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location of the branch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7927020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customer_type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type of the customer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4403093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Gender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Gender of the customer making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50503829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product_line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Product line of the product sold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47287819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unit_price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price of each product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7178685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Quantity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amount of the product sold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59977597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VAT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amount of tax on the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960171356"/>
                  </a:ext>
                </a:extLst>
              </a:tr>
            </a:tbl>
          </a:graphicData>
        </a:graphic>
      </p:graphicFrame>
      <p:graphicFrame>
        <p:nvGraphicFramePr>
          <p:cNvPr id="1071" name="Table 1070">
            <a:extLst>
              <a:ext uri="{FF2B5EF4-FFF2-40B4-BE49-F238E27FC236}">
                <a16:creationId xmlns:a16="http://schemas.microsoft.com/office/drawing/2014/main" id="{B3E7770E-A910-1914-7F76-DC4E350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03148"/>
              </p:ext>
            </p:extLst>
          </p:nvPr>
        </p:nvGraphicFramePr>
        <p:xfrm>
          <a:off x="5711336" y="1333806"/>
          <a:ext cx="5860555" cy="3958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997">
                  <a:extLst>
                    <a:ext uri="{9D8B030D-6E8A-4147-A177-3AD203B41FA5}">
                      <a16:colId xmlns:a16="http://schemas.microsoft.com/office/drawing/2014/main" val="2943351053"/>
                    </a:ext>
                  </a:extLst>
                </a:gridCol>
                <a:gridCol w="3600558">
                  <a:extLst>
                    <a:ext uri="{9D8B030D-6E8A-4147-A177-3AD203B41FA5}">
                      <a16:colId xmlns:a16="http://schemas.microsoft.com/office/drawing/2014/main" val="127077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total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total cost of the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2345977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date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date on which the purchase was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149006058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time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time at which the purchase was made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30147028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payment_method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total amount paid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22727708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cogs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Cost Of Goods sold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02435896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gross_margin_percentage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 margin percentage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037983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gross_income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 Income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523294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rating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Rating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624433036"/>
                  </a:ext>
                </a:extLst>
              </a:tr>
            </a:tbl>
          </a:graphicData>
        </a:graphic>
      </p:graphicFrame>
      <p:graphicFrame>
        <p:nvGraphicFramePr>
          <p:cNvPr id="1072" name="Table 1071">
            <a:extLst>
              <a:ext uri="{FF2B5EF4-FFF2-40B4-BE49-F238E27FC236}">
                <a16:creationId xmlns:a16="http://schemas.microsoft.com/office/drawing/2014/main" id="{D52B4251-E105-6166-6998-0F9BB43E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0784"/>
              </p:ext>
            </p:extLst>
          </p:nvPr>
        </p:nvGraphicFramePr>
        <p:xfrm>
          <a:off x="5711335" y="982206"/>
          <a:ext cx="5860555" cy="35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810">
                  <a:extLst>
                    <a:ext uri="{9D8B030D-6E8A-4147-A177-3AD203B41FA5}">
                      <a16:colId xmlns:a16="http://schemas.microsoft.com/office/drawing/2014/main" val="61388067"/>
                    </a:ext>
                  </a:extLst>
                </a:gridCol>
                <a:gridCol w="3647745">
                  <a:extLst>
                    <a:ext uri="{9D8B030D-6E8A-4147-A177-3AD203B41FA5}">
                      <a16:colId xmlns:a16="http://schemas.microsoft.com/office/drawing/2014/main" val="297641799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Column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Description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93723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498-472C-3D29-5973-2DF6BB3B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2" y="316622"/>
            <a:ext cx="5519115" cy="113774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Platforms Used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CFC1-0521-B393-342A-4B6C69837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042" y="1516118"/>
            <a:ext cx="11919916" cy="445638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Queries written on </a:t>
            </a:r>
            <a:r>
              <a:rPr lang="en-US" sz="3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SQL Work Bench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Data Retrieval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from the Database.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SQL Functions Used to Retrieve data –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Common Table Expressions, Windows Functions(Rank,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Ntile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Dense_Rank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Count, Sum</a:t>
            </a:r>
            <a:r>
              <a:rPr lang="en-US" sz="2400" b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Avg, ),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 Expressions, Sub Queries etc.,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000" b="1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Jupyter</a:t>
            </a:r>
            <a:r>
              <a:rPr lang="en-US" sz="3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Notebook –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Used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pandas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 for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Analysis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into the data &amp; for more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 Presentation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on Analysis.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733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498-472C-3D29-5973-2DF6BB3B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952" y="2576346"/>
            <a:ext cx="7305282" cy="113774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95720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C9A961-A33A-B601-A401-29DF3D30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#1.	What is the count of distinct cities in the dataset?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count(distinct City) as </a:t>
            </a:r>
            <a:r>
              <a:rPr lang="en-US" sz="1800" b="1" i="1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distinct_city_count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 from amazon ;</a:t>
            </a: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#2.	For each branch, what is the corresponding city?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distinct(Branch), City from amazon order by Branch;</a:t>
            </a: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#3.	What is the count of distinct product lines in the dataset?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count(distinct `Product line`)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distinct_productline_count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 from amazon;</a:t>
            </a: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endParaRPr lang="en-US" sz="1800" dirty="0">
              <a:latin typeface="Aharoni" panose="02010803020104030203" pitchFamily="2" charset="-79"/>
              <a:ea typeface="Yu Gothic UI" panose="020B05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70547-5C17-ACDC-E8DD-5142BBA9533D}"/>
              </a:ext>
            </a:extLst>
          </p:cNvPr>
          <p:cNvSpPr txBox="1"/>
          <p:nvPr/>
        </p:nvSpPr>
        <p:spPr>
          <a:xfrm>
            <a:off x="52553" y="4417758"/>
            <a:ext cx="7671326" cy="222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#4.	Which payment method occurs most frequently?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(SELECT Payment,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Payment)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Payment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D7E3E-78FB-DE8B-6BA3-1F8F7ED0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981" y="304603"/>
            <a:ext cx="2372056" cy="971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BBF10-E4F1-A12C-8A3F-0B8DDDD3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01" y="1580892"/>
            <a:ext cx="2657846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37996-9F61-982C-B00A-C8B4E23F6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046" y="3603390"/>
            <a:ext cx="2896004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7CE18-09C8-DE5E-34EB-40893867C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086" y="4815148"/>
            <a:ext cx="2188561" cy="14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CA5C37-75B5-EF44-77F5-FF632880024C}"/>
              </a:ext>
            </a:extLst>
          </p:cNvPr>
          <p:cNvSpPr txBox="1"/>
          <p:nvPr/>
        </p:nvSpPr>
        <p:spPr>
          <a:xfrm>
            <a:off x="73572" y="-153445"/>
            <a:ext cx="9122980" cy="2858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 5.	Which product line has the highest sales?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sum(Total)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`Product line`)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4264-8706-4D4C-14E9-7F8A62E9C9FF}"/>
              </a:ext>
            </a:extLst>
          </p:cNvPr>
          <p:cNvSpPr txBox="1"/>
          <p:nvPr/>
        </p:nvSpPr>
        <p:spPr>
          <a:xfrm>
            <a:off x="846083" y="2859403"/>
            <a:ext cx="8392512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#6.	How much revenue is generated each month?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sum(`gross income`)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Total_Income_Monthly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2A522-70A8-DDFD-A83A-71C43E1088C8}"/>
              </a:ext>
            </a:extLst>
          </p:cNvPr>
          <p:cNvSpPr txBox="1"/>
          <p:nvPr/>
        </p:nvSpPr>
        <p:spPr>
          <a:xfrm>
            <a:off x="131378" y="4114957"/>
            <a:ext cx="8918029" cy="2841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#7.	In which month did the cost of goods sold reach its peak?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sum(cogs) as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78BF0-E415-173D-3A54-ACE3D813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110" y="955912"/>
            <a:ext cx="2372056" cy="86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067D2-DF86-764C-85E7-266F984F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214" y="2333442"/>
            <a:ext cx="4077269" cy="181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E1507F-48B8-2891-C318-2A64E8E8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214" y="4328364"/>
            <a:ext cx="390579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6636E-B0F9-D3F4-46CD-1DD66204387B}"/>
              </a:ext>
            </a:extLst>
          </p:cNvPr>
          <p:cNvSpPr txBox="1"/>
          <p:nvPr/>
        </p:nvSpPr>
        <p:spPr>
          <a:xfrm>
            <a:off x="147144" y="214638"/>
            <a:ext cx="9312166" cy="273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#8.	Which product line generated the highest revenue?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sum(`gross income`)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`Product line`)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 FROM 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A7FBF-B912-762C-A88B-2ADA30E7E7EC}"/>
              </a:ext>
            </a:extLst>
          </p:cNvPr>
          <p:cNvSpPr txBox="1"/>
          <p:nvPr/>
        </p:nvSpPr>
        <p:spPr>
          <a:xfrm>
            <a:off x="3436881" y="2898500"/>
            <a:ext cx="8177049" cy="222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#9.	In which city was the highest revenue recorded?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(SELECT City, sum(`gross income`)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City)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City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6FCE4-4AE6-5AEF-0233-829D5DCF39CF}"/>
              </a:ext>
            </a:extLst>
          </p:cNvPr>
          <p:cNvSpPr txBox="1"/>
          <p:nvPr/>
        </p:nvSpPr>
        <p:spPr>
          <a:xfrm>
            <a:off x="199695" y="5175227"/>
            <a:ext cx="9059918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#10.	Which product line incurred the highest Value Added Tax?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`Product line` FROM (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sum(`Tax 5%`) as Tax FROM amazon group by `Product line` order by Tax desc limit 1)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ht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4D2AB-3A98-F653-2C4A-EFF39CDB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874" y="732729"/>
            <a:ext cx="2372056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1E922-D728-D02D-CD0A-1658AB4F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3" y="3202136"/>
            <a:ext cx="2077602" cy="1338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C265F-9C9A-ABAE-B238-950A1EF63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542" y="5478625"/>
            <a:ext cx="2917763" cy="12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7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A7F191-4A8C-C3A6-F4B8-863CC0348AA1}"/>
              </a:ext>
            </a:extLst>
          </p:cNvPr>
          <p:cNvSpPr txBox="1"/>
          <p:nvPr/>
        </p:nvSpPr>
        <p:spPr>
          <a:xfrm>
            <a:off x="210207" y="197004"/>
            <a:ext cx="10258096" cy="387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#11.For each product line, add a column indicating "Good" if its sales are above average, otherwise "Bad."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Product_Line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Case </a:t>
            </a:r>
            <a:endParaRPr lang="en-US" b="1" i="1" kern="100" dirty="0">
              <a:solidFill>
                <a:srgbClr val="FFFF00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When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&gt;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THEN "GOOD"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ELSE "BAD" END AS "GOOD/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BAD_Rating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"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distinct(`Product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Product_Line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avg(Total) over(partition by 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avg(Total) over()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 ) as Sale;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8E184-A4BB-D076-9DC4-BD20C2336C12}"/>
              </a:ext>
            </a:extLst>
          </p:cNvPr>
          <p:cNvSpPr txBox="1"/>
          <p:nvPr/>
        </p:nvSpPr>
        <p:spPr>
          <a:xfrm>
            <a:off x="2785241" y="4163489"/>
            <a:ext cx="9196552" cy="237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#12.Identify the branch that exceeded the average number of products sold.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Branch  FROM(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SELECT distinct(Branch),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avg(Quantity) over(partition by  Branch)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avg(Quantity) over()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Branch_Sale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&gt;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C39F3-8AC0-0C65-18E2-87D8F975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755" y="560917"/>
            <a:ext cx="4344006" cy="338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68ABA-C4BC-9AED-AF5E-4D592870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5" y="4553049"/>
            <a:ext cx="2014606" cy="18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0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639</TotalTime>
  <Words>2401</Words>
  <Application>Microsoft Office PowerPoint</Application>
  <PresentationFormat>Widescreen</PresentationFormat>
  <Paragraphs>207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Aharoni</vt:lpstr>
      <vt:lpstr>Algerian</vt:lpstr>
      <vt:lpstr>Aptos</vt:lpstr>
      <vt:lpstr>Arial Black</vt:lpstr>
      <vt:lpstr>Calibri</vt:lpstr>
      <vt:lpstr>Cambria</vt:lpstr>
      <vt:lpstr>Century Gothic</vt:lpstr>
      <vt:lpstr>Wingdings</vt:lpstr>
      <vt:lpstr>Wingdings 3</vt:lpstr>
      <vt:lpstr>Ion</vt:lpstr>
      <vt:lpstr>Sales Analysis with SQL</vt:lpstr>
      <vt:lpstr>PowerPoint Presentation</vt:lpstr>
      <vt:lpstr>PowerPoint Presentation</vt:lpstr>
      <vt:lpstr>Platforms Used </vt:lpstr>
      <vt:lpstr>Analysis &amp; Insights</vt:lpstr>
      <vt:lpstr>  #1. What is the count of distinct cities in the dataset?  SELECT count(distinct City) as distinct_city_count from amazon ;   #2. For each branch, what is the corresponding city?  SELECT distinct(Branch), City from amazon order by Branch;   #3. What is the count of distinct product lines in the dataset?  SELECT count(distinct `Product line`) as distinct_productline_count from amazon;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&amp; OUTCOME OF ANALYSIS</vt:lpstr>
      <vt:lpstr>INSIGHTS :</vt:lpstr>
      <vt:lpstr>1. Product Analysis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Govardhan Singu</dc:creator>
  <cp:lastModifiedBy>Govardhan Singu</cp:lastModifiedBy>
  <cp:revision>60</cp:revision>
  <dcterms:created xsi:type="dcterms:W3CDTF">2024-05-15T14:26:04Z</dcterms:created>
  <dcterms:modified xsi:type="dcterms:W3CDTF">2024-10-09T05:50:37Z</dcterms:modified>
</cp:coreProperties>
</file>