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94" r:id="rId6"/>
    <p:sldId id="29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4" r:id="rId17"/>
    <p:sldId id="263" r:id="rId18"/>
    <p:sldId id="265" r:id="rId19"/>
    <p:sldId id="276" r:id="rId20"/>
    <p:sldId id="275" r:id="rId21"/>
    <p:sldId id="277" r:id="rId22"/>
    <p:sldId id="279" r:id="rId23"/>
    <p:sldId id="278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7" r:id="rId38"/>
    <p:sldId id="298" r:id="rId39"/>
    <p:sldId id="299" r:id="rId40"/>
    <p:sldId id="301" r:id="rId41"/>
    <p:sldId id="302" r:id="rId42"/>
    <p:sldId id="304" r:id="rId43"/>
    <p:sldId id="300" r:id="rId44"/>
    <p:sldId id="293" r:id="rId4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15-6E4B-4878-815D-3FF311653AC5}" type="datetimeFigureOut">
              <a:rPr lang="es-ES" smtClean="0"/>
              <a:pPr/>
              <a:t>01/06/2013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6F9-5E88-4ED1-982A-AE641080C9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15-6E4B-4878-815D-3FF311653AC5}" type="datetimeFigureOut">
              <a:rPr lang="es-ES" smtClean="0"/>
              <a:pPr/>
              <a:t>01/06/2013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6F9-5E88-4ED1-982A-AE641080C9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15-6E4B-4878-815D-3FF311653AC5}" type="datetimeFigureOut">
              <a:rPr lang="es-ES" smtClean="0"/>
              <a:pPr/>
              <a:t>01/06/2013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6F9-5E88-4ED1-982A-AE641080C9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15-6E4B-4878-815D-3FF311653AC5}" type="datetimeFigureOut">
              <a:rPr lang="es-ES" smtClean="0"/>
              <a:pPr/>
              <a:t>01/06/2013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6F9-5E88-4ED1-982A-AE641080C9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15-6E4B-4878-815D-3FF311653AC5}" type="datetimeFigureOut">
              <a:rPr lang="es-ES" smtClean="0"/>
              <a:pPr/>
              <a:t>01/06/2013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6F9-5E88-4ED1-982A-AE641080C9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15-6E4B-4878-815D-3FF311653AC5}" type="datetimeFigureOut">
              <a:rPr lang="es-ES" smtClean="0"/>
              <a:pPr/>
              <a:t>01/06/2013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6F9-5E88-4ED1-982A-AE641080C9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15-6E4B-4878-815D-3FF311653AC5}" type="datetimeFigureOut">
              <a:rPr lang="es-ES" smtClean="0"/>
              <a:pPr/>
              <a:t>01/06/2013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6F9-5E88-4ED1-982A-AE641080C9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15-6E4B-4878-815D-3FF311653AC5}" type="datetimeFigureOut">
              <a:rPr lang="es-ES" smtClean="0"/>
              <a:pPr/>
              <a:t>01/06/2013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6F9-5E88-4ED1-982A-AE641080C9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15-6E4B-4878-815D-3FF311653AC5}" type="datetimeFigureOut">
              <a:rPr lang="es-ES" smtClean="0"/>
              <a:pPr/>
              <a:t>01/06/2013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6F9-5E88-4ED1-982A-AE641080C9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15-6E4B-4878-815D-3FF311653AC5}" type="datetimeFigureOut">
              <a:rPr lang="es-ES" smtClean="0"/>
              <a:pPr/>
              <a:t>01/06/2013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6F9-5E88-4ED1-982A-AE641080C9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15-6E4B-4878-815D-3FF311653AC5}" type="datetimeFigureOut">
              <a:rPr lang="es-ES" smtClean="0"/>
              <a:pPr/>
              <a:t>01/06/2013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6F9-5E88-4ED1-982A-AE641080C9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8015-6E4B-4878-815D-3FF311653AC5}" type="datetimeFigureOut">
              <a:rPr lang="es-ES" smtClean="0"/>
              <a:pPr/>
              <a:t>01/06/2013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2D6F9-5E88-4ED1-982A-AE641080C9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3717032"/>
            <a:ext cx="7020272" cy="1368152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es-ES" sz="2400" b="1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SISTEMA DE CONTROL DE LABORATORIO</a:t>
            </a:r>
            <a:endParaRPr lang="es-ES" sz="2400" b="1" i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2780928"/>
            <a:ext cx="4392488" cy="820688"/>
          </a:xfrm>
        </p:spPr>
        <p:txBody>
          <a:bodyPr>
            <a:normAutofit fontScale="92500" lnSpcReduction="1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es-E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SISCONLAB</a:t>
            </a:r>
            <a:endParaRPr lang="es-E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escudo san marc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620689"/>
            <a:ext cx="1296144" cy="1510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5355" y="1600200"/>
            <a:ext cx="7113289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b="1" dirty="0" smtClean="0"/>
              <a:t>CUS: </a:t>
            </a:r>
            <a:r>
              <a:rPr lang="es-PE" b="1" dirty="0" smtClean="0"/>
              <a:t>Consultar Horario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983" y="1600200"/>
            <a:ext cx="7970033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b="1" dirty="0" smtClean="0"/>
              <a:t>CUS: </a:t>
            </a:r>
            <a:r>
              <a:rPr lang="es-PE" b="1" dirty="0" smtClean="0"/>
              <a:t>Consultar Materia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 r="13922" b="19870"/>
          <a:stretch>
            <a:fillRect/>
          </a:stretch>
        </p:blipFill>
        <p:spPr bwMode="auto">
          <a:xfrm>
            <a:off x="457200" y="1782924"/>
            <a:ext cx="8229600" cy="4160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b="1" dirty="0" smtClean="0"/>
              <a:t>CUS: </a:t>
            </a:r>
            <a:r>
              <a:rPr lang="es-PE" b="1" dirty="0" smtClean="0"/>
              <a:t>Consultar Notificación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dirty="0" smtClean="0"/>
              <a:t>CUS: </a:t>
            </a:r>
            <a:r>
              <a:rPr lang="es-PE" b="1" dirty="0" smtClean="0"/>
              <a:t>Mantenimiento de Laboratorio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 l="3562" r="6701" b="9040"/>
          <a:stretch>
            <a:fillRect/>
          </a:stretch>
        </p:blipFill>
        <p:spPr bwMode="auto">
          <a:xfrm>
            <a:off x="863579" y="1600200"/>
            <a:ext cx="7416842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 l="4248" t="3678" r="6040" b="7816"/>
          <a:stretch>
            <a:fillRect/>
          </a:stretch>
        </p:blipFill>
        <p:spPr bwMode="auto">
          <a:xfrm>
            <a:off x="899592" y="1556792"/>
            <a:ext cx="74888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b="1" dirty="0" smtClean="0"/>
              <a:t>CUS: </a:t>
            </a:r>
            <a:r>
              <a:rPr lang="es-PE" b="1" dirty="0" smtClean="0"/>
              <a:t>Notificar Recuperación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 l="3396" t="3207" r="6269" b="5526"/>
          <a:stretch>
            <a:fillRect/>
          </a:stretch>
        </p:blipFill>
        <p:spPr bwMode="auto">
          <a:xfrm>
            <a:off x="729034" y="1600200"/>
            <a:ext cx="76859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b="1" dirty="0" smtClean="0"/>
              <a:t>CUS: </a:t>
            </a:r>
            <a:r>
              <a:rPr lang="es-PE" b="1" dirty="0" smtClean="0"/>
              <a:t>Realizar Notificación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Diagrama de Transición de Estados</a:t>
            </a:r>
            <a:endParaRPr lang="es-ES" b="1" dirty="0" smtClean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432048"/>
          </a:xfrm>
        </p:spPr>
        <p:txBody>
          <a:bodyPr>
            <a:normAutofit lnSpcReduction="10000"/>
          </a:bodyPr>
          <a:lstStyle/>
          <a:p>
            <a:r>
              <a:rPr lang="es-ES" sz="2400" b="1" dirty="0" smtClean="0"/>
              <a:t>SISCONLAB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36104"/>
          </a:xfrm>
        </p:spPr>
        <p:txBody>
          <a:bodyPr>
            <a:normAutofit fontScale="90000"/>
          </a:bodyPr>
          <a:lstStyle/>
          <a:p>
            <a:pPr lvl="0" algn="l"/>
            <a:r>
              <a:rPr lang="es-ES" b="1" dirty="0" smtClean="0"/>
              <a:t>Asignación de Laboratorio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ES" sz="2400" dirty="0" smtClean="0">
                <a:latin typeface="Arial" pitchFamily="34" charset="0"/>
                <a:cs typeface="Arial" pitchFamily="34" charset="0"/>
              </a:rPr>
            </a:br>
            <a:endParaRPr lang="es-E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68760"/>
            <a:ext cx="822960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s-ES" sz="4000" b="1" dirty="0" smtClean="0"/>
              <a:t>Registro de Software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340768"/>
            <a:ext cx="8496945" cy="49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Diagrama de Base de Datos</a:t>
            </a:r>
            <a:endParaRPr lang="es-ES" b="1" dirty="0" smtClean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432048"/>
          </a:xfrm>
        </p:spPr>
        <p:txBody>
          <a:bodyPr>
            <a:normAutofit lnSpcReduction="10000"/>
          </a:bodyPr>
          <a:lstStyle/>
          <a:p>
            <a:r>
              <a:rPr lang="es-ES" sz="2400" b="1" dirty="0" smtClean="0"/>
              <a:t>SISCONLAB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Arquitectura del Sistema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Diagrama de interacción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Diagrama de transición de estados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Diagrama de Base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Plan de Pruebas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Presentación de la aplicación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s-ES" sz="4000" b="1" dirty="0" smtClean="0"/>
              <a:t>Diseño </a:t>
            </a:r>
            <a:r>
              <a:rPr lang="es-ES" sz="4000" b="1" dirty="0" smtClean="0"/>
              <a:t>Lógico</a:t>
            </a:r>
            <a:endParaRPr lang="es-ES" sz="4000" b="1" dirty="0" smtClean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 l="35567" t="16199" r="31640" b="30655"/>
          <a:stretch>
            <a:fillRect/>
          </a:stretch>
        </p:blipFill>
        <p:spPr bwMode="auto">
          <a:xfrm>
            <a:off x="251520" y="908720"/>
            <a:ext cx="8712968" cy="5544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s-ES" sz="4000" b="1" dirty="0" smtClean="0"/>
              <a:t>Diseño </a:t>
            </a:r>
            <a:r>
              <a:rPr lang="es-ES" sz="4000" b="1" dirty="0" smtClean="0"/>
              <a:t>Físico</a:t>
            </a:r>
            <a:endParaRPr lang="es-ES" sz="4000" b="1" dirty="0" smtClean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 l="25437" t="13073" r="23336" b="29234"/>
          <a:stretch>
            <a:fillRect/>
          </a:stretch>
        </p:blipFill>
        <p:spPr bwMode="auto">
          <a:xfrm>
            <a:off x="323528" y="908720"/>
            <a:ext cx="8640960" cy="5688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Prototipos</a:t>
            </a:r>
            <a:endParaRPr lang="es-ES" b="1" dirty="0" smtClean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432048"/>
          </a:xfrm>
        </p:spPr>
        <p:txBody>
          <a:bodyPr>
            <a:normAutofit lnSpcReduction="10000"/>
          </a:bodyPr>
          <a:lstStyle/>
          <a:p>
            <a:r>
              <a:rPr lang="es-ES" sz="2400" b="1" dirty="0" smtClean="0"/>
              <a:t>SISCONLAB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600" b="1" dirty="0" smtClean="0"/>
              <a:t>Login</a:t>
            </a:r>
          </a:p>
        </p:txBody>
      </p:sp>
      <p:pic>
        <p:nvPicPr>
          <p:cNvPr id="4" name="3 Marcador de contenido" descr="C:\Users\diego\Desktop\Iteracion 2 TP2\Prototipos\login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383" y="1600200"/>
            <a:ext cx="57932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b="1" dirty="0" smtClean="0"/>
              <a:t>Asignar curso de laboratorio.</a:t>
            </a:r>
            <a:endParaRPr lang="es-ES" dirty="0"/>
          </a:p>
        </p:txBody>
      </p:sp>
      <p:pic>
        <p:nvPicPr>
          <p:cNvPr id="4" name="0 Imagen" descr="Asignar cursos a laboratorio 1.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772816"/>
            <a:ext cx="7439025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b="1" dirty="0" smtClean="0"/>
              <a:t>Asignar curso de laboratorio.</a:t>
            </a:r>
            <a:endParaRPr lang="es-ES" dirty="0"/>
          </a:p>
        </p:txBody>
      </p:sp>
      <p:pic>
        <p:nvPicPr>
          <p:cNvPr id="7" name="1 Imagen" descr="Asignar cursos a laboratorio 1.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2487" y="1743869"/>
            <a:ext cx="7439025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b="1" dirty="0" smtClean="0"/>
              <a:t>Asignar curso de laboratorio.</a:t>
            </a:r>
            <a:endParaRPr lang="es-ES" dirty="0"/>
          </a:p>
        </p:txBody>
      </p:sp>
      <p:pic>
        <p:nvPicPr>
          <p:cNvPr id="5" name="2 Imagen" descr="Asignar cursos a laboratorio 1.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3600" y="1772444"/>
            <a:ext cx="7439025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b="1" dirty="0" smtClean="0"/>
              <a:t>Realizar Notificación</a:t>
            </a:r>
            <a:endParaRPr lang="es-ES" dirty="0"/>
          </a:p>
        </p:txBody>
      </p:sp>
      <p:pic>
        <p:nvPicPr>
          <p:cNvPr id="7" name="3 Imagen" descr="Realizar notificacion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1583" y="1600200"/>
            <a:ext cx="70008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PE" sz="2800" b="1" dirty="0" smtClean="0"/>
              <a:t>CU: Consulta (extends consulta por materia y consulta por docente)</a:t>
            </a:r>
            <a:endParaRPr lang="es-ES" sz="2800" b="1" dirty="0" smtClean="0"/>
          </a:p>
        </p:txBody>
      </p:sp>
      <p:pic>
        <p:nvPicPr>
          <p:cNvPr id="4" name="4 Imagen" descr="proto2.png"/>
          <p:cNvPicPr>
            <a:picLocks noGrp="1"/>
          </p:cNvPicPr>
          <p:nvPr>
            <p:ph idx="1"/>
          </p:nvPr>
        </p:nvPicPr>
        <p:blipFill>
          <a:blip r:embed="rId2" cstate="print"/>
          <a:srcRect r="49601"/>
          <a:stretch>
            <a:fillRect/>
          </a:stretch>
        </p:blipFill>
        <p:spPr>
          <a:xfrm>
            <a:off x="971600" y="1600200"/>
            <a:ext cx="7560839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2800" b="1" dirty="0" smtClean="0"/>
              <a:t>Por materia:</a:t>
            </a:r>
            <a:endParaRPr lang="es-ES" sz="2800" b="1" dirty="0" smtClean="0"/>
          </a:p>
        </p:txBody>
      </p:sp>
      <p:pic>
        <p:nvPicPr>
          <p:cNvPr id="4" name="5 Imagen" descr="proto2.png"/>
          <p:cNvPicPr>
            <a:picLocks noGrp="1"/>
          </p:cNvPicPr>
          <p:nvPr>
            <p:ph idx="1"/>
          </p:nvPr>
        </p:nvPicPr>
        <p:blipFill>
          <a:blip r:embed="rId2" cstate="print"/>
          <a:srcRect l="50286"/>
          <a:stretch>
            <a:fillRect/>
          </a:stretch>
        </p:blipFill>
        <p:spPr>
          <a:xfrm>
            <a:off x="1440762" y="1600200"/>
            <a:ext cx="6262476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Arquitectura del Sistema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504056"/>
          </a:xfrm>
        </p:spPr>
        <p:txBody>
          <a:bodyPr>
            <a:normAutofit/>
          </a:bodyPr>
          <a:lstStyle/>
          <a:p>
            <a:r>
              <a:rPr lang="es-ES" sz="2400" b="1" dirty="0" smtClean="0"/>
              <a:t>SISCONLAB</a:t>
            </a:r>
            <a:endParaRPr lang="es-ES"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78098"/>
          </a:xfrm>
        </p:spPr>
        <p:txBody>
          <a:bodyPr>
            <a:normAutofit fontScale="90000"/>
          </a:bodyPr>
          <a:lstStyle/>
          <a:p>
            <a:pPr algn="l"/>
            <a:r>
              <a:rPr lang="es-PE" sz="3600" b="1" dirty="0" smtClean="0"/>
              <a:t>CU: Notificar recuperación de clase de laboratorio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4" name="6 Imagen" descr="Notificar recuperacion de clase de laboratorio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9877" y="1600200"/>
            <a:ext cx="7104245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dirty="0" smtClean="0"/>
              <a:t>CU: Notificar recuperación de clase de </a:t>
            </a:r>
            <a:r>
              <a:rPr lang="es-PE" b="1" dirty="0" smtClean="0"/>
              <a:t>laboratorio</a:t>
            </a:r>
            <a:endParaRPr lang="es-ES" dirty="0"/>
          </a:p>
        </p:txBody>
      </p:sp>
      <p:pic>
        <p:nvPicPr>
          <p:cNvPr id="4" name="6 Imagen" descr="Notificar recuperacion de clase de laboratorio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628800"/>
            <a:ext cx="7104245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b="1" dirty="0" smtClean="0"/>
              <a:t>CU: Consultar Notificaciones</a:t>
            </a:r>
            <a:endParaRPr lang="es-ES" dirty="0"/>
          </a:p>
        </p:txBody>
      </p:sp>
      <p:pic>
        <p:nvPicPr>
          <p:cNvPr id="4" name="7 Imagen" descr="Consultar notificaciones recibidas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1600"/>
            <a:ext cx="8229600" cy="450316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dirty="0" smtClean="0"/>
              <a:t>CU: Mantenimiento de asignación de </a:t>
            </a:r>
            <a:r>
              <a:rPr lang="es-PE" b="1" dirty="0" smtClean="0"/>
              <a:t>Laboratorio</a:t>
            </a:r>
            <a:endParaRPr lang="es-ES" dirty="0"/>
          </a:p>
        </p:txBody>
      </p:sp>
      <p:pic>
        <p:nvPicPr>
          <p:cNvPr id="4" name="8 Imagen" descr="mantenimiendo de asignacion de laboratorio 1.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2487" y="1743869"/>
            <a:ext cx="7439025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9 Imagen" descr="Asignar cursos a laboratorio 1.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2487" y="1743869"/>
            <a:ext cx="7439025" cy="4238625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dirty="0" smtClean="0"/>
              <a:t>CU: Mantenimiento de asignación de </a:t>
            </a:r>
            <a:r>
              <a:rPr lang="es-PE" b="1" dirty="0" smtClean="0"/>
              <a:t>Laboratorio</a:t>
            </a:r>
            <a:endParaRPr lang="es-E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0 Imagen" descr="mantenimiendo de asignacion de laboratorio 1.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2487" y="1743869"/>
            <a:ext cx="7439025" cy="4238625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dirty="0" smtClean="0"/>
              <a:t>CU: Mantenimiento de asignación de </a:t>
            </a:r>
            <a:r>
              <a:rPr lang="es-PE" b="1" dirty="0" smtClean="0"/>
              <a:t>Laboratorio</a:t>
            </a:r>
            <a:endParaRPr lang="es-E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b="1" dirty="0" smtClean="0"/>
              <a:t>CU: Registrar Software</a:t>
            </a:r>
            <a:endParaRPr lang="es-ES" dirty="0"/>
          </a:p>
        </p:txBody>
      </p:sp>
      <p:pic>
        <p:nvPicPr>
          <p:cNvPr id="4" name="3 Marcador de contenido" descr="C:\Users\diego\Desktop\Iteracion 2 TP2\Prototipos\registrarSoftware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7272807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Prototipos</a:t>
            </a:r>
            <a:endParaRPr kumimoji="0" lang="es-E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1403648" y="3212976"/>
            <a:ext cx="6400800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SISCONLAB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NIVELES DE PRUEBAS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NIVELES DE </a:t>
            </a:r>
            <a:r>
              <a:rPr lang="es-ES" dirty="0" smtClean="0"/>
              <a:t>PRUEBAS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1-.Pruebas unitarias.</a:t>
            </a:r>
            <a:br>
              <a:rPr lang="es-ES" dirty="0" smtClean="0"/>
            </a:br>
            <a:r>
              <a:rPr lang="es-ES" dirty="0" smtClean="0"/>
              <a:t>2-.Pruebas de integración.</a:t>
            </a:r>
            <a:br>
              <a:rPr lang="es-ES" dirty="0" smtClean="0"/>
            </a:br>
            <a:r>
              <a:rPr lang="es-ES" dirty="0" smtClean="0"/>
              <a:t>3-.Pruebas del sistema.</a:t>
            </a:r>
            <a:br>
              <a:rPr lang="es-ES" dirty="0" smtClean="0"/>
            </a:br>
            <a:r>
              <a:rPr lang="es-ES" dirty="0" smtClean="0"/>
              <a:t>4-.Pruebas de implantación.</a:t>
            </a:r>
            <a:br>
              <a:rPr lang="es-ES" dirty="0" smtClean="0"/>
            </a:br>
            <a:r>
              <a:rPr lang="es-ES" dirty="0" smtClean="0"/>
              <a:t>5-.Pruebas de aceptación.</a:t>
            </a:r>
          </a:p>
          <a:p>
            <a:endParaRPr lang="es-ES" dirty="0"/>
          </a:p>
        </p:txBody>
      </p:sp>
      <p:sp>
        <p:nvSpPr>
          <p:cNvPr id="4" name="3 Conector"/>
          <p:cNvSpPr/>
          <p:nvPr/>
        </p:nvSpPr>
        <p:spPr>
          <a:xfrm>
            <a:off x="5652120" y="2060848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onector"/>
          <p:cNvSpPr/>
          <p:nvPr/>
        </p:nvSpPr>
        <p:spPr>
          <a:xfrm>
            <a:off x="5652120" y="2611760"/>
            <a:ext cx="457200" cy="4572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onector"/>
          <p:cNvSpPr/>
          <p:nvPr/>
        </p:nvSpPr>
        <p:spPr>
          <a:xfrm>
            <a:off x="5652120" y="3140968"/>
            <a:ext cx="457200" cy="4572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onector"/>
          <p:cNvSpPr/>
          <p:nvPr/>
        </p:nvSpPr>
        <p:spPr>
          <a:xfrm>
            <a:off x="5652120" y="4149080"/>
            <a:ext cx="457200" cy="4572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onector"/>
          <p:cNvSpPr/>
          <p:nvPr/>
        </p:nvSpPr>
        <p:spPr>
          <a:xfrm>
            <a:off x="5652120" y="3645024"/>
            <a:ext cx="457200" cy="4572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b="1" dirty="0" smtClean="0"/>
              <a:t>Pruebas en SISCONLAB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Pruebas unitarios</a:t>
            </a:r>
          </a:p>
          <a:p>
            <a:pPr algn="just">
              <a:buNone/>
            </a:pPr>
            <a:r>
              <a:rPr lang="es-ES" dirty="0" smtClean="0"/>
              <a:t>	en sisconlab hasta el momento las pruebas unitarias de cada componente fueron realizadas utilizando el IDE de desarrollo pasándole parámetros erróneos que el sistema debería tolerar.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21 Grupo"/>
          <p:cNvGrpSpPr/>
          <p:nvPr/>
        </p:nvGrpSpPr>
        <p:grpSpPr>
          <a:xfrm>
            <a:off x="1259632" y="1124744"/>
            <a:ext cx="6912768" cy="5245926"/>
            <a:chOff x="1571604" y="410302"/>
            <a:chExt cx="6858048" cy="588836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43570" y="571479"/>
              <a:ext cx="2000264" cy="2644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7620" y="3571876"/>
              <a:ext cx="1609725" cy="10763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85918" y="410302"/>
              <a:ext cx="1652591" cy="2185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 descr="http://images03.olx.com.pe/ui/11/78/60/1313151546_238817860_1-Reparacion-de-computadoras-laptops-e-impresoras-Los-Olivos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71604" y="5000636"/>
              <a:ext cx="1271716" cy="1080450"/>
            </a:xfrm>
            <a:prstGeom prst="rect">
              <a:avLst/>
            </a:prstGeom>
            <a:noFill/>
          </p:spPr>
        </p:pic>
        <p:sp>
          <p:nvSpPr>
            <p:cNvPr id="9" name="8 CuadroTexto"/>
            <p:cNvSpPr txBox="1"/>
            <p:nvPr/>
          </p:nvSpPr>
          <p:spPr>
            <a:xfrm>
              <a:off x="2000232" y="2786058"/>
              <a:ext cx="1606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Servidor de BD</a:t>
              </a:r>
              <a:endParaRPr lang="es-E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10" name="9 Elipse"/>
            <p:cNvSpPr/>
            <p:nvPr/>
          </p:nvSpPr>
          <p:spPr>
            <a:xfrm>
              <a:off x="5715008" y="1785926"/>
              <a:ext cx="1643074" cy="771524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SisConLab</a:t>
              </a:r>
              <a:endParaRPr lang="es-ES" dirty="0"/>
            </a:p>
          </p:txBody>
        </p:sp>
        <p:cxnSp>
          <p:nvCxnSpPr>
            <p:cNvPr id="12" name="11 Conector recto de flecha"/>
            <p:cNvCxnSpPr/>
            <p:nvPr/>
          </p:nvCxnSpPr>
          <p:spPr>
            <a:xfrm flipV="1">
              <a:off x="2928926" y="4357694"/>
              <a:ext cx="1357322" cy="114300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 rot="5400000" flipH="1" flipV="1">
              <a:off x="4964909" y="2821777"/>
              <a:ext cx="928694" cy="8572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>
              <a:stCxn id="6" idx="3"/>
              <a:endCxn id="10" idx="2"/>
            </p:cNvCxnSpPr>
            <p:nvPr/>
          </p:nvCxnSpPr>
          <p:spPr>
            <a:xfrm>
              <a:off x="3438509" y="1502924"/>
              <a:ext cx="2276499" cy="66876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18 CuadroTexto"/>
            <p:cNvSpPr txBox="1"/>
            <p:nvPr/>
          </p:nvSpPr>
          <p:spPr>
            <a:xfrm>
              <a:off x="2714612" y="5929330"/>
              <a:ext cx="822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cliente</a:t>
              </a:r>
              <a:endParaRPr lang="es-E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6072198" y="3357562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Servidor de aplicación</a:t>
              </a:r>
              <a:endParaRPr lang="es-E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21" name="20 Elipse"/>
            <p:cNvSpPr/>
            <p:nvPr/>
          </p:nvSpPr>
          <p:spPr>
            <a:xfrm>
              <a:off x="1714480" y="1142984"/>
              <a:ext cx="1643074" cy="771524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Mysql</a:t>
              </a:r>
              <a:endParaRPr lang="es-ES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4143372" y="392906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Internet</a:t>
              </a:r>
              <a:endParaRPr lang="es-E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2786050" y="450057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ln w="1905"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TCP/IP</a:t>
              </a:r>
              <a:endParaRPr lang="es-ES" b="1" dirty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4572000" y="300037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ln w="1905"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TCP/IP</a:t>
              </a:r>
              <a:endParaRPr lang="es-ES" b="1" dirty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4214810" y="121442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ln w="1905"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TCP/IP</a:t>
              </a:r>
              <a:endParaRPr lang="es-ES" b="1" dirty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29" name="28 Elipse"/>
            <p:cNvSpPr/>
            <p:nvPr/>
          </p:nvSpPr>
          <p:spPr>
            <a:xfrm>
              <a:off x="6143636" y="642918"/>
              <a:ext cx="1500198" cy="771524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Apache Tomcat 7</a:t>
              </a:r>
              <a:endParaRPr lang="es-ES" dirty="0"/>
            </a:p>
          </p:txBody>
        </p:sp>
        <p:cxnSp>
          <p:nvCxnSpPr>
            <p:cNvPr id="32" name="31 Conector recto de flecha"/>
            <p:cNvCxnSpPr>
              <a:stCxn id="10" idx="0"/>
              <a:endCxn id="29" idx="4"/>
            </p:cNvCxnSpPr>
            <p:nvPr/>
          </p:nvCxnSpPr>
          <p:spPr>
            <a:xfrm rot="5400000" flipH="1" flipV="1">
              <a:off x="6529398" y="1421589"/>
              <a:ext cx="371484" cy="357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4" name="23 Rectángulo"/>
          <p:cNvSpPr/>
          <p:nvPr/>
        </p:nvSpPr>
        <p:spPr>
          <a:xfrm>
            <a:off x="899592" y="764704"/>
            <a:ext cx="7416824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1043608" y="83671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RED LAN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51520" y="188640"/>
            <a:ext cx="300723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s-E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Arquitectura del sistema</a:t>
            </a:r>
            <a:endParaRPr lang="es-E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Pruebas en SISCONLAB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Pruebas </a:t>
            </a:r>
            <a:r>
              <a:rPr lang="es-ES" b="1" dirty="0" smtClean="0"/>
              <a:t>de Integración</a:t>
            </a:r>
          </a:p>
          <a:p>
            <a:pPr>
              <a:buNone/>
            </a:pPr>
            <a:r>
              <a:rPr lang="es-ES" dirty="0" smtClean="0"/>
              <a:t>	Las prueba de integración del sistema de sisconlab se ha realizado de forma parcial ya que el sistema no cuenta aun con todos los componentes.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Pruebas en SISCONLAB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Pruebas </a:t>
            </a:r>
            <a:r>
              <a:rPr lang="es-ES" b="1" dirty="0" smtClean="0"/>
              <a:t>de sistema</a:t>
            </a:r>
          </a:p>
          <a:p>
            <a:pPr>
              <a:buNone/>
            </a:pPr>
            <a:r>
              <a:rPr lang="es-ES" dirty="0" smtClean="0"/>
              <a:t>	Este tipo de prueba no aplica aun porque son pruebas de integración del  sistema de información completo.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Pruebas en SISCONLAB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Pruebas </a:t>
            </a:r>
            <a:r>
              <a:rPr lang="es-ES" b="1" dirty="0" smtClean="0"/>
              <a:t>de Aceptación</a:t>
            </a:r>
          </a:p>
          <a:p>
            <a:pPr>
              <a:buNone/>
            </a:pPr>
            <a:r>
              <a:rPr lang="es-ES" dirty="0" smtClean="0"/>
              <a:t>	Este tipo de prueba se ha realizado con los requerimientos de funcionamiento iniciales del solicitante .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Pruebas en SISCONLAB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Pruebas </a:t>
            </a:r>
            <a:r>
              <a:rPr lang="es-ES" b="1" dirty="0" smtClean="0"/>
              <a:t>de implantación</a:t>
            </a:r>
          </a:p>
          <a:p>
            <a:pPr>
              <a:buNone/>
            </a:pPr>
            <a:r>
              <a:rPr lang="es-ES" dirty="0" smtClean="0"/>
              <a:t>	Las prueba del sistema de sisconlab se ha realizado en un entorno que simula el ambiente de operación. Para ello se utilizo</a:t>
            </a:r>
          </a:p>
          <a:p>
            <a:pPr>
              <a:buNone/>
            </a:pP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3933056"/>
          <a:ext cx="7200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656184"/>
                <a:gridCol w="1440160"/>
                <a:gridCol w="1440160"/>
                <a:gridCol w="1440160"/>
              </a:tblGrid>
              <a:tr h="696077">
                <a:tc>
                  <a:txBody>
                    <a:bodyPr/>
                    <a:lstStyle/>
                    <a:p>
                      <a:r>
                        <a:rPr lang="es-ES" dirty="0" smtClean="0"/>
                        <a:t>Prueba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Servidor de aplicación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Servidor de Base de datos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PC de clientes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Resultados</a:t>
                      </a:r>
                      <a:endParaRPr lang="es-ES" dirty="0"/>
                    </a:p>
                  </a:txBody>
                  <a:tcPr/>
                </a:tc>
              </a:tr>
              <a:tr h="957808">
                <a:tc>
                  <a:txBody>
                    <a:bodyPr/>
                    <a:lstStyle/>
                    <a:p>
                      <a:r>
                        <a:rPr lang="es-ES" dirty="0" smtClean="0"/>
                        <a:t>Distribuido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Window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xp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Procesador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2.4Ghz</a:t>
                      </a:r>
                    </a:p>
                    <a:p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Ram</a:t>
                      </a:r>
                      <a:r>
                        <a:rPr lang="es-ES" dirty="0" smtClean="0"/>
                        <a:t> 4Gb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Windows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xp</a:t>
                      </a:r>
                      <a:endParaRPr lang="es-ES" baseline="0" dirty="0" smtClean="0"/>
                    </a:p>
                    <a:p>
                      <a:r>
                        <a:rPr lang="es-ES" baseline="0" dirty="0" smtClean="0"/>
                        <a:t>Procesador: 1.8Ghz</a:t>
                      </a:r>
                    </a:p>
                    <a:p>
                      <a:r>
                        <a:rPr lang="es-ES" baseline="0" dirty="0" err="1" smtClean="0"/>
                        <a:t>Ram</a:t>
                      </a:r>
                      <a:r>
                        <a:rPr lang="es-ES" baseline="0" dirty="0" smtClean="0"/>
                        <a:t> 2Gb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Windows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xp</a:t>
                      </a:r>
                      <a:endParaRPr lang="es-ES" baseline="0" dirty="0" smtClean="0"/>
                    </a:p>
                    <a:p>
                      <a:r>
                        <a:rPr lang="es-ES" baseline="0" dirty="0" smtClean="0"/>
                        <a:t>Procesador:</a:t>
                      </a:r>
                    </a:p>
                    <a:p>
                      <a:r>
                        <a:rPr lang="es-ES" baseline="0" dirty="0" smtClean="0"/>
                        <a:t>1.7GHz</a:t>
                      </a:r>
                    </a:p>
                    <a:p>
                      <a:r>
                        <a:rPr lang="es-ES" baseline="0" dirty="0" err="1" smtClean="0"/>
                        <a:t>Ram</a:t>
                      </a:r>
                      <a:r>
                        <a:rPr lang="es-ES" baseline="0" dirty="0" smtClean="0"/>
                        <a:t> 2GB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Simula el entorno</a:t>
                      </a:r>
                      <a:r>
                        <a:rPr lang="es-ES" baseline="0" dirty="0" smtClean="0"/>
                        <a:t> de operación aun 70%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es-E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Presentación </a:t>
            </a:r>
            <a:r>
              <a:rPr lang="es-E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 la aplicación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Servidor </a:t>
            </a:r>
            <a:r>
              <a:rPr lang="es-ES" b="1" dirty="0" smtClean="0"/>
              <a:t>de Base de Datos</a:t>
            </a:r>
            <a:endParaRPr lang="es-ES" dirty="0" smtClean="0"/>
          </a:p>
          <a:p>
            <a:pPr lvl="1">
              <a:buFont typeface="Wingdings" pitchFamily="2" charset="2"/>
              <a:buChar char="§"/>
            </a:pPr>
            <a:r>
              <a:rPr lang="es-ES" sz="2400" dirty="0" smtClean="0"/>
              <a:t>Procesador de 32 bits (x86) </a:t>
            </a:r>
          </a:p>
          <a:p>
            <a:pPr lvl="1">
              <a:buFont typeface="Wingdings" pitchFamily="2" charset="2"/>
              <a:buChar char="§"/>
            </a:pPr>
            <a:r>
              <a:rPr lang="es-ES" sz="2400" dirty="0" smtClean="0"/>
              <a:t>Memoria RAM de 4 gigabyte (GB) (32 bits) </a:t>
            </a:r>
          </a:p>
          <a:p>
            <a:pPr lvl="1">
              <a:buFont typeface="Wingdings" pitchFamily="2" charset="2"/>
              <a:buChar char="§"/>
            </a:pPr>
            <a:r>
              <a:rPr lang="es-ES" sz="2400" dirty="0" smtClean="0"/>
              <a:t>Espacio disponible en disco rígido de 500 GB (32 bits) </a:t>
            </a:r>
          </a:p>
          <a:p>
            <a:pPr lvl="1">
              <a:buFont typeface="Wingdings" pitchFamily="2" charset="2"/>
              <a:buChar char="§"/>
            </a:pPr>
            <a:r>
              <a:rPr lang="es-ES" sz="2400" dirty="0" smtClean="0"/>
              <a:t>Dispositivo gráfico </a:t>
            </a:r>
            <a:r>
              <a:rPr lang="es-ES" sz="2400" dirty="0" err="1" smtClean="0"/>
              <a:t>DirectX</a:t>
            </a:r>
            <a:r>
              <a:rPr lang="es-ES" sz="2400" dirty="0" smtClean="0"/>
              <a:t> 9 con controlador WDDM 1.0 o superior.</a:t>
            </a:r>
          </a:p>
          <a:p>
            <a:pPr fontAlgn="ctr"/>
            <a:endParaRPr lang="es-ES" dirty="0" smtClean="0"/>
          </a:p>
          <a:p>
            <a:pPr fontAlgn="ctr"/>
            <a:endParaRPr lang="es-E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222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7544" y="1484784"/>
            <a:ext cx="8219256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Servidor de aplicaciones</a:t>
            </a:r>
            <a:endParaRPr kumimoji="0" lang="es-E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457200" algn="l"/>
              </a:tabLs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Windows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Xp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457200" algn="l"/>
              </a:tabLst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Php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5.3.8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457200" algn="l"/>
              </a:tabLs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Apache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Tomcat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2.2.21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457200" algn="l"/>
              </a:tabLs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Procesador de 32 bits (x86) 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457200" algn="l"/>
              </a:tabLs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Memoria RAM de 4 gigabyte (GB) (32 bits) 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457200" algn="l"/>
              </a:tabLs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Espacio disponible en disco rígido de 500 GB (32 bits) 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Cliente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457200" algn="l"/>
              </a:tabLs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Windows Xp,7,8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457200" algn="l"/>
              </a:tabLs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Navegador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Firefox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Chrome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 Internet Explorer 7,8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Diagramas de Interacción</a:t>
            </a:r>
            <a:endParaRPr lang="es-ES" b="1" dirty="0" smtClean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432048"/>
          </a:xfrm>
        </p:spPr>
        <p:txBody>
          <a:bodyPr>
            <a:normAutofit lnSpcReduction="10000"/>
          </a:bodyPr>
          <a:lstStyle/>
          <a:p>
            <a:r>
              <a:rPr lang="es-ES" sz="2400" b="1" dirty="0" smtClean="0"/>
              <a:t>SISCONLAB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4000" b="1" dirty="0" smtClean="0"/>
              <a:t>CUS: Asignar </a:t>
            </a:r>
            <a:r>
              <a:rPr lang="es-PE" sz="4000" b="1" dirty="0" smtClean="0"/>
              <a:t>Curso</a:t>
            </a:r>
            <a:endParaRPr lang="es-ES" sz="4000" dirty="0"/>
          </a:p>
        </p:txBody>
      </p:sp>
      <p:pic>
        <p:nvPicPr>
          <p:cNvPr id="5" name="4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 r="7980" b="6122"/>
          <a:stretch>
            <a:fillRect/>
          </a:stretch>
        </p:blipFill>
        <p:spPr bwMode="auto">
          <a:xfrm>
            <a:off x="765203" y="1600200"/>
            <a:ext cx="7613593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b="1" dirty="0" smtClean="0"/>
              <a:t>CUS: </a:t>
            </a:r>
            <a:r>
              <a:rPr lang="es-PE" b="1" dirty="0" smtClean="0"/>
              <a:t>Consultar Docente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674" y="1600200"/>
            <a:ext cx="7436652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379</Words>
  <Application>Microsoft Office PowerPoint</Application>
  <PresentationFormat>Presentación en pantalla (4:3)</PresentationFormat>
  <Paragraphs>109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5" baseType="lpstr">
      <vt:lpstr>Tema de Office</vt:lpstr>
      <vt:lpstr>SISTEMA DE CONTROL DE LABORATORIO</vt:lpstr>
      <vt:lpstr>Agenda</vt:lpstr>
      <vt:lpstr>Arquitectura del Sistema</vt:lpstr>
      <vt:lpstr>Diapositiva 4</vt:lpstr>
      <vt:lpstr>Diapositiva 5</vt:lpstr>
      <vt:lpstr>Diapositiva 6</vt:lpstr>
      <vt:lpstr>Diagramas de Interacción</vt:lpstr>
      <vt:lpstr>CUS: Asignar Curso</vt:lpstr>
      <vt:lpstr>CUS: Consultar Docente</vt:lpstr>
      <vt:lpstr>CUS: Consultar Horario</vt:lpstr>
      <vt:lpstr>CUS: Consultar Materia</vt:lpstr>
      <vt:lpstr>CUS: Consultar Notificación</vt:lpstr>
      <vt:lpstr>CUS: Mantenimiento de Laboratorio</vt:lpstr>
      <vt:lpstr>CUS: Notificar Recuperación</vt:lpstr>
      <vt:lpstr>CUS: Realizar Notificación</vt:lpstr>
      <vt:lpstr>Diagrama de Transición de Estados</vt:lpstr>
      <vt:lpstr>Asignación de Laboratorio </vt:lpstr>
      <vt:lpstr>Registro de Software</vt:lpstr>
      <vt:lpstr>Diagrama de Base de Datos</vt:lpstr>
      <vt:lpstr>Diseño Lógico</vt:lpstr>
      <vt:lpstr>Diseño Físico</vt:lpstr>
      <vt:lpstr>Prototipos</vt:lpstr>
      <vt:lpstr>Login</vt:lpstr>
      <vt:lpstr>Asignar curso de laboratorio.</vt:lpstr>
      <vt:lpstr>Asignar curso de laboratorio.</vt:lpstr>
      <vt:lpstr>Asignar curso de laboratorio.</vt:lpstr>
      <vt:lpstr>Realizar Notificación</vt:lpstr>
      <vt:lpstr>CU: Consulta (extends consulta por materia y consulta por docente)</vt:lpstr>
      <vt:lpstr>Por materia:</vt:lpstr>
      <vt:lpstr>CU: Notificar recuperación de clase de laboratorio </vt:lpstr>
      <vt:lpstr>CU: Notificar recuperación de clase de laboratorio</vt:lpstr>
      <vt:lpstr>CU: Consultar Notificaciones</vt:lpstr>
      <vt:lpstr>CU: Mantenimiento de asignación de Laboratorio</vt:lpstr>
      <vt:lpstr>CU: Mantenimiento de asignación de Laboratorio</vt:lpstr>
      <vt:lpstr>CU: Mantenimiento de asignación de Laboratorio</vt:lpstr>
      <vt:lpstr>CU: Registrar Software</vt:lpstr>
      <vt:lpstr>Diapositiva 37</vt:lpstr>
      <vt:lpstr>NIVELES DE PRUEBAS</vt:lpstr>
      <vt:lpstr>Pruebas en SISCONLAB</vt:lpstr>
      <vt:lpstr>Pruebas en SISCONLAB</vt:lpstr>
      <vt:lpstr>Pruebas en SISCONLAB</vt:lpstr>
      <vt:lpstr>Pruebas en SISCONLAB</vt:lpstr>
      <vt:lpstr>Pruebas en SISCONLAB</vt:lpstr>
      <vt:lpstr>Diapositiva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diego</dc:creator>
  <cp:lastModifiedBy>diego</cp:lastModifiedBy>
  <cp:revision>31</cp:revision>
  <dcterms:created xsi:type="dcterms:W3CDTF">2013-06-01T01:28:56Z</dcterms:created>
  <dcterms:modified xsi:type="dcterms:W3CDTF">2013-06-01T10:44:39Z</dcterms:modified>
</cp:coreProperties>
</file>