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91" r:id="rId2"/>
    <p:sldId id="392" r:id="rId3"/>
    <p:sldId id="393" r:id="rId4"/>
    <p:sldId id="390" r:id="rId5"/>
    <p:sldId id="394" r:id="rId6"/>
    <p:sldId id="407" r:id="rId7"/>
    <p:sldId id="395" r:id="rId8"/>
    <p:sldId id="399" r:id="rId9"/>
    <p:sldId id="397" r:id="rId10"/>
    <p:sldId id="404" r:id="rId11"/>
    <p:sldId id="401" r:id="rId12"/>
    <p:sldId id="402" r:id="rId13"/>
    <p:sldId id="403" r:id="rId14"/>
    <p:sldId id="406" r:id="rId15"/>
    <p:sldId id="396" r:id="rId16"/>
    <p:sldId id="405" r:id="rId17"/>
  </p:sldIdLst>
  <p:sldSz cx="12192000" cy="6858000"/>
  <p:notesSz cx="6645275" cy="9777413"/>
  <p:defaultTextStyle>
    <a:defPPr>
      <a:defRPr lang="en-US"/>
    </a:defPPr>
    <a:lvl1pPr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99"/>
    <a:srgbClr val="0000FF"/>
    <a:srgbClr val="0066CC"/>
    <a:srgbClr val="009900"/>
    <a:srgbClr val="FF6600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9033" autoAdjust="0"/>
  </p:normalViewPr>
  <p:slideViewPr>
    <p:cSldViewPr snapToGrid="0">
      <p:cViewPr varScale="1">
        <p:scale>
          <a:sx n="109" d="100"/>
          <a:sy n="109" d="100"/>
        </p:scale>
        <p:origin x="690" y="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88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1C34B8-ADBA-4175-AA70-6E433FAC6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EBF05-CE9D-4936-BA72-AFB957CE92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3203-0A61-476A-B392-0704340147B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6E346-A7D8-4441-BC2F-5260695A72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42B6F-3D0B-4B80-9F26-4E0E7A26C9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63963" y="9286875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2940-8131-40EF-A6C8-5C5D25E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10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500" y="733425"/>
            <a:ext cx="6518275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7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7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7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38B38D-759F-4359-BB36-41441BCD6F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85541-D3BC-4CF1-B493-DEDDB92EB6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8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A88DA-694E-432C-B72D-F3E80C70E0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8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4300" y="0"/>
            <a:ext cx="2931584" cy="6661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9551" y="0"/>
            <a:ext cx="8591549" cy="6661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6530-1C27-425F-B931-347421DF2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3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51" y="1"/>
            <a:ext cx="11726333" cy="854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6484" y="877888"/>
            <a:ext cx="5729816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500" y="877888"/>
            <a:ext cx="5731933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457F-2BDD-4143-9FF1-3999895AC2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2FEF1-CB13-41FE-9987-C154DB35B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6705-A46A-4FC3-A2C1-9F40C52498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6484" y="877888"/>
            <a:ext cx="5729816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500" y="877888"/>
            <a:ext cx="5731933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3CE9-34EC-487C-A08F-ED07C8E64E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2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611A-0E0F-4BA3-BD96-181B4BFA66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8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9AD3-2866-489F-936F-8B29969B68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2276-EA6B-42F8-9F62-272AD6177C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51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A2731-771A-42B2-BEE7-EDD44C440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5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F545D-8A1D-4FB6-8DF3-2DC8576F91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4884" y="1"/>
            <a:ext cx="1172633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中文</a:t>
            </a:r>
            <a:r>
              <a:rPr lang="en-US" altLang="zh-CN"/>
              <a:t>Click to edit 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484" y="877888"/>
            <a:ext cx="11664949" cy="57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中文</a:t>
            </a:r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  <a:r>
              <a:rPr lang="zh-CN" altLang="en-US"/>
              <a:t>中文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r>
              <a:rPr lang="zh-CN" altLang="en-US"/>
              <a:t>中文</a:t>
            </a:r>
            <a:endParaRPr lang="en-US" altLang="zh-CN"/>
          </a:p>
          <a:p>
            <a:pPr lvl="3"/>
            <a:r>
              <a:rPr lang="zh-CN" altLang="en-US"/>
              <a:t>中文</a:t>
            </a:r>
            <a:r>
              <a:rPr lang="en-US" altLang="zh-CN"/>
              <a:t>Fourth level</a:t>
            </a:r>
          </a:p>
          <a:p>
            <a:pPr lvl="4"/>
            <a:r>
              <a:rPr lang="zh-CN" altLang="en-US"/>
              <a:t>中文</a:t>
            </a:r>
            <a:r>
              <a:rPr lang="en-US" altLang="zh-CN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0B1D6466-0BBF-4C5E-B3E1-D618B33CE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  <a:ea typeface="+mj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875" y="1911351"/>
            <a:ext cx="8574088" cy="2151063"/>
          </a:xfrm>
        </p:spPr>
        <p:txBody>
          <a:bodyPr/>
          <a:lstStyle/>
          <a:p>
            <a:pPr eaLnBrk="1" hangingPunct="1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数据链路层</a:t>
            </a:r>
            <a:b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滑动窗口协议的设计与实现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事件驱动函数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wait_for_event(int *arg);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NETWORK_LAYER_READY 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PHYSICAL_LAYER_READY 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FRAME_RECEIVED           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DATA_TIMEOUT              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ACK_TIMEOUT                 4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"/>
            <a:ext cx="8794750" cy="7651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样例程序</a:t>
            </a:r>
            <a:r>
              <a:rPr lang="en-US" altLang="zh-CN" dirty="0" err="1"/>
              <a:t>datalink.c</a:t>
            </a:r>
            <a:endParaRPr lang="en-US" altLang="zh-CN" dirty="0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27630" y="660605"/>
            <a:ext cx="10468301" cy="5902074"/>
          </a:xfrm>
          <a:noFill/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kumimoji="1" lang="zh-CN" altLang="en-US" dirty="0"/>
              <a:t>样例程序实现了简单的全双工“停</a:t>
            </a:r>
            <a:r>
              <a:rPr kumimoji="1" lang="en-US" altLang="zh-CN" dirty="0"/>
              <a:t>-</a:t>
            </a:r>
            <a:r>
              <a:rPr kumimoji="1" lang="zh-CN" altLang="en-US" dirty="0"/>
              <a:t>等”协议</a:t>
            </a:r>
          </a:p>
          <a:p>
            <a:pPr lvl="1" eaLnBrk="1" hangingPunct="1">
              <a:lnSpc>
                <a:spcPts val="3600"/>
              </a:lnSpc>
            </a:pPr>
            <a:r>
              <a:rPr kumimoji="1" lang="zh-CN" altLang="en-US" dirty="0"/>
              <a:t>未设</a:t>
            </a:r>
            <a:r>
              <a:rPr kumimoji="1" lang="en-US" altLang="zh-CN" dirty="0"/>
              <a:t>ACK</a:t>
            </a:r>
            <a:r>
              <a:rPr kumimoji="1" lang="zh-CN" altLang="en-US" dirty="0"/>
              <a:t>定时器，收到数据就立刻回复</a:t>
            </a:r>
            <a:r>
              <a:rPr kumimoji="1" lang="en-US" altLang="zh-CN" dirty="0"/>
              <a:t>ACK</a:t>
            </a:r>
          </a:p>
          <a:p>
            <a:pPr lvl="1" eaLnBrk="1" hangingPunct="1">
              <a:lnSpc>
                <a:spcPts val="3600"/>
              </a:lnSpc>
            </a:pPr>
            <a:r>
              <a:rPr lang="zh-CN" altLang="en-US" dirty="0"/>
              <a:t>未实现</a:t>
            </a:r>
            <a:r>
              <a:rPr lang="en-US" altLang="zh-CN" dirty="0"/>
              <a:t>NAK</a:t>
            </a:r>
          </a:p>
          <a:p>
            <a:pPr eaLnBrk="1" hangingPunct="1">
              <a:lnSpc>
                <a:spcPts val="3600"/>
              </a:lnSpc>
            </a:pPr>
            <a:r>
              <a:rPr kumimoji="1" lang="zh-CN" altLang="en-US" dirty="0"/>
              <a:t>编辑，编译</a:t>
            </a:r>
          </a:p>
          <a:p>
            <a:pPr eaLnBrk="1" hangingPunct="1">
              <a:lnSpc>
                <a:spcPts val="3600"/>
              </a:lnSpc>
            </a:pPr>
            <a:r>
              <a:rPr kumimoji="1" lang="zh-CN" altLang="en-US" dirty="0"/>
              <a:t>运行</a:t>
            </a:r>
            <a:endParaRPr kumimoji="1" lang="en-US" altLang="zh-CN" dirty="0"/>
          </a:p>
          <a:p>
            <a:pPr lvl="1" eaLnBrk="1" hangingPunct="1">
              <a:lnSpc>
                <a:spcPts val="3600"/>
              </a:lnSpc>
            </a:pPr>
            <a:r>
              <a:rPr kumimoji="1" lang="zh-CN" altLang="en-US" dirty="0"/>
              <a:t>分别在两个</a:t>
            </a:r>
            <a:r>
              <a:rPr kumimoji="1" lang="en-US" altLang="zh-CN" dirty="0"/>
              <a:t>DOS</a:t>
            </a:r>
            <a:r>
              <a:rPr kumimoji="1" lang="zh-CN" altLang="en-US" dirty="0"/>
              <a:t>窗口运行</a:t>
            </a:r>
            <a:r>
              <a:rPr kumimoji="1" lang="en-US" altLang="zh-CN" dirty="0"/>
              <a:t>datalink 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datalink b</a:t>
            </a:r>
            <a:r>
              <a:rPr kumimoji="1" lang="zh-CN" altLang="en-US" dirty="0"/>
              <a:t>，那么会启动两个站运行。</a:t>
            </a:r>
          </a:p>
          <a:p>
            <a:pPr lvl="1" eaLnBrk="1" hangingPunct="1">
              <a:lnSpc>
                <a:spcPts val="3600"/>
              </a:lnSpc>
            </a:pPr>
            <a:r>
              <a:rPr kumimoji="1" lang="zh-CN" altLang="en-US" dirty="0"/>
              <a:t>如果运行</a:t>
            </a:r>
            <a:r>
              <a:rPr kumimoji="1" lang="en-US" altLang="zh-CN" dirty="0"/>
              <a:t>datalink –d3 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datalink –d3 b</a:t>
            </a:r>
            <a:r>
              <a:rPr kumimoji="1" lang="zh-CN" altLang="en-US" dirty="0"/>
              <a:t>，那么，会打印出协议运行信息。协议运行信息的输出，也是在</a:t>
            </a:r>
            <a:r>
              <a:rPr kumimoji="1" lang="en-US" altLang="zh-CN" dirty="0" err="1"/>
              <a:t>datalink.c</a:t>
            </a:r>
            <a:r>
              <a:rPr kumimoji="1" lang="zh-CN" altLang="en-US" dirty="0"/>
              <a:t>中设定的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CRC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校验和的产生与验证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crc32(unsigned char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 dirty="0"/>
              <a:t>校验和产生</a:t>
            </a:r>
          </a:p>
          <a:p>
            <a:pPr lvl="1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dirty="0"/>
              <a:t>char *p</a:t>
            </a:r>
            <a:r>
              <a:rPr lang="zh-CN" altLang="en-US" dirty="0"/>
              <a:t>；为</a:t>
            </a:r>
            <a:r>
              <a:rPr lang="en-US" altLang="zh-CN" dirty="0"/>
              <a:t>p</a:t>
            </a:r>
            <a:r>
              <a:rPr lang="zh-CN" altLang="en-US" dirty="0"/>
              <a:t>指向的缓冲区内</a:t>
            </a:r>
            <a:r>
              <a:rPr lang="en-US" altLang="zh-CN" dirty="0"/>
              <a:t>243</a:t>
            </a:r>
            <a:r>
              <a:rPr lang="zh-CN" altLang="en-US" dirty="0"/>
              <a:t>字节数据生成校验和，并把校验和附在</a:t>
            </a:r>
            <a:r>
              <a:rPr lang="en-US" altLang="zh-CN" dirty="0"/>
              <a:t>243</a:t>
            </a:r>
            <a:r>
              <a:rPr lang="zh-CN" altLang="en-US" dirty="0"/>
              <a:t>字节之后</a:t>
            </a:r>
          </a:p>
          <a:p>
            <a:pPr lvl="2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993300"/>
                </a:solidFill>
              </a:rPr>
              <a:t>*</a:t>
            </a:r>
            <a:r>
              <a:rPr lang="en-US" altLang="zh-CN" dirty="0">
                <a:solidFill>
                  <a:srgbClr val="993300"/>
                </a:solidFill>
              </a:rPr>
              <a:t>(unsigned </a:t>
            </a:r>
            <a:r>
              <a:rPr lang="en-US" altLang="zh-CN" dirty="0" err="1">
                <a:solidFill>
                  <a:srgbClr val="993300"/>
                </a:solidFill>
              </a:rPr>
              <a:t>int</a:t>
            </a:r>
            <a:r>
              <a:rPr lang="en-US" altLang="zh-CN" dirty="0">
                <a:solidFill>
                  <a:srgbClr val="993300"/>
                </a:solidFill>
              </a:rPr>
              <a:t> *)(p + 243) = crc32(p, 243);</a:t>
            </a:r>
          </a:p>
          <a:p>
            <a:pPr lvl="1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dirty="0"/>
              <a:t>p</a:t>
            </a:r>
            <a:r>
              <a:rPr lang="zh-CN" altLang="en-US" dirty="0"/>
              <a:t>所指缓冲区必须至少有</a:t>
            </a:r>
            <a:r>
              <a:rPr lang="en-US" altLang="zh-CN" dirty="0"/>
              <a:t>247</a:t>
            </a:r>
            <a:r>
              <a:rPr lang="zh-CN" altLang="en-US" dirty="0"/>
              <a:t>字节有效空间以防内存访问越界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 dirty="0"/>
              <a:t>验证校验和</a:t>
            </a:r>
          </a:p>
          <a:p>
            <a:pPr lvl="1" eaLnBrk="1" hangingPunct="1">
              <a:lnSpc>
                <a:spcPts val="3600"/>
              </a:lnSpc>
            </a:pPr>
            <a:r>
              <a:rPr lang="zh-CN" altLang="en-US" dirty="0"/>
              <a:t>针对对上面的例子，只需要判断</a:t>
            </a:r>
            <a:r>
              <a:rPr lang="en-US" altLang="zh-CN" dirty="0">
                <a:solidFill>
                  <a:srgbClr val="993300"/>
                </a:solidFill>
              </a:rPr>
              <a:t>crc32(p, 243 + 4)</a:t>
            </a:r>
            <a:r>
              <a:rPr lang="zh-CN" altLang="en-US" dirty="0"/>
              <a:t>是否为</a:t>
            </a:r>
            <a:r>
              <a:rPr lang="en-US" altLang="zh-CN" dirty="0"/>
              <a:t>0</a:t>
            </a:r>
            <a:r>
              <a:rPr lang="zh-CN" altLang="en-US" dirty="0"/>
              <a:t>：校验和正确为</a:t>
            </a:r>
            <a:r>
              <a:rPr lang="en-US" altLang="zh-CN" dirty="0"/>
              <a:t>0</a:t>
            </a:r>
            <a:r>
              <a:rPr lang="zh-CN" altLang="en-US" dirty="0"/>
              <a:t>，否则不为</a:t>
            </a:r>
            <a:r>
              <a:rPr lang="en-US" altLang="zh-CN" dirty="0"/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定时器管理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237" y="571630"/>
            <a:ext cx="11664949" cy="5783262"/>
          </a:xfrm>
        </p:spPr>
        <p:txBody>
          <a:bodyPr/>
          <a:lstStyle/>
          <a:p>
            <a:pPr eaLnBrk="1" hangingPunct="1">
              <a:lnSpc>
                <a:spcPts val="3100"/>
              </a:lnSpc>
            </a:pPr>
            <a:r>
              <a:rPr lang="zh-CN" altLang="en-US" dirty="0"/>
              <a:t>数据定时器</a:t>
            </a:r>
          </a:p>
          <a:p>
            <a:pPr lvl="1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start_timer</a:t>
            </a:r>
            <a:r>
              <a:rPr lang="en-US" altLang="zh-CN" dirty="0"/>
              <a:t>(unsigned int nr, unsigned int </a:t>
            </a:r>
            <a:r>
              <a:rPr lang="en-US" altLang="zh-CN" dirty="0" err="1"/>
              <a:t>ms</a:t>
            </a:r>
            <a:r>
              <a:rPr lang="en-US" altLang="zh-CN" dirty="0"/>
              <a:t>);</a:t>
            </a:r>
          </a:p>
          <a:p>
            <a:pPr lvl="1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stop_timer</a:t>
            </a:r>
            <a:r>
              <a:rPr lang="en-US" altLang="zh-CN" dirty="0"/>
              <a:t>(unsigned int nr);</a:t>
            </a:r>
          </a:p>
          <a:p>
            <a:pPr lvl="1" eaLnBrk="1" hangingPunct="1">
              <a:lnSpc>
                <a:spcPts val="3100"/>
              </a:lnSpc>
            </a:pPr>
            <a:r>
              <a:rPr lang="zh-CN" altLang="en-US" dirty="0"/>
              <a:t>定时器启动时刻不是当前时刻，而是将当前物理层发送队列的数据发送完毕后开始启动计时</a:t>
            </a:r>
          </a:p>
          <a:p>
            <a:pPr lvl="1" eaLnBrk="1" hangingPunct="1">
              <a:lnSpc>
                <a:spcPts val="3100"/>
              </a:lnSpc>
            </a:pPr>
            <a:r>
              <a:rPr lang="zh-CN" altLang="en-US" dirty="0"/>
              <a:t>重复设置同一个编号的计时器会导致重新按新调用计时</a:t>
            </a:r>
          </a:p>
          <a:p>
            <a:pPr lvl="1" algn="just" eaLnBrk="1" hangingPunct="1">
              <a:lnSpc>
                <a:spcPts val="3100"/>
              </a:lnSpc>
            </a:pPr>
            <a:r>
              <a:rPr lang="en-US" altLang="zh-CN" dirty="0"/>
              <a:t>“</a:t>
            </a:r>
            <a:r>
              <a:rPr lang="zh-CN" altLang="en-US" dirty="0"/>
              <a:t>计时时间到</a:t>
            </a:r>
            <a:r>
              <a:rPr lang="en-US" altLang="zh-CN" dirty="0"/>
              <a:t>”</a:t>
            </a:r>
            <a:r>
              <a:rPr lang="zh-CN" altLang="en-US" dirty="0"/>
              <a:t>会产生</a:t>
            </a:r>
            <a:r>
              <a:rPr lang="en-US" altLang="zh-CN" dirty="0"/>
              <a:t>DATA_TIMEOUT</a:t>
            </a:r>
            <a:r>
              <a:rPr lang="zh-CN" altLang="en-US" dirty="0"/>
              <a:t>事件</a:t>
            </a:r>
          </a:p>
          <a:p>
            <a:pPr eaLnBrk="1" hangingPunct="1">
              <a:lnSpc>
                <a:spcPts val="3100"/>
              </a:lnSpc>
            </a:pPr>
            <a:r>
              <a:rPr lang="en-US" altLang="zh-CN" dirty="0"/>
              <a:t>ACK</a:t>
            </a:r>
            <a:r>
              <a:rPr lang="zh-CN" altLang="en-US" dirty="0"/>
              <a:t>定时器</a:t>
            </a:r>
          </a:p>
          <a:p>
            <a:pPr lvl="1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start_ack_timer</a:t>
            </a:r>
            <a:r>
              <a:rPr lang="en-US" altLang="zh-CN" dirty="0"/>
              <a:t>(unsigned int </a:t>
            </a:r>
            <a:r>
              <a:rPr lang="en-US" altLang="zh-CN" dirty="0" err="1"/>
              <a:t>ms</a:t>
            </a:r>
            <a:r>
              <a:rPr lang="en-US" altLang="zh-CN" dirty="0"/>
              <a:t>);</a:t>
            </a:r>
          </a:p>
          <a:p>
            <a:pPr lvl="1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stop_ack_timer</a:t>
            </a:r>
            <a:r>
              <a:rPr lang="en-US" altLang="zh-CN" dirty="0"/>
              <a:t>(void); </a:t>
            </a:r>
          </a:p>
          <a:p>
            <a:pPr lvl="1" eaLnBrk="1" hangingPunct="1">
              <a:lnSpc>
                <a:spcPts val="3100"/>
              </a:lnSpc>
            </a:pPr>
            <a:r>
              <a:rPr lang="zh-CN" altLang="en-US" dirty="0"/>
              <a:t>定时器启动时刻为当前时刻</a:t>
            </a:r>
          </a:p>
          <a:p>
            <a:pPr lvl="1" eaLnBrk="1" hangingPunct="1">
              <a:lnSpc>
                <a:spcPts val="3100"/>
              </a:lnSpc>
            </a:pPr>
            <a:r>
              <a:rPr lang="zh-CN" altLang="en-US" dirty="0"/>
              <a:t>在先前启动的定时器未超时之前重新执行</a:t>
            </a:r>
            <a:r>
              <a:rPr lang="en-US" altLang="zh-CN" dirty="0" err="1"/>
              <a:t>start_ack_timer</a:t>
            </a:r>
            <a:r>
              <a:rPr lang="en-US" altLang="zh-CN" dirty="0"/>
              <a:t>()</a:t>
            </a:r>
            <a:r>
              <a:rPr lang="zh-CN" altLang="en-US" dirty="0"/>
              <a:t>调用，定时器将依然按照先前的时间设置产生事件</a:t>
            </a:r>
            <a:r>
              <a:rPr lang="en-US" altLang="zh-CN" dirty="0"/>
              <a:t>ACK_TIMEOUT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协议工作过程的跟踪和调试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3300"/>
              </a:lnSpc>
            </a:pPr>
            <a:r>
              <a:rPr lang="zh-CN" altLang="en-US" dirty="0"/>
              <a:t>相关函数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extern void </a:t>
            </a:r>
            <a:r>
              <a:rPr lang="en-US" altLang="zh-CN" dirty="0" err="1"/>
              <a:t>dbg_event</a:t>
            </a:r>
            <a:r>
              <a:rPr lang="en-US" altLang="zh-CN" dirty="0"/>
              <a:t>(char *</a:t>
            </a:r>
            <a:r>
              <a:rPr lang="en-US" altLang="zh-CN" dirty="0" err="1"/>
              <a:t>fmt</a:t>
            </a:r>
            <a:r>
              <a:rPr lang="en-US" altLang="zh-CN" dirty="0"/>
              <a:t>, ...);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extern void </a:t>
            </a:r>
            <a:r>
              <a:rPr lang="en-US" altLang="zh-CN" dirty="0" err="1"/>
              <a:t>dbg_frame</a:t>
            </a:r>
            <a:r>
              <a:rPr lang="en-US" altLang="zh-CN" dirty="0"/>
              <a:t>(char *</a:t>
            </a:r>
            <a:r>
              <a:rPr lang="en-US" altLang="zh-CN" dirty="0" err="1"/>
              <a:t>fmt</a:t>
            </a:r>
            <a:r>
              <a:rPr lang="en-US" altLang="zh-CN" dirty="0"/>
              <a:t>, ...); 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extern void </a:t>
            </a:r>
            <a:r>
              <a:rPr lang="en-US" altLang="zh-CN" dirty="0" err="1"/>
              <a:t>dbg_warning</a:t>
            </a:r>
            <a:r>
              <a:rPr lang="en-US" altLang="zh-CN" dirty="0"/>
              <a:t>(char *</a:t>
            </a:r>
            <a:r>
              <a:rPr lang="en-US" altLang="zh-CN" dirty="0" err="1"/>
              <a:t>fmt</a:t>
            </a:r>
            <a:r>
              <a:rPr lang="en-US" altLang="zh-CN" dirty="0"/>
              <a:t>, ...); 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char *</a:t>
            </a:r>
            <a:r>
              <a:rPr lang="en-US" altLang="zh-CN" dirty="0" err="1"/>
              <a:t>station_name</a:t>
            </a:r>
            <a:r>
              <a:rPr lang="en-US" altLang="zh-CN" dirty="0"/>
              <a:t>(void);</a:t>
            </a:r>
          </a:p>
          <a:p>
            <a:pPr eaLnBrk="1" hangingPunct="1">
              <a:lnSpc>
                <a:spcPts val="3300"/>
              </a:lnSpc>
            </a:pPr>
            <a:r>
              <a:rPr lang="zh-CN" altLang="en-US" dirty="0"/>
              <a:t>程序内部的输出控制开关</a:t>
            </a:r>
            <a:r>
              <a:rPr lang="en-US" altLang="zh-CN" dirty="0" err="1"/>
              <a:t>debug_mask</a:t>
            </a:r>
            <a:endParaRPr lang="en-US" altLang="zh-CN" dirty="0"/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bit0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时，打开</a:t>
            </a:r>
            <a:r>
              <a:rPr lang="en-US" altLang="zh-CN" dirty="0" err="1"/>
              <a:t>dbg_event</a:t>
            </a:r>
            <a:r>
              <a:rPr lang="zh-CN" altLang="en-US" dirty="0"/>
              <a:t>的输出，否则被忽略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bit1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时，打开</a:t>
            </a:r>
            <a:r>
              <a:rPr lang="en-US" altLang="zh-CN" dirty="0" err="1"/>
              <a:t>dbg_frame</a:t>
            </a:r>
            <a:r>
              <a:rPr lang="zh-CN" altLang="en-US" dirty="0"/>
              <a:t>的输出，否则被忽略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bit2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时，打开</a:t>
            </a:r>
            <a:r>
              <a:rPr lang="en-US" altLang="zh-CN" dirty="0" err="1"/>
              <a:t>dbg_warning</a:t>
            </a:r>
            <a:r>
              <a:rPr lang="zh-CN" altLang="en-US" dirty="0"/>
              <a:t>的输出，否则被忽略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dirty="0"/>
              <a:t>命令行</a:t>
            </a:r>
            <a:r>
              <a:rPr lang="en-US" altLang="zh-CN" dirty="0"/>
              <a:t>debug</a:t>
            </a:r>
            <a:r>
              <a:rPr lang="zh-CN" altLang="en-US" dirty="0"/>
              <a:t>选项</a:t>
            </a:r>
            <a:r>
              <a:rPr lang="en-US" altLang="zh-CN" dirty="0"/>
              <a:t>0~7</a:t>
            </a:r>
            <a:r>
              <a:rPr lang="zh-CN" altLang="en-US" dirty="0"/>
              <a:t>为</a:t>
            </a:r>
            <a:r>
              <a:rPr lang="en-US" altLang="zh-CN" dirty="0" err="1"/>
              <a:t>debug_mask</a:t>
            </a:r>
            <a:r>
              <a:rPr lang="zh-CN" altLang="en-US" dirty="0"/>
              <a:t>赋值（默认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程序运行异常中止的错误信息</a:t>
            </a:r>
          </a:p>
        </p:txBody>
      </p:sp>
      <p:graphicFrame>
        <p:nvGraphicFramePr>
          <p:cNvPr id="689909" name="Group 757"/>
          <p:cNvGraphicFramePr>
            <a:graphicFrameLocks noGrp="1"/>
          </p:cNvGraphicFramePr>
          <p:nvPr>
            <p:ph sz="half" idx="1"/>
          </p:nvPr>
        </p:nvGraphicFramePr>
        <p:xfrm>
          <a:off x="2001838" y="795338"/>
          <a:ext cx="8159750" cy="5754730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类别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错误信息及说明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参数错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name must be 'A' or 'B'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链路层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工作失败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Layer: incorrect packet length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 received a bad packet from data link layer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1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TCP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通信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故障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A failed to bind TCP port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B failed to connect station 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82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队列溢出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Physical ayer Sending Queue overflow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物理层发送队列溢出（队列最多可以缓冲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64K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字节）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92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操作系统环境问题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WARNING: System too busy, sleep 15 ms, but be awakened 61 ms later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警告信息，不会导致程序中止运行，但可能影响算法的线路利用率统计指标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检测到系统忙碌：进程主动请求睡眠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15ms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，但是被唤醒后发现时间已逝去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61ms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。关闭系统中其它运行程序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6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函数调用错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recv_byte(): Receiving Queue is empty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FRAME_RECEIVED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recv_frame()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get_packet(): Network layer is not ready for a new packet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NETWORK_LAYER_READY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start_timer(): timer No. must be 0~128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系统最多支持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129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个定时器，定时器编号太大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实验报告要求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3863" y="695326"/>
            <a:ext cx="8748712" cy="616267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实验内容和实验环境描述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协议设计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帧中各个字段的定义和编码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两个站点间信息交换的过程控制，尤其是误码条件下的控制方案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软件设计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数据结构，</a:t>
            </a:r>
            <a:r>
              <a:rPr lang="en-US" altLang="zh-CN" sz="2000" dirty="0"/>
              <a:t> </a:t>
            </a:r>
            <a:r>
              <a:rPr lang="zh-CN" altLang="en-US" sz="2000" dirty="0"/>
              <a:t>模块结构，算法流程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实验结果分析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理论分析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性能测试记录表</a:t>
            </a:r>
            <a:r>
              <a:rPr lang="zh-CN" altLang="en-US" sz="2000" dirty="0">
                <a:latin typeface="Times New Roman" pitchFamily="18" charset="0"/>
              </a:rPr>
              <a:t>”</a:t>
            </a:r>
            <a:r>
              <a:rPr lang="zh-CN" altLang="en-US" sz="2000" dirty="0"/>
              <a:t>，实验结果分析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存在的问题和改进思路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研究和探索的问题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实验总结和心得体会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上机调试时间，编程语言方面，协议方面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源程序文件</a:t>
            </a: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基本内容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398" y="725488"/>
            <a:ext cx="10421535" cy="5783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设计一个滑动窗口协议，在仿真环境下编程实现有噪音信道两站点间无差错双工通信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信道模型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8000bps</a:t>
            </a:r>
            <a:r>
              <a:rPr lang="zh-CN" altLang="en-US" dirty="0"/>
              <a:t>全双工卫星信道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单向传播时延</a:t>
            </a:r>
            <a:r>
              <a:rPr lang="en-US" altLang="zh-CN" dirty="0"/>
              <a:t>270</a:t>
            </a:r>
            <a:r>
              <a:rPr lang="zh-CN" altLang="en-US" dirty="0"/>
              <a:t>毫秒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信道误码率为</a:t>
            </a:r>
            <a:r>
              <a:rPr lang="en-US" altLang="zh-CN" dirty="0"/>
              <a:t>10</a:t>
            </a:r>
            <a:r>
              <a:rPr lang="en-US" altLang="zh-CN" baseline="30000" dirty="0"/>
              <a:t>-5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物理层接口：提供帧传输服务，帧间有</a:t>
            </a:r>
            <a:r>
              <a:rPr lang="en-US" altLang="zh-CN" dirty="0"/>
              <a:t>1ms</a:t>
            </a:r>
            <a:r>
              <a:rPr lang="zh-CN" altLang="en-US" dirty="0"/>
              <a:t>帧边界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网络层属性：分组长度固定</a:t>
            </a:r>
            <a:r>
              <a:rPr lang="en-US" altLang="zh-CN" dirty="0"/>
              <a:t>256</a:t>
            </a:r>
            <a:r>
              <a:rPr lang="zh-CN" altLang="en-US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实验组人数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1~3</a:t>
            </a:r>
            <a:r>
              <a:rPr lang="zh-CN" altLang="en-US" dirty="0"/>
              <a:t>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实验设备环境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WindowsXP</a:t>
            </a:r>
            <a:r>
              <a:rPr lang="zh-CN" altLang="en-US" dirty="0"/>
              <a:t>，</a:t>
            </a:r>
            <a:r>
              <a:rPr lang="en-US" altLang="zh-CN" dirty="0"/>
              <a:t>Microsoft Visual Studio 2013+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Linux (Ubuntu, Fedora, RedHat)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1921" y="725488"/>
            <a:ext cx="8916494" cy="59880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熟悉编程环境</a:t>
            </a:r>
          </a:p>
          <a:p>
            <a:pPr lvl="1" eaLnBrk="1" hangingPunct="1"/>
            <a:r>
              <a:rPr lang="zh-CN" altLang="en-US" sz="2000" dirty="0"/>
              <a:t>安装好</a:t>
            </a:r>
            <a:r>
              <a:rPr lang="en-US" altLang="zh-CN" sz="2000" dirty="0"/>
              <a:t>VC</a:t>
            </a:r>
            <a:r>
              <a:rPr lang="zh-CN" altLang="en-US" sz="2000" dirty="0"/>
              <a:t>或兼容的更高版本的</a:t>
            </a:r>
            <a:r>
              <a:rPr lang="en-US" altLang="zh-CN" sz="2000" dirty="0"/>
              <a:t>C</a:t>
            </a:r>
            <a:r>
              <a:rPr lang="zh-CN" altLang="en-US" sz="2000" dirty="0"/>
              <a:t>语言编程环境</a:t>
            </a:r>
          </a:p>
          <a:p>
            <a:pPr lvl="1" eaLnBrk="1" hangingPunct="1"/>
            <a:r>
              <a:rPr lang="zh-CN" altLang="en-US" sz="2000" dirty="0"/>
              <a:t>了解程序的主体运行框架</a:t>
            </a:r>
          </a:p>
          <a:p>
            <a:pPr lvl="1" eaLnBrk="1" hangingPunct="1"/>
            <a:r>
              <a:rPr lang="zh-CN" altLang="en-US" sz="2000" dirty="0"/>
              <a:t>可利用的子程序</a:t>
            </a:r>
          </a:p>
          <a:p>
            <a:pPr eaLnBrk="1" hangingPunct="1"/>
            <a:r>
              <a:rPr lang="zh-CN" altLang="en-US" sz="2400" dirty="0"/>
              <a:t>协议设计和程序总体设计</a:t>
            </a:r>
          </a:p>
          <a:p>
            <a:pPr lvl="1" eaLnBrk="1" hangingPunct="1"/>
            <a:r>
              <a:rPr lang="zh-CN" altLang="en-US" sz="2000" dirty="0"/>
              <a:t>设计好要实现的滑动窗口协议，定义帧字段，规划程序的总体结构，相关子程序的设置</a:t>
            </a:r>
          </a:p>
          <a:p>
            <a:pPr eaLnBrk="1" hangingPunct="1"/>
            <a:r>
              <a:rPr lang="zh-CN" altLang="en-US" sz="2400" dirty="0"/>
              <a:t>编码和调试</a:t>
            </a:r>
          </a:p>
          <a:p>
            <a:pPr lvl="1" eaLnBrk="1" hangingPunct="1"/>
            <a:r>
              <a:rPr lang="zh-CN" altLang="en-US" sz="2000" dirty="0"/>
              <a:t>将所设计的协议编码实现并上机调试通过，实现数据链路层两个站点之间的通信。</a:t>
            </a:r>
          </a:p>
          <a:p>
            <a:pPr eaLnBrk="1" hangingPunct="1"/>
            <a:r>
              <a:rPr lang="zh-CN" altLang="en-US" sz="2400" dirty="0"/>
              <a:t>软件测试和性能评价</a:t>
            </a:r>
          </a:p>
          <a:p>
            <a:pPr lvl="1" eaLnBrk="1" hangingPunct="1"/>
            <a:r>
              <a:rPr lang="zh-CN" altLang="en-US" sz="2000" dirty="0"/>
              <a:t>在无误码信道环境下运行测试</a:t>
            </a:r>
          </a:p>
          <a:p>
            <a:pPr lvl="1" eaLnBrk="1" hangingPunct="1"/>
            <a:r>
              <a:rPr lang="zh-CN" altLang="en-US" sz="2000" dirty="0"/>
              <a:t>有误码信道环境下的无差错传输</a:t>
            </a:r>
          </a:p>
          <a:p>
            <a:pPr lvl="1" eaLnBrk="1" hangingPunct="1"/>
            <a:r>
              <a:rPr lang="zh-CN" altLang="en-US" sz="2000" dirty="0"/>
              <a:t>要求：稳定运行</a:t>
            </a:r>
            <a:r>
              <a:rPr lang="en-US" altLang="zh-CN" sz="2000" dirty="0"/>
              <a:t>20</a:t>
            </a:r>
            <a:r>
              <a:rPr lang="zh-CN" altLang="en-US" sz="2000" dirty="0"/>
              <a:t>分钟以上，效率不能太低</a:t>
            </a:r>
          </a:p>
          <a:p>
            <a:pPr eaLnBrk="1" hangingPunct="1"/>
            <a:r>
              <a:rPr lang="zh-CN" altLang="en-US" sz="2400" dirty="0"/>
              <a:t>实验报告及程序验收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1681163" y="1"/>
            <a:ext cx="8794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总体结构</a:t>
            </a:r>
            <a:endParaRPr lang="en-US" altLang="zh-CN" sz="40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971675" y="536576"/>
          <a:ext cx="8408988" cy="606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3" imgW="6813776" imgH="4841881" progId="Visio.Drawing.11">
                  <p:embed/>
                </p:oleObj>
              </mc:Choice>
              <mc:Fallback>
                <p:oleObj name="Visio" r:id="rId3" imgW="6813776" imgH="484188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536576"/>
                        <a:ext cx="8408988" cy="606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3112549"/>
              </p:ext>
            </p:extLst>
          </p:nvPr>
        </p:nvGraphicFramePr>
        <p:xfrm>
          <a:off x="2309814" y="723901"/>
          <a:ext cx="4891087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1622207" imgH="1885830" progId="Visio.Drawing.11">
                  <p:embed/>
                </p:oleObj>
              </mc:Choice>
              <mc:Fallback>
                <p:oleObj name="Visio" r:id="rId3" imgW="1622207" imgH="188583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723901"/>
                        <a:ext cx="4891087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Windows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环境编译和运行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03988" y="950914"/>
            <a:ext cx="3846512" cy="51450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编译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程序运行（启动两个进程）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站：</a:t>
            </a:r>
            <a:r>
              <a:rPr lang="en-US" altLang="zh-CN" sz="1800" dirty="0"/>
              <a:t>datalink.exe –d3 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B</a:t>
            </a:r>
            <a:r>
              <a:rPr lang="zh-CN" altLang="en-US" sz="1800" dirty="0"/>
              <a:t>站：</a:t>
            </a:r>
            <a:r>
              <a:rPr lang="en-US" altLang="zh-CN" sz="1800" dirty="0"/>
              <a:t>datalink.exe –d3 b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产生的日志文件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datalink-A.log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datalink.exe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gobackn.exe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selective.exe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7378472"/>
              </p:ext>
            </p:extLst>
          </p:nvPr>
        </p:nvGraphicFramePr>
        <p:xfrm>
          <a:off x="2171700" y="750889"/>
          <a:ext cx="4495800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3" imgW="1469507" imgH="1738719" progId="Visio.Drawing.11">
                  <p:embed/>
                </p:oleObj>
              </mc:Choice>
              <mc:Fallback>
                <p:oleObj name="Visio" r:id="rId3" imgW="1469507" imgH="173871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750889"/>
                        <a:ext cx="4495800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环境编译和运行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464300" y="836613"/>
            <a:ext cx="4051300" cy="5360987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/>
              <a:t>操作系统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err="1"/>
              <a:t>RedHat</a:t>
            </a:r>
            <a:r>
              <a:rPr lang="zh-CN" altLang="en-US" sz="1800" dirty="0"/>
              <a:t>，</a:t>
            </a:r>
            <a:r>
              <a:rPr lang="en-US" altLang="zh-CN" sz="1800" dirty="0"/>
              <a:t>Fedora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Ubuntu</a:t>
            </a:r>
          </a:p>
          <a:p>
            <a:pPr marL="0" indent="0" eaLnBrk="1" hangingPunct="1"/>
            <a:r>
              <a:rPr lang="zh-CN" altLang="en-US" sz="2000" dirty="0"/>
              <a:t>编译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make</a:t>
            </a:r>
          </a:p>
          <a:p>
            <a:pPr marL="0" indent="0" eaLnBrk="1" hangingPunct="1"/>
            <a:r>
              <a:rPr lang="zh-CN" altLang="en-US" sz="2000" dirty="0"/>
              <a:t>程序运行（启动两个进程）</a:t>
            </a:r>
            <a:endParaRPr lang="en-US" altLang="zh-CN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站：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datalink</a:t>
            </a:r>
            <a:r>
              <a:rPr lang="en-US" altLang="zh-CN" sz="1800" dirty="0"/>
              <a:t> -d3 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B</a:t>
            </a:r>
            <a:r>
              <a:rPr lang="zh-CN" altLang="en-US" sz="1800" dirty="0"/>
              <a:t>站：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datalink</a:t>
            </a:r>
            <a:r>
              <a:rPr lang="en-US" altLang="zh-CN" sz="1800" dirty="0"/>
              <a:t> -d3 B</a:t>
            </a:r>
          </a:p>
          <a:p>
            <a:pPr marL="0" indent="0" eaLnBrk="1" hangingPunct="1"/>
            <a:r>
              <a:rPr lang="zh-CN" altLang="en-US" sz="2000" dirty="0"/>
              <a:t>产生的日志文件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datalink-A.log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/>
              <a:t>datalink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/>
              <a:t>gobackn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selective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程序运行：命令行选项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89" y="773113"/>
            <a:ext cx="7888287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启动执行</a:t>
            </a:r>
            <a:r>
              <a:rPr lang="en-US" altLang="zh-CN" sz="2400"/>
              <a:t>EXE</a:t>
            </a:r>
            <a:r>
              <a:rPr lang="zh-CN" altLang="en-US" sz="2400"/>
              <a:t>文件时，在命令行中附带一些选项对程序的执行进行控制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687514" y="1531938"/>
            <a:ext cx="8929687" cy="36941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Usage: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./datalink &lt;options&gt; &lt;station-name&gt;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Options : 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-?, --help : print this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-u, --utopia : utopia channel (an error-free channel)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-f, --flood : flood traffic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-i, --ibib  : set station B layer3 sender mode as IDLE-BUSY-IDLE-BUSY-...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-n, --nolog : do not create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-d, --debug=&lt;0-7&gt;: debug mask (bit0:event, bit1:frame, bit2:warning)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-p, --port=&lt;port#&gt; : TCP port number (default: 59144)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-b, --ber=&lt;ber&gt; : Bit Error Rate (received data only)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-l, --log=&lt;filename&gt; : using assigned file as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-t, --ttl=&lt;seconds&gt; : set time-to-live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890714" y="5330826"/>
            <a:ext cx="839628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/>
              <a:t>命令行选项使用举例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–fnd 3 –b 1.0e-6  -p 44944 A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 –debug=3 –-ber=1.0e-6  --port=44944 A</a:t>
            </a:r>
          </a:p>
          <a:p>
            <a:pPr marL="990600" lvl="1" indent="-533400" fontAlgn="base">
              <a:buClr>
                <a:srgbClr val="009900"/>
              </a:buClr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日志函数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1801" y="749300"/>
            <a:ext cx="8748713" cy="59197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函数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extern void </a:t>
            </a:r>
            <a:r>
              <a:rPr lang="en-US" altLang="zh-CN" sz="2000" dirty="0" err="1"/>
              <a:t>lprintf</a:t>
            </a:r>
            <a:r>
              <a:rPr lang="en-US" altLang="zh-CN" sz="2000" dirty="0"/>
              <a:t>(char *</a:t>
            </a:r>
            <a:r>
              <a:rPr lang="en-US" altLang="zh-CN" sz="2000" dirty="0" err="1"/>
              <a:t>fmt</a:t>
            </a:r>
            <a:r>
              <a:rPr lang="en-US" altLang="zh-CN" sz="2000" dirty="0"/>
              <a:t>, ...);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举例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err="1"/>
              <a:t>lprintf</a:t>
            </a:r>
            <a:r>
              <a:rPr lang="en-US" altLang="zh-CN" sz="2000" dirty="0"/>
              <a:t>(”Received a frame, %d bytes\n”,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）在每行最左端自动增加时间戳（</a:t>
            </a:r>
            <a:r>
              <a:rPr lang="en-US" altLang="zh-CN" sz="2000" dirty="0" err="1"/>
              <a:t>ms</a:t>
            </a:r>
            <a:r>
              <a:rPr lang="zh-CN" altLang="en-US" sz="2000" dirty="0"/>
              <a:t>级）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）把显示的信息同步存于日志文件中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上下层接口函数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运行环境的初始化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protocol_init</a:t>
            </a:r>
            <a:r>
              <a:rPr lang="en-US" altLang="zh-CN" dirty="0"/>
              <a:t>(int </a:t>
            </a:r>
            <a:r>
              <a:rPr lang="en-US" altLang="zh-CN" dirty="0" err="1"/>
              <a:t>argc</a:t>
            </a:r>
            <a:r>
              <a:rPr lang="en-US" altLang="zh-CN" dirty="0"/>
              <a:t>, char **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zh-CN" altLang="en-US" dirty="0"/>
              <a:t>与网络层模块的接口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#define PKT_LEN 256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enable_network_layer</a:t>
            </a:r>
            <a:r>
              <a:rPr lang="en-US" altLang="zh-CN" dirty="0"/>
              <a:t>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disable_network_layer</a:t>
            </a:r>
            <a:r>
              <a:rPr lang="en-US" altLang="zh-CN" dirty="0"/>
              <a:t>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int  </a:t>
            </a:r>
            <a:r>
              <a:rPr lang="en-US" altLang="zh-CN" dirty="0" err="1"/>
              <a:t>get_packet</a:t>
            </a:r>
            <a:r>
              <a:rPr lang="en-US" altLang="zh-CN" dirty="0"/>
              <a:t>(unsigned char *packet);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put_packet</a:t>
            </a:r>
            <a:r>
              <a:rPr lang="en-US" altLang="zh-CN" dirty="0"/>
              <a:t>(unsigned char *packet, int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zh-CN" altLang="en-US" dirty="0"/>
              <a:t>与物理层模块的接口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recv_frame</a:t>
            </a:r>
            <a:r>
              <a:rPr lang="en-US" altLang="zh-CN" dirty="0"/>
              <a:t>(char </a:t>
            </a:r>
            <a:r>
              <a:rPr lang="zh-CN" altLang="en-US" dirty="0"/>
              <a:t>*</a:t>
            </a:r>
            <a:r>
              <a:rPr lang="en-US" altLang="zh-CN" dirty="0" err="1"/>
              <a:t>buf</a:t>
            </a:r>
            <a:r>
              <a:rPr lang="zh-CN" altLang="en-US" dirty="0"/>
              <a:t>，</a:t>
            </a:r>
            <a:r>
              <a:rPr lang="en-US" altLang="zh-CN" dirty="0"/>
              <a:t>int size);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send_frame</a:t>
            </a:r>
            <a:r>
              <a:rPr lang="en-US" altLang="zh-CN" dirty="0"/>
              <a:t>(char *</a:t>
            </a:r>
            <a:r>
              <a:rPr lang="en-US" altLang="zh-CN" dirty="0" err="1"/>
              <a:t>buf</a:t>
            </a:r>
            <a:r>
              <a:rPr lang="en-US" altLang="zh-CN" dirty="0"/>
              <a:t>, int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7158</TotalTime>
  <Words>1479</Words>
  <Application>Microsoft Office PowerPoint</Application>
  <PresentationFormat>宽屏</PresentationFormat>
  <Paragraphs>182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楷体</vt:lpstr>
      <vt:lpstr>楷体_GB2312</vt:lpstr>
      <vt:lpstr>宋体</vt:lpstr>
      <vt:lpstr>Arial</vt:lpstr>
      <vt:lpstr>Times New Roman</vt:lpstr>
      <vt:lpstr>Verdana</vt:lpstr>
      <vt:lpstr>Wingdings</vt:lpstr>
      <vt:lpstr>Tannenbaum</vt:lpstr>
      <vt:lpstr>Visio</vt:lpstr>
      <vt:lpstr>数据链路层 滑动窗口协议的设计与实现 </vt:lpstr>
      <vt:lpstr>基本内容 </vt:lpstr>
      <vt:lpstr>实验步骤</vt:lpstr>
      <vt:lpstr>PowerPoint 演示文稿</vt:lpstr>
      <vt:lpstr>Windows环境编译和运行</vt:lpstr>
      <vt:lpstr>Linux环境编译和运行</vt:lpstr>
      <vt:lpstr>程序运行：命令行选项</vt:lpstr>
      <vt:lpstr>日志函数</vt:lpstr>
      <vt:lpstr>上下层接口函数</vt:lpstr>
      <vt:lpstr>事件驱动函数 </vt:lpstr>
      <vt:lpstr>样例程序datalink.c</vt:lpstr>
      <vt:lpstr>CRC校验和的产生与验证</vt:lpstr>
      <vt:lpstr>定时器管理</vt:lpstr>
      <vt:lpstr>协议工作过程的跟踪和调试 </vt:lpstr>
      <vt:lpstr>程序运行异常中止的错误信息</vt:lpstr>
      <vt:lpstr>实验报告要求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CH3: Data Link Layer</dc:title>
  <dc:creator>蒋砚军 jiangy@public3.bta.net.cn</dc:creator>
  <cp:lastModifiedBy>▷</cp:lastModifiedBy>
  <cp:revision>443</cp:revision>
  <dcterms:created xsi:type="dcterms:W3CDTF">2002-07-09T13:17:57Z</dcterms:created>
  <dcterms:modified xsi:type="dcterms:W3CDTF">2022-04-12T00:59:52Z</dcterms:modified>
</cp:coreProperties>
</file>