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12" r:id="rId2"/>
    <p:sldId id="639" r:id="rId3"/>
    <p:sldId id="609" r:id="rId4"/>
    <p:sldId id="633" r:id="rId5"/>
    <p:sldId id="611" r:id="rId6"/>
    <p:sldId id="610" r:id="rId7"/>
    <p:sldId id="586" r:id="rId8"/>
    <p:sldId id="544" r:id="rId9"/>
    <p:sldId id="765" r:id="rId10"/>
    <p:sldId id="766" r:id="rId11"/>
    <p:sldId id="767" r:id="rId12"/>
    <p:sldId id="768" r:id="rId13"/>
    <p:sldId id="769" r:id="rId14"/>
    <p:sldId id="770" r:id="rId15"/>
    <p:sldId id="771" r:id="rId16"/>
    <p:sldId id="772" r:id="rId17"/>
    <p:sldId id="773" r:id="rId18"/>
    <p:sldId id="775" r:id="rId19"/>
    <p:sldId id="776" r:id="rId20"/>
    <p:sldId id="777" r:id="rId21"/>
    <p:sldId id="778" r:id="rId22"/>
    <p:sldId id="779" r:id="rId23"/>
    <p:sldId id="587" r:id="rId24"/>
    <p:sldId id="547" r:id="rId25"/>
    <p:sldId id="612" r:id="rId26"/>
    <p:sldId id="630" r:id="rId27"/>
    <p:sldId id="615" r:id="rId28"/>
    <p:sldId id="614" r:id="rId29"/>
    <p:sldId id="603" r:id="rId30"/>
    <p:sldId id="616" r:id="rId31"/>
    <p:sldId id="617" r:id="rId32"/>
    <p:sldId id="618" r:id="rId33"/>
    <p:sldId id="631" r:id="rId34"/>
    <p:sldId id="632" r:id="rId35"/>
    <p:sldId id="635" r:id="rId36"/>
    <p:sldId id="619" r:id="rId37"/>
    <p:sldId id="636" r:id="rId38"/>
    <p:sldId id="637" r:id="rId39"/>
    <p:sldId id="638" r:id="rId40"/>
    <p:sldId id="621" r:id="rId41"/>
    <p:sldId id="620" r:id="rId42"/>
    <p:sldId id="625" r:id="rId43"/>
    <p:sldId id="628" r:id="rId44"/>
    <p:sldId id="640" r:id="rId45"/>
    <p:sldId id="634" r:id="rId46"/>
    <p:sldId id="624" r:id="rId47"/>
    <p:sldId id="780" r:id="rId48"/>
    <p:sldId id="641" r:id="rId49"/>
    <p:sldId id="643" r:id="rId50"/>
    <p:sldId id="645" r:id="rId51"/>
    <p:sldId id="646" r:id="rId52"/>
    <p:sldId id="781" r:id="rId53"/>
  </p:sldIdLst>
  <p:sldSz cx="12192000" cy="6858000"/>
  <p:notesSz cx="9144000" cy="6858000"/>
  <p:defaultTextStyle>
    <a:defPPr>
      <a:defRPr lang="zh-CN"/>
    </a:defPPr>
    <a:lvl1pPr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1pPr>
    <a:lvl2pPr marL="4572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2pPr>
    <a:lvl3pPr marL="9144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3pPr>
    <a:lvl4pPr marL="13716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4pPr>
    <a:lvl5pPr marL="18288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5pPr>
    <a:lvl6pPr marL="2286000" algn="l" defTabSz="914400" rtl="0" eaLnBrk="1" latinLnBrk="0" hangingPunct="1">
      <a:defRPr kumimoji="1" sz="1500" kern="1200">
        <a:solidFill>
          <a:schemeClr val="tx1"/>
        </a:solidFill>
        <a:latin typeface="Lucida Console" pitchFamily="49" charset="0"/>
        <a:ea typeface="楷体_GB2312" pitchFamily="49" charset="-122"/>
        <a:cs typeface="+mn-cs"/>
      </a:defRPr>
    </a:lvl6pPr>
    <a:lvl7pPr marL="2743200" algn="l" defTabSz="914400" rtl="0" eaLnBrk="1" latinLnBrk="0" hangingPunct="1">
      <a:defRPr kumimoji="1" sz="1500" kern="1200">
        <a:solidFill>
          <a:schemeClr val="tx1"/>
        </a:solidFill>
        <a:latin typeface="Lucida Console" pitchFamily="49" charset="0"/>
        <a:ea typeface="楷体_GB2312" pitchFamily="49" charset="-122"/>
        <a:cs typeface="+mn-cs"/>
      </a:defRPr>
    </a:lvl7pPr>
    <a:lvl8pPr marL="3200400" algn="l" defTabSz="914400" rtl="0" eaLnBrk="1" latinLnBrk="0" hangingPunct="1">
      <a:defRPr kumimoji="1" sz="1500" kern="1200">
        <a:solidFill>
          <a:schemeClr val="tx1"/>
        </a:solidFill>
        <a:latin typeface="Lucida Console" pitchFamily="49" charset="0"/>
        <a:ea typeface="楷体_GB2312" pitchFamily="49" charset="-122"/>
        <a:cs typeface="+mn-cs"/>
      </a:defRPr>
    </a:lvl8pPr>
    <a:lvl9pPr marL="3657600" algn="l" defTabSz="914400" rtl="0" eaLnBrk="1" latinLnBrk="0" hangingPunct="1">
      <a:defRPr kumimoji="1" sz="1500" kern="1200">
        <a:solidFill>
          <a:schemeClr val="tx1"/>
        </a:solidFill>
        <a:latin typeface="Lucida Console" pitchFamily="49" charset="0"/>
        <a:ea typeface="楷体_GB2312" pitchFamily="49" charset="-122"/>
        <a:cs typeface="+mn-cs"/>
      </a:defRPr>
    </a:lvl9pPr>
  </p:defaultTextStyle>
  <p:extLst>
    <p:ext uri="{EFAFB233-063F-42B5-8137-9DF3F51BA10A}">
      <p15:sldGuideLst xmlns:p15="http://schemas.microsoft.com/office/powerpoint/2012/main">
        <p15:guide id="1" orient="horz" pos="288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0099"/>
    <a:srgbClr val="5F5F5F"/>
    <a:srgbClr val="808080"/>
    <a:srgbClr val="FFFFCC"/>
    <a:srgbClr val="000066"/>
    <a:srgbClr val="FF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89766" autoAdjust="0"/>
  </p:normalViewPr>
  <p:slideViewPr>
    <p:cSldViewPr>
      <p:cViewPr varScale="1">
        <p:scale>
          <a:sx n="107" d="100"/>
          <a:sy n="107" d="100"/>
        </p:scale>
        <p:origin x="510" y="102"/>
      </p:cViewPr>
      <p:guideLst>
        <p:guide orient="horz" pos="2886"/>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3" d="2"/>
        <a:sy n="3" d="2"/>
      </p:scale>
      <p:origin x="0" y="0"/>
    </p:cViewPr>
  </p:notesTextViewPr>
  <p:sorterViewPr>
    <p:cViewPr>
      <p:scale>
        <a:sx n="66" d="100"/>
        <a:sy n="66" d="100"/>
      </p:scale>
      <p:origin x="0" y="0"/>
    </p:cViewPr>
  </p:sorterViewPr>
  <p:notesViewPr>
    <p:cSldViewPr>
      <p:cViewPr varScale="1">
        <p:scale>
          <a:sx n="119" d="100"/>
          <a:sy n="119" d="100"/>
        </p:scale>
        <p:origin x="2346"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3" Type="http://schemas.openxmlformats.org/officeDocument/2006/relationships/slide" Target="slides/slide6.xml"/><Relationship Id="rId7" Type="http://schemas.openxmlformats.org/officeDocument/2006/relationships/slide" Target="slides/slide24.xml"/><Relationship Id="rId12" Type="http://schemas.openxmlformats.org/officeDocument/2006/relationships/slide" Target="slides/slide39.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5.xml"/><Relationship Id="rId11" Type="http://schemas.openxmlformats.org/officeDocument/2006/relationships/slide" Target="slides/slide38.xml"/><Relationship Id="rId5" Type="http://schemas.openxmlformats.org/officeDocument/2006/relationships/slide" Target="slides/slide9.xml"/><Relationship Id="rId10" Type="http://schemas.openxmlformats.org/officeDocument/2006/relationships/slide" Target="slides/slide37.xml"/><Relationship Id="rId4" Type="http://schemas.openxmlformats.org/officeDocument/2006/relationships/slide" Target="slides/slide8.xml"/><Relationship Id="rId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fld id="{73F32B1D-E3FC-408F-B672-2B7DC8707D56}" type="slidenum">
              <a:rPr lang="en-US" altLang="zh-CN"/>
              <a:pPr>
                <a:defRPr/>
              </a:pPr>
              <a:t>‹#›</a:t>
            </a:fld>
            <a:endParaRPr lang="en-US" altLang="zh-CN"/>
          </a:p>
        </p:txBody>
      </p:sp>
    </p:spTree>
    <p:extLst>
      <p:ext uri="{BB962C8B-B14F-4D97-AF65-F5344CB8AC3E}">
        <p14:creationId xmlns:p14="http://schemas.microsoft.com/office/powerpoint/2010/main" val="353738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8" name="Rectangle 4"/>
          <p:cNvSpPr>
            <a:spLocks noGrp="1" noRot="1" noChangeAspect="1" noChangeArrowheads="1"/>
          </p:cNvSpPr>
          <p:nvPr>
            <p:ph type="sldImg" idx="2"/>
          </p:nvPr>
        </p:nvSpPr>
        <p:spPr bwMode="auto">
          <a:xfrm>
            <a:off x="2286000" y="514350"/>
            <a:ext cx="4572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fld id="{F869D2A5-213B-4F3E-9654-8997AD8A230F}" type="slidenum">
              <a:rPr lang="en-US" altLang="zh-CN"/>
              <a:pPr>
                <a:defRPr/>
              </a:pPr>
              <a:t>‹#›</a:t>
            </a:fld>
            <a:endParaRPr lang="en-US" altLang="zh-CN"/>
          </a:p>
        </p:txBody>
      </p:sp>
    </p:spTree>
    <p:extLst>
      <p:ext uri="{BB962C8B-B14F-4D97-AF65-F5344CB8AC3E}">
        <p14:creationId xmlns:p14="http://schemas.microsoft.com/office/powerpoint/2010/main" val="113919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19E290C-0F63-4F9B-B67F-2DA73F217298}" type="slidenum">
              <a:rPr lang="en-US" altLang="zh-CN"/>
              <a:pPr/>
              <a:t>10</a:t>
            </a:fld>
            <a:endParaRPr lang="en-US" altLang="zh-CN"/>
          </a:p>
        </p:txBody>
      </p:sp>
      <p:sp>
        <p:nvSpPr>
          <p:cNvPr id="643074" name="幻灯片图像占位符 1"/>
          <p:cNvSpPr>
            <a:spLocks noGrp="1" noRot="1" noChangeAspect="1" noTextEdit="1"/>
          </p:cNvSpPr>
          <p:nvPr>
            <p:ph type="sldImg"/>
          </p:nvPr>
        </p:nvSpPr>
        <p:spPr>
          <a:xfrm>
            <a:off x="381000" y="685800"/>
            <a:ext cx="6096000" cy="3429000"/>
          </a:xfrm>
          <a:ln/>
        </p:spPr>
      </p:sp>
      <p:sp>
        <p:nvSpPr>
          <p:cNvPr id="643075" name="备注占位符 2"/>
          <p:cNvSpPr>
            <a:spLocks noGrp="1"/>
          </p:cNvSpPr>
          <p:nvPr>
            <p:ph type="body" idx="1"/>
          </p:nvPr>
        </p:nvSpPr>
        <p:spPr/>
        <p:txBody>
          <a:bodyPr/>
          <a:lstStyle/>
          <a:p>
            <a:r>
              <a:rPr lang="en-US" altLang="zh-CN" dirty="0"/>
              <a:t>Flat name space: IP</a:t>
            </a:r>
            <a:r>
              <a:rPr lang="zh-CN" altLang="en-US" dirty="0"/>
              <a:t>地址， </a:t>
            </a:r>
            <a:r>
              <a:rPr lang="en-US" altLang="zh-CN" dirty="0"/>
              <a:t>hosts.txt</a:t>
            </a:r>
          </a:p>
        </p:txBody>
      </p:sp>
      <p:sp>
        <p:nvSpPr>
          <p:cNvPr id="6430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D27EA0B-F002-4E68-B45F-2D10EBE3163F}" type="slidenum">
              <a:rPr lang="en-US" altLang="zh-CN" sz="1200">
                <a:latin typeface="Times New Roman" pitchFamily="18" charset="0"/>
              </a:rPr>
              <a:pPr algn="r"/>
              <a:t>10</a:t>
            </a:fld>
            <a:endParaRPr lang="en-US" altLang="zh-CN" sz="120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0B0AEF-3F01-48D6-88AB-699A7B3F4D01}" type="slidenum">
              <a:rPr lang="en-US" altLang="zh-CN"/>
              <a:pPr/>
              <a:t>11</a:t>
            </a:fld>
            <a:endParaRPr lang="en-US" altLang="zh-CN"/>
          </a:p>
        </p:txBody>
      </p:sp>
      <p:sp>
        <p:nvSpPr>
          <p:cNvPr id="645122" name="幻灯片图像占位符 1"/>
          <p:cNvSpPr>
            <a:spLocks noGrp="1" noRot="1" noChangeAspect="1" noTextEdit="1"/>
          </p:cNvSpPr>
          <p:nvPr>
            <p:ph type="sldImg"/>
          </p:nvPr>
        </p:nvSpPr>
        <p:spPr>
          <a:xfrm>
            <a:off x="381000" y="685800"/>
            <a:ext cx="6096000" cy="3429000"/>
          </a:xfrm>
          <a:ln/>
        </p:spPr>
      </p:sp>
      <p:sp>
        <p:nvSpPr>
          <p:cNvPr id="645123" name="备注占位符 2"/>
          <p:cNvSpPr>
            <a:spLocks noGrp="1"/>
          </p:cNvSpPr>
          <p:nvPr>
            <p:ph type="body" idx="1"/>
          </p:nvPr>
        </p:nvSpPr>
        <p:spPr/>
        <p:txBody>
          <a:bodyPr/>
          <a:lstStyle/>
          <a:p>
            <a:pPr>
              <a:lnSpc>
                <a:spcPct val="90000"/>
              </a:lnSpc>
            </a:pPr>
            <a:r>
              <a:rPr lang="en-US" altLang="zh-CN" dirty="0">
                <a:solidFill>
                  <a:schemeClr val="hlink"/>
                </a:solidFill>
              </a:rPr>
              <a:t>Domain name: Case insensitive</a:t>
            </a:r>
          </a:p>
          <a:p>
            <a:pPr>
              <a:lnSpc>
                <a:spcPct val="90000"/>
              </a:lnSpc>
            </a:pPr>
            <a:r>
              <a:rPr lang="en-US" altLang="zh-CN" dirty="0"/>
              <a:t>Components can be up to </a:t>
            </a:r>
            <a:r>
              <a:rPr lang="en-US" altLang="zh-CN" dirty="0">
                <a:solidFill>
                  <a:schemeClr val="hlink"/>
                </a:solidFill>
              </a:rPr>
              <a:t>63</a:t>
            </a:r>
            <a:r>
              <a:rPr lang="en-US" altLang="zh-CN" dirty="0"/>
              <a:t> characters long, the full pathname must not be more than</a:t>
            </a:r>
            <a:r>
              <a:rPr lang="en-US" altLang="zh-CN" dirty="0">
                <a:solidFill>
                  <a:schemeClr val="hlink"/>
                </a:solidFill>
              </a:rPr>
              <a:t> 255</a:t>
            </a:r>
            <a:r>
              <a:rPr lang="en-US" altLang="zh-CN" dirty="0"/>
              <a:t> characters</a:t>
            </a:r>
          </a:p>
          <a:p>
            <a:pPr>
              <a:lnSpc>
                <a:spcPct val="90000"/>
              </a:lnSpc>
            </a:pPr>
            <a:r>
              <a:rPr lang="en-US" altLang="zh-CN" dirty="0"/>
              <a:t>The full name of a domain is also called its </a:t>
            </a:r>
            <a:r>
              <a:rPr lang="en-US" altLang="zh-CN" dirty="0">
                <a:solidFill>
                  <a:schemeClr val="tx2"/>
                </a:solidFill>
              </a:rPr>
              <a:t>Fully Qualified Domain Name</a:t>
            </a:r>
            <a:r>
              <a:rPr lang="en-US" altLang="zh-CN" dirty="0"/>
              <a:t> (</a:t>
            </a:r>
            <a:r>
              <a:rPr lang="en-US" altLang="zh-CN" dirty="0">
                <a:solidFill>
                  <a:schemeClr val="hlink"/>
                </a:solidFill>
              </a:rPr>
              <a:t>FQDN</a:t>
            </a:r>
            <a:r>
              <a:rPr lang="en-US" altLang="zh-CN" dirty="0"/>
              <a:t>)</a:t>
            </a:r>
          </a:p>
          <a:p>
            <a:endParaRPr lang="en-US" altLang="zh-CN" dirty="0"/>
          </a:p>
        </p:txBody>
      </p:sp>
      <p:sp>
        <p:nvSpPr>
          <p:cNvPr id="6451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878B7E5F-EBEE-4B08-8765-21797DF1BE2D}" type="slidenum">
              <a:rPr lang="en-US" altLang="zh-CN" sz="1200">
                <a:latin typeface="Times New Roman" pitchFamily="18" charset="0"/>
              </a:rPr>
              <a:pPr algn="r"/>
              <a:t>11</a:t>
            </a:fld>
            <a:endParaRPr lang="en-US" altLang="zh-CN"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8DAC40-A6BC-401D-A741-7EA7BBAA094A}" type="slidenum">
              <a:rPr lang="en-US" altLang="zh-CN"/>
              <a:pPr/>
              <a:t>12</a:t>
            </a:fld>
            <a:endParaRPr lang="en-US" altLang="zh-CN"/>
          </a:p>
        </p:txBody>
      </p:sp>
      <p:sp>
        <p:nvSpPr>
          <p:cNvPr id="647170" name="幻灯片图像占位符 1"/>
          <p:cNvSpPr>
            <a:spLocks noGrp="1" noRot="1" noChangeAspect="1" noTextEdit="1"/>
          </p:cNvSpPr>
          <p:nvPr>
            <p:ph type="sldImg"/>
          </p:nvPr>
        </p:nvSpPr>
        <p:spPr>
          <a:xfrm>
            <a:off x="381000" y="685800"/>
            <a:ext cx="6096000" cy="3429000"/>
          </a:xfrm>
          <a:ln/>
        </p:spPr>
      </p:sp>
      <p:sp>
        <p:nvSpPr>
          <p:cNvPr id="647171" name="备注占位符 2"/>
          <p:cNvSpPr>
            <a:spLocks noGrp="1"/>
          </p:cNvSpPr>
          <p:nvPr>
            <p:ph type="body" idx="1"/>
          </p:nvPr>
        </p:nvSpPr>
        <p:spPr/>
        <p:txBody>
          <a:bodyPr/>
          <a:lstStyle/>
          <a:p>
            <a:endParaRPr lang="zh-CN" altLang="zh-CN"/>
          </a:p>
        </p:txBody>
      </p:sp>
      <p:sp>
        <p:nvSpPr>
          <p:cNvPr id="6471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295D9CF1-8691-49AA-B2A8-591D7ACA9FDB}" type="slidenum">
              <a:rPr lang="en-US" altLang="zh-CN" sz="1200">
                <a:latin typeface="Times New Roman" pitchFamily="18" charset="0"/>
              </a:rPr>
              <a:pPr algn="r"/>
              <a:t>12</a:t>
            </a:fld>
            <a:endParaRPr lang="en-US" altLang="zh-CN" sz="12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48</a:t>
            </a:fld>
            <a:endParaRPr lang="en-US" altLang="zh-CN"/>
          </a:p>
        </p:txBody>
      </p:sp>
    </p:spTree>
    <p:extLst>
      <p:ext uri="{BB962C8B-B14F-4D97-AF65-F5344CB8AC3E}">
        <p14:creationId xmlns:p14="http://schemas.microsoft.com/office/powerpoint/2010/main" val="293675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49</a:t>
            </a:fld>
            <a:endParaRPr lang="en-US" altLang="zh-CN"/>
          </a:p>
        </p:txBody>
      </p:sp>
    </p:spTree>
    <p:extLst>
      <p:ext uri="{BB962C8B-B14F-4D97-AF65-F5344CB8AC3E}">
        <p14:creationId xmlns:p14="http://schemas.microsoft.com/office/powerpoint/2010/main" val="341420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624418" y="2130426"/>
            <a:ext cx="10943167" cy="1470025"/>
          </a:xfrm>
        </p:spPr>
        <p:txBody>
          <a:bodyPr/>
          <a:lstStyle>
            <a:lvl1pPr>
              <a:defRPr sz="4400"/>
            </a:lvl1pPr>
          </a:lstStyle>
          <a:p>
            <a:pPr lvl="0"/>
            <a:r>
              <a:rPr lang="zh-CN" altLang="en-US" noProof="0"/>
              <a:t>单击此处编辑母版标题样式</a:t>
            </a:r>
          </a:p>
        </p:txBody>
      </p:sp>
    </p:spTree>
    <p:extLst>
      <p:ext uri="{BB962C8B-B14F-4D97-AF65-F5344CB8AC3E}">
        <p14:creationId xmlns:p14="http://schemas.microsoft.com/office/powerpoint/2010/main" val="297878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166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260350"/>
            <a:ext cx="25908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2285" y="260350"/>
            <a:ext cx="7571316"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689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fld id="{4272891F-4CFD-427D-B6B6-9DFA01DE89AF}" type="slidenum">
              <a:rPr lang="en-US" altLang="zh-CN"/>
              <a:pPr/>
              <a:t>‹#›</a:t>
            </a:fld>
            <a:endParaRPr lang="en-US" altLang="zh-CN"/>
          </a:p>
        </p:txBody>
      </p:sp>
    </p:spTree>
    <p:extLst>
      <p:ext uri="{BB962C8B-B14F-4D97-AF65-F5344CB8AC3E}">
        <p14:creationId xmlns:p14="http://schemas.microsoft.com/office/powerpoint/2010/main" val="7510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260351"/>
            <a:ext cx="10363200" cy="587375"/>
          </a:xfrm>
        </p:spPr>
        <p:txBody>
          <a:bodyPr/>
          <a:lstStyle>
            <a:lvl1pPr>
              <a:defRPr b="1">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675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1249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981075"/>
            <a:ext cx="508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5"/>
            <a:ext cx="508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679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588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3233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4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4274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276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260351"/>
            <a:ext cx="10363200"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单击以编辑</a:t>
            </a:r>
            <a:r>
              <a:rPr lang="zh-CN" altLang="en-US" dirty="0"/>
              <a:t>母版标题样式</a:t>
            </a:r>
          </a:p>
        </p:txBody>
      </p:sp>
      <p:sp>
        <p:nvSpPr>
          <p:cNvPr id="1027" name="Rectangle 3"/>
          <p:cNvSpPr>
            <a:spLocks noGrp="1" noChangeArrowheads="1"/>
          </p:cNvSpPr>
          <p:nvPr>
            <p:ph type="body" idx="1"/>
          </p:nvPr>
        </p:nvSpPr>
        <p:spPr bwMode="auto">
          <a:xfrm>
            <a:off x="914400" y="981075"/>
            <a:ext cx="1036320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Line 8"/>
          <p:cNvSpPr>
            <a:spLocks noChangeShapeType="1"/>
          </p:cNvSpPr>
          <p:nvPr userDrawn="1"/>
        </p:nvSpPr>
        <p:spPr bwMode="auto">
          <a:xfrm>
            <a:off x="912285" y="908050"/>
            <a:ext cx="10367433" cy="0"/>
          </a:xfrm>
          <a:prstGeom prst="line">
            <a:avLst/>
          </a:prstGeom>
          <a:noFill/>
          <a:ln w="1905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50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Lst>
  <p:txStyles>
    <p:titleStyle>
      <a:lvl1pPr algn="ctr" rtl="0" eaLnBrk="0" fontAlgn="base" hangingPunct="0">
        <a:spcBef>
          <a:spcPct val="0"/>
        </a:spcBef>
        <a:spcAft>
          <a:spcPct val="0"/>
        </a:spcAft>
        <a:defRPr kumimoji="1" sz="4000" b="1">
          <a:solidFill>
            <a:srgbClr val="990000"/>
          </a:solidFill>
          <a:latin typeface="楷体" panose="02010609060101010101" pitchFamily="49" charset="-122"/>
          <a:ea typeface="楷体" panose="02010609060101010101" pitchFamily="49" charset="-122"/>
          <a:cs typeface="+mj-cs"/>
        </a:defRPr>
      </a:lvl1pPr>
      <a:lvl2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1"/>
        </a:buClr>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rgbClr val="008000"/>
        </a:buClr>
        <a:buFont typeface="Wingdings" pitchFamily="2" charset="2"/>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Ø"/>
        <a:defRPr kumimoji="1" sz="2000">
          <a:solidFill>
            <a:schemeClr val="tx1"/>
          </a:solidFill>
          <a:latin typeface="+mn-lt"/>
          <a:ea typeface="+mj-ea"/>
        </a:defRPr>
      </a:lvl3pPr>
      <a:lvl4pPr marL="16002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仿宋_GB2312" pitchFamily="49" charset="-122"/>
        </a:defRPr>
      </a:lvl4pPr>
      <a:lvl5pPr marL="20574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mj-ea"/>
        </a:defRPr>
      </a:lvl5pPr>
      <a:lvl6pPr marL="25146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6pPr>
      <a:lvl7pPr marL="29718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7pPr>
      <a:lvl8pPr marL="34290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8pPr>
      <a:lvl9pPr marL="38862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63352" y="0"/>
            <a:ext cx="11809312" cy="6597650"/>
          </a:xfrm>
          <a:extLst>
            <a:ext uri="{909E8E84-426E-40DD-AFC4-6F175D3DCCD1}">
              <a14:hiddenFill xmlns:a14="http://schemas.microsoft.com/office/drawing/2010/main">
                <a:solidFill>
                  <a:srgbClr val="CCFFFF"/>
                </a:solidFill>
              </a14:hiddenFill>
            </a:ext>
          </a:extLst>
        </p:spPr>
        <p:txBody>
          <a:bodyPr/>
          <a:lstStyle/>
          <a:p>
            <a:pPr eaLnBrk="1" hangingPunct="1"/>
            <a:r>
              <a:rPr lang="en-US" altLang="zh-CN" sz="6000" dirty="0">
                <a:solidFill>
                  <a:srgbClr val="800000"/>
                </a:solidFill>
                <a:latin typeface="楷体" panose="02010609060101010101" pitchFamily="49" charset="-122"/>
                <a:ea typeface="楷体" panose="02010609060101010101" pitchFamily="49" charset="-122"/>
              </a:rPr>
              <a:t>《</a:t>
            </a:r>
            <a:r>
              <a:rPr lang="zh-CN" altLang="en-US" sz="6000" dirty="0">
                <a:solidFill>
                  <a:srgbClr val="800000"/>
                </a:solidFill>
                <a:latin typeface="楷体" panose="02010609060101010101" pitchFamily="49" charset="-122"/>
                <a:ea typeface="楷体" panose="02010609060101010101" pitchFamily="49" charset="-122"/>
              </a:rPr>
              <a:t>计算机网络</a:t>
            </a:r>
            <a:r>
              <a:rPr lang="en-US" altLang="zh-CN" sz="6000" dirty="0">
                <a:solidFill>
                  <a:srgbClr val="800000"/>
                </a:solidFill>
                <a:latin typeface="楷体" panose="02010609060101010101" pitchFamily="49" charset="-122"/>
                <a:ea typeface="楷体" panose="02010609060101010101" pitchFamily="49" charset="-122"/>
              </a:rPr>
              <a:t>》</a:t>
            </a:r>
            <a:r>
              <a:rPr lang="zh-CN" altLang="en-US" sz="6000" dirty="0">
                <a:solidFill>
                  <a:srgbClr val="800000"/>
                </a:solidFill>
                <a:latin typeface="楷体" panose="02010609060101010101" pitchFamily="49" charset="-122"/>
                <a:ea typeface="楷体" panose="02010609060101010101" pitchFamily="49" charset="-122"/>
              </a:rPr>
              <a:t>课程设计</a:t>
            </a:r>
            <a:br>
              <a:rPr lang="zh-CN" altLang="en-US" sz="6000" dirty="0">
                <a:solidFill>
                  <a:srgbClr val="FF3300"/>
                </a:solidFill>
              </a:rPr>
            </a:br>
            <a:br>
              <a:rPr lang="zh-CN" altLang="en-US" sz="6000" dirty="0">
                <a:solidFill>
                  <a:srgbClr val="FF3300"/>
                </a:solidFill>
              </a:rPr>
            </a:br>
            <a:r>
              <a:rPr lang="zh-CN" altLang="en-US" sz="3600" b="0" dirty="0">
                <a:solidFill>
                  <a:srgbClr val="000099"/>
                </a:solidFill>
                <a:latin typeface="楷体" panose="02010609060101010101" pitchFamily="49" charset="-122"/>
                <a:ea typeface="楷体" panose="02010609060101010101" pitchFamily="49" charset="-122"/>
              </a:rPr>
              <a:t>蒋砚军</a:t>
            </a:r>
            <a:br>
              <a:rPr lang="zh-CN" altLang="en-US" sz="2800" b="0" dirty="0">
                <a:solidFill>
                  <a:srgbClr val="000099"/>
                </a:solidFill>
              </a:rPr>
            </a:br>
            <a:r>
              <a:rPr lang="en-US" altLang="zh-CN" sz="2800" b="0" dirty="0">
                <a:solidFill>
                  <a:srgbClr val="000099"/>
                </a:solidFill>
                <a:ea typeface="Batang" pitchFamily="18" charset="-127"/>
              </a:rPr>
              <a:t>jiangyanjun0718@bupt.edu.cn</a:t>
            </a:r>
            <a:br>
              <a:rPr lang="en-US" altLang="zh-CN" sz="2800" b="0" dirty="0">
                <a:solidFill>
                  <a:srgbClr val="000099"/>
                </a:solidFill>
                <a:ea typeface="Batang" pitchFamily="18" charset="-127"/>
              </a:rPr>
            </a:br>
            <a:r>
              <a:rPr lang="en-US" altLang="zh-CN" sz="2800" b="0" dirty="0">
                <a:solidFill>
                  <a:srgbClr val="000099"/>
                </a:solidFill>
                <a:ea typeface="Batang" pitchFamily="18" charset="-127"/>
              </a:rPr>
              <a:t>Tel.13701053229</a:t>
            </a:r>
            <a:br>
              <a:rPr lang="en-US" altLang="zh-CN" sz="2800" b="0" dirty="0">
                <a:solidFill>
                  <a:srgbClr val="000099"/>
                </a:solidFill>
                <a:ea typeface="Batang" pitchFamily="18" charset="-127"/>
              </a:rPr>
            </a:br>
            <a:br>
              <a:rPr lang="en-US" altLang="zh-CN" sz="2800" b="0" dirty="0">
                <a:solidFill>
                  <a:srgbClr val="000099"/>
                </a:solidFill>
                <a:latin typeface="Verdana" pitchFamily="34" charset="0"/>
                <a:ea typeface="Batang" pitchFamily="18" charset="-127"/>
              </a:rPr>
            </a:br>
            <a:endParaRPr lang="en-US" altLang="zh-CN" sz="2400" dirty="0">
              <a:solidFill>
                <a:srgbClr val="800000"/>
              </a:solidFill>
              <a:latin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DNS: Domain Name System</a:t>
            </a:r>
          </a:p>
        </p:txBody>
      </p:sp>
      <p:sp>
        <p:nvSpPr>
          <p:cNvPr id="642051" name="Rectangle 3"/>
          <p:cNvSpPr>
            <a:spLocks noGrp="1" noChangeArrowheads="1"/>
          </p:cNvSpPr>
          <p:nvPr>
            <p:ph type="body" idx="4294967295"/>
          </p:nvPr>
        </p:nvSpPr>
        <p:spPr>
          <a:xfrm>
            <a:off x="762000" y="798514"/>
            <a:ext cx="10515600" cy="5907087"/>
          </a:xfrm>
        </p:spPr>
        <p:txBody>
          <a:bodyPr/>
          <a:lstStyle/>
          <a:p>
            <a:pPr>
              <a:spcBef>
                <a:spcPts val="600"/>
              </a:spcBef>
            </a:pPr>
            <a:r>
              <a:rPr lang="en-US" altLang="zh-CN" sz="2400" b="0" dirty="0">
                <a:ea typeface="楷体_GB2312" pitchFamily="49" charset="-122"/>
              </a:rPr>
              <a:t>Out-dated “hosts.txt”</a:t>
            </a:r>
          </a:p>
          <a:p>
            <a:pPr>
              <a:spcBef>
                <a:spcPts val="600"/>
              </a:spcBef>
            </a:pPr>
            <a:r>
              <a:rPr lang="en-US" altLang="zh-CN" sz="2400" b="0" dirty="0"/>
              <a:t>A client-server application that identifies each host on the Internet with a unique user-friendly name(</a:t>
            </a:r>
            <a:r>
              <a:rPr lang="en-US" altLang="zh-CN" sz="2400" b="0" dirty="0">
                <a:solidFill>
                  <a:srgbClr val="C00000"/>
                </a:solidFill>
              </a:rPr>
              <a:t>domain name</a:t>
            </a:r>
            <a:r>
              <a:rPr lang="en-US" altLang="zh-CN" sz="2400" b="0" dirty="0"/>
              <a:t>), </a:t>
            </a:r>
          </a:p>
          <a:p>
            <a:pPr lvl="1">
              <a:spcBef>
                <a:spcPts val="600"/>
              </a:spcBef>
            </a:pPr>
            <a:r>
              <a:rPr lang="en-US" altLang="zh-CN" dirty="0"/>
              <a:t>e.g. </a:t>
            </a:r>
            <a:r>
              <a:rPr lang="en-US" altLang="zh-CN" dirty="0">
                <a:solidFill>
                  <a:srgbClr val="C00000"/>
                </a:solidFill>
              </a:rPr>
              <a:t>www.bupt.edu.cn </a:t>
            </a:r>
            <a:r>
              <a:rPr lang="en-US" altLang="zh-CN" dirty="0"/>
              <a:t>instead of </a:t>
            </a:r>
            <a:r>
              <a:rPr lang="en-US" altLang="zh-CN" dirty="0">
                <a:solidFill>
                  <a:schemeClr val="tx2"/>
                </a:solidFill>
              </a:rPr>
              <a:t>211.68.71.130</a:t>
            </a:r>
          </a:p>
          <a:p>
            <a:pPr>
              <a:spcBef>
                <a:spcPts val="600"/>
              </a:spcBef>
            </a:pPr>
            <a:r>
              <a:rPr lang="en-US" altLang="zh-CN" sz="2400" b="0" dirty="0">
                <a:ea typeface="楷体_GB2312" pitchFamily="49" charset="-122"/>
              </a:rPr>
              <a:t>Providing support for applications</a:t>
            </a:r>
          </a:p>
          <a:p>
            <a:pPr lvl="1">
              <a:spcBef>
                <a:spcPts val="600"/>
              </a:spcBef>
            </a:pPr>
            <a:r>
              <a:rPr lang="en-US" altLang="zh-CN" sz="2000" dirty="0">
                <a:ea typeface="楷体_GB2312" pitchFamily="49" charset="-122"/>
              </a:rPr>
              <a:t>Translating domain name (host name) to IP address</a:t>
            </a:r>
            <a:r>
              <a:rPr lang="en-US" altLang="zh-CN" sz="2000" dirty="0">
                <a:solidFill>
                  <a:srgbClr val="C00000"/>
                </a:solidFill>
                <a:ea typeface="楷体_GB2312" pitchFamily="49" charset="-122"/>
              </a:rPr>
              <a:t>  </a:t>
            </a:r>
          </a:p>
          <a:p>
            <a:pPr lvl="2">
              <a:spcBef>
                <a:spcPts val="600"/>
              </a:spcBef>
            </a:pPr>
            <a:r>
              <a:rPr lang="en-US" altLang="zh-CN" sz="2000" dirty="0">
                <a:solidFill>
                  <a:srgbClr val="003366"/>
                </a:solidFill>
              </a:rPr>
              <a:t>C function:</a:t>
            </a:r>
            <a:r>
              <a:rPr lang="en-US" altLang="zh-CN" sz="2000" dirty="0">
                <a:solidFill>
                  <a:srgbClr val="C00000"/>
                </a:solidFill>
              </a:rPr>
              <a:t> </a:t>
            </a:r>
            <a:r>
              <a:rPr lang="en-US" altLang="zh-CN" sz="2000" b="1" i="1" dirty="0" err="1">
                <a:solidFill>
                  <a:srgbClr val="0909F7"/>
                </a:solidFill>
                <a:latin typeface="Times New Roman" pitchFamily="18" charset="0"/>
              </a:rPr>
              <a:t>gethostbyname</a:t>
            </a:r>
            <a:r>
              <a:rPr lang="en-US" altLang="zh-CN" sz="2000" b="1" i="1" dirty="0">
                <a:solidFill>
                  <a:srgbClr val="0909F7"/>
                </a:solidFill>
                <a:latin typeface="Times New Roman" pitchFamily="18" charset="0"/>
              </a:rPr>
              <a:t>()</a:t>
            </a:r>
          </a:p>
          <a:p>
            <a:pPr lvl="2">
              <a:spcBef>
                <a:spcPts val="600"/>
              </a:spcBef>
            </a:pPr>
            <a:r>
              <a:rPr lang="en-US" altLang="zh-CN" sz="2000" dirty="0">
                <a:solidFill>
                  <a:srgbClr val="003366"/>
                </a:solidFill>
              </a:rPr>
              <a:t>Windows commands:</a:t>
            </a:r>
            <a:r>
              <a:rPr lang="en-US" altLang="zh-CN" sz="2000" dirty="0">
                <a:solidFill>
                  <a:srgbClr val="0909F7"/>
                </a:solidFill>
              </a:rPr>
              <a:t> </a:t>
            </a:r>
            <a:r>
              <a:rPr lang="en-US" altLang="zh-CN" sz="2000" b="1" i="1" dirty="0" err="1">
                <a:solidFill>
                  <a:srgbClr val="0909F7"/>
                </a:solidFill>
                <a:latin typeface="Times New Roman" pitchFamily="18" charset="0"/>
              </a:rPr>
              <a:t>nslookup</a:t>
            </a:r>
            <a:r>
              <a:rPr lang="en-US" altLang="zh-CN" sz="2000" b="1" i="1" dirty="0">
                <a:solidFill>
                  <a:srgbClr val="0909F7"/>
                </a:solidFill>
                <a:latin typeface="Times New Roman" pitchFamily="18" charset="0"/>
              </a:rPr>
              <a:t>,  ipconfig/</a:t>
            </a:r>
            <a:r>
              <a:rPr lang="en-US" altLang="zh-CN" sz="2000" b="1" i="1" dirty="0" err="1">
                <a:solidFill>
                  <a:srgbClr val="0909F7"/>
                </a:solidFill>
                <a:latin typeface="Times New Roman" pitchFamily="18" charset="0"/>
              </a:rPr>
              <a:t>displaydns</a:t>
            </a:r>
            <a:r>
              <a:rPr lang="en-US" altLang="zh-CN" sz="2000" b="1" i="1" dirty="0">
                <a:solidFill>
                  <a:srgbClr val="0909F7"/>
                </a:solidFill>
                <a:latin typeface="Times New Roman" pitchFamily="18" charset="0"/>
              </a:rPr>
              <a:t>,  ipconfig/</a:t>
            </a:r>
            <a:r>
              <a:rPr lang="en-US" altLang="zh-CN" sz="2000" b="1" i="1" dirty="0" err="1">
                <a:solidFill>
                  <a:srgbClr val="0909F7"/>
                </a:solidFill>
                <a:latin typeface="Times New Roman" pitchFamily="18" charset="0"/>
              </a:rPr>
              <a:t>flushdns</a:t>
            </a:r>
            <a:endParaRPr lang="en-US" altLang="zh-CN" sz="2000" dirty="0">
              <a:solidFill>
                <a:srgbClr val="C00000"/>
              </a:solidFill>
            </a:endParaRPr>
          </a:p>
          <a:p>
            <a:pPr>
              <a:spcBef>
                <a:spcPts val="600"/>
              </a:spcBef>
            </a:pPr>
            <a:r>
              <a:rPr lang="en-US" altLang="zh-CN" sz="2400" b="0" dirty="0">
                <a:ea typeface="楷体_GB2312" pitchFamily="49" charset="-122"/>
              </a:rPr>
              <a:t>Features</a:t>
            </a:r>
          </a:p>
          <a:p>
            <a:pPr marL="800100" lvl="1" indent="-342900">
              <a:spcBef>
                <a:spcPts val="600"/>
              </a:spcBef>
              <a:buFont typeface="Wingdings" panose="05000000000000000000" pitchFamily="2" charset="2"/>
              <a:buChar char="u"/>
            </a:pPr>
            <a:r>
              <a:rPr lang="en-US" altLang="zh-CN" sz="2000" dirty="0">
                <a:solidFill>
                  <a:srgbClr val="CC0000"/>
                </a:solidFill>
                <a:ea typeface="楷体_GB2312" pitchFamily="49" charset="-122"/>
              </a:rPr>
              <a:t>UDP</a:t>
            </a:r>
            <a:r>
              <a:rPr lang="en-US" altLang="zh-CN" sz="2000" dirty="0">
                <a:ea typeface="楷体_GB2312" pitchFamily="49" charset="-122"/>
              </a:rPr>
              <a:t> datagram, DNS Server</a:t>
            </a:r>
          </a:p>
          <a:p>
            <a:pPr marL="800100" lvl="1" indent="-342900">
              <a:buFont typeface="Wingdings" panose="05000000000000000000" pitchFamily="2" charset="2"/>
              <a:buChar char="u"/>
            </a:pPr>
            <a:r>
              <a:rPr lang="en-US" altLang="zh-CN" sz="2000" i="1" dirty="0">
                <a:solidFill>
                  <a:srgbClr val="C00000"/>
                </a:solidFill>
              </a:rPr>
              <a:t>Hierarchical namespace</a:t>
            </a:r>
            <a:r>
              <a:rPr lang="en-US" altLang="zh-CN" sz="2000" dirty="0"/>
              <a:t>: Host have a composite names that are all hierarchically organized</a:t>
            </a:r>
            <a:endParaRPr lang="en-US" altLang="zh-CN" sz="2200" dirty="0"/>
          </a:p>
          <a:p>
            <a:pPr marL="800100" lvl="1" indent="-342900">
              <a:buFont typeface="Wingdings" panose="05000000000000000000" pitchFamily="2" charset="2"/>
              <a:buChar char="u"/>
            </a:pPr>
            <a:r>
              <a:rPr lang="en-US" altLang="zh-CN" sz="2000" dirty="0"/>
              <a:t>Distributed database</a:t>
            </a:r>
          </a:p>
          <a:p>
            <a:pPr marL="800100" lvl="1" indent="-342900">
              <a:buFont typeface="Wingdings" panose="05000000000000000000" pitchFamily="2" charset="2"/>
              <a:buChar char="u"/>
            </a:pPr>
            <a:r>
              <a:rPr lang="en-US" altLang="zh-CN" sz="2000" dirty="0"/>
              <a:t>Naming follows organizational boundaries, not physical networks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标题 1"/>
          <p:cNvSpPr>
            <a:spLocks noGrp="1"/>
          </p:cNvSpPr>
          <p:nvPr>
            <p:ph type="title" idx="4294967295"/>
          </p:nvPr>
        </p:nvSpPr>
        <p:spPr>
          <a:xfrm>
            <a:off x="1681163" y="0"/>
            <a:ext cx="8794750" cy="749300"/>
          </a:xfrm>
        </p:spPr>
        <p:txBody>
          <a:bodyPr/>
          <a:lstStyle/>
          <a:p>
            <a:r>
              <a:rPr lang="en-US" altLang="zh-CN" dirty="0">
                <a:latin typeface="+mj-lt"/>
              </a:rPr>
              <a:t>Hierarchical Namespace</a:t>
            </a:r>
          </a:p>
        </p:txBody>
      </p:sp>
      <p:sp>
        <p:nvSpPr>
          <p:cNvPr id="3" name="内容占位符 2"/>
          <p:cNvSpPr>
            <a:spLocks noGrp="1"/>
          </p:cNvSpPr>
          <p:nvPr>
            <p:ph idx="4294967295"/>
          </p:nvPr>
        </p:nvSpPr>
        <p:spPr>
          <a:xfrm>
            <a:off x="1738315" y="4573588"/>
            <a:ext cx="8737598" cy="2284412"/>
          </a:xfrm>
        </p:spPr>
        <p:txBody>
          <a:bodyPr/>
          <a:lstStyle/>
          <a:p>
            <a:pPr>
              <a:lnSpc>
                <a:spcPct val="90000"/>
              </a:lnSpc>
            </a:pPr>
            <a:r>
              <a:rPr lang="en-US" altLang="zh-CN" sz="2000" dirty="0"/>
              <a:t>Within an organization</a:t>
            </a:r>
          </a:p>
          <a:p>
            <a:pPr lvl="1">
              <a:lnSpc>
                <a:spcPct val="90000"/>
              </a:lnSpc>
            </a:pPr>
            <a:r>
              <a:rPr lang="en-US" altLang="zh-CN" sz="2000" dirty="0"/>
              <a:t>Subdivision possible</a:t>
            </a:r>
          </a:p>
          <a:p>
            <a:pPr lvl="1">
              <a:lnSpc>
                <a:spcPct val="90000"/>
              </a:lnSpc>
            </a:pPr>
            <a:r>
              <a:rPr lang="en-US" altLang="zh-CN" sz="2000" dirty="0"/>
              <a:t>Arbitrary levels possible (maximum depth =128) </a:t>
            </a:r>
          </a:p>
          <a:p>
            <a:pPr lvl="1">
              <a:lnSpc>
                <a:spcPct val="90000"/>
              </a:lnSpc>
            </a:pPr>
            <a:r>
              <a:rPr lang="en-US" altLang="zh-CN" sz="2000" dirty="0"/>
              <a:t>Not standardized, controlled locally by the organization</a:t>
            </a:r>
          </a:p>
          <a:p>
            <a:pPr>
              <a:lnSpc>
                <a:spcPct val="90000"/>
              </a:lnSpc>
            </a:pPr>
            <a:r>
              <a:rPr lang="en-US" altLang="zh-CN" sz="2000" dirty="0"/>
              <a:t>Naming policy</a:t>
            </a:r>
          </a:p>
          <a:p>
            <a:pPr lvl="1">
              <a:lnSpc>
                <a:spcPct val="90000"/>
              </a:lnSpc>
            </a:pPr>
            <a:r>
              <a:rPr lang="en-US" altLang="zh-CN" sz="1800" dirty="0"/>
              <a:t> by the path upward from leaf to root, separated by “.” </a:t>
            </a:r>
            <a:endParaRPr lang="en-US" altLang="zh-CN" sz="2000" dirty="0"/>
          </a:p>
        </p:txBody>
      </p:sp>
      <p:sp>
        <p:nvSpPr>
          <p:cNvPr id="644100" name="Oval 4"/>
          <p:cNvSpPr>
            <a:spLocks noChangeArrowheads="1"/>
          </p:cNvSpPr>
          <p:nvPr/>
        </p:nvSpPr>
        <p:spPr bwMode="auto">
          <a:xfrm>
            <a:off x="5743576" y="654050"/>
            <a:ext cx="525463" cy="522288"/>
          </a:xfrm>
          <a:prstGeom prst="ellipse">
            <a:avLst/>
          </a:prstGeom>
          <a:solidFill>
            <a:schemeClr val="bg1"/>
          </a:solidFill>
          <a:ln w="28575">
            <a:solidFill>
              <a:schemeClr val="tx1"/>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600">
              <a:latin typeface="Baskerville Old Face" pitchFamily="18" charset="0"/>
            </a:endParaRPr>
          </a:p>
        </p:txBody>
      </p:sp>
      <p:sp>
        <p:nvSpPr>
          <p:cNvPr id="644101" name="Oval 6"/>
          <p:cNvSpPr>
            <a:spLocks noChangeArrowheads="1"/>
          </p:cNvSpPr>
          <p:nvPr/>
        </p:nvSpPr>
        <p:spPr bwMode="auto">
          <a:xfrm>
            <a:off x="2943226" y="1385889"/>
            <a:ext cx="525463"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com</a:t>
            </a:r>
          </a:p>
        </p:txBody>
      </p:sp>
      <p:sp>
        <p:nvSpPr>
          <p:cNvPr id="644102" name="Oval 7"/>
          <p:cNvSpPr>
            <a:spLocks noChangeArrowheads="1"/>
          </p:cNvSpPr>
          <p:nvPr/>
        </p:nvSpPr>
        <p:spPr bwMode="auto">
          <a:xfrm>
            <a:off x="3600451" y="1376363"/>
            <a:ext cx="523875" cy="520700"/>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edu</a:t>
            </a:r>
          </a:p>
        </p:txBody>
      </p:sp>
      <p:sp>
        <p:nvSpPr>
          <p:cNvPr id="644103" name="Oval 8"/>
          <p:cNvSpPr>
            <a:spLocks noChangeArrowheads="1"/>
          </p:cNvSpPr>
          <p:nvPr/>
        </p:nvSpPr>
        <p:spPr bwMode="auto">
          <a:xfrm>
            <a:off x="4256089" y="1385889"/>
            <a:ext cx="523875"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gov</a:t>
            </a:r>
          </a:p>
        </p:txBody>
      </p:sp>
      <p:sp>
        <p:nvSpPr>
          <p:cNvPr id="644104" name="Oval 9"/>
          <p:cNvSpPr>
            <a:spLocks noChangeArrowheads="1"/>
          </p:cNvSpPr>
          <p:nvPr/>
        </p:nvSpPr>
        <p:spPr bwMode="auto">
          <a:xfrm>
            <a:off x="4868863" y="1385889"/>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int</a:t>
            </a:r>
          </a:p>
        </p:txBody>
      </p:sp>
      <p:sp>
        <p:nvSpPr>
          <p:cNvPr id="644105" name="Oval 10"/>
          <p:cNvSpPr>
            <a:spLocks noChangeArrowheads="1"/>
          </p:cNvSpPr>
          <p:nvPr/>
        </p:nvSpPr>
        <p:spPr bwMode="auto">
          <a:xfrm>
            <a:off x="5481638" y="1385889"/>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mil</a:t>
            </a:r>
          </a:p>
        </p:txBody>
      </p:sp>
      <p:sp>
        <p:nvSpPr>
          <p:cNvPr id="644106" name="Oval 11"/>
          <p:cNvSpPr>
            <a:spLocks noChangeArrowheads="1"/>
          </p:cNvSpPr>
          <p:nvPr/>
        </p:nvSpPr>
        <p:spPr bwMode="auto">
          <a:xfrm>
            <a:off x="6094413" y="1385889"/>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net</a:t>
            </a:r>
          </a:p>
        </p:txBody>
      </p:sp>
      <p:sp>
        <p:nvSpPr>
          <p:cNvPr id="644107" name="Oval 12"/>
          <p:cNvSpPr>
            <a:spLocks noChangeArrowheads="1"/>
          </p:cNvSpPr>
          <p:nvPr/>
        </p:nvSpPr>
        <p:spPr bwMode="auto">
          <a:xfrm>
            <a:off x="6707188" y="1385889"/>
            <a:ext cx="525462" cy="522287"/>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org</a:t>
            </a:r>
          </a:p>
        </p:txBody>
      </p:sp>
      <p:sp>
        <p:nvSpPr>
          <p:cNvPr id="644108" name="Oval 13"/>
          <p:cNvSpPr>
            <a:spLocks noChangeArrowheads="1"/>
          </p:cNvSpPr>
          <p:nvPr/>
        </p:nvSpPr>
        <p:spPr bwMode="auto">
          <a:xfrm>
            <a:off x="7624763" y="1385889"/>
            <a:ext cx="525462"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ae</a:t>
            </a:r>
          </a:p>
        </p:txBody>
      </p:sp>
      <p:sp>
        <p:nvSpPr>
          <p:cNvPr id="644109" name="Oval 14"/>
          <p:cNvSpPr>
            <a:spLocks noChangeArrowheads="1"/>
          </p:cNvSpPr>
          <p:nvPr/>
        </p:nvSpPr>
        <p:spPr bwMode="auto">
          <a:xfrm>
            <a:off x="8458201" y="1385889"/>
            <a:ext cx="523875"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cn</a:t>
            </a:r>
          </a:p>
        </p:txBody>
      </p:sp>
      <p:sp>
        <p:nvSpPr>
          <p:cNvPr id="644110" name="Oval 16"/>
          <p:cNvSpPr>
            <a:spLocks noChangeArrowheads="1"/>
          </p:cNvSpPr>
          <p:nvPr/>
        </p:nvSpPr>
        <p:spPr bwMode="auto">
          <a:xfrm>
            <a:off x="9288464" y="1385889"/>
            <a:ext cx="523875" cy="522287"/>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zw</a:t>
            </a:r>
          </a:p>
        </p:txBody>
      </p:sp>
      <p:cxnSp>
        <p:nvCxnSpPr>
          <p:cNvPr id="644111" name="AutoShape 18"/>
          <p:cNvCxnSpPr>
            <a:cxnSpLocks noChangeShapeType="1"/>
            <a:stCxn id="644100" idx="4"/>
            <a:endCxn id="644105" idx="0"/>
          </p:cNvCxnSpPr>
          <p:nvPr/>
        </p:nvCxnSpPr>
        <p:spPr bwMode="auto">
          <a:xfrm flipH="1">
            <a:off x="5743576" y="1190626"/>
            <a:ext cx="263525"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2" name="AutoShape 19"/>
          <p:cNvCxnSpPr>
            <a:cxnSpLocks noChangeShapeType="1"/>
            <a:stCxn id="644100" idx="4"/>
            <a:endCxn id="644106" idx="0"/>
          </p:cNvCxnSpPr>
          <p:nvPr/>
        </p:nvCxnSpPr>
        <p:spPr bwMode="auto">
          <a:xfrm>
            <a:off x="6007100" y="1190626"/>
            <a:ext cx="349250"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3" name="AutoShape 21"/>
          <p:cNvCxnSpPr>
            <a:cxnSpLocks noChangeShapeType="1"/>
            <a:stCxn id="644100" idx="3"/>
            <a:endCxn id="644103" idx="0"/>
          </p:cNvCxnSpPr>
          <p:nvPr/>
        </p:nvCxnSpPr>
        <p:spPr bwMode="auto">
          <a:xfrm flipH="1">
            <a:off x="4518025" y="1112838"/>
            <a:ext cx="1303338" cy="2603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4" name="AutoShape 22"/>
          <p:cNvCxnSpPr>
            <a:cxnSpLocks noChangeShapeType="1"/>
            <a:stCxn id="644100" idx="5"/>
            <a:endCxn id="644108" idx="0"/>
          </p:cNvCxnSpPr>
          <p:nvPr/>
        </p:nvCxnSpPr>
        <p:spPr bwMode="auto">
          <a:xfrm>
            <a:off x="6191250" y="1112838"/>
            <a:ext cx="1697038" cy="2603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15" name="AutoShape 24"/>
          <p:cNvCxnSpPr>
            <a:cxnSpLocks noChangeShapeType="1"/>
            <a:stCxn id="644100" idx="6"/>
            <a:endCxn id="644110" idx="0"/>
          </p:cNvCxnSpPr>
          <p:nvPr/>
        </p:nvCxnSpPr>
        <p:spPr bwMode="auto">
          <a:xfrm>
            <a:off x="6283326" y="914400"/>
            <a:ext cx="3267075" cy="458788"/>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16" name="Oval 27"/>
          <p:cNvSpPr>
            <a:spLocks noChangeArrowheads="1"/>
          </p:cNvSpPr>
          <p:nvPr/>
        </p:nvSpPr>
        <p:spPr bwMode="auto">
          <a:xfrm>
            <a:off x="3600451" y="2108200"/>
            <a:ext cx="523875" cy="520700"/>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mit</a:t>
            </a:r>
          </a:p>
        </p:txBody>
      </p:sp>
      <p:sp>
        <p:nvSpPr>
          <p:cNvPr id="644117" name="Oval 28"/>
          <p:cNvSpPr>
            <a:spLocks noChangeArrowheads="1"/>
          </p:cNvSpPr>
          <p:nvPr/>
        </p:nvSpPr>
        <p:spPr bwMode="auto">
          <a:xfrm>
            <a:off x="3600451" y="2838450"/>
            <a:ext cx="523875" cy="522288"/>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cs</a:t>
            </a:r>
          </a:p>
        </p:txBody>
      </p:sp>
      <p:sp>
        <p:nvSpPr>
          <p:cNvPr id="644118" name="Oval 29"/>
          <p:cNvSpPr>
            <a:spLocks noChangeArrowheads="1"/>
          </p:cNvSpPr>
          <p:nvPr/>
        </p:nvSpPr>
        <p:spPr bwMode="auto">
          <a:xfrm>
            <a:off x="3600451" y="3568700"/>
            <a:ext cx="523875" cy="522288"/>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FF00FF"/>
                </a:solidFill>
                <a:latin typeface="Baskerville Old Face" pitchFamily="18" charset="0"/>
              </a:rPr>
              <a:t>xx</a:t>
            </a:r>
          </a:p>
        </p:txBody>
      </p:sp>
      <p:sp>
        <p:nvSpPr>
          <p:cNvPr id="644119" name="Oval 33"/>
          <p:cNvSpPr>
            <a:spLocks noChangeArrowheads="1"/>
          </p:cNvSpPr>
          <p:nvPr/>
        </p:nvSpPr>
        <p:spPr bwMode="auto">
          <a:xfrm>
            <a:off x="8458201" y="3568700"/>
            <a:ext cx="523875" cy="522288"/>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cs</a:t>
            </a:r>
          </a:p>
        </p:txBody>
      </p:sp>
      <p:sp>
        <p:nvSpPr>
          <p:cNvPr id="644120" name="Oval 34"/>
          <p:cNvSpPr>
            <a:spLocks noChangeArrowheads="1"/>
          </p:cNvSpPr>
          <p:nvPr/>
        </p:nvSpPr>
        <p:spPr bwMode="auto">
          <a:xfrm>
            <a:off x="8458201" y="2108200"/>
            <a:ext cx="523875" cy="520700"/>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edu</a:t>
            </a:r>
          </a:p>
        </p:txBody>
      </p:sp>
      <p:cxnSp>
        <p:nvCxnSpPr>
          <p:cNvPr id="644121" name="AutoShape 37"/>
          <p:cNvCxnSpPr>
            <a:cxnSpLocks noChangeShapeType="1"/>
            <a:stCxn id="644102" idx="4"/>
            <a:endCxn id="644116" idx="0"/>
          </p:cNvCxnSpPr>
          <p:nvPr/>
        </p:nvCxnSpPr>
        <p:spPr bwMode="auto">
          <a:xfrm>
            <a:off x="3862388" y="1911351"/>
            <a:ext cx="0" cy="1825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22" name="AutoShape 38"/>
          <p:cNvCxnSpPr>
            <a:cxnSpLocks noChangeShapeType="1"/>
            <a:stCxn id="644116" idx="4"/>
            <a:endCxn id="644117" idx="0"/>
          </p:cNvCxnSpPr>
          <p:nvPr/>
        </p:nvCxnSpPr>
        <p:spPr bwMode="auto">
          <a:xfrm>
            <a:off x="3862388" y="2643189"/>
            <a:ext cx="0" cy="180975"/>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23" name="AutoShape 39"/>
          <p:cNvCxnSpPr>
            <a:cxnSpLocks noChangeShapeType="1"/>
            <a:stCxn id="644117" idx="4"/>
            <a:endCxn id="644118" idx="0"/>
          </p:cNvCxnSpPr>
          <p:nvPr/>
        </p:nvCxnSpPr>
        <p:spPr bwMode="auto">
          <a:xfrm>
            <a:off x="3862388" y="3373438"/>
            <a:ext cx="0" cy="182562"/>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24" name="Oval 40"/>
          <p:cNvSpPr>
            <a:spLocks noChangeArrowheads="1"/>
          </p:cNvSpPr>
          <p:nvPr/>
        </p:nvSpPr>
        <p:spPr bwMode="auto">
          <a:xfrm>
            <a:off x="8458201" y="2838450"/>
            <a:ext cx="523875" cy="522288"/>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0000FF"/>
                </a:solidFill>
                <a:latin typeface="Baskerville Old Face" pitchFamily="18" charset="0"/>
              </a:rPr>
              <a:t>bupt</a:t>
            </a:r>
          </a:p>
        </p:txBody>
      </p:sp>
      <p:cxnSp>
        <p:nvCxnSpPr>
          <p:cNvPr id="644125" name="AutoShape 41"/>
          <p:cNvCxnSpPr>
            <a:cxnSpLocks noChangeShapeType="1"/>
            <a:stCxn id="644109" idx="4"/>
            <a:endCxn id="644120" idx="0"/>
          </p:cNvCxnSpPr>
          <p:nvPr/>
        </p:nvCxnSpPr>
        <p:spPr bwMode="auto">
          <a:xfrm>
            <a:off x="8720138"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26" name="AutoShape 42"/>
          <p:cNvCxnSpPr>
            <a:cxnSpLocks noChangeShapeType="1"/>
            <a:stCxn id="644120" idx="4"/>
            <a:endCxn id="644124" idx="0"/>
          </p:cNvCxnSpPr>
          <p:nvPr/>
        </p:nvCxnSpPr>
        <p:spPr bwMode="auto">
          <a:xfrm>
            <a:off x="8720138" y="2643189"/>
            <a:ext cx="0" cy="180975"/>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27" name="AutoShape 43"/>
          <p:cNvCxnSpPr>
            <a:cxnSpLocks noChangeShapeType="1"/>
            <a:stCxn id="644124" idx="4"/>
            <a:endCxn id="644119" idx="0"/>
          </p:cNvCxnSpPr>
          <p:nvPr/>
        </p:nvCxnSpPr>
        <p:spPr bwMode="auto">
          <a:xfrm>
            <a:off x="8720138" y="3373438"/>
            <a:ext cx="0" cy="18256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28" name="Text Box 50"/>
          <p:cNvSpPr txBox="1">
            <a:spLocks noChangeArrowheads="1"/>
          </p:cNvSpPr>
          <p:nvPr/>
        </p:nvSpPr>
        <p:spPr bwMode="auto">
          <a:xfrm>
            <a:off x="8105775" y="1393825"/>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b="1">
                <a:solidFill>
                  <a:srgbClr val="0000FF"/>
                </a:solidFill>
              </a:rPr>
              <a:t>…</a:t>
            </a:r>
            <a:endParaRPr lang="en-US" altLang="zh-CN" sz="1600" b="1">
              <a:solidFill>
                <a:srgbClr val="0000FF"/>
              </a:solidFill>
              <a:latin typeface="Baskerville Old Face" pitchFamily="18" charset="0"/>
            </a:endParaRPr>
          </a:p>
        </p:txBody>
      </p:sp>
      <p:sp>
        <p:nvSpPr>
          <p:cNvPr id="644129" name="Text Box 51"/>
          <p:cNvSpPr txBox="1">
            <a:spLocks noChangeArrowheads="1"/>
          </p:cNvSpPr>
          <p:nvPr/>
        </p:nvSpPr>
        <p:spPr bwMode="auto">
          <a:xfrm>
            <a:off x="8937625" y="1393825"/>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600" b="1">
                <a:solidFill>
                  <a:srgbClr val="0000FF"/>
                </a:solidFill>
              </a:rPr>
              <a:t>…</a:t>
            </a:r>
            <a:endParaRPr lang="en-US" altLang="zh-CN" sz="1600" b="1">
              <a:solidFill>
                <a:srgbClr val="0000FF"/>
              </a:solidFill>
              <a:latin typeface="Baskerville Old Face" pitchFamily="18" charset="0"/>
            </a:endParaRPr>
          </a:p>
        </p:txBody>
      </p:sp>
      <p:sp>
        <p:nvSpPr>
          <p:cNvPr id="644130" name="Line 52"/>
          <p:cNvSpPr>
            <a:spLocks noChangeShapeType="1"/>
          </p:cNvSpPr>
          <p:nvPr/>
        </p:nvSpPr>
        <p:spPr bwMode="auto">
          <a:xfrm>
            <a:off x="2927350" y="4122739"/>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1" name="Line 53"/>
          <p:cNvSpPr>
            <a:spLocks noChangeShapeType="1"/>
          </p:cNvSpPr>
          <p:nvPr/>
        </p:nvSpPr>
        <p:spPr bwMode="auto">
          <a:xfrm>
            <a:off x="7346950" y="4122739"/>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2" name="Line 54"/>
          <p:cNvSpPr>
            <a:spLocks noChangeShapeType="1"/>
          </p:cNvSpPr>
          <p:nvPr/>
        </p:nvSpPr>
        <p:spPr bwMode="auto">
          <a:xfrm>
            <a:off x="9928225" y="4122739"/>
            <a:ext cx="0" cy="522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3" name="Line 55"/>
          <p:cNvSpPr>
            <a:spLocks noChangeShapeType="1"/>
          </p:cNvSpPr>
          <p:nvPr/>
        </p:nvSpPr>
        <p:spPr bwMode="auto">
          <a:xfrm>
            <a:off x="2927350" y="4384675"/>
            <a:ext cx="4419600"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44134" name="Line 56"/>
          <p:cNvSpPr>
            <a:spLocks noChangeShapeType="1"/>
          </p:cNvSpPr>
          <p:nvPr/>
        </p:nvSpPr>
        <p:spPr bwMode="auto">
          <a:xfrm>
            <a:off x="7346951" y="4384675"/>
            <a:ext cx="2581275"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44135" name="Text Box 57"/>
          <p:cNvSpPr txBox="1">
            <a:spLocks noChangeArrowheads="1"/>
          </p:cNvSpPr>
          <p:nvPr/>
        </p:nvSpPr>
        <p:spPr bwMode="auto">
          <a:xfrm>
            <a:off x="3932238" y="4035426"/>
            <a:ext cx="284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FF00FF"/>
                </a:solidFill>
                <a:latin typeface="Comic Sans MS" pitchFamily="66" charset="0"/>
              </a:rPr>
              <a:t>Generic domains</a:t>
            </a:r>
          </a:p>
        </p:txBody>
      </p:sp>
      <p:sp>
        <p:nvSpPr>
          <p:cNvPr id="644136" name="Text Box 58"/>
          <p:cNvSpPr txBox="1">
            <a:spLocks noChangeArrowheads="1"/>
          </p:cNvSpPr>
          <p:nvPr/>
        </p:nvSpPr>
        <p:spPr bwMode="auto">
          <a:xfrm>
            <a:off x="7608888" y="4029076"/>
            <a:ext cx="284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0000FF"/>
                </a:solidFill>
                <a:latin typeface="Comic Sans MS" pitchFamily="66" charset="0"/>
              </a:rPr>
              <a:t>Country domains</a:t>
            </a:r>
          </a:p>
        </p:txBody>
      </p:sp>
      <p:sp>
        <p:nvSpPr>
          <p:cNvPr id="644137" name="Line 71"/>
          <p:cNvSpPr>
            <a:spLocks noChangeShapeType="1"/>
          </p:cNvSpPr>
          <p:nvPr/>
        </p:nvSpPr>
        <p:spPr bwMode="auto">
          <a:xfrm flipH="1">
            <a:off x="3687764" y="33512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8" name="Line 72"/>
          <p:cNvSpPr>
            <a:spLocks noChangeShapeType="1"/>
          </p:cNvSpPr>
          <p:nvPr/>
        </p:nvSpPr>
        <p:spPr bwMode="auto">
          <a:xfrm>
            <a:off x="3862389" y="33512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39" name="Line 73"/>
          <p:cNvSpPr>
            <a:spLocks noChangeShapeType="1"/>
          </p:cNvSpPr>
          <p:nvPr/>
        </p:nvSpPr>
        <p:spPr bwMode="auto">
          <a:xfrm flipH="1">
            <a:off x="3686176" y="2611439"/>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0" name="Line 74"/>
          <p:cNvSpPr>
            <a:spLocks noChangeShapeType="1"/>
          </p:cNvSpPr>
          <p:nvPr/>
        </p:nvSpPr>
        <p:spPr bwMode="auto">
          <a:xfrm>
            <a:off x="3860801" y="2611439"/>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1" name="Line 75"/>
          <p:cNvSpPr>
            <a:spLocks noChangeShapeType="1"/>
          </p:cNvSpPr>
          <p:nvPr/>
        </p:nvSpPr>
        <p:spPr bwMode="auto">
          <a:xfrm flipH="1">
            <a:off x="368617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2" name="Line 76"/>
          <p:cNvSpPr>
            <a:spLocks noChangeShapeType="1"/>
          </p:cNvSpPr>
          <p:nvPr/>
        </p:nvSpPr>
        <p:spPr bwMode="auto">
          <a:xfrm>
            <a:off x="386080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3" name="Line 77"/>
          <p:cNvSpPr>
            <a:spLocks noChangeShapeType="1"/>
          </p:cNvSpPr>
          <p:nvPr/>
        </p:nvSpPr>
        <p:spPr bwMode="auto">
          <a:xfrm flipH="1">
            <a:off x="8543926" y="33512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4" name="Line 78"/>
          <p:cNvSpPr>
            <a:spLocks noChangeShapeType="1"/>
          </p:cNvSpPr>
          <p:nvPr/>
        </p:nvSpPr>
        <p:spPr bwMode="auto">
          <a:xfrm>
            <a:off x="8718551" y="33512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5" name="Line 79"/>
          <p:cNvSpPr>
            <a:spLocks noChangeShapeType="1"/>
          </p:cNvSpPr>
          <p:nvPr/>
        </p:nvSpPr>
        <p:spPr bwMode="auto">
          <a:xfrm flipH="1">
            <a:off x="8543926" y="2611439"/>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6" name="Line 80"/>
          <p:cNvSpPr>
            <a:spLocks noChangeShapeType="1"/>
          </p:cNvSpPr>
          <p:nvPr/>
        </p:nvSpPr>
        <p:spPr bwMode="auto">
          <a:xfrm>
            <a:off x="8718551" y="2611439"/>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7" name="Line 81"/>
          <p:cNvSpPr>
            <a:spLocks noChangeShapeType="1"/>
          </p:cNvSpPr>
          <p:nvPr/>
        </p:nvSpPr>
        <p:spPr bwMode="auto">
          <a:xfrm flipH="1">
            <a:off x="8545514"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48" name="Line 82"/>
          <p:cNvSpPr>
            <a:spLocks noChangeShapeType="1"/>
          </p:cNvSpPr>
          <p:nvPr/>
        </p:nvSpPr>
        <p:spPr bwMode="auto">
          <a:xfrm>
            <a:off x="8720139"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49" name="AutoShape 83"/>
          <p:cNvCxnSpPr>
            <a:cxnSpLocks noChangeShapeType="1"/>
          </p:cNvCxnSpPr>
          <p:nvPr/>
        </p:nvCxnSpPr>
        <p:spPr bwMode="auto">
          <a:xfrm>
            <a:off x="7886700"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50" name="Line 84"/>
          <p:cNvSpPr>
            <a:spLocks noChangeShapeType="1"/>
          </p:cNvSpPr>
          <p:nvPr/>
        </p:nvSpPr>
        <p:spPr bwMode="auto">
          <a:xfrm flipH="1">
            <a:off x="7712076"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1" name="Line 85"/>
          <p:cNvSpPr>
            <a:spLocks noChangeShapeType="1"/>
          </p:cNvSpPr>
          <p:nvPr/>
        </p:nvSpPr>
        <p:spPr bwMode="auto">
          <a:xfrm>
            <a:off x="7886701"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2" name="AutoShape 86"/>
          <p:cNvCxnSpPr>
            <a:cxnSpLocks noChangeShapeType="1"/>
          </p:cNvCxnSpPr>
          <p:nvPr/>
        </p:nvCxnSpPr>
        <p:spPr bwMode="auto">
          <a:xfrm>
            <a:off x="9551988" y="1922463"/>
            <a:ext cx="0" cy="17145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53" name="Line 87"/>
          <p:cNvSpPr>
            <a:spLocks noChangeShapeType="1"/>
          </p:cNvSpPr>
          <p:nvPr/>
        </p:nvSpPr>
        <p:spPr bwMode="auto">
          <a:xfrm flipH="1">
            <a:off x="9377364"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4" name="Line 88"/>
          <p:cNvSpPr>
            <a:spLocks noChangeShapeType="1"/>
          </p:cNvSpPr>
          <p:nvPr/>
        </p:nvSpPr>
        <p:spPr bwMode="auto">
          <a:xfrm>
            <a:off x="9551989" y="1916114"/>
            <a:ext cx="174625" cy="17303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5" name="AutoShape 89"/>
          <p:cNvCxnSpPr>
            <a:cxnSpLocks noChangeShapeType="1"/>
          </p:cNvCxnSpPr>
          <p:nvPr/>
        </p:nvCxnSpPr>
        <p:spPr bwMode="auto">
          <a:xfrm>
            <a:off x="696912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56" name="Line 90"/>
          <p:cNvSpPr>
            <a:spLocks noChangeShapeType="1"/>
          </p:cNvSpPr>
          <p:nvPr/>
        </p:nvSpPr>
        <p:spPr bwMode="auto">
          <a:xfrm flipH="1">
            <a:off x="679450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57" name="Line 91"/>
          <p:cNvSpPr>
            <a:spLocks noChangeShapeType="1"/>
          </p:cNvSpPr>
          <p:nvPr/>
        </p:nvSpPr>
        <p:spPr bwMode="auto">
          <a:xfrm>
            <a:off x="696912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58" name="AutoShape 92"/>
          <p:cNvCxnSpPr>
            <a:cxnSpLocks noChangeShapeType="1"/>
          </p:cNvCxnSpPr>
          <p:nvPr/>
        </p:nvCxnSpPr>
        <p:spPr bwMode="auto">
          <a:xfrm>
            <a:off x="6354763"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59" name="Line 93"/>
          <p:cNvSpPr>
            <a:spLocks noChangeShapeType="1"/>
          </p:cNvSpPr>
          <p:nvPr/>
        </p:nvSpPr>
        <p:spPr bwMode="auto">
          <a:xfrm flipH="1">
            <a:off x="6180139"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0" name="Line 94"/>
          <p:cNvSpPr>
            <a:spLocks noChangeShapeType="1"/>
          </p:cNvSpPr>
          <p:nvPr/>
        </p:nvSpPr>
        <p:spPr bwMode="auto">
          <a:xfrm>
            <a:off x="6354764"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1" name="AutoShape 95"/>
          <p:cNvCxnSpPr>
            <a:cxnSpLocks noChangeShapeType="1"/>
          </p:cNvCxnSpPr>
          <p:nvPr/>
        </p:nvCxnSpPr>
        <p:spPr bwMode="auto">
          <a:xfrm>
            <a:off x="574357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2" name="Line 96"/>
          <p:cNvSpPr>
            <a:spLocks noChangeShapeType="1"/>
          </p:cNvSpPr>
          <p:nvPr/>
        </p:nvSpPr>
        <p:spPr bwMode="auto">
          <a:xfrm flipH="1">
            <a:off x="556895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3" name="Line 97"/>
          <p:cNvSpPr>
            <a:spLocks noChangeShapeType="1"/>
          </p:cNvSpPr>
          <p:nvPr/>
        </p:nvSpPr>
        <p:spPr bwMode="auto">
          <a:xfrm>
            <a:off x="574357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4" name="AutoShape 98"/>
          <p:cNvCxnSpPr>
            <a:cxnSpLocks noChangeShapeType="1"/>
          </p:cNvCxnSpPr>
          <p:nvPr/>
        </p:nvCxnSpPr>
        <p:spPr bwMode="auto">
          <a:xfrm>
            <a:off x="5130800"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5" name="Line 99"/>
          <p:cNvSpPr>
            <a:spLocks noChangeShapeType="1"/>
          </p:cNvSpPr>
          <p:nvPr/>
        </p:nvSpPr>
        <p:spPr bwMode="auto">
          <a:xfrm flipH="1">
            <a:off x="495617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6" name="Line 100"/>
          <p:cNvSpPr>
            <a:spLocks noChangeShapeType="1"/>
          </p:cNvSpPr>
          <p:nvPr/>
        </p:nvSpPr>
        <p:spPr bwMode="auto">
          <a:xfrm>
            <a:off x="513080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67" name="AutoShape 101"/>
          <p:cNvCxnSpPr>
            <a:cxnSpLocks noChangeShapeType="1"/>
          </p:cNvCxnSpPr>
          <p:nvPr/>
        </p:nvCxnSpPr>
        <p:spPr bwMode="auto">
          <a:xfrm>
            <a:off x="4518025"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8" name="Line 102"/>
          <p:cNvSpPr>
            <a:spLocks noChangeShapeType="1"/>
          </p:cNvSpPr>
          <p:nvPr/>
        </p:nvSpPr>
        <p:spPr bwMode="auto">
          <a:xfrm flipH="1">
            <a:off x="4343401"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69" name="Line 103"/>
          <p:cNvSpPr>
            <a:spLocks noChangeShapeType="1"/>
          </p:cNvSpPr>
          <p:nvPr/>
        </p:nvSpPr>
        <p:spPr bwMode="auto">
          <a:xfrm>
            <a:off x="4518026"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44170" name="AutoShape 104"/>
          <p:cNvCxnSpPr>
            <a:cxnSpLocks noChangeShapeType="1"/>
          </p:cNvCxnSpPr>
          <p:nvPr/>
        </p:nvCxnSpPr>
        <p:spPr bwMode="auto">
          <a:xfrm>
            <a:off x="3205163" y="1922463"/>
            <a:ext cx="0" cy="171450"/>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71" name="Line 105"/>
          <p:cNvSpPr>
            <a:spLocks noChangeShapeType="1"/>
          </p:cNvSpPr>
          <p:nvPr/>
        </p:nvSpPr>
        <p:spPr bwMode="auto">
          <a:xfrm flipH="1">
            <a:off x="3030539"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2" name="Line 106"/>
          <p:cNvSpPr>
            <a:spLocks noChangeShapeType="1"/>
          </p:cNvSpPr>
          <p:nvPr/>
        </p:nvSpPr>
        <p:spPr bwMode="auto">
          <a:xfrm>
            <a:off x="3205164" y="1916114"/>
            <a:ext cx="174625" cy="17303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3" name="Line 107"/>
          <p:cNvSpPr>
            <a:spLocks noChangeShapeType="1"/>
          </p:cNvSpPr>
          <p:nvPr/>
        </p:nvSpPr>
        <p:spPr bwMode="auto">
          <a:xfrm flipH="1">
            <a:off x="5183188" y="1176339"/>
            <a:ext cx="728662" cy="21748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4" name="Line 108"/>
          <p:cNvSpPr>
            <a:spLocks noChangeShapeType="1"/>
          </p:cNvSpPr>
          <p:nvPr/>
        </p:nvSpPr>
        <p:spPr bwMode="auto">
          <a:xfrm>
            <a:off x="6094414" y="1176339"/>
            <a:ext cx="771525" cy="21748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5" name="Line 109"/>
          <p:cNvSpPr>
            <a:spLocks noChangeShapeType="1"/>
          </p:cNvSpPr>
          <p:nvPr/>
        </p:nvSpPr>
        <p:spPr bwMode="auto">
          <a:xfrm flipH="1">
            <a:off x="3905251" y="1046163"/>
            <a:ext cx="1838325" cy="347662"/>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6" name="Line 110"/>
          <p:cNvSpPr>
            <a:spLocks noChangeShapeType="1"/>
          </p:cNvSpPr>
          <p:nvPr/>
        </p:nvSpPr>
        <p:spPr bwMode="auto">
          <a:xfrm flipH="1">
            <a:off x="3205163" y="958851"/>
            <a:ext cx="2538412" cy="434975"/>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7" name="Line 111"/>
          <p:cNvSpPr>
            <a:spLocks noChangeShapeType="1"/>
          </p:cNvSpPr>
          <p:nvPr/>
        </p:nvSpPr>
        <p:spPr bwMode="auto">
          <a:xfrm>
            <a:off x="6269038" y="1003301"/>
            <a:ext cx="2406650" cy="3905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4178" name="Text Box 112"/>
          <p:cNvSpPr txBox="1">
            <a:spLocks noChangeArrowheads="1"/>
          </p:cNvSpPr>
          <p:nvPr/>
        </p:nvSpPr>
        <p:spPr bwMode="auto">
          <a:xfrm>
            <a:off x="6732588" y="609601"/>
            <a:ext cx="2652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Unnamed root</a:t>
            </a:r>
          </a:p>
        </p:txBody>
      </p:sp>
      <p:sp>
        <p:nvSpPr>
          <p:cNvPr id="644179" name="Line 113"/>
          <p:cNvSpPr>
            <a:spLocks noChangeShapeType="1"/>
          </p:cNvSpPr>
          <p:nvPr/>
        </p:nvSpPr>
        <p:spPr bwMode="auto">
          <a:xfrm flipH="1">
            <a:off x="6443663" y="784225"/>
            <a:ext cx="8747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90"/>
          <p:cNvGrpSpPr>
            <a:grpSpLocks/>
          </p:cNvGrpSpPr>
          <p:nvPr/>
        </p:nvGrpSpPr>
        <p:grpSpPr bwMode="auto">
          <a:xfrm>
            <a:off x="4213226" y="3649663"/>
            <a:ext cx="1808163" cy="366712"/>
            <a:chOff x="2688721" y="3861679"/>
            <a:chExt cx="1809048" cy="366643"/>
          </a:xfrm>
        </p:grpSpPr>
        <p:sp>
          <p:nvSpPr>
            <p:cNvPr id="644181" name="Text Box 114"/>
            <p:cNvSpPr txBox="1">
              <a:spLocks noChangeArrowheads="1"/>
            </p:cNvSpPr>
            <p:nvPr/>
          </p:nvSpPr>
          <p:spPr bwMode="auto">
            <a:xfrm>
              <a:off x="2790371" y="3861679"/>
              <a:ext cx="1707398" cy="36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xx.cs.mit.edu</a:t>
              </a:r>
            </a:p>
          </p:txBody>
        </p:sp>
        <p:sp>
          <p:nvSpPr>
            <p:cNvPr id="644182" name="Line 115"/>
            <p:cNvSpPr>
              <a:spLocks noChangeShapeType="1"/>
            </p:cNvSpPr>
            <p:nvPr/>
          </p:nvSpPr>
          <p:spPr bwMode="auto">
            <a:xfrm flipH="1">
              <a:off x="2688721" y="4042789"/>
              <a:ext cx="2624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1" name="组合 91"/>
          <p:cNvGrpSpPr>
            <a:grpSpLocks/>
          </p:cNvGrpSpPr>
          <p:nvPr/>
        </p:nvGrpSpPr>
        <p:grpSpPr bwMode="auto">
          <a:xfrm>
            <a:off x="6486526" y="3649663"/>
            <a:ext cx="1882775" cy="368300"/>
            <a:chOff x="4962367" y="3861679"/>
            <a:chExt cx="1883127" cy="369332"/>
          </a:xfrm>
        </p:grpSpPr>
        <p:sp>
          <p:nvSpPr>
            <p:cNvPr id="644184" name="Text Box 116"/>
            <p:cNvSpPr txBox="1">
              <a:spLocks noChangeArrowheads="1"/>
            </p:cNvSpPr>
            <p:nvPr/>
          </p:nvSpPr>
          <p:spPr bwMode="auto">
            <a:xfrm>
              <a:off x="4962367" y="3861679"/>
              <a:ext cx="170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i="1">
                  <a:solidFill>
                    <a:srgbClr val="C00000"/>
                  </a:solidFill>
                  <a:latin typeface="Comic Sans MS" pitchFamily="66" charset="0"/>
                </a:rPr>
                <a:t>cs.bupt.edu.cn</a:t>
              </a:r>
            </a:p>
          </p:txBody>
        </p:sp>
        <p:sp>
          <p:nvSpPr>
            <p:cNvPr id="644185" name="Line 117"/>
            <p:cNvSpPr>
              <a:spLocks noChangeShapeType="1"/>
            </p:cNvSpPr>
            <p:nvPr/>
          </p:nvSpPr>
          <p:spPr bwMode="auto">
            <a:xfrm>
              <a:off x="6583091" y="4042789"/>
              <a:ext cx="2624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 name="Text Box 59"/>
          <p:cNvSpPr txBox="1">
            <a:spLocks noChangeArrowheads="1"/>
          </p:cNvSpPr>
          <p:nvPr/>
        </p:nvSpPr>
        <p:spPr bwMode="auto">
          <a:xfrm>
            <a:off x="1666875" y="1287463"/>
            <a:ext cx="1150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800">
                <a:solidFill>
                  <a:srgbClr val="C00000"/>
                </a:solidFill>
                <a:latin typeface="Comic Sans MS" pitchFamily="66" charset="0"/>
              </a:rPr>
              <a:t>Top level domains</a:t>
            </a:r>
          </a:p>
        </p:txBody>
      </p:sp>
      <p:sp>
        <p:nvSpPr>
          <p:cNvPr id="90" name="Text Box 60"/>
          <p:cNvSpPr txBox="1">
            <a:spLocks noChangeArrowheads="1"/>
          </p:cNvSpPr>
          <p:nvPr/>
        </p:nvSpPr>
        <p:spPr bwMode="auto">
          <a:xfrm>
            <a:off x="1595438" y="2203451"/>
            <a:ext cx="309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pPr>
            <a:r>
              <a:rPr lang="en-US" altLang="zh-CN" sz="1800">
                <a:solidFill>
                  <a:srgbClr val="000066"/>
                </a:solidFill>
                <a:latin typeface="Comic Sans MS" pitchFamily="66" charset="0"/>
              </a:rPr>
              <a:t>2nd level domains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idx="4294967295"/>
          </p:nvPr>
        </p:nvSpPr>
        <p:spPr/>
        <p:txBody>
          <a:bodyPr/>
          <a:lstStyle/>
          <a:p>
            <a:r>
              <a:rPr lang="en-US" altLang="zh-CN" dirty="0">
                <a:latin typeface="+mj-lt"/>
              </a:rPr>
              <a:t>Zones</a:t>
            </a:r>
            <a:endParaRPr lang="en-US" altLang="zh-CN" sz="2500" dirty="0">
              <a:latin typeface="+mj-lt"/>
            </a:endParaRPr>
          </a:p>
        </p:txBody>
      </p:sp>
      <p:sp>
        <p:nvSpPr>
          <p:cNvPr id="646147" name="Rectangle 3"/>
          <p:cNvSpPr>
            <a:spLocks noGrp="1" noChangeArrowheads="1"/>
          </p:cNvSpPr>
          <p:nvPr>
            <p:ph type="body" idx="4294967295"/>
          </p:nvPr>
        </p:nvSpPr>
        <p:spPr>
          <a:xfrm>
            <a:off x="836084" y="4587942"/>
            <a:ext cx="10439400" cy="2017713"/>
          </a:xfrm>
        </p:spPr>
        <p:txBody>
          <a:bodyPr/>
          <a:lstStyle/>
          <a:p>
            <a:r>
              <a:rPr lang="en-US" altLang="zh-CN" sz="2400" dirty="0"/>
              <a:t>A </a:t>
            </a:r>
            <a:r>
              <a:rPr lang="en-US" altLang="zh-CN" sz="2400" dirty="0">
                <a:solidFill>
                  <a:srgbClr val="C00000"/>
                </a:solidFill>
              </a:rPr>
              <a:t>zone </a:t>
            </a:r>
            <a:r>
              <a:rPr lang="en-US" altLang="zh-CN" sz="2400" dirty="0"/>
              <a:t>corresponds to an </a:t>
            </a:r>
            <a:r>
              <a:rPr lang="en-US" altLang="zh-CN" sz="2400" dirty="0">
                <a:solidFill>
                  <a:srgbClr val="CC0000"/>
                </a:solidFill>
              </a:rPr>
              <a:t>administrative authority</a:t>
            </a:r>
            <a:r>
              <a:rPr lang="en-US" altLang="zh-CN" sz="2400" dirty="0"/>
              <a:t> that is responsible for that portion of the hierarchy</a:t>
            </a:r>
          </a:p>
          <a:p>
            <a:pPr>
              <a:lnSpc>
                <a:spcPct val="90000"/>
              </a:lnSpc>
              <a:buFont typeface="Wingdings" pitchFamily="2" charset="2"/>
              <a:buNone/>
            </a:pPr>
            <a:r>
              <a:rPr lang="en-US" altLang="zh-CN" sz="2400" dirty="0">
                <a:solidFill>
                  <a:schemeClr val="tx1"/>
                </a:solidFill>
              </a:rPr>
              <a:t>    </a:t>
            </a:r>
            <a:r>
              <a:rPr lang="en-US" altLang="zh-CN" sz="2400" dirty="0" err="1">
                <a:solidFill>
                  <a:schemeClr val="tx1"/>
                </a:solidFill>
              </a:rPr>
              <a:t>e.g</a:t>
            </a:r>
            <a:r>
              <a:rPr lang="en-US" altLang="zh-CN" sz="2400" dirty="0">
                <a:solidFill>
                  <a:schemeClr val="tx1"/>
                </a:solidFill>
              </a:rPr>
              <a:t>: </a:t>
            </a:r>
            <a:r>
              <a:rPr lang="en-US" altLang="zh-CN" sz="2400" dirty="0" err="1">
                <a:solidFill>
                  <a:schemeClr val="tx1"/>
                </a:solidFill>
              </a:rPr>
              <a:t>bupt</a:t>
            </a:r>
            <a:r>
              <a:rPr lang="en-US" altLang="zh-CN" sz="2400" dirty="0">
                <a:solidFill>
                  <a:srgbClr val="C00000"/>
                </a:solidFill>
              </a:rPr>
              <a:t> </a:t>
            </a:r>
            <a:r>
              <a:rPr lang="en-US" altLang="zh-CN" sz="2400" dirty="0"/>
              <a:t>controls </a:t>
            </a:r>
            <a:r>
              <a:rPr lang="en-US" altLang="zh-CN" sz="2400" i="1" dirty="0">
                <a:solidFill>
                  <a:schemeClr val="tx1"/>
                </a:solidFill>
              </a:rPr>
              <a:t>*.</a:t>
            </a:r>
            <a:r>
              <a:rPr lang="en-US" altLang="zh-CN" sz="2400" b="1" i="1" dirty="0">
                <a:solidFill>
                  <a:schemeClr val="tx1"/>
                </a:solidFill>
                <a:latin typeface="Times New Roman" pitchFamily="18" charset="0"/>
              </a:rPr>
              <a:t>bupt.edu.cn</a:t>
            </a:r>
            <a:endParaRPr lang="en-US" altLang="zh-CN" sz="2400" b="1" dirty="0">
              <a:solidFill>
                <a:schemeClr val="tx1"/>
              </a:solidFill>
              <a:latin typeface="Times New Roman" pitchFamily="18" charset="0"/>
            </a:endParaRPr>
          </a:p>
        </p:txBody>
      </p:sp>
      <p:pic>
        <p:nvPicPr>
          <p:cNvPr id="646148" name="Picture 4" descr="A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079534"/>
            <a:ext cx="80391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标题 1"/>
          <p:cNvSpPr>
            <a:spLocks noGrp="1"/>
          </p:cNvSpPr>
          <p:nvPr>
            <p:ph type="title" idx="4294967295"/>
          </p:nvPr>
        </p:nvSpPr>
        <p:spPr/>
        <p:txBody>
          <a:bodyPr/>
          <a:lstStyle/>
          <a:p>
            <a:r>
              <a:rPr lang="en-US" altLang="zh-CN" dirty="0">
                <a:latin typeface="+mj-lt"/>
              </a:rPr>
              <a:t>Resource Records (RR)</a:t>
            </a:r>
          </a:p>
        </p:txBody>
      </p:sp>
      <p:sp>
        <p:nvSpPr>
          <p:cNvPr id="648195" name="内容占位符 2"/>
          <p:cNvSpPr>
            <a:spLocks noGrp="1"/>
          </p:cNvSpPr>
          <p:nvPr>
            <p:ph idx="4294967295"/>
          </p:nvPr>
        </p:nvSpPr>
        <p:spPr>
          <a:xfrm>
            <a:off x="457200" y="857251"/>
            <a:ext cx="11734800" cy="5783263"/>
          </a:xfrm>
        </p:spPr>
        <p:txBody>
          <a:bodyPr/>
          <a:lstStyle/>
          <a:p>
            <a:r>
              <a:rPr lang="en-US" altLang="zh-CN" sz="2400" dirty="0"/>
              <a:t>Each domain in the DNS has one or more </a:t>
            </a:r>
            <a:r>
              <a:rPr lang="en-US" altLang="zh-CN" sz="2400" dirty="0">
                <a:solidFill>
                  <a:srgbClr val="C00000"/>
                </a:solidFill>
              </a:rPr>
              <a:t>Resource Records</a:t>
            </a:r>
            <a:r>
              <a:rPr lang="en-US" altLang="zh-CN" sz="2400" b="1" dirty="0"/>
              <a:t>  </a:t>
            </a:r>
            <a:r>
              <a:rPr lang="en-US" altLang="zh-CN" sz="2400" dirty="0"/>
              <a:t>(RRs)</a:t>
            </a:r>
            <a:endParaRPr lang="en-US" altLang="zh-CN" sz="2400" dirty="0">
              <a:solidFill>
                <a:schemeClr val="tx1"/>
              </a:solidFill>
            </a:endParaRPr>
          </a:p>
          <a:p>
            <a:r>
              <a:rPr lang="en-US" altLang="zh-CN" sz="2400" dirty="0"/>
              <a:t>Each RR has the following information</a:t>
            </a:r>
          </a:p>
          <a:p>
            <a:pPr lvl="1"/>
            <a:r>
              <a:rPr lang="en-US" altLang="zh-CN" dirty="0">
                <a:solidFill>
                  <a:srgbClr val="000066"/>
                </a:solidFill>
              </a:rPr>
              <a:t>Owner</a:t>
            </a:r>
            <a:r>
              <a:rPr lang="en-US" altLang="zh-CN" dirty="0"/>
              <a:t>: the </a:t>
            </a:r>
            <a:r>
              <a:rPr lang="en-US" altLang="zh-CN" dirty="0">
                <a:solidFill>
                  <a:srgbClr val="C00000"/>
                </a:solidFill>
              </a:rPr>
              <a:t>domain name</a:t>
            </a:r>
            <a:endParaRPr lang="en-US" altLang="zh-CN" dirty="0"/>
          </a:p>
          <a:p>
            <a:pPr lvl="1"/>
            <a:r>
              <a:rPr lang="en-US" altLang="zh-CN" dirty="0">
                <a:solidFill>
                  <a:srgbClr val="000066"/>
                </a:solidFill>
              </a:rPr>
              <a:t>Type</a:t>
            </a:r>
            <a:r>
              <a:rPr lang="en-US" altLang="zh-CN" dirty="0"/>
              <a:t>: specifies the type of the resource in this RR</a:t>
            </a:r>
          </a:p>
          <a:p>
            <a:pPr lvl="2"/>
            <a:r>
              <a:rPr lang="en-US" altLang="zh-CN" sz="2000" dirty="0"/>
              <a:t>A </a:t>
            </a:r>
            <a:r>
              <a:rPr lang="en-US" altLang="zh-CN" sz="2000" dirty="0">
                <a:latin typeface="Arial" charset="0"/>
              </a:rPr>
              <a:t>–</a:t>
            </a:r>
            <a:r>
              <a:rPr lang="en-US" altLang="zh-CN" sz="2000" dirty="0"/>
              <a:t> Host Address </a:t>
            </a:r>
          </a:p>
          <a:p>
            <a:pPr lvl="2"/>
            <a:r>
              <a:rPr lang="en-US" altLang="zh-CN" sz="2000" dirty="0"/>
              <a:t>MX </a:t>
            </a:r>
            <a:r>
              <a:rPr lang="en-US" altLang="zh-CN" sz="2000" dirty="0">
                <a:latin typeface="Arial" charset="0"/>
              </a:rPr>
              <a:t>–</a:t>
            </a:r>
            <a:r>
              <a:rPr lang="en-US" altLang="zh-CN" sz="2000" dirty="0"/>
              <a:t> Mail Exchanger</a:t>
            </a:r>
          </a:p>
          <a:p>
            <a:pPr lvl="2"/>
            <a:r>
              <a:rPr lang="en-US" altLang="zh-CN" sz="2000" dirty="0">
                <a:latin typeface="Arial" charset="0"/>
              </a:rPr>
              <a:t>CNAME</a:t>
            </a:r>
            <a:r>
              <a:rPr lang="en-US" altLang="zh-CN" sz="2000" dirty="0"/>
              <a:t> </a:t>
            </a:r>
            <a:r>
              <a:rPr lang="en-US" altLang="zh-CN" sz="2000" dirty="0">
                <a:latin typeface="Arial" charset="0"/>
              </a:rPr>
              <a:t>–</a:t>
            </a:r>
            <a:r>
              <a:rPr lang="en-US" altLang="zh-CN" sz="2000" dirty="0"/>
              <a:t> Canonical Name, alias</a:t>
            </a:r>
          </a:p>
          <a:p>
            <a:pPr lvl="2"/>
            <a:r>
              <a:rPr lang="en-US" altLang="zh-CN" sz="2000" dirty="0">
                <a:latin typeface="Arial" charset="0"/>
              </a:rPr>
              <a:t>HINFO</a:t>
            </a:r>
            <a:r>
              <a:rPr lang="en-US" altLang="zh-CN" sz="2000" dirty="0"/>
              <a:t> </a:t>
            </a:r>
            <a:r>
              <a:rPr lang="en-US" altLang="zh-CN" sz="2000" dirty="0">
                <a:latin typeface="Arial" charset="0"/>
              </a:rPr>
              <a:t>–</a:t>
            </a:r>
            <a:r>
              <a:rPr lang="en-US" altLang="zh-CN" sz="2000" dirty="0"/>
              <a:t> Host Information</a:t>
            </a:r>
          </a:p>
          <a:p>
            <a:pPr lvl="2"/>
            <a:r>
              <a:rPr lang="en-US" altLang="zh-CN" sz="2000" dirty="0">
                <a:latin typeface="Arial" charset="0"/>
              </a:rPr>
              <a:t>…</a:t>
            </a:r>
            <a:endParaRPr lang="en-US" altLang="zh-CN" sz="2000" dirty="0"/>
          </a:p>
          <a:p>
            <a:pPr lvl="1"/>
            <a:r>
              <a:rPr lang="en-US" altLang="zh-CN" dirty="0">
                <a:solidFill>
                  <a:srgbClr val="000066"/>
                </a:solidFill>
              </a:rPr>
              <a:t>Class: </a:t>
            </a:r>
            <a:r>
              <a:rPr lang="en-US" altLang="zh-CN" dirty="0"/>
              <a:t>specifies the protocol family to use</a:t>
            </a:r>
          </a:p>
          <a:p>
            <a:pPr lvl="2"/>
            <a:r>
              <a:rPr lang="en-US" altLang="zh-CN" sz="2000" dirty="0"/>
              <a:t>IN </a:t>
            </a:r>
            <a:r>
              <a:rPr lang="en-US" altLang="zh-CN" sz="2000" dirty="0">
                <a:latin typeface="Arial" charset="0"/>
              </a:rPr>
              <a:t>–</a:t>
            </a:r>
            <a:r>
              <a:rPr lang="en-US" altLang="zh-CN" sz="2000" dirty="0"/>
              <a:t> the Internet system</a:t>
            </a:r>
          </a:p>
          <a:p>
            <a:pPr lvl="1"/>
            <a:r>
              <a:rPr lang="en-US" altLang="zh-CN" dirty="0">
                <a:solidFill>
                  <a:srgbClr val="000066"/>
                </a:solidFill>
              </a:rPr>
              <a:t>TTL</a:t>
            </a:r>
            <a:r>
              <a:rPr lang="en-US" altLang="zh-CN" dirty="0"/>
              <a:t>: specifies the </a:t>
            </a:r>
            <a:r>
              <a:rPr lang="en-US" altLang="zh-CN" dirty="0">
                <a:solidFill>
                  <a:srgbClr val="FF0000"/>
                </a:solidFill>
              </a:rPr>
              <a:t>Time To Live</a:t>
            </a:r>
            <a:r>
              <a:rPr lang="en-US" altLang="zh-CN" dirty="0"/>
              <a:t> (in unit of second) of the </a:t>
            </a:r>
            <a:r>
              <a:rPr lang="en-US" altLang="zh-CN" dirty="0">
                <a:solidFill>
                  <a:srgbClr val="CC0000"/>
                </a:solidFill>
              </a:rPr>
              <a:t>cached RRs</a:t>
            </a:r>
          </a:p>
          <a:p>
            <a:pPr lvl="1"/>
            <a:r>
              <a:rPr lang="en-US" altLang="zh-CN" sz="32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idx="4294967295"/>
          </p:nvPr>
        </p:nvSpPr>
        <p:spPr>
          <a:xfrm>
            <a:off x="2911475" y="252414"/>
            <a:ext cx="7291388" cy="511175"/>
          </a:xfrm>
        </p:spPr>
        <p:txBody>
          <a:bodyPr/>
          <a:lstStyle/>
          <a:p>
            <a:pPr defTabSz="762000"/>
            <a:r>
              <a:rPr lang="en-US" altLang="zh-CN" dirty="0">
                <a:latin typeface="+mj-lt"/>
              </a:rPr>
              <a:t>Sample of DNS Database</a:t>
            </a:r>
          </a:p>
        </p:txBody>
      </p:sp>
      <p:sp>
        <p:nvSpPr>
          <p:cNvPr id="368643" name="Text Box 3"/>
          <p:cNvSpPr txBox="1">
            <a:spLocks noChangeArrowheads="1"/>
          </p:cNvSpPr>
          <p:nvPr/>
        </p:nvSpPr>
        <p:spPr bwMode="black">
          <a:xfrm>
            <a:off x="5524501" y="1143001"/>
            <a:ext cx="33305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med" len="lg"/>
                <a:tailEnd type="none" w="sm" len="sm"/>
              </a14:hiddenLine>
            </a:ext>
          </a:extLst>
        </p:spPr>
        <p:txBody>
          <a:bodyPr lIns="92075" tIns="46038" rIns="92075" bIns="46038"/>
          <a:lstStyle>
            <a:lvl1pPr marL="342900" indent="-342900" algn="l" defTabSz="762000">
              <a:defRPr>
                <a:solidFill>
                  <a:schemeClr val="tx1"/>
                </a:solidFill>
                <a:latin typeface="Arial" charset="0"/>
                <a:ea typeface="宋体" pitchFamily="2" charset="-122"/>
              </a:defRPr>
            </a:lvl1pPr>
            <a:lvl2pPr marL="742950" indent="-285750" algn="l" defTabSz="762000">
              <a:defRPr>
                <a:solidFill>
                  <a:schemeClr val="tx1"/>
                </a:solidFill>
                <a:latin typeface="Arial" charset="0"/>
                <a:ea typeface="宋体" pitchFamily="2" charset="-122"/>
              </a:defRPr>
            </a:lvl2pPr>
            <a:lvl3pPr marL="1143000" indent="-228600" algn="l" defTabSz="762000">
              <a:defRPr>
                <a:solidFill>
                  <a:schemeClr val="tx1"/>
                </a:solidFill>
                <a:latin typeface="Arial" charset="0"/>
                <a:ea typeface="宋体" pitchFamily="2" charset="-122"/>
              </a:defRPr>
            </a:lvl3pPr>
            <a:lvl4pPr marL="1600200" indent="-228600" algn="l" defTabSz="762000">
              <a:defRPr>
                <a:solidFill>
                  <a:schemeClr val="tx1"/>
                </a:solidFill>
                <a:latin typeface="Arial" charset="0"/>
                <a:ea typeface="宋体" pitchFamily="2" charset="-122"/>
              </a:defRPr>
            </a:lvl4pPr>
            <a:lvl5pPr marL="2057400" indent="-228600" algn="l" defTabSz="762000">
              <a:defRPr>
                <a:solidFill>
                  <a:schemeClr val="tx1"/>
                </a:solidFill>
                <a:latin typeface="Arial" charset="0"/>
                <a:ea typeface="宋体" pitchFamily="2" charset="-122"/>
              </a:defRPr>
            </a:lvl5pPr>
            <a:lvl6pPr marL="2514600" indent="-228600" defTabSz="762000" fontAlgn="base">
              <a:spcBef>
                <a:spcPct val="0"/>
              </a:spcBef>
              <a:spcAft>
                <a:spcPct val="0"/>
              </a:spcAft>
              <a:defRPr>
                <a:solidFill>
                  <a:schemeClr val="tx1"/>
                </a:solidFill>
                <a:latin typeface="Arial" charset="0"/>
                <a:ea typeface="宋体" pitchFamily="2" charset="-122"/>
              </a:defRPr>
            </a:lvl6pPr>
            <a:lvl7pPr marL="2971800" indent="-228600" defTabSz="762000" fontAlgn="base">
              <a:spcBef>
                <a:spcPct val="0"/>
              </a:spcBef>
              <a:spcAft>
                <a:spcPct val="0"/>
              </a:spcAft>
              <a:defRPr>
                <a:solidFill>
                  <a:schemeClr val="tx1"/>
                </a:solidFill>
                <a:latin typeface="Arial" charset="0"/>
                <a:ea typeface="宋体" pitchFamily="2" charset="-122"/>
              </a:defRPr>
            </a:lvl7pPr>
            <a:lvl8pPr marL="3429000" indent="-228600" defTabSz="762000" fontAlgn="base">
              <a:spcBef>
                <a:spcPct val="0"/>
              </a:spcBef>
              <a:spcAft>
                <a:spcPct val="0"/>
              </a:spcAft>
              <a:defRPr>
                <a:solidFill>
                  <a:schemeClr val="tx1"/>
                </a:solidFill>
                <a:latin typeface="Arial" charset="0"/>
                <a:ea typeface="宋体" pitchFamily="2" charset="-122"/>
              </a:defRPr>
            </a:lvl8pPr>
            <a:lvl9pPr marL="3886200" indent="-228600" defTabSz="762000" fontAlgn="base">
              <a:spcBef>
                <a:spcPct val="0"/>
              </a:spcBef>
              <a:spcAft>
                <a:spcPct val="0"/>
              </a:spcAft>
              <a:defRPr>
                <a:solidFill>
                  <a:schemeClr val="tx1"/>
                </a:solidFill>
                <a:latin typeface="Arial" charset="0"/>
                <a:ea typeface="宋体" pitchFamily="2" charset="-122"/>
              </a:defRPr>
            </a:lvl9pPr>
          </a:lstStyle>
          <a:p>
            <a:pPr eaLnBrk="0" hangingPunct="0">
              <a:buClr>
                <a:schemeClr val="folHlink"/>
              </a:buClr>
              <a:buSzPct val="60000"/>
              <a:buFont typeface="Wingdings" pitchFamily="2" charset="2"/>
              <a:buNone/>
            </a:pPr>
            <a:r>
              <a:rPr lang="en-US" altLang="zh-CN" sz="1600">
                <a:solidFill>
                  <a:srgbClr val="C00000"/>
                </a:solidFill>
                <a:latin typeface="Comic Sans MS" pitchFamily="66" charset="0"/>
                <a:ea typeface="楷体_GB2312" pitchFamily="49" charset="-122"/>
                <a:sym typeface="Symbol" pitchFamily="18" charset="2"/>
              </a:rPr>
              <a:t>Type 	Value</a:t>
            </a:r>
          </a:p>
          <a:p>
            <a:pPr eaLnBrk="0" hangingPunct="0">
              <a:buClr>
                <a:schemeClr val="folHlink"/>
              </a:buClr>
              <a:buSzPct val="60000"/>
              <a:buFont typeface="Wingdings" pitchFamily="2" charset="2"/>
              <a:buNone/>
            </a:pPr>
            <a:r>
              <a:rPr lang="en-US" altLang="zh-CN" sz="1600">
                <a:solidFill>
                  <a:srgbClr val="C00000"/>
                </a:solidFill>
                <a:latin typeface="Comic Sans MS" pitchFamily="66" charset="0"/>
                <a:ea typeface="楷体_GB2312" pitchFamily="49" charset="-122"/>
                <a:sym typeface="Symbol" pitchFamily="18" charset="2"/>
              </a:rPr>
              <a:t>       </a:t>
            </a:r>
          </a:p>
        </p:txBody>
      </p:sp>
      <p:pic>
        <p:nvPicPr>
          <p:cNvPr id="649220" name="Picture 4" descr="DN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214" y="1571626"/>
            <a:ext cx="7380287"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9221" name="Rectangle 5"/>
          <p:cNvSpPr>
            <a:spLocks noChangeArrowheads="1"/>
          </p:cNvSpPr>
          <p:nvPr/>
        </p:nvSpPr>
        <p:spPr bwMode="auto">
          <a:xfrm>
            <a:off x="2586039" y="987425"/>
            <a:ext cx="1081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sym typeface="Symbol" pitchFamily="18" charset="2"/>
              </a:rPr>
              <a:t>Domain name</a:t>
            </a:r>
          </a:p>
        </p:txBody>
      </p:sp>
      <p:sp>
        <p:nvSpPr>
          <p:cNvPr id="649222" name="Rectangle 6"/>
          <p:cNvSpPr>
            <a:spLocks noChangeArrowheads="1"/>
          </p:cNvSpPr>
          <p:nvPr/>
        </p:nvSpPr>
        <p:spPr bwMode="auto">
          <a:xfrm>
            <a:off x="4105275" y="987425"/>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sym typeface="Symbol" pitchFamily="18" charset="2"/>
              </a:rPr>
              <a:t>Time-to-live</a:t>
            </a:r>
          </a:p>
        </p:txBody>
      </p:sp>
      <p:sp>
        <p:nvSpPr>
          <p:cNvPr id="649223" name="矩形 8"/>
          <p:cNvSpPr>
            <a:spLocks noChangeArrowheads="1"/>
          </p:cNvSpPr>
          <p:nvPr/>
        </p:nvSpPr>
        <p:spPr bwMode="auto">
          <a:xfrm>
            <a:off x="4881563" y="1143000"/>
            <a:ext cx="730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600">
                <a:solidFill>
                  <a:srgbClr val="C00000"/>
                </a:solidFill>
                <a:latin typeface="Comic Sans MS" pitchFamily="66" charset="0"/>
                <a:ea typeface="楷体_GB2312" pitchFamily="49" charset="-122"/>
                <a:sym typeface="Symbol" pitchFamily="18" charset="2"/>
              </a:rPr>
              <a:t>Class </a:t>
            </a:r>
            <a:endParaRPr lang="en-US" altLang="zh-CN" sz="1600">
              <a:latin typeface="Baskerville Old Face"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subTitle" idx="1"/>
          </p:nvPr>
        </p:nvSpPr>
        <p:spPr>
          <a:xfrm>
            <a:off x="1644651" y="2466976"/>
            <a:ext cx="8577263" cy="2906713"/>
          </a:xfrm>
        </p:spPr>
        <p:txBody>
          <a:bodyPr/>
          <a:lstStyle/>
          <a:p>
            <a:pPr>
              <a:lnSpc>
                <a:spcPct val="80000"/>
              </a:lnSpc>
              <a:buFontTx/>
              <a:buNone/>
            </a:pPr>
            <a:r>
              <a:rPr lang="en-US" altLang="zh-CN" sz="5400">
                <a:solidFill>
                  <a:srgbClr val="0000FF"/>
                </a:solidFill>
                <a:latin typeface="Times New Roman" pitchFamily="18" charset="0"/>
              </a:rPr>
              <a:t>Name servers &amp;</a:t>
            </a:r>
          </a:p>
          <a:p>
            <a:pPr>
              <a:lnSpc>
                <a:spcPct val="80000"/>
              </a:lnSpc>
              <a:buFontTx/>
              <a:buNone/>
            </a:pPr>
            <a:r>
              <a:rPr lang="en-US" altLang="zh-CN" sz="5400">
                <a:solidFill>
                  <a:srgbClr val="0000FF"/>
                </a:solidFill>
                <a:latin typeface="Times New Roman" pitchFamily="18" charset="0"/>
              </a:rPr>
              <a:t>Name Resolution </a:t>
            </a:r>
          </a:p>
        </p:txBody>
      </p:sp>
      <p:sp>
        <p:nvSpPr>
          <p:cNvPr id="3" name="Line 3">
            <a:extLst>
              <a:ext uri="{FF2B5EF4-FFF2-40B4-BE49-F238E27FC236}">
                <a16:creationId xmlns:a16="http://schemas.microsoft.com/office/drawing/2014/main" id="{387926D9-0936-4C5E-9255-0278575B271C}"/>
              </a:ext>
            </a:extLst>
          </p:cNvPr>
          <p:cNvSpPr>
            <a:spLocks noChangeShapeType="1"/>
          </p:cNvSpPr>
          <p:nvPr/>
        </p:nvSpPr>
        <p:spPr bwMode="auto">
          <a:xfrm>
            <a:off x="839416" y="908720"/>
            <a:ext cx="10729192" cy="0"/>
          </a:xfrm>
          <a:prstGeom prst="line">
            <a:avLst/>
          </a:prstGeom>
          <a:noFill/>
          <a:ln w="762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DNS Client-Server Interaction</a:t>
            </a:r>
          </a:p>
        </p:txBody>
      </p:sp>
      <p:sp>
        <p:nvSpPr>
          <p:cNvPr id="651267" name="Rectangle 3"/>
          <p:cNvSpPr>
            <a:spLocks noGrp="1" noChangeArrowheads="1"/>
          </p:cNvSpPr>
          <p:nvPr>
            <p:ph type="body" idx="4294967295"/>
          </p:nvPr>
        </p:nvSpPr>
        <p:spPr>
          <a:xfrm>
            <a:off x="914400" y="785813"/>
            <a:ext cx="10363200" cy="5783262"/>
          </a:xfrm>
        </p:spPr>
        <p:txBody>
          <a:bodyPr/>
          <a:lstStyle/>
          <a:p>
            <a:pPr>
              <a:lnSpc>
                <a:spcPct val="150000"/>
              </a:lnSpc>
              <a:spcBef>
                <a:spcPts val="600"/>
              </a:spcBef>
            </a:pPr>
            <a:r>
              <a:rPr lang="en-US" altLang="zh-CN" sz="2000" dirty="0"/>
              <a:t>Client: </a:t>
            </a:r>
            <a:r>
              <a:rPr lang="en-US" altLang="zh-CN" sz="2000" dirty="0">
                <a:solidFill>
                  <a:srgbClr val="C00000"/>
                </a:solidFill>
              </a:rPr>
              <a:t>resolver</a:t>
            </a:r>
          </a:p>
          <a:p>
            <a:pPr marL="692150" lvl="1" indent="-347663">
              <a:lnSpc>
                <a:spcPct val="150000"/>
              </a:lnSpc>
              <a:spcBef>
                <a:spcPts val="600"/>
              </a:spcBef>
            </a:pPr>
            <a:r>
              <a:rPr lang="en-US" altLang="zh-CN" sz="2000" dirty="0">
                <a:sym typeface="Symbol" pitchFamily="18" charset="2"/>
              </a:rPr>
              <a:t>software running on client, access at least one name server</a:t>
            </a:r>
            <a:endParaRPr lang="en-US" altLang="zh-CN" sz="2000" dirty="0">
              <a:solidFill>
                <a:schemeClr val="tx2"/>
              </a:solidFill>
            </a:endParaRPr>
          </a:p>
          <a:p>
            <a:pPr>
              <a:lnSpc>
                <a:spcPct val="150000"/>
              </a:lnSpc>
              <a:spcBef>
                <a:spcPts val="600"/>
              </a:spcBef>
            </a:pPr>
            <a:r>
              <a:rPr lang="en-US" altLang="zh-CN" sz="2000" dirty="0"/>
              <a:t>Multiple DNS servers used</a:t>
            </a:r>
          </a:p>
          <a:p>
            <a:pPr marL="801687" lvl="1" indent="-457200">
              <a:lnSpc>
                <a:spcPct val="150000"/>
              </a:lnSpc>
              <a:spcBef>
                <a:spcPts val="600"/>
              </a:spcBef>
              <a:buFont typeface="Wingdings" panose="05000000000000000000" pitchFamily="2" charset="2"/>
              <a:buChar char="u"/>
            </a:pPr>
            <a:r>
              <a:rPr lang="en-US" altLang="zh-CN" sz="2000" dirty="0"/>
              <a:t>Arranged in </a:t>
            </a:r>
            <a:r>
              <a:rPr lang="en-US" altLang="zh-CN" sz="2000" dirty="0">
                <a:solidFill>
                  <a:srgbClr val="C00000"/>
                </a:solidFill>
              </a:rPr>
              <a:t>hierarchy</a:t>
            </a:r>
          </a:p>
          <a:p>
            <a:pPr marL="801687" lvl="1" indent="-457200">
              <a:lnSpc>
                <a:spcPct val="150000"/>
              </a:lnSpc>
              <a:spcBef>
                <a:spcPts val="600"/>
              </a:spcBef>
              <a:buFont typeface="Wingdings" panose="05000000000000000000" pitchFamily="2" charset="2"/>
              <a:buChar char="u"/>
            </a:pPr>
            <a:r>
              <a:rPr lang="en-US" altLang="zh-CN" sz="2000" dirty="0"/>
              <a:t>Each server has </a:t>
            </a:r>
            <a:r>
              <a:rPr lang="en-US" altLang="zh-CN" sz="2000" dirty="0">
                <a:solidFill>
                  <a:srgbClr val="CC0000"/>
                </a:solidFill>
              </a:rPr>
              <a:t>authority</a:t>
            </a:r>
            <a:r>
              <a:rPr lang="en-US" altLang="zh-CN" sz="2000" dirty="0"/>
              <a:t> over a portion of the hierarchy </a:t>
            </a:r>
          </a:p>
          <a:p>
            <a:pPr marL="344487" lvl="1" indent="0">
              <a:lnSpc>
                <a:spcPct val="150000"/>
              </a:lnSpc>
              <a:spcBef>
                <a:spcPts val="600"/>
              </a:spcBef>
            </a:pPr>
            <a:r>
              <a:rPr lang="en-US" altLang="zh-CN" sz="2000" dirty="0"/>
              <a:t>     Each server contains all the records for the hosts in its </a:t>
            </a:r>
            <a:r>
              <a:rPr lang="en-US" altLang="zh-CN" sz="2000" dirty="0">
                <a:solidFill>
                  <a:srgbClr val="C00000"/>
                </a:solidFill>
              </a:rPr>
              <a:t>zone</a:t>
            </a:r>
          </a:p>
          <a:p>
            <a:pPr marL="801687" lvl="1" indent="-457200">
              <a:lnSpc>
                <a:spcPct val="150000"/>
              </a:lnSpc>
              <a:spcBef>
                <a:spcPts val="600"/>
              </a:spcBef>
              <a:buFont typeface="Wingdings" panose="05000000000000000000" pitchFamily="2" charset="2"/>
              <a:buChar char="u"/>
            </a:pPr>
            <a:r>
              <a:rPr lang="en-US" altLang="zh-CN" sz="2000" dirty="0"/>
              <a:t>How does a server know about other servers that are responsible for the other zones?</a:t>
            </a:r>
          </a:p>
          <a:p>
            <a:pPr marL="987425" lvl="2" indent="-293688">
              <a:lnSpc>
                <a:spcPct val="150000"/>
              </a:lnSpc>
              <a:spcBef>
                <a:spcPts val="600"/>
              </a:spcBef>
            </a:pPr>
            <a:r>
              <a:rPr lang="en-US" altLang="zh-CN" sz="1800" dirty="0"/>
              <a:t>Every server knows the root</a:t>
            </a:r>
          </a:p>
          <a:p>
            <a:pPr marL="987425" lvl="2" indent="-293688">
              <a:lnSpc>
                <a:spcPct val="150000"/>
              </a:lnSpc>
              <a:spcBef>
                <a:spcPts val="600"/>
              </a:spcBef>
            </a:pPr>
            <a:r>
              <a:rPr lang="en-US" altLang="zh-CN" sz="1800" dirty="0"/>
              <a:t>Root server knows about all top-level domains</a:t>
            </a:r>
          </a:p>
          <a:p>
            <a:pPr marL="987425" lvl="2" indent="-293688">
              <a:lnSpc>
                <a:spcPct val="150000"/>
              </a:lnSpc>
              <a:spcBef>
                <a:spcPts val="600"/>
              </a:spcBef>
            </a:pPr>
            <a:r>
              <a:rPr lang="en-US" altLang="zh-CN" sz="1800" dirty="0"/>
              <a:t>Every server knows the servers further down the hierarchy</a:t>
            </a:r>
            <a:endParaRPr lang="en-US" altLang="zh-CN" sz="2000" dirty="0">
              <a:latin typeface="Tahoma"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idx="4294967295"/>
          </p:nvPr>
        </p:nvSpPr>
        <p:spPr/>
        <p:txBody>
          <a:bodyPr/>
          <a:lstStyle/>
          <a:p>
            <a:r>
              <a:rPr lang="en-US" altLang="en-US" dirty="0">
                <a:latin typeface="Times New Roman" panose="02020603050405020304" pitchFamily="18" charset="0"/>
                <a:cs typeface="Times New Roman" panose="02020603050405020304" pitchFamily="18" charset="0"/>
              </a:rPr>
              <a:t>Hierarchy of </a:t>
            </a:r>
            <a:r>
              <a:rPr lang="en-US" altLang="zh-CN"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ame </a:t>
            </a:r>
            <a:r>
              <a:rPr lang="en-US" altLang="zh-CN"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ervers</a:t>
            </a:r>
            <a:endParaRPr lang="en-US" altLang="zh-CN" dirty="0">
              <a:latin typeface="Times New Roman" panose="02020603050405020304" pitchFamily="18" charset="0"/>
              <a:cs typeface="Times New Roman" panose="02020603050405020304" pitchFamily="18" charset="0"/>
            </a:endParaRPr>
          </a:p>
        </p:txBody>
      </p:sp>
      <p:pic>
        <p:nvPicPr>
          <p:cNvPr id="652291" name="Picture 4" descr="A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914400"/>
            <a:ext cx="7862888"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idx="4294967295"/>
          </p:nvPr>
        </p:nvSpPr>
        <p:spPr/>
        <p:txBody>
          <a:bodyPr/>
          <a:lstStyle/>
          <a:p>
            <a:r>
              <a:rPr lang="en-US" altLang="zh-CN" dirty="0">
                <a:latin typeface="+mj-lt"/>
              </a:rPr>
              <a:t>DNS Lookup</a:t>
            </a:r>
          </a:p>
        </p:txBody>
      </p:sp>
      <p:sp>
        <p:nvSpPr>
          <p:cNvPr id="654339" name="Rectangle 3"/>
          <p:cNvSpPr>
            <a:spLocks noGrp="1" noChangeArrowheads="1"/>
          </p:cNvSpPr>
          <p:nvPr>
            <p:ph type="body" idx="4294967295"/>
          </p:nvPr>
        </p:nvSpPr>
        <p:spPr>
          <a:xfrm>
            <a:off x="912284" y="929201"/>
            <a:ext cx="10363200" cy="5945186"/>
          </a:xfrm>
        </p:spPr>
        <p:txBody>
          <a:bodyPr/>
          <a:lstStyle/>
          <a:p>
            <a:pPr>
              <a:lnSpc>
                <a:spcPts val="3600"/>
              </a:lnSpc>
            </a:pPr>
            <a:r>
              <a:rPr lang="en-US" altLang="zh-CN" b="0" dirty="0"/>
              <a:t>Applications (as</a:t>
            </a:r>
            <a:r>
              <a:rPr lang="en-US" altLang="zh-CN" sz="2200" b="0" dirty="0"/>
              <a:t> DNS client)</a:t>
            </a:r>
          </a:p>
          <a:p>
            <a:pPr lvl="1">
              <a:lnSpc>
                <a:spcPts val="3600"/>
              </a:lnSpc>
              <a:spcBef>
                <a:spcPts val="600"/>
              </a:spcBef>
            </a:pPr>
            <a:r>
              <a:rPr lang="en-US" altLang="zh-CN" b="0" dirty="0"/>
              <a:t>Sending request first to local name server </a:t>
            </a:r>
          </a:p>
          <a:p>
            <a:pPr marL="400050" lvl="1" indent="0">
              <a:lnSpc>
                <a:spcPts val="3600"/>
              </a:lnSpc>
              <a:spcBef>
                <a:spcPts val="600"/>
              </a:spcBef>
            </a:pPr>
            <a:r>
              <a:rPr lang="en-US" altLang="zh-CN" b="0" dirty="0"/>
              <a:t>  (ISPs </a:t>
            </a:r>
            <a:r>
              <a:rPr lang="en-US" altLang="zh-CN" dirty="0"/>
              <a:t>Offer DNS service to subscribers)</a:t>
            </a:r>
          </a:p>
          <a:p>
            <a:pPr>
              <a:lnSpc>
                <a:spcPts val="3600"/>
              </a:lnSpc>
            </a:pPr>
            <a:r>
              <a:rPr lang="en-US" altLang="zh-CN" sz="2400" b="0" dirty="0"/>
              <a:t>Local name server</a:t>
            </a:r>
          </a:p>
          <a:p>
            <a:pPr marL="692150" lvl="1" indent="-347663">
              <a:lnSpc>
                <a:spcPts val="3600"/>
              </a:lnSpc>
            </a:pPr>
            <a:r>
              <a:rPr lang="en-US" altLang="zh-CN" dirty="0"/>
              <a:t>Listening at port 53, normally using UDP</a:t>
            </a:r>
          </a:p>
          <a:p>
            <a:pPr marL="692150" lvl="1" indent="-347663">
              <a:lnSpc>
                <a:spcPts val="3600"/>
              </a:lnSpc>
              <a:buFont typeface="Wingdings" panose="05000000000000000000" pitchFamily="2" charset="2"/>
              <a:buChar char="u"/>
            </a:pPr>
            <a:r>
              <a:rPr lang="en-US" altLang="zh-CN" dirty="0"/>
              <a:t>If answer known, returns response</a:t>
            </a:r>
          </a:p>
          <a:p>
            <a:pPr marL="692150" lvl="1" indent="-347663">
              <a:lnSpc>
                <a:spcPts val="3600"/>
              </a:lnSpc>
              <a:buFont typeface="Wingdings" panose="05000000000000000000" pitchFamily="2" charset="2"/>
              <a:buChar char="u"/>
            </a:pPr>
            <a:r>
              <a:rPr lang="en-US" altLang="zh-CN" dirty="0"/>
              <a:t>If answer unknown</a:t>
            </a:r>
          </a:p>
          <a:p>
            <a:pPr marL="987425" lvl="2" indent="-293688">
              <a:lnSpc>
                <a:spcPts val="3600"/>
              </a:lnSpc>
            </a:pPr>
            <a:r>
              <a:rPr lang="en-US" altLang="zh-CN" sz="2200" dirty="0"/>
              <a:t>Requests top-level name server</a:t>
            </a:r>
          </a:p>
          <a:p>
            <a:pPr marL="987425" lvl="2" indent="-293688">
              <a:lnSpc>
                <a:spcPts val="3600"/>
              </a:lnSpc>
            </a:pPr>
            <a:r>
              <a:rPr lang="en-US" altLang="zh-CN" sz="2200" dirty="0"/>
              <a:t>Follows links</a:t>
            </a:r>
          </a:p>
          <a:p>
            <a:pPr marL="987425" lvl="2" indent="-293688">
              <a:lnSpc>
                <a:spcPts val="3600"/>
              </a:lnSpc>
            </a:pPr>
            <a:r>
              <a:rPr lang="en-US" altLang="zh-CN" sz="2200" dirty="0"/>
              <a:t>Until reaching </a:t>
            </a:r>
            <a:r>
              <a:rPr lang="en-US" altLang="zh-CN" sz="2200" dirty="0">
                <a:solidFill>
                  <a:srgbClr val="C00000"/>
                </a:solidFill>
              </a:rPr>
              <a:t>Authoritative Name Server</a:t>
            </a:r>
            <a:r>
              <a:rPr lang="en-US" altLang="zh-CN" sz="2200" dirty="0"/>
              <a:t>, which performs name translation and returns response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标题 1"/>
          <p:cNvSpPr>
            <a:spLocks noGrp="1"/>
          </p:cNvSpPr>
          <p:nvPr>
            <p:ph type="title" idx="4294967295"/>
          </p:nvPr>
        </p:nvSpPr>
        <p:spPr>
          <a:xfrm>
            <a:off x="1981200" y="222920"/>
            <a:ext cx="8229600" cy="685800"/>
          </a:xfrm>
        </p:spPr>
        <p:txBody>
          <a:bodyPr/>
          <a:lstStyle/>
          <a:p>
            <a:r>
              <a:rPr lang="en-US" altLang="zh-CN" dirty="0">
                <a:latin typeface="+mj-lt"/>
              </a:rPr>
              <a:t>Name Resolution Methods</a:t>
            </a:r>
          </a:p>
        </p:txBody>
      </p:sp>
      <p:sp>
        <p:nvSpPr>
          <p:cNvPr id="655363" name="内容占位符 2"/>
          <p:cNvSpPr>
            <a:spLocks noGrp="1"/>
          </p:cNvSpPr>
          <p:nvPr>
            <p:ph idx="4294967295"/>
          </p:nvPr>
        </p:nvSpPr>
        <p:spPr>
          <a:xfrm>
            <a:off x="911424" y="915813"/>
            <a:ext cx="10441160" cy="5537523"/>
          </a:xfrm>
        </p:spPr>
        <p:txBody>
          <a:bodyPr/>
          <a:lstStyle/>
          <a:p>
            <a:pPr>
              <a:lnSpc>
                <a:spcPct val="150000"/>
              </a:lnSpc>
            </a:pPr>
            <a:r>
              <a:rPr lang="en-US" altLang="zh-CN" sz="2000" dirty="0">
                <a:solidFill>
                  <a:srgbClr val="C00000"/>
                </a:solidFill>
              </a:rPr>
              <a:t>Recursive resolution</a:t>
            </a:r>
            <a:endParaRPr lang="en-US" altLang="zh-CN" sz="2000" dirty="0"/>
          </a:p>
          <a:p>
            <a:pPr marL="800100" lvl="1" indent="-342900">
              <a:lnSpc>
                <a:spcPct val="150000"/>
              </a:lnSpc>
              <a:buFont typeface="Wingdings" panose="05000000000000000000" pitchFamily="2" charset="2"/>
              <a:buChar char="u"/>
            </a:pPr>
            <a:r>
              <a:rPr lang="en-US" altLang="zh-CN" sz="2000" dirty="0"/>
              <a:t>A query is made to a local name server</a:t>
            </a:r>
          </a:p>
          <a:p>
            <a:pPr marL="800100" lvl="1" indent="-342900">
              <a:lnSpc>
                <a:spcPct val="150000"/>
              </a:lnSpc>
              <a:buFont typeface="Wingdings" panose="05000000000000000000" pitchFamily="2" charset="2"/>
              <a:buChar char="u"/>
            </a:pPr>
            <a:r>
              <a:rPr lang="en-US" altLang="zh-CN" sz="2000" dirty="0"/>
              <a:t>If the </a:t>
            </a:r>
            <a:r>
              <a:rPr lang="en-US" altLang="zh-CN" sz="2000" dirty="0">
                <a:solidFill>
                  <a:srgbClr val="000066"/>
                </a:solidFill>
              </a:rPr>
              <a:t>queried server </a:t>
            </a:r>
            <a:r>
              <a:rPr lang="en-US" altLang="zh-CN" sz="2000" dirty="0"/>
              <a:t>does not have the information, it must make a query to another</a:t>
            </a:r>
          </a:p>
          <a:p>
            <a:pPr>
              <a:lnSpc>
                <a:spcPct val="150000"/>
              </a:lnSpc>
            </a:pPr>
            <a:r>
              <a:rPr lang="en-US" altLang="zh-CN" sz="2000" dirty="0">
                <a:solidFill>
                  <a:srgbClr val="C00000"/>
                </a:solidFill>
              </a:rPr>
              <a:t>Iterative resolution</a:t>
            </a:r>
            <a:endParaRPr lang="en-US" altLang="zh-CN" sz="2000" dirty="0"/>
          </a:p>
          <a:p>
            <a:pPr marL="800100" lvl="1" indent="-342900">
              <a:lnSpc>
                <a:spcPct val="150000"/>
              </a:lnSpc>
              <a:buFont typeface="Wingdings" panose="05000000000000000000" pitchFamily="2" charset="2"/>
              <a:buChar char="u"/>
            </a:pPr>
            <a:r>
              <a:rPr lang="en-US" altLang="zh-CN" sz="2000" dirty="0"/>
              <a:t>An iterative query is made to a name server, which may then respond with the </a:t>
            </a:r>
            <a:r>
              <a:rPr lang="en-US" altLang="zh-CN" sz="2000" dirty="0">
                <a:solidFill>
                  <a:srgbClr val="FF0000"/>
                </a:solidFill>
              </a:rPr>
              <a:t>address of another server</a:t>
            </a:r>
            <a:endParaRPr lang="en-US" altLang="zh-CN" sz="2000" dirty="0"/>
          </a:p>
          <a:p>
            <a:pPr marL="800100" lvl="1" indent="-342900">
              <a:lnSpc>
                <a:spcPct val="150000"/>
              </a:lnSpc>
              <a:buFont typeface="Wingdings" panose="05000000000000000000" pitchFamily="2" charset="2"/>
              <a:buChar char="u"/>
            </a:pPr>
            <a:r>
              <a:rPr lang="en-US" altLang="zh-CN" sz="2000" dirty="0"/>
              <a:t>the </a:t>
            </a:r>
            <a:r>
              <a:rPr lang="en-US" altLang="zh-CN" sz="2000" dirty="0">
                <a:solidFill>
                  <a:srgbClr val="FF0000"/>
                </a:solidFill>
              </a:rPr>
              <a:t>local name server </a:t>
            </a:r>
            <a:r>
              <a:rPr lang="en-US" altLang="zh-CN" sz="2000" dirty="0"/>
              <a:t>(on behalf of resolver) then </a:t>
            </a:r>
            <a:r>
              <a:rPr lang="en-US" altLang="zh-CN" sz="2000" dirty="0">
                <a:solidFill>
                  <a:srgbClr val="FF0000"/>
                </a:solidFill>
              </a:rPr>
              <a:t>queries</a:t>
            </a:r>
            <a:r>
              <a:rPr lang="en-US" altLang="zh-CN" sz="2000" dirty="0"/>
              <a:t> that server, and so on </a:t>
            </a:r>
          </a:p>
          <a:p>
            <a:pPr marL="457200" lvl="1" indent="0">
              <a:lnSpc>
                <a:spcPct val="150000"/>
              </a:lnSpc>
            </a:pPr>
            <a:r>
              <a:rPr lang="zh-CN" altLang="en-US" sz="2000" dirty="0"/>
              <a:t>（</a:t>
            </a:r>
            <a:r>
              <a:rPr lang="en-US" altLang="zh-CN" sz="2000" dirty="0"/>
              <a:t>Commonly used by name servers on </a:t>
            </a:r>
            <a:r>
              <a:rPr lang="en-US" altLang="zh-CN" sz="2000" dirty="0">
                <a:solidFill>
                  <a:srgbClr val="FF0000"/>
                </a:solidFill>
              </a:rPr>
              <a:t>Internet</a:t>
            </a:r>
            <a:r>
              <a:rPr lang="zh-CN" altLang="en-US" sz="2400" dirty="0"/>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dirty="0">
                <a:solidFill>
                  <a:schemeClr val="accent2"/>
                </a:solidFill>
              </a:rPr>
              <a:t>课程安排</a:t>
            </a:r>
          </a:p>
        </p:txBody>
      </p:sp>
      <p:sp>
        <p:nvSpPr>
          <p:cNvPr id="4099"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256225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Example of Recursive Resolution</a:t>
            </a:r>
          </a:p>
        </p:txBody>
      </p:sp>
      <p:pic>
        <p:nvPicPr>
          <p:cNvPr id="65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1125538"/>
            <a:ext cx="67945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p:txBody>
          <a:bodyPr/>
          <a:lstStyle/>
          <a:p>
            <a:r>
              <a:rPr lang="en-US" altLang="zh-CN" dirty="0">
                <a:latin typeface="+mj-lt"/>
              </a:rPr>
              <a:t>Example of Iterative Resolution</a:t>
            </a:r>
          </a:p>
        </p:txBody>
      </p:sp>
      <p:pic>
        <p:nvPicPr>
          <p:cNvPr id="65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1196976"/>
            <a:ext cx="7021512"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4" name="Picture 2" descr="NameRe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057401"/>
            <a:ext cx="7427913"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435" name="Rectangle 3"/>
          <p:cNvSpPr>
            <a:spLocks noGrp="1" noChangeArrowheads="1"/>
          </p:cNvSpPr>
          <p:nvPr>
            <p:ph type="title" idx="4294967295"/>
          </p:nvPr>
        </p:nvSpPr>
        <p:spPr/>
        <p:txBody>
          <a:bodyPr/>
          <a:lstStyle/>
          <a:p>
            <a:r>
              <a:rPr lang="en-US" altLang="zh-CN" dirty="0">
                <a:latin typeface="+mj-lt"/>
              </a:rPr>
              <a:t>DNS Caching</a:t>
            </a:r>
          </a:p>
        </p:txBody>
      </p:sp>
      <p:sp>
        <p:nvSpPr>
          <p:cNvPr id="658436" name="Rectangle 4"/>
          <p:cNvSpPr>
            <a:spLocks noGrp="1" noChangeArrowheads="1"/>
          </p:cNvSpPr>
          <p:nvPr>
            <p:ph type="body" idx="4294967295"/>
          </p:nvPr>
        </p:nvSpPr>
        <p:spPr>
          <a:xfrm>
            <a:off x="479376" y="866776"/>
            <a:ext cx="9212313" cy="1952625"/>
          </a:xfrm>
        </p:spPr>
        <p:txBody>
          <a:bodyPr/>
          <a:lstStyle/>
          <a:p>
            <a:pPr>
              <a:lnSpc>
                <a:spcPct val="150000"/>
              </a:lnSpc>
              <a:spcBef>
                <a:spcPct val="10000"/>
              </a:spcBef>
            </a:pPr>
            <a:r>
              <a:rPr lang="en-US" altLang="zh-CN" b="0" dirty="0"/>
              <a:t>Server always caches answers</a:t>
            </a:r>
          </a:p>
          <a:p>
            <a:pPr>
              <a:lnSpc>
                <a:spcPct val="150000"/>
              </a:lnSpc>
              <a:spcBef>
                <a:spcPct val="10000"/>
              </a:spcBef>
            </a:pPr>
            <a:r>
              <a:rPr lang="en-US" altLang="zh-CN" b="0" dirty="0"/>
              <a:t>Host can cache answers</a:t>
            </a:r>
          </a:p>
          <a:p>
            <a:pPr>
              <a:lnSpc>
                <a:spcPct val="150000"/>
              </a:lnSpc>
              <a:spcBef>
                <a:spcPct val="10000"/>
              </a:spcBef>
            </a:pPr>
            <a:r>
              <a:rPr lang="en-US" altLang="zh-CN" b="0" dirty="0"/>
              <a:t>Works well because high locality of reference</a:t>
            </a:r>
          </a:p>
          <a:p>
            <a:pPr>
              <a:lnSpc>
                <a:spcPct val="150000"/>
              </a:lnSpc>
              <a:spcBef>
                <a:spcPct val="10000"/>
              </a:spcBef>
            </a:pPr>
            <a:r>
              <a:rPr lang="en-US" altLang="zh-CN" b="0" dirty="0"/>
              <a:t>TTL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en-US" altLang="zh-CN" sz="6000" dirty="0">
                <a:solidFill>
                  <a:schemeClr val="accent2"/>
                </a:solidFill>
                <a:latin typeface="+mj-lt"/>
                <a:ea typeface="+mj-ea"/>
              </a:rPr>
              <a:t>DNS</a:t>
            </a:r>
            <a:r>
              <a:rPr lang="zh-CN" altLang="en-US" sz="6000" dirty="0">
                <a:solidFill>
                  <a:schemeClr val="accent2"/>
                </a:solidFill>
                <a:latin typeface="+mj-lt"/>
                <a:ea typeface="+mj-ea"/>
              </a:rPr>
              <a:t>报文格式</a:t>
            </a:r>
          </a:p>
        </p:txBody>
      </p:sp>
      <p:sp>
        <p:nvSpPr>
          <p:cNvPr id="12291"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rPr>
              <a:t>  </a:t>
            </a:r>
            <a:r>
              <a:rPr lang="zh-CN" altLang="zh-CN" dirty="0">
                <a:latin typeface="Times New Roman" panose="02020603050405020304" pitchFamily="18" charset="0"/>
                <a:cs typeface="Times New Roman" panose="02020603050405020304" pitchFamily="18" charset="0"/>
              </a:rPr>
              <a:t>DNS的报文构成</a:t>
            </a:r>
            <a:r>
              <a:rPr lang="en-US" altLang="zh-CN" dirty="0">
                <a:latin typeface="Times New Roman" panose="02020603050405020304" pitchFamily="18" charset="0"/>
                <a:cs typeface="Times New Roman" panose="02020603050405020304" pitchFamily="18" charset="0"/>
              </a:rPr>
              <a:t>(RFC1035 4.1)</a:t>
            </a:r>
          </a:p>
        </p:txBody>
      </p:sp>
      <p:sp>
        <p:nvSpPr>
          <p:cNvPr id="13315" name="Rectangle 3"/>
          <p:cNvSpPr>
            <a:spLocks noGrp="1" noChangeArrowheads="1"/>
          </p:cNvSpPr>
          <p:nvPr>
            <p:ph type="body" idx="1"/>
          </p:nvPr>
        </p:nvSpPr>
        <p:spPr>
          <a:xfrm>
            <a:off x="1055440" y="1844676"/>
            <a:ext cx="8999785" cy="1152525"/>
          </a:xfrm>
        </p:spPr>
        <p:txBody>
          <a:bodyPr/>
          <a:lstStyle/>
          <a:p>
            <a:pPr eaLnBrk="1" hangingPunct="1"/>
            <a:r>
              <a:rPr lang="zh-CN" altLang="en-US" b="0" dirty="0"/>
              <a:t>由</a:t>
            </a:r>
            <a:r>
              <a:rPr lang="en-US" altLang="zh-CN" b="0" dirty="0"/>
              <a:t>5</a:t>
            </a:r>
            <a:r>
              <a:rPr lang="zh-CN" altLang="en-US" b="0" dirty="0"/>
              <a:t>部分构成，除</a:t>
            </a:r>
            <a:r>
              <a:rPr lang="en-US" altLang="zh-CN" b="0" dirty="0"/>
              <a:t>Header</a:t>
            </a:r>
            <a:r>
              <a:rPr lang="zh-CN" altLang="en-US" b="0" dirty="0"/>
              <a:t>外其余四部分为可变长度</a:t>
            </a:r>
          </a:p>
          <a:p>
            <a:pPr eaLnBrk="1" hangingPunct="1"/>
            <a:endParaRPr lang="en-US" altLang="zh-CN" dirty="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2205038"/>
            <a:ext cx="465613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6"/>
          <p:cNvSpPr>
            <a:spLocks noChangeArrowheads="1"/>
          </p:cNvSpPr>
          <p:nvPr/>
        </p:nvSpPr>
        <p:spPr bwMode="auto">
          <a:xfrm>
            <a:off x="983432" y="1052216"/>
            <a:ext cx="9144818" cy="93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00000"/>
              </a:lnSpc>
              <a:spcBef>
                <a:spcPct val="20000"/>
              </a:spcBef>
              <a:buClr>
                <a:schemeClr val="bg1"/>
              </a:buClr>
            </a:pPr>
            <a:r>
              <a:rPr lang="en-US" altLang="zh-CN" sz="1800" dirty="0">
                <a:solidFill>
                  <a:srgbClr val="800000"/>
                </a:solidFill>
                <a:latin typeface="Verdana" pitchFamily="34" charset="0"/>
                <a:ea typeface="黑体" pitchFamily="2" charset="-122"/>
              </a:rPr>
              <a:t>RFC1034: DOMAIN NAMES - CONCEPTS AND FACILITIES</a:t>
            </a:r>
          </a:p>
          <a:p>
            <a:pPr marL="342900" indent="-342900">
              <a:lnSpc>
                <a:spcPct val="100000"/>
              </a:lnSpc>
              <a:spcBef>
                <a:spcPct val="20000"/>
              </a:spcBef>
              <a:buClr>
                <a:schemeClr val="bg1"/>
              </a:buClr>
            </a:pPr>
            <a:r>
              <a:rPr lang="en-US" altLang="zh-CN" sz="1800" dirty="0">
                <a:solidFill>
                  <a:srgbClr val="800000"/>
                </a:solidFill>
                <a:latin typeface="Verdana" pitchFamily="34" charset="0"/>
                <a:ea typeface="黑体" pitchFamily="2" charset="-122"/>
              </a:rPr>
              <a:t>RFC1035: DOMAIN NAMES -  IMPLEMENTATION AND SPECIFICATION</a:t>
            </a:r>
          </a:p>
          <a:p>
            <a:pPr marL="342900" indent="-342900">
              <a:lnSpc>
                <a:spcPct val="100000"/>
              </a:lnSpc>
              <a:spcBef>
                <a:spcPct val="20000"/>
              </a:spcBef>
              <a:buClr>
                <a:schemeClr val="bg1"/>
              </a:buClr>
            </a:pPr>
            <a:endParaRPr lang="en-US" altLang="zh-CN" sz="1800" dirty="0">
              <a:solidFill>
                <a:srgbClr val="800000"/>
              </a:solidFill>
              <a:latin typeface="Verdana" pitchFamily="34" charset="0"/>
              <a:ea typeface="黑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en-US" altLang="zh-CN" dirty="0">
                <a:latin typeface="+mj-lt"/>
              </a:rPr>
              <a:t>  </a:t>
            </a:r>
            <a:r>
              <a:rPr lang="zh-CN" altLang="zh-CN" dirty="0">
                <a:latin typeface="+mj-lt"/>
              </a:rPr>
              <a:t>DNS的报文格式</a:t>
            </a:r>
            <a:endParaRPr lang="zh-CN" altLang="en-US" dirty="0">
              <a:latin typeface="+mj-lt"/>
            </a:endParaRPr>
          </a:p>
        </p:txBody>
      </p:sp>
      <p:sp>
        <p:nvSpPr>
          <p:cNvPr id="14339" name="Rectangle 3"/>
          <p:cNvSpPr>
            <a:spLocks noGrp="1" noChangeArrowheads="1"/>
          </p:cNvSpPr>
          <p:nvPr>
            <p:ph type="body" idx="1"/>
          </p:nvPr>
        </p:nvSpPr>
        <p:spPr>
          <a:xfrm>
            <a:off x="1017320" y="940073"/>
            <a:ext cx="10153128" cy="4977854"/>
          </a:xfrm>
        </p:spPr>
        <p:txBody>
          <a:bodyPr/>
          <a:lstStyle/>
          <a:p>
            <a:pPr eaLnBrk="1" hangingPunct="1">
              <a:lnSpc>
                <a:spcPct val="150000"/>
              </a:lnSpc>
            </a:pPr>
            <a:r>
              <a:rPr lang="zh-CN" altLang="en-US" b="0" dirty="0"/>
              <a:t>整个报文由</a:t>
            </a:r>
            <a:r>
              <a:rPr lang="en-US" altLang="zh-CN" b="0" dirty="0"/>
              <a:t>5</a:t>
            </a:r>
            <a:r>
              <a:rPr lang="zh-CN" altLang="en-US" b="0" dirty="0"/>
              <a:t>部分构成</a:t>
            </a:r>
          </a:p>
          <a:p>
            <a:pPr lvl="1" eaLnBrk="1" hangingPunct="1">
              <a:lnSpc>
                <a:spcPct val="150000"/>
              </a:lnSpc>
              <a:buFont typeface="Wingdings" pitchFamily="2" charset="2"/>
              <a:buChar char="u"/>
            </a:pPr>
            <a:r>
              <a:rPr lang="zh-CN" altLang="en-US" dirty="0"/>
              <a:t>固定长度的</a:t>
            </a:r>
            <a:r>
              <a:rPr lang="en-US" altLang="zh-CN" dirty="0"/>
              <a:t>Header</a:t>
            </a:r>
            <a:r>
              <a:rPr lang="zh-CN" altLang="en-US" dirty="0"/>
              <a:t>部分</a:t>
            </a:r>
          </a:p>
          <a:p>
            <a:pPr lvl="1" eaLnBrk="1" hangingPunct="1">
              <a:lnSpc>
                <a:spcPct val="150000"/>
              </a:lnSpc>
              <a:buFont typeface="Wingdings" pitchFamily="2" charset="2"/>
              <a:buChar char="u"/>
            </a:pPr>
            <a:r>
              <a:rPr lang="en-US" altLang="zh-CN" dirty="0"/>
              <a:t>Question</a:t>
            </a:r>
            <a:r>
              <a:rPr lang="zh-CN" altLang="en-US" dirty="0"/>
              <a:t>：</a:t>
            </a:r>
            <a:r>
              <a:rPr lang="en-US" altLang="zh-CN" dirty="0"/>
              <a:t>the question for the name server</a:t>
            </a:r>
          </a:p>
          <a:p>
            <a:pPr lvl="1" eaLnBrk="1" hangingPunct="1">
              <a:lnSpc>
                <a:spcPct val="150000"/>
              </a:lnSpc>
              <a:buFont typeface="Wingdings" pitchFamily="2" charset="2"/>
              <a:buChar char="u"/>
            </a:pPr>
            <a:r>
              <a:rPr lang="en-US" altLang="zh-CN" dirty="0"/>
              <a:t>Answer</a:t>
            </a:r>
            <a:r>
              <a:rPr lang="zh-CN" altLang="en-US" dirty="0"/>
              <a:t>： </a:t>
            </a:r>
            <a:r>
              <a:rPr lang="en-US" altLang="zh-CN" dirty="0"/>
              <a:t>RRs answering the question</a:t>
            </a:r>
          </a:p>
          <a:p>
            <a:pPr lvl="1" eaLnBrk="1" hangingPunct="1">
              <a:lnSpc>
                <a:spcPct val="150000"/>
              </a:lnSpc>
              <a:buFont typeface="Wingdings" pitchFamily="2" charset="2"/>
              <a:buChar char="u"/>
            </a:pPr>
            <a:r>
              <a:rPr lang="en-US" altLang="zh-CN" dirty="0"/>
              <a:t>Authority</a:t>
            </a:r>
            <a:r>
              <a:rPr lang="zh-CN" altLang="en-US" dirty="0"/>
              <a:t>：</a:t>
            </a:r>
            <a:r>
              <a:rPr lang="en-US" altLang="zh-CN" dirty="0"/>
              <a:t>RRs pointing toward an authority</a:t>
            </a:r>
          </a:p>
          <a:p>
            <a:pPr lvl="1" eaLnBrk="1" hangingPunct="1">
              <a:lnSpc>
                <a:spcPct val="150000"/>
              </a:lnSpc>
              <a:buFont typeface="Wingdings" pitchFamily="2" charset="2"/>
              <a:buChar char="u"/>
            </a:pPr>
            <a:r>
              <a:rPr lang="en-US" altLang="zh-CN" dirty="0"/>
              <a:t>Additional</a:t>
            </a:r>
            <a:r>
              <a:rPr lang="zh-CN" altLang="en-US" dirty="0"/>
              <a:t>：</a:t>
            </a:r>
            <a:r>
              <a:rPr lang="en-US" altLang="zh-CN" dirty="0"/>
              <a:t>RRs holding additional information</a:t>
            </a:r>
          </a:p>
          <a:p>
            <a:pPr lvl="1" eaLnBrk="1" hangingPunct="1">
              <a:lnSpc>
                <a:spcPct val="150000"/>
              </a:lnSpc>
            </a:pPr>
            <a:r>
              <a:rPr lang="en-US" altLang="zh-CN" dirty="0">
                <a:solidFill>
                  <a:srgbClr val="800000"/>
                </a:solidFill>
              </a:rPr>
              <a:t>   </a:t>
            </a:r>
            <a:r>
              <a:rPr lang="zh-CN" altLang="en-US" dirty="0">
                <a:solidFill>
                  <a:srgbClr val="800000"/>
                </a:solidFill>
              </a:rPr>
              <a:t>后三段格式相同，每段都是由</a:t>
            </a:r>
            <a:r>
              <a:rPr lang="en-US" altLang="zh-CN" dirty="0">
                <a:solidFill>
                  <a:srgbClr val="800000"/>
                </a:solidFill>
              </a:rPr>
              <a:t>0~n</a:t>
            </a:r>
            <a:r>
              <a:rPr lang="zh-CN" altLang="en-US" dirty="0">
                <a:solidFill>
                  <a:srgbClr val="800000"/>
                </a:solidFill>
              </a:rPr>
              <a:t>个资源记录</a:t>
            </a:r>
            <a:r>
              <a:rPr lang="en-US" altLang="zh-CN" dirty="0">
                <a:solidFill>
                  <a:srgbClr val="800000"/>
                </a:solidFill>
              </a:rPr>
              <a:t>(Resource Record)</a:t>
            </a:r>
            <a:r>
              <a:rPr lang="zh-CN" altLang="en-US" dirty="0">
                <a:solidFill>
                  <a:srgbClr val="800000"/>
                </a:solidFill>
              </a:rPr>
              <a:t>构成</a:t>
            </a:r>
            <a:endParaRPr lang="zh-CN" altLang="en-US" b="1" dirty="0">
              <a:solidFill>
                <a:srgbClr val="8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600" dirty="0">
                <a:latin typeface="+mj-lt"/>
              </a:rPr>
              <a:t>Header Section Format (4.1.1)</a:t>
            </a: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14" y="1111250"/>
            <a:ext cx="80549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600"/>
              <a:t>报头字段</a:t>
            </a:r>
            <a:r>
              <a:rPr lang="en-US" altLang="zh-CN" sz="3600"/>
              <a:t>(1)</a:t>
            </a:r>
          </a:p>
        </p:txBody>
      </p:sp>
      <p:sp>
        <p:nvSpPr>
          <p:cNvPr id="18435" name="Rectangle 3"/>
          <p:cNvSpPr>
            <a:spLocks noGrp="1" noChangeArrowheads="1"/>
          </p:cNvSpPr>
          <p:nvPr>
            <p:ph type="body" idx="1"/>
          </p:nvPr>
        </p:nvSpPr>
        <p:spPr>
          <a:xfrm>
            <a:off x="912284" y="847726"/>
            <a:ext cx="10363200" cy="6010274"/>
          </a:xfrm>
        </p:spPr>
        <p:txBody>
          <a:bodyPr/>
          <a:lstStyle/>
          <a:p>
            <a:pPr marL="381000" indent="-381000" eaLnBrk="1" hangingPunct="1">
              <a:lnSpc>
                <a:spcPts val="2800"/>
              </a:lnSpc>
            </a:pPr>
            <a:r>
              <a:rPr lang="en-US" altLang="zh-CN" sz="2000" b="0" dirty="0"/>
              <a:t>ID</a:t>
            </a:r>
          </a:p>
          <a:p>
            <a:pPr marL="838200" lvl="1" indent="-381000" eaLnBrk="1" hangingPunct="1">
              <a:lnSpc>
                <a:spcPts val="2800"/>
              </a:lnSpc>
              <a:buFont typeface="Wingdings" pitchFamily="2" charset="2"/>
              <a:buChar char="u"/>
            </a:pPr>
            <a:r>
              <a:rPr lang="zh-CN" altLang="en-US" sz="2000" dirty="0"/>
              <a:t>由客户程序设置并由服务器返回结果。客户程序通过它来确定响应与查询是否匹配</a:t>
            </a:r>
          </a:p>
          <a:p>
            <a:pPr marL="381000" indent="-381000" eaLnBrk="1" hangingPunct="1">
              <a:lnSpc>
                <a:spcPts val="2800"/>
              </a:lnSpc>
            </a:pPr>
            <a:r>
              <a:rPr lang="en-US" altLang="zh-CN" sz="2000" b="0" dirty="0"/>
              <a:t>QR</a:t>
            </a:r>
            <a:r>
              <a:rPr lang="zh-CN" altLang="en-US" sz="2000" b="0" dirty="0"/>
              <a:t>：</a:t>
            </a:r>
            <a:r>
              <a:rPr lang="en-US" altLang="zh-CN" sz="2000" b="0" dirty="0"/>
              <a:t>0</a:t>
            </a:r>
            <a:r>
              <a:rPr lang="zh-CN" altLang="en-US" sz="2000" b="0" dirty="0"/>
              <a:t>表示查询报，</a:t>
            </a:r>
            <a:r>
              <a:rPr lang="en-US" altLang="zh-CN" sz="2000" b="0" dirty="0"/>
              <a:t>1</a:t>
            </a:r>
            <a:r>
              <a:rPr lang="zh-CN" altLang="en-US" sz="2000" b="0" dirty="0"/>
              <a:t>表示响应报。</a:t>
            </a:r>
          </a:p>
          <a:p>
            <a:pPr marL="381000" indent="-381000" eaLnBrk="1" hangingPunct="1">
              <a:lnSpc>
                <a:spcPts val="2800"/>
              </a:lnSpc>
            </a:pPr>
            <a:r>
              <a:rPr lang="en-US" altLang="zh-CN" sz="2000" b="0" dirty="0"/>
              <a:t>OPCODE</a:t>
            </a:r>
          </a:p>
          <a:p>
            <a:pPr marL="838200" lvl="1" indent="-381000" eaLnBrk="1" hangingPunct="1">
              <a:lnSpc>
                <a:spcPts val="2800"/>
              </a:lnSpc>
              <a:buFont typeface="Wingdings" pitchFamily="2" charset="2"/>
              <a:buChar char="u"/>
            </a:pPr>
            <a:r>
              <a:rPr lang="zh-CN" altLang="en-US" sz="2000" dirty="0"/>
              <a:t>通常值为</a:t>
            </a:r>
            <a:r>
              <a:rPr lang="en-US" altLang="zh-CN" sz="2000" dirty="0"/>
              <a:t>0</a:t>
            </a:r>
            <a:r>
              <a:rPr lang="zh-CN" altLang="en-US" sz="2000" dirty="0"/>
              <a:t>（标准查询），其他值为</a:t>
            </a:r>
            <a:r>
              <a:rPr lang="en-US" altLang="zh-CN" sz="2000" dirty="0"/>
              <a:t>1</a:t>
            </a:r>
            <a:r>
              <a:rPr lang="zh-CN" altLang="en-US" sz="2000" dirty="0"/>
              <a:t>（反向查询）和</a:t>
            </a:r>
            <a:r>
              <a:rPr lang="en-US" altLang="zh-CN" sz="2000" dirty="0"/>
              <a:t>2</a:t>
            </a:r>
            <a:r>
              <a:rPr lang="zh-CN" altLang="en-US" sz="2000" dirty="0"/>
              <a:t>（服务器状态请求）。</a:t>
            </a:r>
          </a:p>
          <a:p>
            <a:pPr marL="381000" indent="-381000" eaLnBrk="1" hangingPunct="1">
              <a:lnSpc>
                <a:spcPts val="2800"/>
              </a:lnSpc>
            </a:pPr>
            <a:r>
              <a:rPr lang="en-US" altLang="zh-CN" sz="2000" b="0" dirty="0"/>
              <a:t>AA: </a:t>
            </a:r>
            <a:r>
              <a:rPr lang="zh-CN" altLang="en-US" sz="2000" b="0" dirty="0"/>
              <a:t>权威答案</a:t>
            </a:r>
            <a:r>
              <a:rPr lang="en-US" altLang="zh-CN" sz="2000" b="0" dirty="0"/>
              <a:t>(Authoritative answer)</a:t>
            </a:r>
          </a:p>
          <a:p>
            <a:pPr marL="381000" indent="-381000" eaLnBrk="1" hangingPunct="1">
              <a:lnSpc>
                <a:spcPts val="2800"/>
              </a:lnSpc>
            </a:pPr>
            <a:r>
              <a:rPr lang="en-US" altLang="zh-CN" sz="2000" b="0" dirty="0"/>
              <a:t>TC: </a:t>
            </a:r>
            <a:r>
              <a:rPr lang="zh-CN" altLang="en-US" sz="2000" b="0" dirty="0"/>
              <a:t>截断的</a:t>
            </a:r>
            <a:r>
              <a:rPr lang="en-US" altLang="zh-CN" sz="2000" b="0" dirty="0"/>
              <a:t>(Truncated )</a:t>
            </a:r>
          </a:p>
          <a:p>
            <a:pPr marL="838200" lvl="1" indent="-381000" eaLnBrk="1" hangingPunct="1">
              <a:lnSpc>
                <a:spcPts val="2800"/>
              </a:lnSpc>
              <a:buFont typeface="Wingdings" pitchFamily="2" charset="2"/>
              <a:buChar char="u"/>
            </a:pPr>
            <a:r>
              <a:rPr lang="zh-CN" altLang="en-US" sz="2000" dirty="0"/>
              <a:t>应答的总长度超</a:t>
            </a:r>
            <a:r>
              <a:rPr lang="en-US" altLang="zh-CN" sz="2000" dirty="0"/>
              <a:t>512</a:t>
            </a:r>
            <a:r>
              <a:rPr lang="zh-CN" altLang="en-US" sz="2000" dirty="0"/>
              <a:t>字节时，只返回前</a:t>
            </a:r>
            <a:r>
              <a:rPr lang="en-US" altLang="zh-CN" sz="2000" dirty="0"/>
              <a:t>512</a:t>
            </a:r>
            <a:r>
              <a:rPr lang="zh-CN" altLang="en-US" sz="2000" dirty="0"/>
              <a:t>个字节</a:t>
            </a:r>
          </a:p>
          <a:p>
            <a:pPr marL="381000" indent="-381000" eaLnBrk="1" hangingPunct="1">
              <a:lnSpc>
                <a:spcPts val="2800"/>
              </a:lnSpc>
            </a:pPr>
            <a:r>
              <a:rPr lang="en-US" altLang="zh-CN" sz="2000" b="0" dirty="0"/>
              <a:t>RD: </a:t>
            </a:r>
            <a:r>
              <a:rPr lang="zh-CN" altLang="en-US" sz="2000" b="0" dirty="0"/>
              <a:t>期望递归</a:t>
            </a:r>
            <a:r>
              <a:rPr lang="en-US" altLang="zh-CN" sz="2000" b="0" dirty="0"/>
              <a:t>(Recursion desired)</a:t>
            </a:r>
          </a:p>
          <a:p>
            <a:pPr marL="838200" lvl="1" indent="-381000" eaLnBrk="1" hangingPunct="1">
              <a:lnSpc>
                <a:spcPts val="2800"/>
              </a:lnSpc>
              <a:buFont typeface="Wingdings" pitchFamily="2" charset="2"/>
              <a:buChar char="u"/>
            </a:pPr>
            <a:r>
              <a:rPr lang="zh-CN" altLang="en-US" sz="2000" dirty="0"/>
              <a:t>查询报中设置，响应报中返回</a:t>
            </a:r>
          </a:p>
          <a:p>
            <a:pPr marL="838200" lvl="1" indent="-381000" eaLnBrk="1" hangingPunct="1">
              <a:lnSpc>
                <a:spcPts val="2800"/>
              </a:lnSpc>
              <a:buFont typeface="Wingdings" pitchFamily="2" charset="2"/>
              <a:buChar char="u"/>
            </a:pPr>
            <a:r>
              <a:rPr lang="zh-CN" altLang="en-US" sz="2000" dirty="0"/>
              <a:t>告诉名字服务器处理递归查询。如果该位为</a:t>
            </a:r>
            <a:r>
              <a:rPr lang="en-US" altLang="zh-CN" sz="2000" dirty="0"/>
              <a:t>0</a:t>
            </a:r>
            <a:r>
              <a:rPr lang="zh-CN" altLang="en-US" sz="2000" dirty="0"/>
              <a:t>，且被请求的名字服务器没有一个权威回答，就返回一个能解答该查询的其他名字服务器列表，这称为迭代查询</a:t>
            </a:r>
          </a:p>
          <a:p>
            <a:pPr marL="381000" indent="-381000" eaLnBrk="1" hangingPunct="1">
              <a:lnSpc>
                <a:spcPts val="2800"/>
              </a:lnSpc>
            </a:pPr>
            <a:r>
              <a:rPr lang="en-US" altLang="zh-CN" sz="2000" b="0" dirty="0"/>
              <a:t>RA</a:t>
            </a:r>
            <a:r>
              <a:rPr lang="zh-CN" altLang="en-US" sz="2000" b="0" dirty="0"/>
              <a:t>：递归可用</a:t>
            </a:r>
            <a:r>
              <a:rPr lang="en-US" altLang="zh-CN" sz="2000" b="0" dirty="0"/>
              <a:t>(Recursion Available)</a:t>
            </a:r>
          </a:p>
          <a:p>
            <a:pPr marL="838200" lvl="1" indent="-381000" eaLnBrk="1" hangingPunct="1">
              <a:lnSpc>
                <a:spcPts val="2800"/>
              </a:lnSpc>
              <a:buFont typeface="Wingdings" pitchFamily="2" charset="2"/>
              <a:buChar char="u"/>
            </a:pPr>
            <a:r>
              <a:rPr lang="zh-CN" altLang="en-US" sz="2000" dirty="0"/>
              <a:t>如果名字服务器支持递归查询，则在响应中该比特置为</a:t>
            </a:r>
            <a:r>
              <a:rPr lang="en-US" altLang="zh-CN" sz="2000" dirty="0"/>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600"/>
              <a:t>报头字段</a:t>
            </a:r>
            <a:r>
              <a:rPr lang="en-US" altLang="zh-CN" sz="3600"/>
              <a:t>(2)</a:t>
            </a:r>
          </a:p>
        </p:txBody>
      </p:sp>
      <p:sp>
        <p:nvSpPr>
          <p:cNvPr id="19459" name="Rectangle 3"/>
          <p:cNvSpPr>
            <a:spLocks noGrp="1" noChangeArrowheads="1"/>
          </p:cNvSpPr>
          <p:nvPr>
            <p:ph type="body" idx="1"/>
          </p:nvPr>
        </p:nvSpPr>
        <p:spPr>
          <a:xfrm>
            <a:off x="912284" y="981076"/>
            <a:ext cx="10363200" cy="5688013"/>
          </a:xfrm>
        </p:spPr>
        <p:txBody>
          <a:bodyPr/>
          <a:lstStyle/>
          <a:p>
            <a:pPr eaLnBrk="1" hangingPunct="1"/>
            <a:r>
              <a:rPr lang="en-US" altLang="zh-CN" sz="2000" b="0" dirty="0"/>
              <a:t>Z</a:t>
            </a:r>
            <a:r>
              <a:rPr lang="zh-CN" altLang="en-US" sz="2000" b="0" dirty="0"/>
              <a:t>：必须为</a:t>
            </a:r>
            <a:r>
              <a:rPr lang="en-US" altLang="zh-CN" sz="2000" b="0" dirty="0"/>
              <a:t>0</a:t>
            </a:r>
            <a:r>
              <a:rPr lang="zh-CN" altLang="en-US" sz="2000" b="0" dirty="0"/>
              <a:t>，保留字段</a:t>
            </a:r>
          </a:p>
          <a:p>
            <a:pPr eaLnBrk="1" hangingPunct="1"/>
            <a:r>
              <a:rPr lang="en-US" altLang="zh-CN" sz="2000" b="0" dirty="0"/>
              <a:t>RCODE: </a:t>
            </a:r>
            <a:r>
              <a:rPr lang="zh-CN" altLang="en-US" sz="2000" b="0" dirty="0"/>
              <a:t>响应码</a:t>
            </a:r>
            <a:r>
              <a:rPr lang="en-US" altLang="zh-CN" sz="2000" b="0" dirty="0"/>
              <a:t>(</a:t>
            </a:r>
            <a:r>
              <a:rPr lang="en-US" altLang="en-US" sz="2000" b="0" dirty="0"/>
              <a:t>Response code</a:t>
            </a:r>
            <a:r>
              <a:rPr lang="en-US" altLang="zh-CN" sz="2000" b="0" dirty="0"/>
              <a:t>d)</a:t>
            </a:r>
            <a:r>
              <a:rPr lang="zh-CN" altLang="en-US" sz="2000" b="0" dirty="0"/>
              <a:t>，仅用于响应报</a:t>
            </a:r>
          </a:p>
          <a:p>
            <a:pPr lvl="1" eaLnBrk="1" hangingPunct="1">
              <a:buFont typeface="Wingdings" pitchFamily="2" charset="2"/>
              <a:buChar char="u"/>
            </a:pPr>
            <a:r>
              <a:rPr lang="zh-CN" altLang="en-US" sz="2000" dirty="0"/>
              <a:t>值为</a:t>
            </a:r>
            <a:r>
              <a:rPr lang="en-US" altLang="zh-CN" sz="2000" dirty="0"/>
              <a:t>0(</a:t>
            </a:r>
            <a:r>
              <a:rPr lang="zh-CN" altLang="en-US" sz="2000" dirty="0"/>
              <a:t>没有差错</a:t>
            </a:r>
            <a:r>
              <a:rPr lang="en-US" altLang="zh-CN" sz="2000" dirty="0"/>
              <a:t>)</a:t>
            </a:r>
          </a:p>
          <a:p>
            <a:pPr lvl="1" eaLnBrk="1" hangingPunct="1">
              <a:buFont typeface="Wingdings" pitchFamily="2" charset="2"/>
              <a:buChar char="u"/>
            </a:pPr>
            <a:r>
              <a:rPr lang="zh-CN" altLang="en-US" sz="2000" dirty="0"/>
              <a:t>值为</a:t>
            </a:r>
            <a:r>
              <a:rPr lang="en-US" altLang="zh-CN" sz="2000" dirty="0"/>
              <a:t>3</a:t>
            </a:r>
            <a:r>
              <a:rPr lang="zh-CN" altLang="en-US" sz="2000" dirty="0"/>
              <a:t>表示名字差错。从权威名字服务器返回，表示在查询中指定域名不存在</a:t>
            </a:r>
          </a:p>
          <a:p>
            <a:pPr eaLnBrk="1" hangingPunct="1"/>
            <a:r>
              <a:rPr lang="en-US" altLang="zh-CN" sz="2000" b="0" dirty="0"/>
              <a:t>QDCOUNT</a:t>
            </a:r>
          </a:p>
          <a:p>
            <a:pPr lvl="1" eaLnBrk="1" hangingPunct="1">
              <a:buFont typeface="Wingdings" pitchFamily="2" charset="2"/>
              <a:buChar char="u"/>
            </a:pPr>
            <a:r>
              <a:rPr lang="en-US" altLang="zh-CN" sz="2000" dirty="0"/>
              <a:t>Number of entries in the question section</a:t>
            </a:r>
          </a:p>
          <a:p>
            <a:pPr eaLnBrk="1" hangingPunct="1"/>
            <a:r>
              <a:rPr lang="en-US" altLang="zh-CN" sz="2000" b="0" dirty="0"/>
              <a:t>ANCOUNT </a:t>
            </a:r>
          </a:p>
          <a:p>
            <a:pPr lvl="1" eaLnBrk="1" hangingPunct="1">
              <a:buFont typeface="Wingdings" pitchFamily="2" charset="2"/>
              <a:buChar char="u"/>
            </a:pPr>
            <a:r>
              <a:rPr lang="en-US" altLang="zh-CN" sz="2000" dirty="0"/>
              <a:t>Number of RRs in the answer section</a:t>
            </a:r>
          </a:p>
          <a:p>
            <a:pPr eaLnBrk="1" hangingPunct="1"/>
            <a:r>
              <a:rPr lang="en-US" altLang="zh-CN" sz="2000" b="0" dirty="0"/>
              <a:t>NSCOUNT</a:t>
            </a:r>
          </a:p>
          <a:p>
            <a:pPr lvl="1" eaLnBrk="1" hangingPunct="1">
              <a:buFont typeface="Wingdings" pitchFamily="2" charset="2"/>
              <a:buChar char="u"/>
            </a:pPr>
            <a:r>
              <a:rPr lang="en-US" altLang="zh-CN" sz="2000" dirty="0"/>
              <a:t>Number of name server RRs in authority records section</a:t>
            </a:r>
          </a:p>
          <a:p>
            <a:pPr eaLnBrk="1" hangingPunct="1"/>
            <a:r>
              <a:rPr lang="en-US" altLang="zh-CN" sz="2000" b="0" dirty="0"/>
              <a:t>ARCOUNT</a:t>
            </a:r>
          </a:p>
          <a:p>
            <a:pPr lvl="1" eaLnBrk="1" hangingPunct="1">
              <a:buFont typeface="Wingdings" pitchFamily="2" charset="2"/>
              <a:buChar char="u"/>
            </a:pPr>
            <a:r>
              <a:rPr lang="en-US" altLang="zh-CN" sz="2000" dirty="0"/>
              <a:t>Number of RRs in additional records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981075"/>
            <a:ext cx="66452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p:nvPr>
        </p:nvSpPr>
        <p:spPr/>
        <p:txBody>
          <a:bodyPr/>
          <a:lstStyle/>
          <a:p>
            <a:pPr eaLnBrk="1" hangingPunct="1"/>
            <a:r>
              <a:rPr lang="en-US" altLang="zh-CN" sz="3600" dirty="0">
                <a:latin typeface="+mj-lt"/>
              </a:rPr>
              <a:t>Question Section Format  (RFC1035 4.1.2)</a:t>
            </a:r>
          </a:p>
        </p:txBody>
      </p:sp>
      <p:sp>
        <p:nvSpPr>
          <p:cNvPr id="20484" name="Rectangle 3"/>
          <p:cNvSpPr>
            <a:spLocks noGrp="1" noChangeArrowheads="1"/>
          </p:cNvSpPr>
          <p:nvPr>
            <p:ph type="body" idx="1"/>
          </p:nvPr>
        </p:nvSpPr>
        <p:spPr>
          <a:xfrm>
            <a:off x="2208213" y="3717925"/>
            <a:ext cx="7772400" cy="3024188"/>
          </a:xfrm>
        </p:spPr>
        <p:txBody>
          <a:bodyPr/>
          <a:lstStyle/>
          <a:p>
            <a:pPr eaLnBrk="1" hangingPunct="1"/>
            <a:r>
              <a:rPr lang="en-US" altLang="zh-CN" b="0" dirty="0"/>
              <a:t>QNAME</a:t>
            </a:r>
          </a:p>
          <a:p>
            <a:pPr lvl="1" eaLnBrk="1" hangingPunct="1">
              <a:buFont typeface="Wingdings" pitchFamily="2" charset="2"/>
              <a:buChar char="u"/>
            </a:pPr>
            <a:r>
              <a:rPr lang="en-US" altLang="zh-CN" dirty="0"/>
              <a:t>A domain name, i.e. </a:t>
            </a:r>
            <a:r>
              <a:rPr lang="en-US" altLang="zh-CN" dirty="0">
                <a:solidFill>
                  <a:srgbClr val="800000"/>
                </a:solidFill>
              </a:rPr>
              <a:t>www.bupt.edu.cn</a:t>
            </a:r>
          </a:p>
          <a:p>
            <a:pPr eaLnBrk="1" hangingPunct="1"/>
            <a:r>
              <a:rPr lang="en-US" altLang="zh-CN" b="0" dirty="0"/>
              <a:t>QTYPE</a:t>
            </a:r>
          </a:p>
          <a:p>
            <a:pPr lvl="1" eaLnBrk="1" hangingPunct="1">
              <a:buFont typeface="Wingdings" pitchFamily="2" charset="2"/>
              <a:buChar char="u"/>
            </a:pPr>
            <a:r>
              <a:rPr lang="en-US" altLang="zh-CN" dirty="0"/>
              <a:t>A two octet code, type of the query, i.e. </a:t>
            </a:r>
            <a:r>
              <a:rPr lang="en-US" altLang="zh-CN" dirty="0">
                <a:solidFill>
                  <a:srgbClr val="800000"/>
                </a:solidFill>
              </a:rPr>
              <a:t>A(1),MX(15),CNAME(5),PTR(12),...</a:t>
            </a:r>
          </a:p>
          <a:p>
            <a:pPr eaLnBrk="1" hangingPunct="1"/>
            <a:r>
              <a:rPr lang="en-US" altLang="zh-CN" b="0" dirty="0"/>
              <a:t>QCLASS</a:t>
            </a:r>
          </a:p>
          <a:p>
            <a:pPr lvl="1" eaLnBrk="1" hangingPunct="1">
              <a:buFont typeface="Wingdings" pitchFamily="2" charset="2"/>
              <a:buChar char="u"/>
            </a:pPr>
            <a:r>
              <a:rPr lang="en-US" altLang="zh-CN" dirty="0"/>
              <a:t>A two octet code, class of the query, i.e. </a:t>
            </a:r>
            <a:r>
              <a:rPr lang="en-US" altLang="zh-CN" dirty="0">
                <a:solidFill>
                  <a:srgbClr val="800000"/>
                </a:solidFill>
              </a:rPr>
              <a:t>IN(1)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课程安排</a:t>
            </a:r>
          </a:p>
        </p:txBody>
      </p:sp>
      <p:sp>
        <p:nvSpPr>
          <p:cNvPr id="6147" name="Rectangle 3"/>
          <p:cNvSpPr>
            <a:spLocks noGrp="1" noChangeArrowheads="1"/>
          </p:cNvSpPr>
          <p:nvPr>
            <p:ph type="body" idx="1"/>
          </p:nvPr>
        </p:nvSpPr>
        <p:spPr/>
        <p:txBody>
          <a:bodyPr/>
          <a:lstStyle/>
          <a:p>
            <a:pPr eaLnBrk="1" hangingPunct="1">
              <a:lnSpc>
                <a:spcPct val="150000"/>
              </a:lnSpc>
            </a:pPr>
            <a:r>
              <a:rPr lang="zh-CN" altLang="en-US" dirty="0"/>
              <a:t>时间安排</a:t>
            </a:r>
            <a:endParaRPr lang="en-US" altLang="zh-CN" dirty="0"/>
          </a:p>
          <a:p>
            <a:pPr lvl="1" eaLnBrk="1" hangingPunct="1">
              <a:lnSpc>
                <a:spcPct val="150000"/>
              </a:lnSpc>
              <a:buFont typeface="Wingdings" pitchFamily="2" charset="2"/>
              <a:buChar char="u"/>
            </a:pPr>
            <a:r>
              <a:rPr lang="zh-CN" altLang="en-US" dirty="0"/>
              <a:t>课堂讲解</a:t>
            </a:r>
            <a:r>
              <a:rPr lang="en-US" altLang="zh-CN" dirty="0"/>
              <a:t>1</a:t>
            </a:r>
            <a:r>
              <a:rPr lang="zh-CN" altLang="en-US" dirty="0"/>
              <a:t>次</a:t>
            </a:r>
            <a:endParaRPr lang="en-US" altLang="zh-CN" dirty="0"/>
          </a:p>
          <a:p>
            <a:pPr lvl="1" eaLnBrk="1" hangingPunct="1">
              <a:lnSpc>
                <a:spcPct val="150000"/>
              </a:lnSpc>
              <a:buFont typeface="Wingdings" pitchFamily="2" charset="2"/>
              <a:buChar char="u"/>
            </a:pPr>
            <a:r>
              <a:rPr lang="zh-CN" altLang="en-US" dirty="0"/>
              <a:t>其他时间自己编程实现</a:t>
            </a:r>
            <a:endParaRPr lang="en-US" altLang="zh-CN" dirty="0"/>
          </a:p>
          <a:p>
            <a:pPr eaLnBrk="1" hangingPunct="1">
              <a:lnSpc>
                <a:spcPct val="150000"/>
              </a:lnSpc>
            </a:pPr>
            <a:r>
              <a:rPr lang="zh-CN" altLang="en-US" dirty="0"/>
              <a:t>实验环境</a:t>
            </a:r>
          </a:p>
          <a:p>
            <a:pPr lvl="1" eaLnBrk="1" hangingPunct="1">
              <a:lnSpc>
                <a:spcPct val="150000"/>
              </a:lnSpc>
              <a:buFont typeface="Wingdings" pitchFamily="2" charset="2"/>
              <a:buChar char="u"/>
            </a:pPr>
            <a:r>
              <a:rPr lang="zh-CN" altLang="en-US" dirty="0"/>
              <a:t>操作系统</a:t>
            </a:r>
            <a:r>
              <a:rPr lang="en-US" altLang="zh-CN" dirty="0"/>
              <a:t>Windows</a:t>
            </a:r>
            <a:r>
              <a:rPr lang="zh-CN" altLang="en-US" dirty="0"/>
              <a:t>，</a:t>
            </a:r>
            <a:r>
              <a:rPr lang="en-US" altLang="zh-CN" dirty="0"/>
              <a:t>Ubuntu</a:t>
            </a:r>
            <a:r>
              <a:rPr lang="zh-CN" altLang="en-US" dirty="0"/>
              <a:t>，</a:t>
            </a:r>
            <a:r>
              <a:rPr lang="en-US" altLang="zh-CN" dirty="0"/>
              <a:t>…</a:t>
            </a:r>
          </a:p>
          <a:p>
            <a:pPr lvl="1" eaLnBrk="1" hangingPunct="1">
              <a:lnSpc>
                <a:spcPct val="150000"/>
              </a:lnSpc>
              <a:buFont typeface="Wingdings" pitchFamily="2" charset="2"/>
              <a:buChar char="u"/>
            </a:pPr>
            <a:r>
              <a:rPr lang="zh-CN" altLang="en-US" dirty="0"/>
              <a:t>编程语言</a:t>
            </a:r>
            <a:r>
              <a:rPr lang="en-US" altLang="zh-CN" dirty="0"/>
              <a:t>C</a:t>
            </a:r>
          </a:p>
          <a:p>
            <a:pPr eaLnBrk="1" hangingPunct="1">
              <a:lnSpc>
                <a:spcPct val="150000"/>
              </a:lnSpc>
            </a:pPr>
            <a:r>
              <a:rPr lang="zh-CN" altLang="en-US" dirty="0"/>
              <a:t>分组（</a:t>
            </a:r>
            <a:r>
              <a:rPr lang="en-US" altLang="zh-CN" dirty="0"/>
              <a:t>1-3</a:t>
            </a:r>
            <a:r>
              <a:rPr lang="zh-CN" altLang="en-US" dirty="0"/>
              <a:t>人）</a:t>
            </a:r>
          </a:p>
          <a:p>
            <a:pPr lvl="1" eaLnBrk="1" hangingPunct="1">
              <a:lnSpc>
                <a:spcPct val="150000"/>
              </a:lnSpc>
              <a:buFont typeface="Wingdings" pitchFamily="2" charset="2"/>
              <a:buChar char="u"/>
            </a:pPr>
            <a:r>
              <a:rPr lang="zh-CN" altLang="en-US" dirty="0"/>
              <a:t>提交的程序必须是小组所有同学都能消化的部分，能经得起质疑</a:t>
            </a:r>
          </a:p>
          <a:p>
            <a:pPr lvl="2"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ltLang="en-US" sz="3600" dirty="0">
                <a:latin typeface="+mj-lt"/>
              </a:rPr>
              <a:t>Resource </a:t>
            </a:r>
            <a:r>
              <a:rPr lang="en-US" altLang="zh-CN" sz="3600" dirty="0">
                <a:latin typeface="+mj-lt"/>
              </a:rPr>
              <a:t>R</a:t>
            </a:r>
            <a:r>
              <a:rPr lang="en-US" altLang="en-US" sz="3600" dirty="0">
                <a:latin typeface="+mj-lt"/>
              </a:rPr>
              <a:t>ecord </a:t>
            </a:r>
            <a:r>
              <a:rPr lang="en-US" altLang="zh-CN" sz="3600" dirty="0">
                <a:latin typeface="+mj-lt"/>
              </a:rPr>
              <a:t>F</a:t>
            </a:r>
            <a:r>
              <a:rPr lang="en-US" altLang="en-US" sz="3600" dirty="0">
                <a:latin typeface="+mj-lt"/>
              </a:rPr>
              <a:t>ormat</a:t>
            </a:r>
            <a:r>
              <a:rPr lang="en-US" altLang="zh-CN" sz="3600" dirty="0">
                <a:latin typeface="+mj-lt"/>
              </a:rPr>
              <a:t>  (RFC1035  </a:t>
            </a:r>
            <a:r>
              <a:rPr lang="en-US" altLang="en-US" sz="3600" dirty="0">
                <a:latin typeface="+mj-lt"/>
              </a:rPr>
              <a:t>4.1.3</a:t>
            </a:r>
            <a:r>
              <a:rPr lang="en-US" altLang="zh-CN" sz="3600" dirty="0">
                <a:latin typeface="+mj-lt"/>
              </a:rPr>
              <a:t>)</a:t>
            </a:r>
          </a:p>
        </p:txBody>
      </p:sp>
      <p:pic>
        <p:nvPicPr>
          <p:cNvPr id="215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1125538"/>
            <a:ext cx="75596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sz="3600" dirty="0">
                <a:latin typeface="+mj-lt"/>
              </a:rPr>
              <a:t>Resource </a:t>
            </a:r>
            <a:r>
              <a:rPr lang="en-US" altLang="zh-CN" sz="3600" dirty="0">
                <a:latin typeface="+mj-lt"/>
              </a:rPr>
              <a:t>R</a:t>
            </a:r>
            <a:r>
              <a:rPr lang="en-US" altLang="en-US" sz="3600" dirty="0">
                <a:latin typeface="+mj-lt"/>
              </a:rPr>
              <a:t>ecord (RR) </a:t>
            </a:r>
            <a:r>
              <a:rPr lang="en-US" altLang="zh-CN" sz="3600" dirty="0">
                <a:latin typeface="+mj-lt"/>
              </a:rPr>
              <a:t>F</a:t>
            </a:r>
            <a:r>
              <a:rPr lang="en-US" altLang="en-US" sz="3600" dirty="0">
                <a:latin typeface="+mj-lt"/>
              </a:rPr>
              <a:t>ormat</a:t>
            </a:r>
            <a:r>
              <a:rPr lang="en-US" altLang="zh-CN" dirty="0">
                <a:latin typeface="+mj-lt"/>
              </a:rPr>
              <a:t> </a:t>
            </a:r>
          </a:p>
        </p:txBody>
      </p:sp>
      <p:sp>
        <p:nvSpPr>
          <p:cNvPr id="22531" name="Rectangle 4"/>
          <p:cNvSpPr>
            <a:spLocks noGrp="1" noChangeArrowheads="1"/>
          </p:cNvSpPr>
          <p:nvPr>
            <p:ph type="body" idx="1"/>
          </p:nvPr>
        </p:nvSpPr>
        <p:spPr>
          <a:xfrm>
            <a:off x="912284" y="1052513"/>
            <a:ext cx="10363200" cy="5040312"/>
          </a:xfrm>
        </p:spPr>
        <p:txBody>
          <a:bodyPr/>
          <a:lstStyle/>
          <a:p>
            <a:pPr eaLnBrk="1" hangingPunct="1">
              <a:lnSpc>
                <a:spcPct val="105000"/>
              </a:lnSpc>
            </a:pPr>
            <a:r>
              <a:rPr lang="en-US" altLang="zh-CN" b="0" dirty="0"/>
              <a:t>NAME: </a:t>
            </a:r>
            <a:r>
              <a:rPr lang="zh-CN" altLang="en-US" b="0" dirty="0"/>
              <a:t>名字</a:t>
            </a:r>
          </a:p>
          <a:p>
            <a:pPr eaLnBrk="1" hangingPunct="1">
              <a:lnSpc>
                <a:spcPct val="105000"/>
              </a:lnSpc>
            </a:pPr>
            <a:r>
              <a:rPr lang="en-US" altLang="zh-CN" b="0" dirty="0"/>
              <a:t>TYPE: RR</a:t>
            </a:r>
            <a:r>
              <a:rPr lang="zh-CN" altLang="en-US" b="0" dirty="0"/>
              <a:t>的类型码</a:t>
            </a:r>
            <a:r>
              <a:rPr lang="en-US" altLang="zh-CN" b="0" dirty="0"/>
              <a:t>(</a:t>
            </a:r>
            <a:r>
              <a:rPr lang="zh-CN" altLang="en-US" b="0" dirty="0"/>
              <a:t>详见</a:t>
            </a:r>
            <a:r>
              <a:rPr lang="en-US" altLang="zh-CN" b="0" dirty="0"/>
              <a:t>3.2</a:t>
            </a:r>
            <a:r>
              <a:rPr lang="zh-CN" altLang="en-US" b="0" dirty="0"/>
              <a:t>，</a:t>
            </a:r>
            <a:r>
              <a:rPr lang="en-US" altLang="zh-CN" b="0" dirty="0"/>
              <a:t>3.4)</a:t>
            </a:r>
          </a:p>
          <a:p>
            <a:pPr eaLnBrk="1" hangingPunct="1">
              <a:lnSpc>
                <a:spcPct val="105000"/>
              </a:lnSpc>
            </a:pPr>
            <a:r>
              <a:rPr lang="en-US" altLang="zh-CN" b="0" dirty="0"/>
              <a:t>CLASS: </a:t>
            </a:r>
            <a:r>
              <a:rPr lang="zh-CN" altLang="en-US" b="0" dirty="0"/>
              <a:t>通常为</a:t>
            </a:r>
            <a:r>
              <a:rPr lang="en-US" altLang="zh-CN" b="0" dirty="0"/>
              <a:t>IN(1)</a:t>
            </a:r>
            <a:r>
              <a:rPr lang="zh-CN" altLang="en-US" b="0" dirty="0"/>
              <a:t>，指</a:t>
            </a:r>
            <a:r>
              <a:rPr lang="en-US" altLang="zh-CN" b="0" dirty="0"/>
              <a:t>Internet</a:t>
            </a:r>
            <a:r>
              <a:rPr lang="zh-CN" altLang="en-US" b="0" dirty="0"/>
              <a:t>数据</a:t>
            </a:r>
          </a:p>
          <a:p>
            <a:pPr eaLnBrk="1" hangingPunct="1">
              <a:lnSpc>
                <a:spcPct val="105000"/>
              </a:lnSpc>
            </a:pPr>
            <a:r>
              <a:rPr lang="en-US" altLang="zh-CN" b="0" dirty="0"/>
              <a:t>TTL</a:t>
            </a:r>
          </a:p>
          <a:p>
            <a:pPr lvl="1" eaLnBrk="1" hangingPunct="1">
              <a:lnSpc>
                <a:spcPct val="105000"/>
              </a:lnSpc>
              <a:buFont typeface="Wingdings" pitchFamily="2" charset="2"/>
              <a:buChar char="u"/>
            </a:pPr>
            <a:r>
              <a:rPr lang="zh-CN" altLang="en-US" dirty="0"/>
              <a:t>客户程序保留该资源记录的秒数，稳定的资源记录生存时间值可以为</a:t>
            </a:r>
            <a:r>
              <a:rPr lang="en-US" altLang="zh-CN" dirty="0"/>
              <a:t>2</a:t>
            </a:r>
            <a:r>
              <a:rPr lang="zh-CN" altLang="en-US" dirty="0"/>
              <a:t>天，它确定了客户端</a:t>
            </a:r>
            <a:r>
              <a:rPr lang="en-US" altLang="zh-CN" dirty="0"/>
              <a:t>DNS cache</a:t>
            </a:r>
            <a:r>
              <a:rPr lang="zh-CN" altLang="en-US" dirty="0"/>
              <a:t>可以缓存该记录多长时间</a:t>
            </a:r>
          </a:p>
          <a:p>
            <a:pPr eaLnBrk="1" hangingPunct="1">
              <a:lnSpc>
                <a:spcPct val="105000"/>
              </a:lnSpc>
            </a:pPr>
            <a:r>
              <a:rPr lang="en-US" altLang="zh-CN" b="0" dirty="0"/>
              <a:t>RDLENGTH</a:t>
            </a:r>
            <a:r>
              <a:rPr lang="zh-CN" altLang="en-US" b="0" dirty="0"/>
              <a:t>：资源数据长度</a:t>
            </a:r>
          </a:p>
          <a:p>
            <a:pPr lvl="1" eaLnBrk="1" hangingPunct="1">
              <a:lnSpc>
                <a:spcPct val="105000"/>
              </a:lnSpc>
              <a:buFont typeface="Wingdings" pitchFamily="2" charset="2"/>
              <a:buChar char="u"/>
            </a:pPr>
            <a:r>
              <a:rPr lang="zh-CN" altLang="en-US" dirty="0"/>
              <a:t>说明资源数据的字节数，对类型</a:t>
            </a:r>
            <a:r>
              <a:rPr lang="en-US" altLang="zh-CN" dirty="0"/>
              <a:t>1</a:t>
            </a:r>
            <a:r>
              <a:rPr lang="zh-CN" altLang="en-US" dirty="0"/>
              <a:t>（</a:t>
            </a:r>
            <a:r>
              <a:rPr lang="en-US" altLang="zh-CN" dirty="0"/>
              <a:t>TYPE A</a:t>
            </a:r>
            <a:r>
              <a:rPr lang="zh-CN" altLang="en-US" dirty="0"/>
              <a:t>记录）资源数据是</a:t>
            </a:r>
            <a:r>
              <a:rPr lang="en-US" altLang="zh-CN" dirty="0"/>
              <a:t>4</a:t>
            </a:r>
            <a:r>
              <a:rPr lang="zh-CN" altLang="en-US" dirty="0"/>
              <a:t>字节的</a:t>
            </a:r>
            <a:r>
              <a:rPr lang="en-US" altLang="zh-CN" dirty="0"/>
              <a:t>IP</a:t>
            </a:r>
            <a:r>
              <a:rPr lang="zh-CN" altLang="en-US" dirty="0"/>
              <a:t>地址</a:t>
            </a:r>
          </a:p>
          <a:p>
            <a:pPr eaLnBrk="1" hangingPunct="1">
              <a:lnSpc>
                <a:spcPct val="105000"/>
              </a:lnSpc>
            </a:pPr>
            <a:r>
              <a:rPr lang="en-US" altLang="zh-CN" b="0" dirty="0"/>
              <a:t>RDATA</a:t>
            </a:r>
            <a:r>
              <a:rPr lang="zh-CN" altLang="en-US" b="0" dirty="0"/>
              <a:t>：资源数据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3600" dirty="0">
                <a:latin typeface="+mj-lt"/>
              </a:rPr>
              <a:t>Resource </a:t>
            </a:r>
            <a:r>
              <a:rPr lang="en-US" altLang="zh-CN" sz="3600" dirty="0">
                <a:latin typeface="+mj-lt"/>
              </a:rPr>
              <a:t>R</a:t>
            </a:r>
            <a:r>
              <a:rPr lang="en-US" altLang="en-US" sz="3600" dirty="0">
                <a:latin typeface="+mj-lt"/>
              </a:rPr>
              <a:t>ecord </a:t>
            </a:r>
            <a:r>
              <a:rPr lang="en-US" altLang="zh-CN" sz="3600" dirty="0">
                <a:latin typeface="+mj-lt"/>
              </a:rPr>
              <a:t>Data (RFC1035 3.3 &amp; 3.4)</a:t>
            </a:r>
          </a:p>
        </p:txBody>
      </p:sp>
      <p:sp>
        <p:nvSpPr>
          <p:cNvPr id="23555" name="Rectangle 3"/>
          <p:cNvSpPr>
            <a:spLocks noGrp="1" noChangeArrowheads="1"/>
          </p:cNvSpPr>
          <p:nvPr>
            <p:ph type="body" idx="1"/>
          </p:nvPr>
        </p:nvSpPr>
        <p:spPr>
          <a:xfrm>
            <a:off x="912284" y="1054101"/>
            <a:ext cx="10224275" cy="5688013"/>
          </a:xfrm>
        </p:spPr>
        <p:txBody>
          <a:bodyPr/>
          <a:lstStyle/>
          <a:p>
            <a:pPr eaLnBrk="1" hangingPunct="1">
              <a:lnSpc>
                <a:spcPct val="90000"/>
              </a:lnSpc>
              <a:buFont typeface="Wingdings" pitchFamily="2" charset="2"/>
              <a:buNone/>
            </a:pPr>
            <a:r>
              <a:rPr lang="zh-CN" altLang="en-US" sz="2000" b="0" dirty="0"/>
              <a:t>资源记录，大约</a:t>
            </a:r>
            <a:r>
              <a:rPr lang="en-US" altLang="zh-CN" sz="2000" b="0" dirty="0"/>
              <a:t>20</a:t>
            </a:r>
            <a:r>
              <a:rPr lang="zh-CN" altLang="en-US" sz="2000" b="0" dirty="0"/>
              <a:t>种不同类型的资源记录</a:t>
            </a:r>
          </a:p>
          <a:p>
            <a:pPr eaLnBrk="1" hangingPunct="1">
              <a:lnSpc>
                <a:spcPct val="90000"/>
              </a:lnSpc>
            </a:pPr>
            <a:r>
              <a:rPr lang="en-US" altLang="zh-CN" sz="2000" b="0" dirty="0"/>
              <a:t>A </a:t>
            </a:r>
            <a:r>
              <a:rPr lang="zh-CN" altLang="en-US" sz="2000" b="0" dirty="0"/>
              <a:t>地址 </a:t>
            </a:r>
            <a:r>
              <a:rPr lang="en-US" altLang="zh-CN" sz="2000" b="0" dirty="0"/>
              <a:t>(Type 1)</a:t>
            </a:r>
          </a:p>
          <a:p>
            <a:pPr lvl="1" eaLnBrk="1" hangingPunct="1">
              <a:lnSpc>
                <a:spcPct val="90000"/>
              </a:lnSpc>
              <a:buFont typeface="Wingdings" pitchFamily="2" charset="2"/>
              <a:buChar char="u"/>
            </a:pPr>
            <a:r>
              <a:rPr lang="en-US" altLang="zh-CN" sz="2000" dirty="0"/>
              <a:t> </a:t>
            </a:r>
            <a:r>
              <a:rPr lang="zh-CN" altLang="en-US" sz="2000" dirty="0"/>
              <a:t>一个</a:t>
            </a:r>
            <a:r>
              <a:rPr lang="en-US" altLang="zh-CN" sz="2000" dirty="0"/>
              <a:t>A</a:t>
            </a:r>
            <a:r>
              <a:rPr lang="zh-CN" altLang="en-US" sz="2000" dirty="0"/>
              <a:t>记录定义了一个</a:t>
            </a:r>
            <a:r>
              <a:rPr lang="en-US" altLang="zh-CN" sz="2000" dirty="0"/>
              <a:t>IP</a:t>
            </a:r>
            <a:r>
              <a:rPr lang="zh-CN" altLang="en-US" sz="2000" dirty="0"/>
              <a:t>地址，它存储</a:t>
            </a:r>
            <a:r>
              <a:rPr lang="en-US" altLang="zh-CN" sz="2000" dirty="0"/>
              <a:t>32bit</a:t>
            </a:r>
            <a:r>
              <a:rPr lang="zh-CN" altLang="en-US" sz="2000" dirty="0"/>
              <a:t>的二进制数</a:t>
            </a:r>
          </a:p>
          <a:p>
            <a:pPr eaLnBrk="1" hangingPunct="1">
              <a:lnSpc>
                <a:spcPct val="90000"/>
              </a:lnSpc>
            </a:pPr>
            <a:r>
              <a:rPr lang="en-US" altLang="zh-CN" sz="2000" b="0" dirty="0"/>
              <a:t>AAAA  IPv6</a:t>
            </a:r>
            <a:r>
              <a:rPr lang="zh-CN" altLang="en-US" sz="2000" b="0" dirty="0"/>
              <a:t>地址 </a:t>
            </a:r>
            <a:r>
              <a:rPr lang="en-US" altLang="zh-CN" sz="2000" b="0" dirty="0"/>
              <a:t>(Type 28)</a:t>
            </a:r>
          </a:p>
          <a:p>
            <a:pPr lvl="1" eaLnBrk="1" hangingPunct="1">
              <a:lnSpc>
                <a:spcPct val="90000"/>
              </a:lnSpc>
              <a:buFont typeface="Wingdings" pitchFamily="2" charset="2"/>
              <a:buChar char="u"/>
            </a:pPr>
            <a:r>
              <a:rPr lang="en-US" altLang="zh-CN" sz="2000" dirty="0"/>
              <a:t> </a:t>
            </a:r>
            <a:r>
              <a:rPr lang="zh-CN" altLang="en-US" sz="2000" dirty="0"/>
              <a:t>一个</a:t>
            </a:r>
            <a:r>
              <a:rPr lang="en-US" altLang="zh-CN" sz="2000" dirty="0"/>
              <a:t>AAAA</a:t>
            </a:r>
            <a:r>
              <a:rPr lang="zh-CN" altLang="en-US" sz="2000" dirty="0"/>
              <a:t>记录定义一个</a:t>
            </a:r>
            <a:r>
              <a:rPr lang="en-US" altLang="zh-CN" sz="2000" dirty="0"/>
              <a:t>IPv6</a:t>
            </a:r>
            <a:r>
              <a:rPr lang="zh-CN" altLang="en-US" sz="2000" dirty="0"/>
              <a:t>地址</a:t>
            </a:r>
          </a:p>
          <a:p>
            <a:pPr eaLnBrk="1" hangingPunct="1">
              <a:lnSpc>
                <a:spcPct val="90000"/>
              </a:lnSpc>
            </a:pPr>
            <a:r>
              <a:rPr lang="en-US" altLang="zh-CN" sz="2000" b="0" dirty="0"/>
              <a:t>PTR (Type 12)</a:t>
            </a:r>
          </a:p>
          <a:p>
            <a:pPr lvl="1" eaLnBrk="1" hangingPunct="1">
              <a:lnSpc>
                <a:spcPct val="90000"/>
              </a:lnSpc>
              <a:buFont typeface="Wingdings" pitchFamily="2" charset="2"/>
              <a:buChar char="u"/>
            </a:pPr>
            <a:r>
              <a:rPr lang="zh-CN" altLang="en-US" sz="2000" dirty="0"/>
              <a:t>指针记录用于指针查询。</a:t>
            </a:r>
            <a:r>
              <a:rPr lang="en-US" altLang="zh-CN" sz="2000" dirty="0"/>
              <a:t>IP</a:t>
            </a:r>
            <a:r>
              <a:rPr lang="zh-CN" altLang="en-US" sz="2000" dirty="0"/>
              <a:t>地址被看作是</a:t>
            </a:r>
            <a:r>
              <a:rPr lang="en-US" altLang="zh-CN" sz="2000" dirty="0"/>
              <a:t>in-</a:t>
            </a:r>
            <a:r>
              <a:rPr lang="en-US" altLang="zh-CN" sz="2000" dirty="0" err="1"/>
              <a:t>addr.arpa</a:t>
            </a:r>
            <a:r>
              <a:rPr lang="zh-CN" altLang="en-US" sz="2000" dirty="0"/>
              <a:t>域下的一个域名（标识符串）</a:t>
            </a:r>
          </a:p>
          <a:p>
            <a:pPr eaLnBrk="1" hangingPunct="1">
              <a:lnSpc>
                <a:spcPct val="90000"/>
              </a:lnSpc>
            </a:pPr>
            <a:r>
              <a:rPr lang="en-US" altLang="zh-CN" sz="2000" b="0" dirty="0"/>
              <a:t>CNAME </a:t>
            </a:r>
            <a:r>
              <a:rPr lang="zh-CN" altLang="en-US" sz="2000" b="0" dirty="0"/>
              <a:t>规范名字</a:t>
            </a:r>
            <a:r>
              <a:rPr lang="en-US" altLang="zh-CN" sz="2000" b="0" dirty="0"/>
              <a:t>(canonical name) (Type 5)</a:t>
            </a:r>
          </a:p>
          <a:p>
            <a:pPr lvl="1" eaLnBrk="1" hangingPunct="1">
              <a:lnSpc>
                <a:spcPct val="90000"/>
              </a:lnSpc>
              <a:buFont typeface="Wingdings" pitchFamily="2" charset="2"/>
              <a:buChar char="u"/>
            </a:pPr>
            <a:r>
              <a:rPr lang="zh-CN" altLang="en-US" sz="2000" dirty="0"/>
              <a:t>别名</a:t>
            </a:r>
            <a:r>
              <a:rPr lang="en-US" altLang="zh-CN" sz="2000" dirty="0"/>
              <a:t>alias </a:t>
            </a:r>
          </a:p>
          <a:p>
            <a:pPr eaLnBrk="1" hangingPunct="1">
              <a:lnSpc>
                <a:spcPct val="90000"/>
              </a:lnSpc>
            </a:pPr>
            <a:r>
              <a:rPr lang="en-US" altLang="zh-CN" sz="2000" b="0" dirty="0"/>
              <a:t>HINFO </a:t>
            </a:r>
            <a:r>
              <a:rPr lang="zh-CN" altLang="en-US" sz="2000" b="0" dirty="0"/>
              <a:t>主机信息</a:t>
            </a:r>
            <a:r>
              <a:rPr lang="en-US" altLang="zh-CN" sz="2000" b="0" dirty="0"/>
              <a:t>(Type 13)</a:t>
            </a:r>
          </a:p>
          <a:p>
            <a:pPr lvl="1" eaLnBrk="1" hangingPunct="1">
              <a:lnSpc>
                <a:spcPct val="90000"/>
              </a:lnSpc>
              <a:buFont typeface="Wingdings" pitchFamily="2" charset="2"/>
              <a:buChar char="u"/>
            </a:pPr>
            <a:r>
              <a:rPr lang="zh-CN" altLang="en-US" sz="2000" dirty="0"/>
              <a:t>主机</a:t>
            </a:r>
            <a:r>
              <a:rPr lang="en-US" altLang="zh-CN" sz="2000" dirty="0"/>
              <a:t>CPU</a:t>
            </a:r>
            <a:r>
              <a:rPr lang="zh-CN" altLang="en-US" sz="2000" dirty="0"/>
              <a:t>和操作系统</a:t>
            </a:r>
          </a:p>
          <a:p>
            <a:pPr eaLnBrk="1" hangingPunct="1">
              <a:lnSpc>
                <a:spcPct val="90000"/>
              </a:lnSpc>
            </a:pPr>
            <a:r>
              <a:rPr lang="en-US" altLang="zh-CN" sz="2000" b="0" dirty="0"/>
              <a:t>MX </a:t>
            </a:r>
            <a:r>
              <a:rPr lang="zh-CN" altLang="en-US" sz="2000" b="0" dirty="0"/>
              <a:t>邮件交换 </a:t>
            </a:r>
            <a:r>
              <a:rPr lang="en-US" altLang="zh-CN" sz="2000" b="0" dirty="0"/>
              <a:t>(Type 15)</a:t>
            </a:r>
          </a:p>
          <a:p>
            <a:pPr lvl="1" eaLnBrk="1" hangingPunct="1">
              <a:lnSpc>
                <a:spcPct val="90000"/>
              </a:lnSpc>
              <a:buFont typeface="Wingdings" pitchFamily="2" charset="2"/>
              <a:buChar char="u"/>
            </a:pPr>
            <a:r>
              <a:rPr lang="en-US" altLang="zh-CN" sz="2000" dirty="0"/>
              <a:t>16bit</a:t>
            </a:r>
            <a:r>
              <a:rPr lang="zh-CN" altLang="en-US" sz="2000" dirty="0"/>
              <a:t>整数优先值，以及域名</a:t>
            </a:r>
          </a:p>
          <a:p>
            <a:pPr lvl="1" eaLnBrk="1" hangingPunct="1">
              <a:lnSpc>
                <a:spcPct val="90000"/>
              </a:lnSpc>
              <a:buFont typeface="Wingdings" pitchFamily="2" charset="2"/>
              <a:buChar char="u"/>
            </a:pPr>
            <a:r>
              <a:rPr lang="zh-CN" altLang="en-US" sz="2000" dirty="0"/>
              <a:t>如果一个目的主机有多个</a:t>
            </a:r>
            <a:r>
              <a:rPr lang="en-US" altLang="zh-CN" sz="2000" dirty="0"/>
              <a:t>MX</a:t>
            </a:r>
            <a:r>
              <a:rPr lang="zh-CN" altLang="en-US" sz="2000" dirty="0"/>
              <a:t>项，按优先值由小到大顺序使用</a:t>
            </a:r>
          </a:p>
          <a:p>
            <a:pPr eaLnBrk="1" hangingPunct="1">
              <a:lnSpc>
                <a:spcPct val="90000"/>
              </a:lnSpc>
            </a:pPr>
            <a:r>
              <a:rPr lang="en-US" altLang="zh-CN" sz="2000" b="0" dirty="0"/>
              <a:t>NS</a:t>
            </a:r>
            <a:r>
              <a:rPr lang="zh-CN" altLang="en-US" sz="2000" b="0" dirty="0"/>
              <a:t>名字服务器</a:t>
            </a:r>
            <a:r>
              <a:rPr lang="en-US" altLang="zh-CN" sz="2000" b="0" dirty="0"/>
              <a:t>(Type 2)</a:t>
            </a:r>
          </a:p>
          <a:p>
            <a:pPr lvl="1" eaLnBrk="1" hangingPunct="1">
              <a:lnSpc>
                <a:spcPct val="90000"/>
              </a:lnSpc>
              <a:buFont typeface="Wingdings" pitchFamily="2" charset="2"/>
              <a:buChar char="u"/>
            </a:pPr>
            <a:r>
              <a:rPr lang="zh-CN" altLang="en-US" sz="2000" dirty="0"/>
              <a:t>说明域的权威名字服务器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dirty="0">
                <a:latin typeface="+mj-lt"/>
              </a:rPr>
              <a:t>报文例（</a:t>
            </a:r>
            <a:r>
              <a:rPr lang="en-US" altLang="zh-CN" sz="3600" dirty="0">
                <a:latin typeface="+mj-lt"/>
              </a:rPr>
              <a:t>RFC1034  6.2.1</a:t>
            </a:r>
            <a:r>
              <a:rPr lang="zh-CN" altLang="en-US" sz="3600" dirty="0">
                <a:latin typeface="+mj-lt"/>
              </a:rPr>
              <a:t>）</a:t>
            </a:r>
          </a:p>
        </p:txBody>
      </p:sp>
      <p:sp>
        <p:nvSpPr>
          <p:cNvPr id="15363" name="Rectangle 3"/>
          <p:cNvSpPr>
            <a:spLocks noGrp="1" noChangeArrowheads="1"/>
          </p:cNvSpPr>
          <p:nvPr>
            <p:ph type="body" idx="1"/>
          </p:nvPr>
        </p:nvSpPr>
        <p:spPr>
          <a:xfrm>
            <a:off x="2209800" y="981075"/>
            <a:ext cx="7989888" cy="5543550"/>
          </a:xfrm>
        </p:spPr>
        <p:txBody>
          <a:bodyPr/>
          <a:lstStyle/>
          <a:p>
            <a:pPr eaLnBrk="1" hangingPunct="1">
              <a:lnSpc>
                <a:spcPct val="80000"/>
              </a:lnSpc>
              <a:buFont typeface="Wingdings" pitchFamily="2" charset="2"/>
              <a:buNone/>
            </a:pPr>
            <a:r>
              <a:rPr lang="en-US" altLang="zh-CN" sz="1200" dirty="0">
                <a:solidFill>
                  <a:schemeClr val="tx1"/>
                </a:solidFill>
                <a:latin typeface="宋体" pitchFamily="2" charset="-122"/>
                <a:ea typeface="宋体" pitchFamily="2" charset="-122"/>
              </a:rPr>
              <a:t> </a:t>
            </a:r>
            <a:r>
              <a:rPr lang="en-US" altLang="zh-CN" sz="1800" dirty="0">
                <a:solidFill>
                  <a:schemeClr val="tx1"/>
                </a:solidFill>
                <a:latin typeface="宋体" pitchFamily="2" charset="-122"/>
                <a:ea typeface="宋体" pitchFamily="2" charset="-122"/>
              </a:rPr>
              <a:t>QNAME=SRI-NIC.ARPA, QTYPE=A</a:t>
            </a:r>
          </a:p>
          <a:p>
            <a:pPr eaLnBrk="1" hangingPunct="1">
              <a:lnSpc>
                <a:spcPct val="80000"/>
              </a:lnSpc>
              <a:buFont typeface="Wingdings" pitchFamily="2" charset="2"/>
              <a:buNone/>
            </a:pPr>
            <a:endParaRPr lang="en-US" altLang="zh-CN" sz="1800" dirty="0">
              <a:solidFill>
                <a:schemeClr val="tx1"/>
              </a:solidFill>
              <a:latin typeface="宋体" pitchFamily="2" charset="-122"/>
              <a:ea typeface="宋体" pitchFamily="2" charset="-122"/>
            </a:endParaRP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Header     | OPCODE=SQUERY, RESPONSE, AA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Question   | QNAME=SRI-NIC.ARPA., QCLASS=IN, QTYPE=A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Answer     | SRI-NIC.ARPA. 86400 IN A 26.0.0.73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86400 IN A 10.0.0.51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Authority  | &lt;empty&gt;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Additional | &lt;empty&gt;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p:txBody>
      </p:sp>
    </p:spTree>
    <p:extLst>
      <p:ext uri="{BB962C8B-B14F-4D97-AF65-F5344CB8AC3E}">
        <p14:creationId xmlns:p14="http://schemas.microsoft.com/office/powerpoint/2010/main" val="414092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dirty="0">
                <a:latin typeface="+mj-lt"/>
              </a:rPr>
              <a:t>报文例（</a:t>
            </a:r>
            <a:r>
              <a:rPr lang="en-US" altLang="zh-CN" sz="3600" dirty="0">
                <a:latin typeface="+mj-lt"/>
              </a:rPr>
              <a:t>RFC1034  6.2.7</a:t>
            </a:r>
            <a:r>
              <a:rPr lang="zh-CN" altLang="en-US" sz="3600" dirty="0">
                <a:latin typeface="+mj-lt"/>
              </a:rPr>
              <a:t>）</a:t>
            </a:r>
          </a:p>
        </p:txBody>
      </p:sp>
      <p:sp>
        <p:nvSpPr>
          <p:cNvPr id="1638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QNAME=USC-ISIC.ARPA, QTYPE=A</a:t>
            </a:r>
          </a:p>
          <a:p>
            <a:pPr eaLnBrk="1" hangingPunct="1">
              <a:lnSpc>
                <a:spcPct val="80000"/>
              </a:lnSpc>
              <a:buFont typeface="Wingdings" pitchFamily="2" charset="2"/>
              <a:buNone/>
            </a:pPr>
            <a:endParaRPr lang="en-US" altLang="zh-CN" sz="1800" dirty="0">
              <a:solidFill>
                <a:schemeClr val="tx1"/>
              </a:solidFill>
              <a:latin typeface="宋体" pitchFamily="2" charset="-122"/>
              <a:ea typeface="宋体" pitchFamily="2" charset="-122"/>
            </a:endParaRP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Header     | OPCODE=SQUERY, RESPONSE, AA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Question   | QNAME=USC-ISIC.ARPA., QCLASS=IN, QTYPE=A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Answer     | USC-ISIC.ARPA.   86400 IN CNAME   C.ISI.EDU.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Authority  | ISI.EDU.        172800 IN NS      VAXA.ISI.EDU.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NS      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NS      VENERA.ISI.EDU.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Additional | VAXA.ISI.EDU.   172800    A       10.2.0.27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172800    A       128.9.0.33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VENERA.ISI.EDU. 172800    A       10.1.0.52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172800    A       128.9.0.32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A.ISI.EDU.      172800    A       26.3.0.103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pPr>
            <a:endParaRPr lang="en-US" altLang="zh-CN" sz="18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656218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相关资料</a:t>
            </a:r>
          </a:p>
        </p:txBody>
      </p:sp>
      <p:sp>
        <p:nvSpPr>
          <p:cNvPr id="10243" name="Rectangle 3"/>
          <p:cNvSpPr>
            <a:spLocks noGrp="1" noChangeArrowheads="1"/>
          </p:cNvSpPr>
          <p:nvPr>
            <p:ph type="body" idx="1"/>
          </p:nvPr>
        </p:nvSpPr>
        <p:spPr/>
        <p:txBody>
          <a:bodyPr/>
          <a:lstStyle/>
          <a:p>
            <a:pPr eaLnBrk="1" hangingPunct="1">
              <a:lnSpc>
                <a:spcPct val="150000"/>
              </a:lnSpc>
            </a:pPr>
            <a:r>
              <a:rPr lang="en-US" altLang="zh-CN" b="0" dirty="0">
                <a:solidFill>
                  <a:srgbClr val="000066"/>
                </a:solidFill>
              </a:rPr>
              <a:t>Socket</a:t>
            </a:r>
            <a:r>
              <a:rPr lang="zh-CN" altLang="en-US" b="0" dirty="0">
                <a:solidFill>
                  <a:srgbClr val="000066"/>
                </a:solidFill>
              </a:rPr>
              <a:t>编程</a:t>
            </a:r>
            <a:r>
              <a:rPr lang="en-US" altLang="zh-CN" b="0" dirty="0">
                <a:solidFill>
                  <a:srgbClr val="000066"/>
                </a:solidFill>
              </a:rPr>
              <a:t>(</a:t>
            </a:r>
            <a:r>
              <a:rPr lang="zh-CN" altLang="en-US" b="0" dirty="0">
                <a:solidFill>
                  <a:srgbClr val="000066"/>
                </a:solidFill>
              </a:rPr>
              <a:t>自己查找相应文献</a:t>
            </a:r>
            <a:r>
              <a:rPr lang="en-US" altLang="zh-CN" b="0" dirty="0">
                <a:solidFill>
                  <a:srgbClr val="000066"/>
                </a:solidFill>
              </a:rPr>
              <a:t>)</a:t>
            </a:r>
          </a:p>
          <a:p>
            <a:pPr eaLnBrk="1" hangingPunct="1">
              <a:lnSpc>
                <a:spcPct val="150000"/>
              </a:lnSpc>
            </a:pPr>
            <a:r>
              <a:rPr lang="en-US" altLang="zh-CN" b="0" dirty="0">
                <a:solidFill>
                  <a:srgbClr val="000066"/>
                </a:solidFill>
              </a:rPr>
              <a:t>RFC1305</a:t>
            </a:r>
            <a:r>
              <a:rPr lang="zh-CN" altLang="en-US" b="0" dirty="0">
                <a:solidFill>
                  <a:srgbClr val="000066"/>
                </a:solidFill>
              </a:rPr>
              <a:t>协议文本</a:t>
            </a:r>
          </a:p>
          <a:p>
            <a:pPr eaLnBrk="1" hangingPunct="1">
              <a:lnSpc>
                <a:spcPct val="150000"/>
              </a:lnSpc>
            </a:pPr>
            <a:r>
              <a:rPr lang="zh-CN" altLang="en-US" b="0" dirty="0">
                <a:solidFill>
                  <a:srgbClr val="000066"/>
                </a:solidFill>
              </a:rPr>
              <a:t>软件工具</a:t>
            </a:r>
            <a:r>
              <a:rPr lang="en-US" altLang="zh-CN" b="0" dirty="0" err="1">
                <a:solidFill>
                  <a:srgbClr val="000066"/>
                </a:solidFill>
              </a:rPr>
              <a:t>WireShark</a:t>
            </a:r>
            <a:endParaRPr lang="en-US" altLang="zh-CN" b="0" dirty="0">
              <a:solidFill>
                <a:srgbClr val="000066"/>
              </a:solidFill>
            </a:endParaRPr>
          </a:p>
          <a:p>
            <a:pPr eaLnBrk="1" hangingPunct="1"/>
            <a:endParaRPr lang="en-US" altLang="zh-CN" b="0" dirty="0">
              <a:solidFill>
                <a:srgbClr val="000066"/>
              </a:solidFill>
            </a:endParaRPr>
          </a:p>
          <a:p>
            <a:pPr eaLnBrk="1" hangingPunct="1"/>
            <a:endParaRPr lang="en-US" altLang="zh-CN" b="0" dirty="0"/>
          </a:p>
          <a:p>
            <a:pPr eaLnBrk="1" hangingPunct="1">
              <a:buFont typeface="Wingdings" pitchFamily="2" charset="2"/>
              <a:buNone/>
            </a:pPr>
            <a:endParaRPr lang="en-US" altLang="zh-CN" b="0" dirty="0"/>
          </a:p>
        </p:txBody>
      </p:sp>
    </p:spTree>
    <p:extLst>
      <p:ext uri="{BB962C8B-B14F-4D97-AF65-F5344CB8AC3E}">
        <p14:creationId xmlns:p14="http://schemas.microsoft.com/office/powerpoint/2010/main" val="361562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dirty="0">
                <a:solidFill>
                  <a:schemeClr val="accent2"/>
                </a:solidFill>
              </a:rPr>
              <a:t>程序的设计和运行</a:t>
            </a:r>
          </a:p>
        </p:txBody>
      </p:sp>
      <p:sp>
        <p:nvSpPr>
          <p:cNvPr id="24579"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latin typeface="+mj-lt"/>
              </a:rPr>
              <a:t>Socket</a:t>
            </a:r>
            <a:r>
              <a:rPr lang="zh-CN" altLang="en-US" dirty="0">
                <a:latin typeface="+mj-lt"/>
              </a:rPr>
              <a:t>编程方面的小问题</a:t>
            </a:r>
          </a:p>
        </p:txBody>
      </p:sp>
      <p:sp>
        <p:nvSpPr>
          <p:cNvPr id="11267" name="Rectangle 3"/>
          <p:cNvSpPr>
            <a:spLocks noGrp="1" noChangeArrowheads="1"/>
          </p:cNvSpPr>
          <p:nvPr>
            <p:ph type="body" idx="1"/>
          </p:nvPr>
        </p:nvSpPr>
        <p:spPr>
          <a:xfrm>
            <a:off x="912284" y="981076"/>
            <a:ext cx="10363199" cy="5472113"/>
          </a:xfrm>
        </p:spPr>
        <p:txBody>
          <a:bodyPr/>
          <a:lstStyle/>
          <a:p>
            <a:pPr eaLnBrk="1" hangingPunct="1"/>
            <a:r>
              <a:rPr lang="zh-CN" altLang="en-US" b="0" dirty="0"/>
              <a:t>为使用</a:t>
            </a:r>
            <a:r>
              <a:rPr lang="en-US" altLang="zh-CN" b="0" dirty="0" err="1"/>
              <a:t>winsock</a:t>
            </a:r>
            <a:r>
              <a:rPr lang="zh-CN" altLang="en-US" b="0" dirty="0"/>
              <a:t>函数库，</a:t>
            </a:r>
            <a:r>
              <a:rPr lang="en-US" altLang="zh-CN" b="0" dirty="0" err="1"/>
              <a:t>vc</a:t>
            </a:r>
            <a:r>
              <a:rPr lang="zh-CN" altLang="en-US" b="0" dirty="0"/>
              <a:t>编程增加下面语句：</a:t>
            </a:r>
          </a:p>
          <a:p>
            <a:pPr lvl="1" eaLnBrk="1" hangingPunct="1"/>
            <a:r>
              <a:rPr lang="fr-FR" altLang="zh-CN" dirty="0"/>
              <a:t>#pragma comment(lib,"wsock32.lib")</a:t>
            </a:r>
          </a:p>
          <a:p>
            <a:pPr lvl="1" eaLnBrk="1" hangingPunct="1"/>
            <a:r>
              <a:rPr lang="zh-CN" altLang="en-US" dirty="0"/>
              <a:t>也可以不加此语句，但链接时必须增加</a:t>
            </a:r>
            <a:r>
              <a:rPr lang="en-US" altLang="zh-CN" dirty="0"/>
              <a:t>wsock32.lib</a:t>
            </a:r>
            <a:r>
              <a:rPr lang="zh-CN" altLang="en-US" dirty="0"/>
              <a:t>库</a:t>
            </a:r>
          </a:p>
          <a:p>
            <a:pPr eaLnBrk="1" hangingPunct="1"/>
            <a:r>
              <a:rPr lang="en-US" altLang="zh-CN" b="0" dirty="0"/>
              <a:t>UDP</a:t>
            </a:r>
            <a:r>
              <a:rPr lang="zh-CN" altLang="en-US" b="0" dirty="0"/>
              <a:t>接收</a:t>
            </a:r>
            <a:r>
              <a:rPr lang="en-US" altLang="zh-CN" b="0" dirty="0"/>
              <a:t>/</a:t>
            </a:r>
            <a:r>
              <a:rPr lang="zh-CN" altLang="en-US" b="0" dirty="0"/>
              <a:t>发送数据报，使用</a:t>
            </a:r>
            <a:r>
              <a:rPr lang="en-US" altLang="zh-CN" b="0" dirty="0" err="1"/>
              <a:t>recvfrom</a:t>
            </a:r>
            <a:r>
              <a:rPr lang="en-US" altLang="zh-CN" b="0" dirty="0"/>
              <a:t>/</a:t>
            </a:r>
            <a:r>
              <a:rPr lang="en-US" altLang="zh-CN" b="0" dirty="0" err="1"/>
              <a:t>sendto</a:t>
            </a:r>
            <a:r>
              <a:rPr lang="zh-CN" altLang="en-US" b="0" dirty="0"/>
              <a:t>函数</a:t>
            </a:r>
          </a:p>
          <a:p>
            <a:pPr eaLnBrk="1" hangingPunct="1"/>
            <a:r>
              <a:rPr lang="zh-CN" altLang="en-US" b="0" dirty="0"/>
              <a:t>字节顺序</a:t>
            </a:r>
          </a:p>
          <a:p>
            <a:pPr lvl="1" eaLnBrk="1" hangingPunct="1">
              <a:buFont typeface="Wingdings" pitchFamily="2" charset="2"/>
              <a:buChar char="u"/>
            </a:pPr>
            <a:r>
              <a:rPr lang="en-US" altLang="zh-CN" sz="2000" dirty="0"/>
              <a:t>CPU</a:t>
            </a:r>
            <a:r>
              <a:rPr lang="zh-CN" altLang="en-US" sz="2000" dirty="0"/>
              <a:t>字节顺序</a:t>
            </a:r>
          </a:p>
          <a:p>
            <a:pPr lvl="2" eaLnBrk="1" hangingPunct="1"/>
            <a:r>
              <a:rPr lang="en-US" altLang="zh-CN" sz="1800" dirty="0">
                <a:latin typeface="Times New Roman" pitchFamily="18" charset="0"/>
              </a:rPr>
              <a:t>Big Endian (</a:t>
            </a:r>
            <a:r>
              <a:rPr lang="zh-CN" altLang="en-US" sz="1800" dirty="0">
                <a:latin typeface="Times New Roman" pitchFamily="18" charset="0"/>
              </a:rPr>
              <a:t>大尾</a:t>
            </a:r>
            <a:r>
              <a:rPr lang="en-US" altLang="zh-CN" sz="1800" dirty="0">
                <a:latin typeface="Times New Roman" pitchFamily="18" charset="0"/>
              </a:rPr>
              <a:t>)</a:t>
            </a:r>
          </a:p>
          <a:p>
            <a:pPr lvl="3" eaLnBrk="1" hangingPunct="1"/>
            <a:r>
              <a:rPr lang="en-US" altLang="zh-CN" sz="1600" dirty="0">
                <a:latin typeface="Times New Roman" pitchFamily="18" charset="0"/>
              </a:rPr>
              <a:t>Power PC</a:t>
            </a:r>
            <a:r>
              <a:rPr lang="zh-CN" altLang="en-US" sz="1600" dirty="0">
                <a:latin typeface="Times New Roman" pitchFamily="18" charset="0"/>
              </a:rPr>
              <a:t>，</a:t>
            </a:r>
            <a:r>
              <a:rPr lang="en-US" altLang="zh-CN" sz="1600" dirty="0">
                <a:latin typeface="Times New Roman" pitchFamily="18" charset="0"/>
              </a:rPr>
              <a:t>SPARC</a:t>
            </a:r>
            <a:r>
              <a:rPr lang="zh-CN" altLang="en-US" sz="1600" dirty="0">
                <a:latin typeface="Times New Roman" pitchFamily="18" charset="0"/>
              </a:rPr>
              <a:t>，</a:t>
            </a:r>
            <a:r>
              <a:rPr lang="en-US" altLang="zh-CN" sz="1600" dirty="0">
                <a:latin typeface="Times New Roman" pitchFamily="18" charset="0"/>
              </a:rPr>
              <a:t>Motorola</a:t>
            </a:r>
          </a:p>
          <a:p>
            <a:pPr lvl="2" eaLnBrk="1" hangingPunct="1"/>
            <a:r>
              <a:rPr lang="en-US" altLang="zh-CN" sz="1800" dirty="0">
                <a:latin typeface="Times New Roman" pitchFamily="18" charset="0"/>
              </a:rPr>
              <a:t>Little Endian (</a:t>
            </a:r>
            <a:r>
              <a:rPr lang="zh-CN" altLang="en-US" sz="1800" dirty="0">
                <a:latin typeface="Times New Roman" pitchFamily="18" charset="0"/>
              </a:rPr>
              <a:t>小尾</a:t>
            </a:r>
            <a:r>
              <a:rPr lang="en-US" altLang="zh-CN" sz="1800" dirty="0">
                <a:latin typeface="Times New Roman" pitchFamily="18" charset="0"/>
              </a:rPr>
              <a:t>)</a:t>
            </a:r>
          </a:p>
          <a:p>
            <a:pPr lvl="3" eaLnBrk="1" hangingPunct="1"/>
            <a:r>
              <a:rPr lang="en-US" altLang="zh-CN" sz="1600" dirty="0">
                <a:latin typeface="Times New Roman" pitchFamily="18" charset="0"/>
              </a:rPr>
              <a:t>Intel X86</a:t>
            </a:r>
          </a:p>
          <a:p>
            <a:pPr lvl="1" eaLnBrk="1" hangingPunct="1">
              <a:buFont typeface="Wingdings" pitchFamily="2" charset="2"/>
              <a:buChar char="u"/>
            </a:pPr>
            <a:r>
              <a:rPr lang="en-US" altLang="zh-CN" sz="2000" dirty="0"/>
              <a:t> </a:t>
            </a:r>
            <a:r>
              <a:rPr lang="zh-CN" altLang="en-US" sz="2000" dirty="0"/>
              <a:t>网络字节顺序</a:t>
            </a:r>
          </a:p>
          <a:p>
            <a:pPr lvl="2" eaLnBrk="1" hangingPunct="1"/>
            <a:r>
              <a:rPr lang="zh-CN" altLang="en-US" sz="1800" dirty="0"/>
              <a:t>与</a:t>
            </a:r>
            <a:r>
              <a:rPr lang="en-US" altLang="zh-CN" sz="1800" dirty="0">
                <a:latin typeface="Times New Roman" pitchFamily="18" charset="0"/>
              </a:rPr>
              <a:t>X86</a:t>
            </a:r>
            <a:r>
              <a:rPr lang="zh-CN" altLang="en-US" sz="1800" dirty="0"/>
              <a:t>相反</a:t>
            </a:r>
          </a:p>
          <a:p>
            <a:pPr lvl="1" eaLnBrk="1" hangingPunct="1">
              <a:buFont typeface="Wingdings" pitchFamily="2" charset="2"/>
              <a:buChar char="u"/>
            </a:pPr>
            <a:r>
              <a:rPr lang="zh-CN" altLang="en-US" sz="2000" dirty="0"/>
              <a:t> 网络字节转换的库函数</a:t>
            </a:r>
          </a:p>
          <a:p>
            <a:pPr lvl="2" eaLnBrk="1" hangingPunct="1"/>
            <a:r>
              <a:rPr lang="en-US" altLang="zh-CN" sz="1800" dirty="0" err="1"/>
              <a:t>htonl</a:t>
            </a:r>
            <a:r>
              <a:rPr lang="en-US" altLang="zh-CN" sz="1800" dirty="0"/>
              <a:t> </a:t>
            </a:r>
            <a:r>
              <a:rPr lang="en-US" altLang="zh-CN" sz="1800" dirty="0" err="1"/>
              <a:t>ntohl</a:t>
            </a:r>
            <a:r>
              <a:rPr lang="en-US" altLang="zh-CN" sz="1800" dirty="0"/>
              <a:t>  </a:t>
            </a:r>
            <a:r>
              <a:rPr lang="zh-CN" altLang="en-US" sz="1800" dirty="0"/>
              <a:t>四字节</a:t>
            </a:r>
            <a:r>
              <a:rPr lang="zh-CN" altLang="en-US" sz="1800" dirty="0">
                <a:latin typeface="Times New Roman" pitchFamily="18" charset="0"/>
              </a:rPr>
              <a:t>整数</a:t>
            </a:r>
            <a:r>
              <a:rPr lang="en-US" altLang="zh-CN" sz="1800" dirty="0">
                <a:latin typeface="Times New Roman" pitchFamily="18" charset="0"/>
              </a:rPr>
              <a:t>(long)</a:t>
            </a:r>
          </a:p>
          <a:p>
            <a:pPr lvl="2" eaLnBrk="1" hangingPunct="1"/>
            <a:r>
              <a:rPr lang="en-US" altLang="zh-CN" sz="1800" dirty="0" err="1"/>
              <a:t>htons</a:t>
            </a:r>
            <a:r>
              <a:rPr lang="en-US" altLang="zh-CN" sz="1800" dirty="0"/>
              <a:t> </a:t>
            </a:r>
            <a:r>
              <a:rPr lang="en-US" altLang="zh-CN" sz="1800" dirty="0" err="1"/>
              <a:t>ntohs</a:t>
            </a:r>
            <a:r>
              <a:rPr lang="en-US" altLang="zh-CN" sz="1800" dirty="0"/>
              <a:t> </a:t>
            </a:r>
            <a:r>
              <a:rPr lang="zh-CN" altLang="en-US" sz="1800" dirty="0"/>
              <a:t>两字节整数</a:t>
            </a:r>
            <a:r>
              <a:rPr lang="en-US" altLang="zh-CN" sz="1800" dirty="0">
                <a:latin typeface="Times New Roman" pitchFamily="18" charset="0"/>
              </a:rPr>
              <a:t>(short)</a:t>
            </a:r>
            <a:endParaRPr lang="en-US" altLang="zh-CN" dirty="0"/>
          </a:p>
        </p:txBody>
      </p:sp>
      <p:graphicFrame>
        <p:nvGraphicFramePr>
          <p:cNvPr id="2" name="表格 1">
            <a:extLst>
              <a:ext uri="{FF2B5EF4-FFF2-40B4-BE49-F238E27FC236}">
                <a16:creationId xmlns:a16="http://schemas.microsoft.com/office/drawing/2014/main" id="{5AA15481-BD73-416B-9EC7-3A5B3AE9D5D8}"/>
              </a:ext>
            </a:extLst>
          </p:cNvPr>
          <p:cNvGraphicFramePr>
            <a:graphicFrameLocks noGrp="1"/>
          </p:cNvGraphicFramePr>
          <p:nvPr>
            <p:extLst>
              <p:ext uri="{D42A27DB-BD31-4B8C-83A1-F6EECF244321}">
                <p14:modId xmlns:p14="http://schemas.microsoft.com/office/powerpoint/2010/main" val="4048261146"/>
              </p:ext>
            </p:extLst>
          </p:nvPr>
        </p:nvGraphicFramePr>
        <p:xfrm>
          <a:off x="9624392" y="2636912"/>
          <a:ext cx="792088" cy="1440160"/>
        </p:xfrm>
        <a:graphic>
          <a:graphicData uri="http://schemas.openxmlformats.org/drawingml/2006/table">
            <a:tbl>
              <a:tblPr>
                <a:tableStyleId>{5C22544A-7EE6-4342-B048-85BDC9FD1C3A}</a:tableStyleId>
              </a:tblPr>
              <a:tblGrid>
                <a:gridCol w="792088">
                  <a:extLst>
                    <a:ext uri="{9D8B030D-6E8A-4147-A177-3AD203B41FA5}">
                      <a16:colId xmlns:a16="http://schemas.microsoft.com/office/drawing/2014/main" val="3695037449"/>
                    </a:ext>
                  </a:extLst>
                </a:gridCol>
              </a:tblGrid>
              <a:tr h="360040">
                <a:tc>
                  <a:txBody>
                    <a:bodyPr/>
                    <a:lstStyle/>
                    <a:p>
                      <a:pPr algn="ctr" fontAlgn="b"/>
                      <a:r>
                        <a:rPr lang="en-US" altLang="zh-CN" sz="2000" u="none" strike="noStrike" dirty="0">
                          <a:effectLst/>
                        </a:rPr>
                        <a:t>12</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136345691"/>
                  </a:ext>
                </a:extLst>
              </a:tr>
              <a:tr h="360040">
                <a:tc>
                  <a:txBody>
                    <a:bodyPr/>
                    <a:lstStyle/>
                    <a:p>
                      <a:pPr algn="ctr" fontAlgn="b"/>
                      <a:r>
                        <a:rPr lang="en-US" altLang="zh-CN" sz="2000" u="none" strike="noStrike">
                          <a:effectLst/>
                        </a:rPr>
                        <a:t>34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4205621887"/>
                  </a:ext>
                </a:extLst>
              </a:tr>
              <a:tr h="360040">
                <a:tc>
                  <a:txBody>
                    <a:bodyPr/>
                    <a:lstStyle/>
                    <a:p>
                      <a:pPr algn="ctr" fontAlgn="b"/>
                      <a:r>
                        <a:rPr lang="en-US" altLang="zh-CN" sz="2000" u="none" strike="noStrike">
                          <a:effectLst/>
                        </a:rPr>
                        <a:t>56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041684654"/>
                  </a:ext>
                </a:extLst>
              </a:tr>
              <a:tr h="360040">
                <a:tc>
                  <a:txBody>
                    <a:bodyPr/>
                    <a:lstStyle/>
                    <a:p>
                      <a:pPr algn="ctr" fontAlgn="b"/>
                      <a:r>
                        <a:rPr lang="en-US" altLang="zh-CN" sz="2000" u="none" strike="noStrike" dirty="0">
                          <a:effectLst/>
                        </a:rPr>
                        <a:t>78</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989787401"/>
                  </a:ext>
                </a:extLst>
              </a:tr>
            </a:tbl>
          </a:graphicData>
        </a:graphic>
      </p:graphicFrame>
      <p:sp>
        <p:nvSpPr>
          <p:cNvPr id="6" name="矩形 5">
            <a:extLst>
              <a:ext uri="{FF2B5EF4-FFF2-40B4-BE49-F238E27FC236}">
                <a16:creationId xmlns:a16="http://schemas.microsoft.com/office/drawing/2014/main" id="{F26E0601-CA69-435F-B6C5-20A258702756}"/>
              </a:ext>
            </a:extLst>
          </p:cNvPr>
          <p:cNvSpPr/>
          <p:nvPr/>
        </p:nvSpPr>
        <p:spPr>
          <a:xfrm>
            <a:off x="9408368" y="4232126"/>
            <a:ext cx="1584176" cy="746999"/>
          </a:xfrm>
          <a:prstGeom prst="rect">
            <a:avLst/>
          </a:prstGeom>
        </p:spPr>
        <p:txBody>
          <a:bodyPr wrap="square">
            <a:spAutoFit/>
          </a:bodyPr>
          <a:lstStyle/>
          <a:p>
            <a:pPr>
              <a:lnSpc>
                <a:spcPct val="150000"/>
              </a:lnSpc>
            </a:pPr>
            <a:r>
              <a:rPr lang="en-US" altLang="zh-CN" dirty="0"/>
              <a:t>0x12345678?</a:t>
            </a:r>
          </a:p>
          <a:p>
            <a:pPr>
              <a:lnSpc>
                <a:spcPct val="150000"/>
              </a:lnSpc>
            </a:pPr>
            <a:r>
              <a:rPr lang="en-US" altLang="zh-CN" dirty="0"/>
              <a:t>0x78563412?</a:t>
            </a:r>
          </a:p>
        </p:txBody>
      </p:sp>
    </p:spTree>
    <p:extLst>
      <p:ext uri="{BB962C8B-B14F-4D97-AF65-F5344CB8AC3E}">
        <p14:creationId xmlns:p14="http://schemas.microsoft.com/office/powerpoint/2010/main" val="3452708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报头解析：类型定义</a:t>
            </a:r>
          </a:p>
        </p:txBody>
      </p:sp>
      <p:sp>
        <p:nvSpPr>
          <p:cNvPr id="11267" name="Rectangle 3"/>
          <p:cNvSpPr>
            <a:spLocks noGrp="1" noChangeArrowheads="1"/>
          </p:cNvSpPr>
          <p:nvPr>
            <p:ph type="body" idx="1"/>
          </p:nvPr>
        </p:nvSpPr>
        <p:spPr>
          <a:xfrm>
            <a:off x="912285" y="980728"/>
            <a:ext cx="10363199" cy="1943868"/>
          </a:xfrm>
        </p:spPr>
        <p:txBody>
          <a:bodyPr/>
          <a:lstStyle/>
          <a:p>
            <a:pPr marL="0" indent="0" eaLnBrk="1" hangingPunct="1">
              <a:buNone/>
            </a:pPr>
            <a:r>
              <a:rPr lang="zh-CN" altLang="en-US" dirty="0">
                <a:solidFill>
                  <a:srgbClr val="FF0000"/>
                </a:solidFill>
              </a:rPr>
              <a:t>不要根据协议规定逐个逐个地数字节或比特</a:t>
            </a:r>
            <a:r>
              <a:rPr lang="zh-CN" altLang="en-US" dirty="0"/>
              <a:t>，用</a:t>
            </a:r>
            <a:r>
              <a:rPr lang="en-US" altLang="zh-CN" dirty="0"/>
              <a:t>C</a:t>
            </a:r>
            <a:r>
              <a:rPr lang="zh-CN" altLang="en-US" dirty="0"/>
              <a:t>语言的结构体类型定义</a:t>
            </a:r>
            <a:endParaRPr lang="en-US" altLang="zh-CN" dirty="0"/>
          </a:p>
        </p:txBody>
      </p:sp>
      <p:sp>
        <p:nvSpPr>
          <p:cNvPr id="3" name="矩形 2">
            <a:extLst>
              <a:ext uri="{FF2B5EF4-FFF2-40B4-BE49-F238E27FC236}">
                <a16:creationId xmlns:a16="http://schemas.microsoft.com/office/drawing/2014/main" id="{388D2B64-8AEF-47FA-9BDE-E973420B6BDC}"/>
              </a:ext>
            </a:extLst>
          </p:cNvPr>
          <p:cNvSpPr/>
          <p:nvPr/>
        </p:nvSpPr>
        <p:spPr>
          <a:xfrm>
            <a:off x="983432" y="1412776"/>
            <a:ext cx="10292052" cy="531684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nSpc>
                <a:spcPts val="2400"/>
              </a:lnSpc>
              <a:spcAft>
                <a:spcPts val="0"/>
              </a:spcAft>
            </a:pP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id</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16</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query identification number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rd</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recursion desired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tc</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truncated message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aa</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8000"/>
                </a:solidFill>
                <a:latin typeface="Courier New" panose="02070309020205020404" pitchFamily="49" charset="0"/>
                <a:ea typeface="等线" panose="02010600030101010101" pitchFamily="2" charset="-122"/>
                <a:cs typeface="Times New Roman" panose="02020603050405020304" pitchFamily="18" charset="0"/>
              </a:rPr>
              <a:t>authoritive</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answer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opcode</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purpose of message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qr</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response flag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rcode</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response code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cd</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checking disabled by resolver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ad</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authentic data from named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z</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unused bits, must be ZERO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ra</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recursion available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qdcount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question entries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ancount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answer entries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nscount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authority entries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arcount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resource entries */</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2400"/>
              </a:lnSpc>
              <a:spcAft>
                <a:spcPts val="0"/>
              </a:spcAft>
            </a:pP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600"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265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报头解析：引用举例</a:t>
            </a:r>
          </a:p>
        </p:txBody>
      </p:sp>
      <p:sp>
        <p:nvSpPr>
          <p:cNvPr id="6" name="矩形 5">
            <a:extLst>
              <a:ext uri="{FF2B5EF4-FFF2-40B4-BE49-F238E27FC236}">
                <a16:creationId xmlns:a16="http://schemas.microsoft.com/office/drawing/2014/main" id="{4872826A-7F28-474B-ACA2-FC9D02D9B52D}"/>
              </a:ext>
            </a:extLst>
          </p:cNvPr>
          <p:cNvSpPr/>
          <p:nvPr/>
        </p:nvSpPr>
        <p:spPr>
          <a:xfrm>
            <a:off x="1055440" y="980728"/>
            <a:ext cx="10220044" cy="488133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nSpc>
                <a:spcPct val="150000"/>
              </a:lnSpc>
              <a:spcAft>
                <a:spcPts val="0"/>
              </a:spcAft>
            </a:pP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char</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4096</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p>
          <a:p>
            <a:pPr>
              <a:lnSpc>
                <a:spcPct val="150000"/>
              </a:lnSpc>
              <a:spcAft>
                <a:spcPts val="0"/>
              </a:spcAft>
            </a:pP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int </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ret</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endPar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ret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recvfrom</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sock</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err="1">
                <a:solidFill>
                  <a:srgbClr val="0000FF"/>
                </a:solidFill>
                <a:latin typeface="Courier New" panose="02070309020205020404" pitchFamily="49" charset="0"/>
                <a:ea typeface="等线" panose="02010600030101010101" pitchFamily="2" charset="-122"/>
                <a:cs typeface="Times New Roman" panose="02020603050405020304" pitchFamily="18" charset="0"/>
              </a:rPr>
              <a:t>sizeof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FF"/>
                </a:solidFill>
                <a:latin typeface="Courier New" panose="02070309020205020404" pitchFamily="49" charset="0"/>
                <a:ea typeface="等线" panose="02010600030101010101" pitchFamily="2" charset="-122"/>
                <a:cs typeface="Times New Roman" panose="02020603050405020304" pitchFamily="18" charset="0"/>
              </a:rPr>
              <a:t>if</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-&gt;</a:t>
            </a:r>
            <a:r>
              <a:rPr lang="en-US" altLang="zh-CN" sz="180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qr</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FF"/>
                </a:solidFill>
                <a:latin typeface="Courier New" panose="02070309020205020404" pitchFamily="49" charset="0"/>
                <a:ea typeface="等线" panose="02010600030101010101" pitchFamily="2" charset="-122"/>
                <a:cs typeface="Times New Roman" panose="02020603050405020304" pitchFamily="18" charset="0"/>
              </a:rPr>
              <a:t>else</a:t>
            </a: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80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sz="1600"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467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成绩评定</a:t>
            </a:r>
          </a:p>
        </p:txBody>
      </p:sp>
      <p:sp>
        <p:nvSpPr>
          <p:cNvPr id="6147" name="Rectangle 3"/>
          <p:cNvSpPr>
            <a:spLocks noGrp="1" noChangeArrowheads="1"/>
          </p:cNvSpPr>
          <p:nvPr>
            <p:ph type="body" idx="1"/>
          </p:nvPr>
        </p:nvSpPr>
        <p:spPr>
          <a:xfrm>
            <a:off x="983432" y="1008613"/>
            <a:ext cx="10292052" cy="5616277"/>
          </a:xfrm>
        </p:spPr>
        <p:txBody>
          <a:bodyPr/>
          <a:lstStyle/>
          <a:p>
            <a:pPr eaLnBrk="1" hangingPunct="1">
              <a:lnSpc>
                <a:spcPts val="3300"/>
              </a:lnSpc>
            </a:pPr>
            <a:r>
              <a:rPr lang="zh-CN" altLang="en-US" dirty="0"/>
              <a:t>现场验收</a:t>
            </a:r>
          </a:p>
          <a:p>
            <a:pPr lvl="1" eaLnBrk="1" hangingPunct="1">
              <a:lnSpc>
                <a:spcPts val="3300"/>
              </a:lnSpc>
              <a:buFont typeface="Wingdings" pitchFamily="2" charset="2"/>
              <a:buChar char="u"/>
            </a:pPr>
            <a:r>
              <a:rPr lang="zh-CN" altLang="en-US" dirty="0">
                <a:latin typeface="+mj-lt"/>
              </a:rPr>
              <a:t>携带纸版</a:t>
            </a:r>
            <a:r>
              <a:rPr lang="en-US" altLang="zh-CN" dirty="0">
                <a:latin typeface="+mj-lt"/>
              </a:rPr>
              <a:t>《</a:t>
            </a:r>
            <a:r>
              <a:rPr lang="zh-CN" altLang="en-US" dirty="0">
                <a:latin typeface="+mj-lt"/>
              </a:rPr>
              <a:t>课程设计报告封面</a:t>
            </a:r>
            <a:r>
              <a:rPr lang="en-US" altLang="zh-CN" dirty="0">
                <a:latin typeface="+mj-lt"/>
              </a:rPr>
              <a:t>》</a:t>
            </a:r>
            <a:r>
              <a:rPr lang="zh-CN" altLang="en-US" dirty="0">
                <a:latin typeface="+mj-lt"/>
              </a:rPr>
              <a:t>（</a:t>
            </a:r>
            <a:r>
              <a:rPr lang="en-US" altLang="zh-CN" dirty="0">
                <a:latin typeface="+mj-lt"/>
              </a:rPr>
              <a:t>A4</a:t>
            </a:r>
            <a:r>
              <a:rPr lang="zh-CN" altLang="en-US" dirty="0">
                <a:latin typeface="+mj-lt"/>
              </a:rPr>
              <a:t>纸</a:t>
            </a:r>
            <a:r>
              <a:rPr lang="en-US" altLang="zh-CN" dirty="0">
                <a:latin typeface="+mj-lt"/>
              </a:rPr>
              <a:t>1</a:t>
            </a:r>
            <a:r>
              <a:rPr lang="zh-CN" altLang="en-US" dirty="0">
                <a:latin typeface="+mj-lt"/>
              </a:rPr>
              <a:t>页）</a:t>
            </a:r>
            <a:endParaRPr lang="en-US" altLang="zh-CN" dirty="0">
              <a:latin typeface="+mj-lt"/>
            </a:endParaRPr>
          </a:p>
          <a:p>
            <a:pPr lvl="1" eaLnBrk="1" hangingPunct="1">
              <a:lnSpc>
                <a:spcPts val="3300"/>
              </a:lnSpc>
              <a:buFont typeface="Wingdings" pitchFamily="2" charset="2"/>
              <a:buChar char="u"/>
            </a:pPr>
            <a:r>
              <a:rPr lang="zh-CN" altLang="en-US" dirty="0">
                <a:latin typeface="+mj-lt"/>
              </a:rPr>
              <a:t>携带笔记本电脑，含程序开发环境和源程序</a:t>
            </a:r>
            <a:endParaRPr lang="en-US" altLang="zh-CN" dirty="0">
              <a:latin typeface="+mj-lt"/>
            </a:endParaRPr>
          </a:p>
          <a:p>
            <a:pPr lvl="1" eaLnBrk="1" hangingPunct="1">
              <a:lnSpc>
                <a:spcPts val="3300"/>
              </a:lnSpc>
              <a:buFont typeface="Wingdings" pitchFamily="2" charset="2"/>
              <a:buChar char="u"/>
            </a:pPr>
            <a:r>
              <a:rPr lang="zh-CN" altLang="en-US" dirty="0">
                <a:latin typeface="+mj-lt"/>
              </a:rPr>
              <a:t>现场接受教师面对面质疑</a:t>
            </a:r>
            <a:endParaRPr lang="en-US" altLang="zh-CN" dirty="0">
              <a:latin typeface="+mj-lt"/>
            </a:endParaRPr>
          </a:p>
          <a:p>
            <a:pPr lvl="1" eaLnBrk="1" hangingPunct="1">
              <a:lnSpc>
                <a:spcPts val="3300"/>
              </a:lnSpc>
              <a:buFont typeface="Wingdings" pitchFamily="2" charset="2"/>
              <a:buChar char="u"/>
            </a:pPr>
            <a:r>
              <a:rPr lang="zh-CN" altLang="en-US" dirty="0">
                <a:latin typeface="+mj-lt"/>
              </a:rPr>
              <a:t>教师背对背为你的程序人为设置</a:t>
            </a:r>
            <a:r>
              <a:rPr lang="en-US" altLang="zh-CN" dirty="0">
                <a:latin typeface="+mj-lt"/>
              </a:rPr>
              <a:t>BUG</a:t>
            </a:r>
            <a:r>
              <a:rPr lang="zh-CN" altLang="en-US" dirty="0">
                <a:latin typeface="+mj-lt"/>
              </a:rPr>
              <a:t>，现场调试</a:t>
            </a:r>
            <a:endParaRPr lang="en-US" altLang="zh-CN" dirty="0">
              <a:latin typeface="+mj-lt"/>
            </a:endParaRPr>
          </a:p>
          <a:p>
            <a:pPr marL="857250" lvl="1" indent="-342900" eaLnBrk="1" hangingPunct="1">
              <a:lnSpc>
                <a:spcPts val="3300"/>
              </a:lnSpc>
              <a:buFont typeface="Wingdings" panose="05000000000000000000" pitchFamily="2" charset="2"/>
              <a:buChar char="u"/>
            </a:pPr>
            <a:r>
              <a:rPr lang="zh-CN" altLang="en-US" dirty="0">
                <a:latin typeface="+mj-lt"/>
              </a:rPr>
              <a:t>按教师要求现场增加新功能，必须立刻编程实现</a:t>
            </a:r>
            <a:endParaRPr lang="en-US" altLang="zh-CN" dirty="0">
              <a:latin typeface="+mj-lt"/>
            </a:endParaRPr>
          </a:p>
          <a:p>
            <a:pPr marL="857250" lvl="1" indent="-342900" eaLnBrk="1" hangingPunct="1">
              <a:lnSpc>
                <a:spcPts val="3300"/>
              </a:lnSpc>
              <a:buFont typeface="Wingdings" panose="05000000000000000000" pitchFamily="2" charset="2"/>
              <a:buChar char="u"/>
            </a:pPr>
            <a:r>
              <a:rPr lang="zh-CN" altLang="en-US" dirty="0">
                <a:latin typeface="+mj-lt"/>
              </a:rPr>
              <a:t>注意</a:t>
            </a:r>
            <a:endParaRPr lang="en-US" altLang="zh-CN" dirty="0">
              <a:latin typeface="+mj-lt"/>
            </a:endParaRPr>
          </a:p>
          <a:p>
            <a:pPr marL="914400" lvl="2" indent="0" eaLnBrk="1" hangingPunct="1">
              <a:lnSpc>
                <a:spcPts val="3300"/>
              </a:lnSpc>
            </a:pPr>
            <a:r>
              <a:rPr lang="zh-CN" altLang="en-US" dirty="0">
                <a:latin typeface="+mj-lt"/>
              </a:rPr>
              <a:t>现场调试时间有限，调试</a:t>
            </a:r>
            <a:r>
              <a:rPr lang="en-US" altLang="zh-CN" dirty="0">
                <a:latin typeface="+mj-lt"/>
              </a:rPr>
              <a:t>BUG</a:t>
            </a:r>
            <a:r>
              <a:rPr lang="zh-CN" altLang="en-US" dirty="0">
                <a:latin typeface="+mj-lt"/>
              </a:rPr>
              <a:t>和设计新程序功能，短时间内不成功也可以，但思路必须正确</a:t>
            </a:r>
            <a:endParaRPr lang="en-US" altLang="zh-CN" dirty="0">
              <a:latin typeface="+mj-lt"/>
            </a:endParaRPr>
          </a:p>
          <a:p>
            <a:pPr marL="914400" lvl="2" indent="0" eaLnBrk="1" hangingPunct="1">
              <a:lnSpc>
                <a:spcPts val="3300"/>
              </a:lnSpc>
            </a:pPr>
            <a:r>
              <a:rPr lang="zh-CN" altLang="en-US" dirty="0">
                <a:latin typeface="+mj-lt"/>
              </a:rPr>
              <a:t>有可能验收过程全程录音，小心专家抽查</a:t>
            </a:r>
            <a:endParaRPr lang="en-US" altLang="zh-CN" dirty="0">
              <a:latin typeface="+mj-lt"/>
            </a:endParaRPr>
          </a:p>
          <a:p>
            <a:pPr eaLnBrk="1" hangingPunct="1">
              <a:lnSpc>
                <a:spcPts val="3300"/>
              </a:lnSpc>
            </a:pPr>
            <a:r>
              <a:rPr lang="zh-CN" altLang="en-US" dirty="0"/>
              <a:t>提交电子版资料</a:t>
            </a:r>
          </a:p>
          <a:p>
            <a:pPr lvl="2" eaLnBrk="1" hangingPunct="1"/>
            <a:endParaRPr lang="en-US" altLang="zh-CN" dirty="0"/>
          </a:p>
        </p:txBody>
      </p:sp>
    </p:spTree>
    <p:extLst>
      <p:ext uri="{BB962C8B-B14F-4D97-AF65-F5344CB8AC3E}">
        <p14:creationId xmlns:p14="http://schemas.microsoft.com/office/powerpoint/2010/main" val="3450670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dirty="0">
                <a:latin typeface="+mj-lt"/>
              </a:rPr>
              <a:t>Windows</a:t>
            </a:r>
            <a:r>
              <a:rPr lang="zh-CN" altLang="en-US" sz="3600" dirty="0">
                <a:latin typeface="+mj-lt"/>
              </a:rPr>
              <a:t>系统</a:t>
            </a:r>
            <a:r>
              <a:rPr lang="en-US" altLang="zh-CN" sz="3600" dirty="0">
                <a:latin typeface="+mj-lt"/>
              </a:rPr>
              <a:t>DNS</a:t>
            </a:r>
            <a:r>
              <a:rPr lang="zh-CN" altLang="en-US" sz="3600" dirty="0">
                <a:latin typeface="+mj-lt"/>
              </a:rPr>
              <a:t>中继服务器运行</a:t>
            </a:r>
          </a:p>
        </p:txBody>
      </p:sp>
      <p:sp>
        <p:nvSpPr>
          <p:cNvPr id="25603" name="Rectangle 3"/>
          <p:cNvSpPr>
            <a:spLocks noGrp="1" noChangeArrowheads="1"/>
          </p:cNvSpPr>
          <p:nvPr>
            <p:ph type="body" idx="1"/>
          </p:nvPr>
        </p:nvSpPr>
        <p:spPr>
          <a:xfrm>
            <a:off x="479376" y="981076"/>
            <a:ext cx="11377264" cy="5472113"/>
          </a:xfrm>
        </p:spPr>
        <p:txBody>
          <a:bodyPr/>
          <a:lstStyle/>
          <a:p>
            <a:pPr marL="381000" indent="-381000" eaLnBrk="1" hangingPunct="1">
              <a:lnSpc>
                <a:spcPts val="3100"/>
              </a:lnSpc>
            </a:pPr>
            <a:r>
              <a:rPr lang="zh-CN" altLang="en-US" sz="2800" dirty="0"/>
              <a:t>运行步骤</a:t>
            </a:r>
          </a:p>
          <a:p>
            <a:pPr marL="838200" lvl="1" indent="-381000" eaLnBrk="1" hangingPunct="1">
              <a:lnSpc>
                <a:spcPts val="3100"/>
              </a:lnSpc>
              <a:buFont typeface="Wingdings" pitchFamily="2" charset="2"/>
              <a:buAutoNum type="arabicPeriod"/>
            </a:pPr>
            <a:r>
              <a:rPr lang="zh-CN" altLang="en-US" sz="2000" dirty="0"/>
              <a:t>使用</a:t>
            </a:r>
            <a:r>
              <a:rPr lang="en-US" altLang="zh-CN" sz="2000" dirty="0"/>
              <a:t>ipconfig/all,</a:t>
            </a:r>
            <a:r>
              <a:rPr lang="zh-CN" altLang="en-US" sz="2000" dirty="0"/>
              <a:t>记下当前</a:t>
            </a:r>
            <a:r>
              <a:rPr lang="en-US" altLang="zh-CN" sz="2000" dirty="0"/>
              <a:t>DNS</a:t>
            </a:r>
            <a:r>
              <a:rPr lang="zh-CN" altLang="en-US" sz="2000" dirty="0"/>
              <a:t>服务器，例如为</a:t>
            </a:r>
            <a:r>
              <a:rPr lang="en-US" altLang="zh-CN" sz="2000" dirty="0"/>
              <a:t>202.106.0.20</a:t>
            </a:r>
          </a:p>
          <a:p>
            <a:pPr marL="838200" lvl="1" indent="-381000" eaLnBrk="1" hangingPunct="1">
              <a:lnSpc>
                <a:spcPts val="3100"/>
              </a:lnSpc>
              <a:buFont typeface="Wingdings" pitchFamily="2" charset="2"/>
              <a:buAutoNum type="arabicPeriod"/>
            </a:pPr>
            <a:r>
              <a:rPr lang="zh-CN" altLang="en-US" sz="2000" dirty="0"/>
              <a:t>使用下页的配置界面，将</a:t>
            </a:r>
            <a:r>
              <a:rPr lang="en-US" altLang="zh-CN" sz="2000" dirty="0"/>
              <a:t>DNS</a:t>
            </a:r>
            <a:r>
              <a:rPr lang="zh-CN" altLang="en-US" sz="2000" dirty="0"/>
              <a:t>设置为</a:t>
            </a:r>
            <a:r>
              <a:rPr lang="en-US" altLang="zh-CN" sz="2000" dirty="0"/>
              <a:t>127.0.0.1(</a:t>
            </a:r>
            <a:r>
              <a:rPr lang="zh-CN" altLang="en-US" sz="2000" dirty="0"/>
              <a:t>本地主机</a:t>
            </a:r>
            <a:r>
              <a:rPr lang="en-US" altLang="zh-CN" sz="2000" dirty="0"/>
              <a:t>)</a:t>
            </a:r>
          </a:p>
          <a:p>
            <a:pPr marL="838200" lvl="1" indent="-381000" eaLnBrk="1" hangingPunct="1">
              <a:lnSpc>
                <a:spcPts val="3100"/>
              </a:lnSpc>
              <a:buFont typeface="Wingdings" pitchFamily="2" charset="2"/>
              <a:buAutoNum type="arabicPeriod"/>
            </a:pPr>
            <a:r>
              <a:rPr lang="zh-CN" altLang="en-US" sz="2000" dirty="0"/>
              <a:t>运行你的</a:t>
            </a:r>
            <a:r>
              <a:rPr lang="en-US" altLang="zh-CN" sz="2000" dirty="0" err="1"/>
              <a:t>dnsrelay</a:t>
            </a:r>
            <a:r>
              <a:rPr lang="zh-CN" altLang="en-US" sz="2000" dirty="0"/>
              <a:t>程序</a:t>
            </a:r>
            <a:r>
              <a:rPr lang="en-US" altLang="zh-CN" sz="2000" dirty="0"/>
              <a:t>(</a:t>
            </a:r>
            <a:r>
              <a:rPr lang="zh-CN" altLang="en-US" sz="2000" dirty="0"/>
              <a:t>在你的程序中把外部</a:t>
            </a:r>
            <a:r>
              <a:rPr lang="en-US" altLang="zh-CN" sz="2000" dirty="0" err="1"/>
              <a:t>dns</a:t>
            </a:r>
            <a:r>
              <a:rPr lang="zh-CN" altLang="en-US" sz="2000" dirty="0"/>
              <a:t>服务器设为前面记下的</a:t>
            </a:r>
            <a:r>
              <a:rPr lang="en-US" altLang="zh-CN" sz="2000" dirty="0"/>
              <a:t>202.106.0.20)</a:t>
            </a:r>
          </a:p>
          <a:p>
            <a:pPr marL="838200" lvl="1" indent="-381000" eaLnBrk="1" hangingPunct="1">
              <a:lnSpc>
                <a:spcPts val="3100"/>
              </a:lnSpc>
              <a:buFont typeface="Wingdings" pitchFamily="2" charset="2"/>
              <a:buAutoNum type="arabicPeriod"/>
            </a:pPr>
            <a:r>
              <a:rPr kumimoji="0" lang="zh-CN" altLang="en-US" sz="2000" dirty="0"/>
              <a:t>正常使用</a:t>
            </a:r>
            <a:r>
              <a:rPr kumimoji="0" lang="en-US" altLang="zh-CN" sz="2000" dirty="0"/>
              <a:t>ping</a:t>
            </a:r>
            <a:r>
              <a:rPr kumimoji="0" lang="zh-CN" altLang="en-US" sz="2000" dirty="0"/>
              <a:t>，</a:t>
            </a:r>
            <a:r>
              <a:rPr kumimoji="0" lang="en-US" altLang="zh-CN" sz="2000" dirty="0"/>
              <a:t>ftp</a:t>
            </a:r>
            <a:r>
              <a:rPr kumimoji="0" lang="zh-CN" altLang="en-US" sz="2000" dirty="0"/>
              <a:t>，</a:t>
            </a:r>
            <a:r>
              <a:rPr kumimoji="0" lang="en-US" altLang="zh-CN" sz="2000" dirty="0"/>
              <a:t>IE</a:t>
            </a:r>
            <a:r>
              <a:rPr kumimoji="0" lang="zh-CN" altLang="en-US" sz="2000" dirty="0"/>
              <a:t>等，名字解析工作正常</a:t>
            </a:r>
          </a:p>
          <a:p>
            <a:pPr marL="838200" lvl="1" indent="-381000" eaLnBrk="1" hangingPunct="1">
              <a:lnSpc>
                <a:spcPts val="3100"/>
              </a:lnSpc>
              <a:buFont typeface="Wingdings" pitchFamily="2" charset="2"/>
              <a:buAutoNum type="arabicPeriod"/>
            </a:pPr>
            <a:r>
              <a:rPr kumimoji="0" lang="zh-CN" altLang="en-US" sz="2000" dirty="0"/>
              <a:t>局域网上的其他计算机（</a:t>
            </a:r>
            <a:r>
              <a:rPr kumimoji="0" lang="en-US" altLang="zh-CN" sz="2000" dirty="0"/>
              <a:t>Windows</a:t>
            </a:r>
            <a:r>
              <a:rPr kumimoji="0" lang="zh-CN" altLang="en-US" sz="2000" dirty="0"/>
              <a:t>或</a:t>
            </a:r>
            <a:r>
              <a:rPr kumimoji="0" lang="en-US" altLang="zh-CN" sz="2000" dirty="0"/>
              <a:t>Linux</a:t>
            </a:r>
            <a:r>
              <a:rPr kumimoji="0" lang="zh-CN" altLang="en-US" sz="2000" dirty="0"/>
              <a:t>）将域名服务器指向</a:t>
            </a:r>
            <a:r>
              <a:rPr kumimoji="0" lang="en-US" altLang="zh-CN" sz="2000" dirty="0"/>
              <a:t>DNS</a:t>
            </a:r>
            <a:r>
              <a:rPr kumimoji="0" lang="zh-CN" altLang="en-US" sz="2000" dirty="0"/>
              <a:t>中继服务器的</a:t>
            </a:r>
            <a:r>
              <a:rPr kumimoji="0" lang="en-US" altLang="zh-CN" sz="2000" dirty="0"/>
              <a:t>IP</a:t>
            </a:r>
            <a:r>
              <a:rPr kumimoji="0" lang="zh-CN" altLang="en-US" sz="2000" dirty="0"/>
              <a:t>地址，</a:t>
            </a:r>
            <a:r>
              <a:rPr kumimoji="0" lang="en-US" altLang="zh-CN" sz="2000" dirty="0"/>
              <a:t>ftp, IE</a:t>
            </a:r>
            <a:r>
              <a:rPr kumimoji="0" lang="zh-CN" altLang="en-US" sz="2000" dirty="0"/>
              <a:t>等均能正常工作</a:t>
            </a:r>
          </a:p>
          <a:p>
            <a:pPr marL="381000" indent="-381000" eaLnBrk="1" hangingPunct="1">
              <a:lnSpc>
                <a:spcPts val="3100"/>
              </a:lnSpc>
            </a:pPr>
            <a:r>
              <a:rPr kumimoji="0" lang="zh-CN" altLang="en-US" sz="2800" dirty="0"/>
              <a:t>其它命令</a:t>
            </a:r>
          </a:p>
          <a:p>
            <a:pPr marL="838200" lvl="1" indent="-381000" eaLnBrk="1" hangingPunct="1">
              <a:lnSpc>
                <a:spcPts val="3100"/>
              </a:lnSpc>
              <a:buFont typeface="Wingdings" pitchFamily="2" charset="2"/>
              <a:buChar char="u"/>
            </a:pPr>
            <a:r>
              <a:rPr lang="en-US" altLang="zh-CN" sz="2400" b="1" dirty="0" err="1">
                <a:solidFill>
                  <a:srgbClr val="6600CC"/>
                </a:solidFill>
                <a:latin typeface="Courier New" panose="02070309020205020404" pitchFamily="49" charset="0"/>
                <a:cs typeface="Courier New" panose="02070309020205020404" pitchFamily="49" charset="0"/>
              </a:rPr>
              <a:t>nslookup</a:t>
            </a:r>
            <a:r>
              <a:rPr lang="en-US" altLang="zh-CN" sz="2400" b="1" dirty="0">
                <a:solidFill>
                  <a:srgbClr val="6600CC"/>
                </a:solidFill>
                <a:latin typeface="Courier New" panose="02070309020205020404" pitchFamily="49" charset="0"/>
                <a:cs typeface="Courier New" panose="02070309020205020404" pitchFamily="49" charset="0"/>
              </a:rPr>
              <a:t> www.bupt.edu.cn</a:t>
            </a:r>
            <a:r>
              <a:rPr lang="zh-CN" altLang="en-US" sz="2400" dirty="0"/>
              <a:t>：</a:t>
            </a:r>
            <a:r>
              <a:rPr lang="zh-CN" altLang="en-US" sz="2000" dirty="0"/>
              <a:t>向名字服务器询问名字</a:t>
            </a:r>
            <a:r>
              <a:rPr lang="en-US" altLang="zh-CN" sz="2000" dirty="0"/>
              <a:t>www.bupt.edu.cn</a:t>
            </a:r>
            <a:r>
              <a:rPr lang="zh-CN" altLang="en-US" sz="2000" dirty="0"/>
              <a:t>的地址</a:t>
            </a:r>
          </a:p>
          <a:p>
            <a:pPr marL="838200" lvl="1" indent="-381000" eaLnBrk="1" hangingPunct="1">
              <a:lnSpc>
                <a:spcPts val="3100"/>
              </a:lnSpc>
              <a:buFont typeface="Wingdings" pitchFamily="2" charset="2"/>
              <a:buChar char="u"/>
            </a:pPr>
            <a:r>
              <a:rPr lang="en-US" altLang="zh-CN" sz="2400" b="1" dirty="0" err="1">
                <a:solidFill>
                  <a:srgbClr val="6600CC"/>
                </a:solidFill>
                <a:latin typeface="Courier New" panose="02070309020205020404" pitchFamily="49" charset="0"/>
                <a:cs typeface="Courier New" panose="02070309020205020404" pitchFamily="49" charset="0"/>
              </a:rPr>
              <a:t>nslookup</a:t>
            </a:r>
            <a:r>
              <a:rPr lang="zh-CN" altLang="en-US" sz="2400" dirty="0"/>
              <a:t>： </a:t>
            </a:r>
            <a:r>
              <a:rPr lang="zh-CN" altLang="en-US" sz="2000" dirty="0"/>
              <a:t>每输入一个名字，给出解析结果</a:t>
            </a:r>
          </a:p>
          <a:p>
            <a:pPr marL="838200" lvl="1" indent="-381000" eaLnBrk="1" hangingPunct="1">
              <a:lnSpc>
                <a:spcPts val="3100"/>
              </a:lnSpc>
              <a:buFont typeface="Wingdings" pitchFamily="2" charset="2"/>
              <a:buChar char="u"/>
            </a:pPr>
            <a:r>
              <a:rPr lang="en-US" altLang="zh-CN" sz="2400" b="1" dirty="0">
                <a:solidFill>
                  <a:srgbClr val="6600CC"/>
                </a:solidFill>
                <a:latin typeface="Courier New" panose="02070309020205020404" pitchFamily="49" charset="0"/>
                <a:cs typeface="Courier New" panose="02070309020205020404" pitchFamily="49" charset="0"/>
              </a:rPr>
              <a:t>ipconfig/</a:t>
            </a:r>
            <a:r>
              <a:rPr lang="en-US" altLang="zh-CN" sz="2400" b="1" dirty="0" err="1">
                <a:solidFill>
                  <a:srgbClr val="6600CC"/>
                </a:solidFill>
                <a:latin typeface="Courier New" panose="02070309020205020404" pitchFamily="49" charset="0"/>
                <a:cs typeface="Courier New" panose="02070309020205020404" pitchFamily="49" charset="0"/>
              </a:rPr>
              <a:t>displaydns</a:t>
            </a:r>
            <a:r>
              <a:rPr lang="en-US" altLang="zh-CN" sz="2400" dirty="0"/>
              <a:t>: </a:t>
            </a:r>
            <a:r>
              <a:rPr lang="zh-CN" altLang="en-US" sz="2000" dirty="0"/>
              <a:t>察看当前</a:t>
            </a:r>
            <a:r>
              <a:rPr lang="en-US" altLang="zh-CN" sz="2000" dirty="0" err="1"/>
              <a:t>dns</a:t>
            </a:r>
            <a:r>
              <a:rPr lang="en-US" altLang="zh-CN" sz="2000" dirty="0"/>
              <a:t> cache</a:t>
            </a:r>
            <a:r>
              <a:rPr lang="zh-CN" altLang="en-US" sz="2000" dirty="0"/>
              <a:t>的内容以确认程序执行结果的正确性</a:t>
            </a:r>
          </a:p>
          <a:p>
            <a:pPr marL="838200" lvl="1" indent="-381000" eaLnBrk="1" hangingPunct="1">
              <a:lnSpc>
                <a:spcPts val="3100"/>
              </a:lnSpc>
              <a:buFont typeface="Wingdings" pitchFamily="2" charset="2"/>
              <a:buChar char="u"/>
            </a:pPr>
            <a:r>
              <a:rPr lang="en-US" altLang="zh-CN" sz="2400" b="1" dirty="0">
                <a:solidFill>
                  <a:srgbClr val="6600CC"/>
                </a:solidFill>
                <a:latin typeface="Courier New" panose="02070309020205020404" pitchFamily="49" charset="0"/>
                <a:cs typeface="Courier New" panose="02070309020205020404" pitchFamily="49" charset="0"/>
              </a:rPr>
              <a:t>ipconfig/</a:t>
            </a:r>
            <a:r>
              <a:rPr lang="en-US" altLang="zh-CN" sz="2400" b="1" dirty="0" err="1">
                <a:solidFill>
                  <a:srgbClr val="6600CC"/>
                </a:solidFill>
                <a:latin typeface="Courier New" panose="02070309020205020404" pitchFamily="49" charset="0"/>
                <a:cs typeface="Courier New" panose="02070309020205020404" pitchFamily="49" charset="0"/>
              </a:rPr>
              <a:t>flushdns</a:t>
            </a:r>
            <a:r>
              <a:rPr lang="en-US" altLang="zh-CN" sz="2400" dirty="0"/>
              <a:t>: </a:t>
            </a:r>
            <a:r>
              <a:rPr lang="zh-CN" altLang="en-US" sz="2000" dirty="0"/>
              <a:t>清除</a:t>
            </a:r>
            <a:r>
              <a:rPr lang="en-US" altLang="zh-CN" sz="2000" dirty="0" err="1"/>
              <a:t>dns</a:t>
            </a:r>
            <a:r>
              <a:rPr lang="en-US" altLang="zh-CN" sz="2000" dirty="0"/>
              <a:t> cache</a:t>
            </a:r>
            <a:r>
              <a:rPr lang="zh-CN" altLang="en-US" sz="2000" dirty="0"/>
              <a:t>中缓存的所有</a:t>
            </a:r>
            <a:r>
              <a:rPr lang="en-US" altLang="zh-CN" sz="2000" dirty="0"/>
              <a:t>DNS</a:t>
            </a:r>
            <a:r>
              <a:rPr lang="zh-CN" altLang="en-US" sz="2000" dirty="0"/>
              <a:t>记录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dirty="0">
                <a:latin typeface="+mj-lt"/>
              </a:rPr>
              <a:t>将</a:t>
            </a:r>
            <a:r>
              <a:rPr lang="en-US" altLang="zh-CN" sz="3600" dirty="0">
                <a:latin typeface="+mj-lt"/>
              </a:rPr>
              <a:t>DNS</a:t>
            </a:r>
            <a:r>
              <a:rPr lang="zh-CN" altLang="en-US" sz="3600" dirty="0">
                <a:latin typeface="+mj-lt"/>
              </a:rPr>
              <a:t>服务器指向本地自设计的程序</a:t>
            </a:r>
          </a:p>
        </p:txBody>
      </p:sp>
      <p:pic>
        <p:nvPicPr>
          <p:cNvPr id="2" name="图片 1">
            <a:extLst>
              <a:ext uri="{FF2B5EF4-FFF2-40B4-BE49-F238E27FC236}">
                <a16:creationId xmlns:a16="http://schemas.microsoft.com/office/drawing/2014/main" id="{D49024DB-8310-4FE9-A025-DEB1CACECD01}"/>
              </a:ext>
            </a:extLst>
          </p:cNvPr>
          <p:cNvPicPr>
            <a:picLocks noChangeAspect="1"/>
          </p:cNvPicPr>
          <p:nvPr/>
        </p:nvPicPr>
        <p:blipFill>
          <a:blip r:embed="rId2"/>
          <a:stretch>
            <a:fillRect/>
          </a:stretch>
        </p:blipFill>
        <p:spPr>
          <a:xfrm>
            <a:off x="898075" y="875664"/>
            <a:ext cx="9712911" cy="601569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a:t>所设计的程序必须要考虑的两个问题</a:t>
            </a:r>
          </a:p>
        </p:txBody>
      </p:sp>
      <p:sp>
        <p:nvSpPr>
          <p:cNvPr id="27651" name="Rectangle 3"/>
          <p:cNvSpPr>
            <a:spLocks noGrp="1" noChangeArrowheads="1"/>
          </p:cNvSpPr>
          <p:nvPr>
            <p:ph type="body" idx="1"/>
          </p:nvPr>
        </p:nvSpPr>
        <p:spPr>
          <a:xfrm>
            <a:off x="767408" y="981076"/>
            <a:ext cx="10508075" cy="5472113"/>
          </a:xfrm>
        </p:spPr>
        <p:txBody>
          <a:bodyPr/>
          <a:lstStyle/>
          <a:p>
            <a:pPr marL="381000" indent="-381000" eaLnBrk="1" hangingPunct="1">
              <a:lnSpc>
                <a:spcPct val="150000"/>
              </a:lnSpc>
            </a:pPr>
            <a:r>
              <a:rPr lang="zh-CN" altLang="en-US" dirty="0"/>
              <a:t>多客户端并发</a:t>
            </a:r>
          </a:p>
          <a:p>
            <a:pPr marL="838200" lvl="1" indent="-381000" eaLnBrk="1" hangingPunct="1">
              <a:lnSpc>
                <a:spcPct val="150000"/>
              </a:lnSpc>
              <a:buFont typeface="Wingdings" pitchFamily="2" charset="2"/>
              <a:buChar char="u"/>
            </a:pPr>
            <a:r>
              <a:rPr lang="zh-CN" altLang="en-US" sz="2400" dirty="0"/>
              <a:t>允许多个客户端（可能会位于不同的多个计算机）的并发查询，即：允许第一个查询尚未得到答案前就启动处理另外一个客户端查询请求（</a:t>
            </a:r>
            <a:r>
              <a:rPr lang="en-US" altLang="zh-CN" sz="2400" dirty="0"/>
              <a:t>DNS</a:t>
            </a:r>
            <a:r>
              <a:rPr lang="zh-CN" altLang="en-US" sz="2400" dirty="0"/>
              <a:t>协议头中</a:t>
            </a:r>
            <a:r>
              <a:rPr lang="en-US" altLang="zh-CN" sz="2400" dirty="0"/>
              <a:t>ID</a:t>
            </a:r>
            <a:r>
              <a:rPr lang="zh-CN" altLang="en-US" sz="2400" dirty="0"/>
              <a:t>字段的作用）</a:t>
            </a:r>
          </a:p>
          <a:p>
            <a:pPr marL="381000" indent="-381000" eaLnBrk="1" hangingPunct="1">
              <a:lnSpc>
                <a:spcPct val="150000"/>
              </a:lnSpc>
            </a:pPr>
            <a:r>
              <a:rPr kumimoji="0" lang="zh-CN" altLang="en-US" dirty="0"/>
              <a:t>超时处理</a:t>
            </a:r>
          </a:p>
          <a:p>
            <a:pPr marL="838200" lvl="1" indent="-381000" eaLnBrk="1" hangingPunct="1">
              <a:lnSpc>
                <a:spcPct val="150000"/>
              </a:lnSpc>
              <a:buFont typeface="Wingdings" pitchFamily="2" charset="2"/>
              <a:buChar char="u"/>
            </a:pPr>
            <a:r>
              <a:rPr lang="zh-CN" altLang="en-US" sz="2400" dirty="0"/>
              <a:t>由于</a:t>
            </a:r>
            <a:r>
              <a:rPr lang="en-US" altLang="zh-CN" sz="2400" dirty="0"/>
              <a:t>UDP</a:t>
            </a:r>
            <a:r>
              <a:rPr lang="zh-CN" altLang="en-US" sz="2400" dirty="0"/>
              <a:t>的不可靠性，考虑求助外部</a:t>
            </a:r>
            <a:r>
              <a:rPr lang="en-US" altLang="zh-CN" sz="2400" dirty="0"/>
              <a:t>DNS</a:t>
            </a:r>
            <a:r>
              <a:rPr lang="zh-CN" altLang="en-US" sz="2400" dirty="0"/>
              <a:t>服务器（中继）却不能得到应答或者收到迟到应答的情形</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600" dirty="0">
                <a:latin typeface="+mj-lt"/>
              </a:rPr>
              <a:t>ID</a:t>
            </a:r>
            <a:r>
              <a:rPr lang="zh-CN" altLang="en-US" sz="3600" dirty="0">
                <a:latin typeface="+mj-lt"/>
              </a:rPr>
              <a:t>转换问题</a:t>
            </a:r>
          </a:p>
        </p:txBody>
      </p:sp>
      <p:graphicFrame>
        <p:nvGraphicFramePr>
          <p:cNvPr id="28675" name="Object 5"/>
          <p:cNvGraphicFramePr>
            <a:graphicFrameLocks noGrp="1" noChangeAspect="1"/>
          </p:cNvGraphicFramePr>
          <p:nvPr>
            <p:ph type="body" idx="1"/>
            <p:extLst>
              <p:ext uri="{D42A27DB-BD31-4B8C-83A1-F6EECF244321}">
                <p14:modId xmlns:p14="http://schemas.microsoft.com/office/powerpoint/2010/main" val="1971492392"/>
              </p:ext>
            </p:extLst>
          </p:nvPr>
        </p:nvGraphicFramePr>
        <p:xfrm>
          <a:off x="2238375" y="981075"/>
          <a:ext cx="7712075" cy="4065588"/>
        </p:xfrm>
        <a:graphic>
          <a:graphicData uri="http://schemas.openxmlformats.org/presentationml/2006/ole">
            <mc:AlternateContent xmlns:mc="http://schemas.openxmlformats.org/markup-compatibility/2006">
              <mc:Choice xmlns:v="urn:schemas-microsoft-com:vml" Requires="v">
                <p:oleObj spid="_x0000_s28740" name="Visio" r:id="rId3" imgW="3324272" imgH="1752622" progId="Visio.Drawing.11">
                  <p:embed/>
                </p:oleObj>
              </mc:Choice>
              <mc:Fallback>
                <p:oleObj name="Visio" r:id="rId3" imgW="3324272" imgH="1752622" progId="Visio.Drawing.11">
                  <p:embed/>
                  <p:pic>
                    <p:nvPicPr>
                      <p:cNvPr id="0" name="Object 5"/>
                      <p:cNvPicPr>
                        <a:picLocks noChangeAspect="1" noChangeArrowheads="1"/>
                      </p:cNvPicPr>
                      <p:nvPr/>
                    </p:nvPicPr>
                    <p:blipFill>
                      <a:blip r:embed="rId4"/>
                      <a:srcRect/>
                      <a:stretch>
                        <a:fillRect/>
                      </a:stretch>
                    </p:blipFill>
                    <p:spPr bwMode="auto">
                      <a:xfrm>
                        <a:off x="2238375" y="981075"/>
                        <a:ext cx="7712075" cy="406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Text Box 6"/>
          <p:cNvSpPr txBox="1">
            <a:spLocks noChangeArrowheads="1"/>
          </p:cNvSpPr>
          <p:nvPr/>
        </p:nvSpPr>
        <p:spPr bwMode="auto">
          <a:xfrm>
            <a:off x="2566989" y="5229225"/>
            <a:ext cx="2954655" cy="484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1500">
                <a:solidFill>
                  <a:schemeClr val="tx1"/>
                </a:solidFill>
                <a:latin typeface="Lucida Console" pitchFamily="49" charset="0"/>
                <a:ea typeface="楷体_GB2312" pitchFamily="49" charset="-122"/>
              </a:defRPr>
            </a:lvl1pPr>
            <a:lvl2pPr marL="742950" indent="-285750" eaLnBrk="0" hangingPunct="0">
              <a:defRPr kumimoji="1" sz="1500">
                <a:solidFill>
                  <a:schemeClr val="tx1"/>
                </a:solidFill>
                <a:latin typeface="Lucida Console" pitchFamily="49" charset="0"/>
                <a:ea typeface="楷体_GB2312" pitchFamily="49" charset="-122"/>
              </a:defRPr>
            </a:lvl2pPr>
            <a:lvl3pPr marL="1143000" indent="-228600" eaLnBrk="0" hangingPunct="0">
              <a:defRPr kumimoji="1" sz="1500">
                <a:solidFill>
                  <a:schemeClr val="tx1"/>
                </a:solidFill>
                <a:latin typeface="Lucida Console" pitchFamily="49" charset="0"/>
                <a:ea typeface="楷体_GB2312" pitchFamily="49" charset="-122"/>
              </a:defRPr>
            </a:lvl3pPr>
            <a:lvl4pPr marL="1600200" indent="-228600" eaLnBrk="0" hangingPunct="0">
              <a:defRPr kumimoji="1" sz="1500">
                <a:solidFill>
                  <a:schemeClr val="tx1"/>
                </a:solidFill>
                <a:latin typeface="Lucida Console" pitchFamily="49" charset="0"/>
                <a:ea typeface="楷体_GB2312" pitchFamily="49" charset="-122"/>
              </a:defRPr>
            </a:lvl4pPr>
            <a:lvl5pPr marL="2057400" indent="-228600" eaLnBrk="0" hangingPunct="0">
              <a:defRPr kumimoji="1" sz="1500">
                <a:solidFill>
                  <a:schemeClr val="tx1"/>
                </a:solidFill>
                <a:latin typeface="Lucida Console" pitchFamily="49" charset="0"/>
                <a:ea typeface="楷体_GB2312" pitchFamily="49" charset="-122"/>
              </a:defRPr>
            </a:lvl5pPr>
            <a:lvl6pPr marL="25146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6pPr>
            <a:lvl7pPr marL="29718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7pPr>
            <a:lvl8pPr marL="34290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8pPr>
            <a:lvl9pPr marL="38862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9pPr>
          </a:lstStyle>
          <a:p>
            <a:pPr eaLnBrk="1" hangingPunct="1"/>
            <a:r>
              <a:rPr lang="en-US" altLang="zh-CN"/>
              <a:t>Q1457:Question (ID 1457)</a:t>
            </a:r>
          </a:p>
          <a:p>
            <a:pPr eaLnBrk="1" hangingPunct="1"/>
            <a:r>
              <a:rPr lang="en-US" altLang="zh-CN"/>
              <a:t>R1457:Response (ID 1457)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600" dirty="0"/>
              <a:t>更高级的功能（选作）</a:t>
            </a:r>
          </a:p>
        </p:txBody>
      </p:sp>
      <p:sp>
        <p:nvSpPr>
          <p:cNvPr id="29699" name="Rectangle 3"/>
          <p:cNvSpPr>
            <a:spLocks noGrp="1" noChangeArrowheads="1"/>
          </p:cNvSpPr>
          <p:nvPr>
            <p:ph type="body" idx="1"/>
          </p:nvPr>
        </p:nvSpPr>
        <p:spPr>
          <a:xfrm>
            <a:off x="912284" y="981076"/>
            <a:ext cx="10584316" cy="5472113"/>
          </a:xfrm>
        </p:spPr>
        <p:txBody>
          <a:bodyPr/>
          <a:lstStyle/>
          <a:p>
            <a:pPr marL="381000" indent="-381000" eaLnBrk="1" hangingPunct="1">
              <a:lnSpc>
                <a:spcPct val="150000"/>
              </a:lnSpc>
            </a:pPr>
            <a:r>
              <a:rPr kumimoji="0" lang="en-US" altLang="zh-CN" b="0" dirty="0"/>
              <a:t>Windows/Linux</a:t>
            </a:r>
            <a:r>
              <a:rPr kumimoji="0" lang="zh-CN" altLang="en-US" b="0" dirty="0"/>
              <a:t>源程序的一致性能</a:t>
            </a:r>
            <a:endParaRPr kumimoji="0" lang="en-US" altLang="zh-CN" b="0" dirty="0"/>
          </a:p>
          <a:p>
            <a:pPr marL="381000" indent="-381000" eaLnBrk="1" hangingPunct="1">
              <a:lnSpc>
                <a:spcPct val="150000"/>
              </a:lnSpc>
            </a:pPr>
            <a:r>
              <a:rPr lang="zh-CN" altLang="en-US" b="0" dirty="0"/>
              <a:t>字典接口</a:t>
            </a:r>
            <a:endParaRPr lang="en-US" altLang="zh-CN" b="0" dirty="0"/>
          </a:p>
          <a:p>
            <a:pPr marL="381000" indent="-381000" eaLnBrk="1" hangingPunct="1">
              <a:lnSpc>
                <a:spcPct val="150000"/>
              </a:lnSpc>
            </a:pPr>
            <a:r>
              <a:rPr lang="en-US" altLang="zh-CN" b="0" dirty="0"/>
              <a:t>LRU</a:t>
            </a:r>
            <a:r>
              <a:rPr lang="zh-CN" altLang="en-US" b="0" dirty="0"/>
              <a:t>缓冲池</a:t>
            </a:r>
          </a:p>
          <a:p>
            <a:pPr marL="381000" indent="-381000" eaLnBrk="1" hangingPunct="1">
              <a:lnSpc>
                <a:spcPct val="150000"/>
              </a:lnSpc>
            </a:pPr>
            <a:endParaRPr kumimoji="0" lang="zh-CN" altLang="en-US" dirty="0"/>
          </a:p>
        </p:txBody>
      </p:sp>
    </p:spTree>
    <p:extLst>
      <p:ext uri="{BB962C8B-B14F-4D97-AF65-F5344CB8AC3E}">
        <p14:creationId xmlns:p14="http://schemas.microsoft.com/office/powerpoint/2010/main" val="2981791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dirty="0">
                <a:solidFill>
                  <a:schemeClr val="accent2"/>
                </a:solidFill>
                <a:latin typeface="+mj-ea"/>
                <a:ea typeface="+mj-ea"/>
              </a:rPr>
              <a:t>参考实现</a:t>
            </a:r>
          </a:p>
        </p:txBody>
      </p:sp>
      <p:sp>
        <p:nvSpPr>
          <p:cNvPr id="12291"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622416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a:t>参考实现</a:t>
            </a:r>
          </a:p>
        </p:txBody>
      </p:sp>
      <p:sp>
        <p:nvSpPr>
          <p:cNvPr id="30723" name="Rectangle 3"/>
          <p:cNvSpPr>
            <a:spLocks noGrp="1" noChangeArrowheads="1"/>
          </p:cNvSpPr>
          <p:nvPr>
            <p:ph type="body" idx="1"/>
          </p:nvPr>
        </p:nvSpPr>
        <p:spPr>
          <a:xfrm>
            <a:off x="912284" y="908720"/>
            <a:ext cx="10363200" cy="5472113"/>
          </a:xfrm>
        </p:spPr>
        <p:txBody>
          <a:bodyPr/>
          <a:lstStyle/>
          <a:p>
            <a:pPr marL="381000" indent="-381000" eaLnBrk="1" hangingPunct="1">
              <a:lnSpc>
                <a:spcPts val="2800"/>
              </a:lnSpc>
            </a:pPr>
            <a:r>
              <a:rPr lang="zh-CN" altLang="da-DK" dirty="0"/>
              <a:t>命令语法 </a:t>
            </a:r>
          </a:p>
          <a:p>
            <a:pPr marL="381000" indent="-381000" eaLnBrk="1" hangingPunct="1">
              <a:lnSpc>
                <a:spcPts val="2800"/>
              </a:lnSpc>
              <a:buNone/>
            </a:pPr>
            <a:r>
              <a:rPr lang="da-DK" altLang="zh-CN" sz="2000" dirty="0"/>
              <a:t>        dnsrelay</a:t>
            </a:r>
            <a:r>
              <a:rPr lang="da-DK" altLang="zh-CN" sz="2000" b="0" dirty="0">
                <a:latin typeface="Times" pitchFamily="18" charset="0"/>
              </a:rPr>
              <a:t> </a:t>
            </a:r>
            <a:r>
              <a:rPr lang="da-DK" altLang="zh-CN" sz="2000" b="0" dirty="0">
                <a:latin typeface="仿宋_GB2312" pitchFamily="49" charset="-122"/>
                <a:ea typeface="仿宋_GB2312" pitchFamily="49" charset="-122"/>
              </a:rPr>
              <a:t>[</a:t>
            </a:r>
            <a:r>
              <a:rPr lang="da-DK" altLang="zh-CN" sz="2000" dirty="0"/>
              <a:t>-d</a:t>
            </a:r>
            <a:r>
              <a:rPr lang="da-DK" altLang="zh-CN" sz="2000" b="0" dirty="0">
                <a:latin typeface="Times" pitchFamily="18" charset="0"/>
              </a:rPr>
              <a:t> </a:t>
            </a:r>
            <a:r>
              <a:rPr lang="da-DK" altLang="zh-CN" sz="2000" b="0" dirty="0">
                <a:latin typeface="仿宋_GB2312" pitchFamily="49" charset="-122"/>
                <a:ea typeface="仿宋_GB2312" pitchFamily="49" charset="-122"/>
              </a:rPr>
              <a:t>|</a:t>
            </a:r>
            <a:r>
              <a:rPr lang="da-DK" altLang="zh-CN" sz="2000" b="0" dirty="0">
                <a:latin typeface="Times" pitchFamily="18" charset="0"/>
              </a:rPr>
              <a:t> </a:t>
            </a:r>
            <a:r>
              <a:rPr lang="da-DK" altLang="zh-CN" sz="2000" dirty="0"/>
              <a:t>-dd</a:t>
            </a:r>
            <a:r>
              <a:rPr lang="da-DK" altLang="zh-CN" sz="2000" b="0" dirty="0">
                <a:latin typeface="仿宋_GB2312" pitchFamily="49" charset="-122"/>
                <a:ea typeface="仿宋_GB2312" pitchFamily="49" charset="-122"/>
              </a:rPr>
              <a:t>] [</a:t>
            </a:r>
            <a:r>
              <a:rPr lang="da-DK" altLang="zh-CN" i="1" u="sng" dirty="0">
                <a:latin typeface="Times New Roman" pitchFamily="18" charset="0"/>
              </a:rPr>
              <a:t>dns-server-ipaddr</a:t>
            </a:r>
            <a:r>
              <a:rPr lang="da-DK" altLang="zh-CN" sz="2000" b="0" dirty="0">
                <a:latin typeface="仿宋_GB2312" pitchFamily="49" charset="-122"/>
                <a:ea typeface="仿宋_GB2312" pitchFamily="49" charset="-122"/>
              </a:rPr>
              <a:t>] [</a:t>
            </a:r>
            <a:r>
              <a:rPr lang="da-DK" altLang="zh-CN" i="1" u="sng" dirty="0">
                <a:latin typeface="Times New Roman" pitchFamily="18" charset="0"/>
              </a:rPr>
              <a:t>filename</a:t>
            </a:r>
            <a:r>
              <a:rPr lang="da-DK" altLang="zh-CN" sz="2000" b="0" dirty="0">
                <a:latin typeface="仿宋_GB2312" pitchFamily="49" charset="-122"/>
                <a:ea typeface="仿宋_GB2312" pitchFamily="49" charset="-122"/>
              </a:rPr>
              <a:t>]</a:t>
            </a:r>
            <a:endParaRPr lang="en-US" altLang="zh-CN" sz="2000" b="0" dirty="0">
              <a:latin typeface="仿宋_GB2312" pitchFamily="49" charset="-122"/>
              <a:ea typeface="仿宋_GB2312" pitchFamily="49" charset="-122"/>
            </a:endParaRPr>
          </a:p>
          <a:p>
            <a:pPr marL="381000" indent="-381000" eaLnBrk="1" hangingPunct="1">
              <a:lnSpc>
                <a:spcPts val="2800"/>
              </a:lnSpc>
            </a:pPr>
            <a:r>
              <a:rPr lang="en-US" altLang="zh-CN" sz="2000" dirty="0" err="1"/>
              <a:t>dnsrelay</a:t>
            </a:r>
            <a:r>
              <a:rPr lang="en-US" altLang="zh-CN" sz="2000" dirty="0"/>
              <a:t> </a:t>
            </a:r>
          </a:p>
          <a:p>
            <a:pPr marL="838200" lvl="1" indent="-381000" eaLnBrk="1" hangingPunct="1">
              <a:lnSpc>
                <a:spcPts val="2800"/>
              </a:lnSpc>
              <a:buFont typeface="Wingdings" pitchFamily="2" charset="2"/>
              <a:buChar char="u"/>
            </a:pPr>
            <a:r>
              <a:rPr lang="zh-CN" altLang="en-US" sz="2000" dirty="0"/>
              <a:t>无调试信息输出</a:t>
            </a:r>
          </a:p>
          <a:p>
            <a:pPr marL="838200" lvl="1" indent="-381000" eaLnBrk="1" hangingPunct="1">
              <a:lnSpc>
                <a:spcPts val="2800"/>
              </a:lnSpc>
              <a:buFont typeface="Wingdings" pitchFamily="2" charset="2"/>
              <a:buChar char="u"/>
            </a:pPr>
            <a:r>
              <a:rPr lang="zh-CN" altLang="en-US" sz="2000" dirty="0"/>
              <a:t>使用默认名字服务器</a:t>
            </a:r>
            <a:r>
              <a:rPr lang="en-US" altLang="zh-CN" sz="2000" dirty="0"/>
              <a:t>202.106.0.20</a:t>
            </a:r>
          </a:p>
          <a:p>
            <a:pPr marL="838200" lvl="1" indent="-381000" eaLnBrk="1" hangingPunct="1">
              <a:lnSpc>
                <a:spcPts val="2800"/>
              </a:lnSpc>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a:p>
            <a:pPr marL="381000" indent="-381000" eaLnBrk="1" hangingPunct="1">
              <a:lnSpc>
                <a:spcPts val="2800"/>
              </a:lnSpc>
            </a:pPr>
            <a:r>
              <a:rPr lang="en-US" altLang="zh-CN" sz="2000" dirty="0" err="1"/>
              <a:t>dnsrelay</a:t>
            </a:r>
            <a:r>
              <a:rPr lang="en-US" altLang="zh-CN" sz="2000" dirty="0"/>
              <a:t> –d  192.168.0.1  c:\dns-table.txt</a:t>
            </a:r>
          </a:p>
          <a:p>
            <a:pPr marL="838200" lvl="1" indent="-381000" eaLnBrk="1" hangingPunct="1">
              <a:lnSpc>
                <a:spcPts val="2800"/>
              </a:lnSpc>
              <a:buFont typeface="Wingdings" pitchFamily="2" charset="2"/>
              <a:buChar char="u"/>
            </a:pPr>
            <a:r>
              <a:rPr lang="zh-CN" altLang="en-US" sz="2000" dirty="0"/>
              <a:t>调试信息级别</a:t>
            </a:r>
            <a:r>
              <a:rPr lang="en-US" altLang="zh-CN" sz="2000" dirty="0"/>
              <a:t>1</a:t>
            </a:r>
            <a:r>
              <a:rPr lang="zh-CN" altLang="en-US" sz="2000" dirty="0"/>
              <a:t>（仅输出时间坐标，序号，客户端</a:t>
            </a:r>
            <a:r>
              <a:rPr lang="en-US" altLang="zh-CN" sz="2000" dirty="0"/>
              <a:t>IP</a:t>
            </a:r>
            <a:r>
              <a:rPr lang="zh-CN" altLang="en-US" sz="2000" dirty="0"/>
              <a:t>地址，查询的域名</a:t>
            </a:r>
            <a:r>
              <a:rPr lang="en-US" altLang="zh-CN" sz="2000" dirty="0"/>
              <a:t>)</a:t>
            </a:r>
          </a:p>
          <a:p>
            <a:pPr marL="838200" lvl="1" indent="-381000" eaLnBrk="1" hangingPunct="1">
              <a:lnSpc>
                <a:spcPts val="2800"/>
              </a:lnSpc>
              <a:buFont typeface="Wingdings" pitchFamily="2" charset="2"/>
              <a:buChar char="u"/>
            </a:pPr>
            <a:r>
              <a:rPr lang="zh-CN" altLang="en-US" sz="2000" dirty="0"/>
              <a:t>使用指定的名字服务器</a:t>
            </a:r>
            <a:r>
              <a:rPr lang="en-US" altLang="zh-CN" sz="2000" dirty="0"/>
              <a:t>192.168.0.1</a:t>
            </a:r>
          </a:p>
          <a:p>
            <a:pPr marL="838200" lvl="1" indent="-381000" eaLnBrk="1" hangingPunct="1">
              <a:lnSpc>
                <a:spcPts val="2800"/>
              </a:lnSpc>
              <a:buFont typeface="Wingdings" pitchFamily="2" charset="2"/>
              <a:buChar char="u"/>
            </a:pPr>
            <a:r>
              <a:rPr lang="zh-CN" altLang="en-US" sz="2000" dirty="0"/>
              <a:t>使用指定的配置文件</a:t>
            </a:r>
            <a:r>
              <a:rPr lang="en-US" altLang="zh-CN" sz="2000" dirty="0"/>
              <a:t>c:\dns-table.txt</a:t>
            </a:r>
          </a:p>
          <a:p>
            <a:pPr marL="381000" indent="-381000" eaLnBrk="1" hangingPunct="1">
              <a:lnSpc>
                <a:spcPts val="2800"/>
              </a:lnSpc>
            </a:pPr>
            <a:r>
              <a:rPr lang="en-US" altLang="zh-CN" sz="2000" dirty="0" err="1"/>
              <a:t>dnsrelay</a:t>
            </a:r>
            <a:r>
              <a:rPr lang="en-US" altLang="zh-CN" sz="2000" dirty="0"/>
              <a:t> –dd  202.99.96.68 </a:t>
            </a:r>
          </a:p>
          <a:p>
            <a:pPr marL="838200" lvl="1" indent="-381000" eaLnBrk="1" hangingPunct="1">
              <a:lnSpc>
                <a:spcPts val="2800"/>
              </a:lnSpc>
              <a:buFont typeface="Wingdings" pitchFamily="2" charset="2"/>
              <a:buChar char="u"/>
            </a:pPr>
            <a:r>
              <a:rPr lang="zh-CN" altLang="en-US" sz="2000" dirty="0"/>
              <a:t>调试信息级别</a:t>
            </a:r>
            <a:r>
              <a:rPr lang="en-US" altLang="zh-CN" sz="2000" dirty="0"/>
              <a:t>2(</a:t>
            </a:r>
            <a:r>
              <a:rPr lang="zh-CN" altLang="en-US" sz="2000" dirty="0"/>
              <a:t>输出冗长的调试信息</a:t>
            </a:r>
            <a:r>
              <a:rPr lang="en-US" altLang="zh-CN" sz="2000" dirty="0"/>
              <a:t>)</a:t>
            </a:r>
          </a:p>
          <a:p>
            <a:pPr marL="838200" lvl="1" indent="-381000" eaLnBrk="1" hangingPunct="1">
              <a:lnSpc>
                <a:spcPts val="2800"/>
              </a:lnSpc>
              <a:buFont typeface="Wingdings" pitchFamily="2" charset="2"/>
              <a:buChar char="u"/>
            </a:pPr>
            <a:r>
              <a:rPr lang="zh-CN" altLang="en-US" sz="2000" dirty="0"/>
              <a:t>使用指定的名字服务器</a:t>
            </a:r>
            <a:r>
              <a:rPr lang="en-US" altLang="zh-CN" sz="2000" dirty="0"/>
              <a:t>202.99.96.68</a:t>
            </a:r>
          </a:p>
          <a:p>
            <a:pPr marL="838200" lvl="1" indent="-381000" eaLnBrk="1" hangingPunct="1">
              <a:lnSpc>
                <a:spcPts val="2800"/>
              </a:lnSpc>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dirty="0">
                <a:solidFill>
                  <a:schemeClr val="accent2"/>
                </a:solidFill>
              </a:rPr>
              <a:t>以往课程设计程序中存在的问题</a:t>
            </a:r>
          </a:p>
        </p:txBody>
      </p:sp>
      <p:sp>
        <p:nvSpPr>
          <p:cNvPr id="12291"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114926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dirty="0"/>
              <a:t>以往课程设计程序中存在的问题（</a:t>
            </a:r>
            <a:r>
              <a:rPr lang="en-US" altLang="zh-CN" sz="3600" dirty="0"/>
              <a:t>1</a:t>
            </a:r>
            <a:r>
              <a:rPr lang="zh-CN" altLang="en-US" sz="3600" dirty="0"/>
              <a:t>）</a:t>
            </a:r>
          </a:p>
        </p:txBody>
      </p:sp>
      <p:sp>
        <p:nvSpPr>
          <p:cNvPr id="30723" name="Rectangle 3"/>
          <p:cNvSpPr>
            <a:spLocks noGrp="1" noChangeArrowheads="1"/>
          </p:cNvSpPr>
          <p:nvPr>
            <p:ph type="body" idx="1"/>
          </p:nvPr>
        </p:nvSpPr>
        <p:spPr>
          <a:xfrm>
            <a:off x="877966" y="908719"/>
            <a:ext cx="10436068" cy="5688929"/>
          </a:xfrm>
        </p:spPr>
        <p:txBody>
          <a:bodyPr/>
          <a:lstStyle/>
          <a:p>
            <a:pPr marL="457200" indent="-457200" eaLnBrk="1" hangingPunct="1">
              <a:lnSpc>
                <a:spcPct val="150000"/>
              </a:lnSpc>
              <a:spcBef>
                <a:spcPts val="0"/>
              </a:spcBef>
              <a:buClr>
                <a:srgbClr val="C00000"/>
              </a:buClr>
              <a:buFont typeface="+mj-lt"/>
              <a:buAutoNum type="arabicPeriod"/>
            </a:pPr>
            <a:r>
              <a:rPr lang="zh-CN" altLang="en-US" sz="2000" b="0" dirty="0">
                <a:latin typeface="+mj-lt"/>
              </a:rPr>
              <a:t>格式问题，不够整洁，代码太丑陋，该有的空格必须要求要有，不该有的空格，必须没有。注意缩进以及必要的换行，太多的缩进，八层甚至十几层缩进，那是代码整体设计布局有问题了。所完成的代码耗费了你不少心血，珍惜自己的劳动，要爱惜代码中每个字符。版面必须要整洁。</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a:pPr>
            <a:r>
              <a:rPr lang="zh-CN" altLang="en-US" sz="2000" b="0" dirty="0">
                <a:latin typeface="+mj-lt"/>
              </a:rPr>
              <a:t>程序使用了两个</a:t>
            </a:r>
            <a:r>
              <a:rPr lang="en-US" altLang="zh-CN" sz="2000" b="0" dirty="0">
                <a:latin typeface="+mj-lt"/>
              </a:rPr>
              <a:t>socket</a:t>
            </a:r>
            <a:r>
              <a:rPr lang="zh-CN" altLang="en-US" sz="2000" b="0" dirty="0">
                <a:latin typeface="+mj-lt"/>
              </a:rPr>
              <a:t>，原因不详。对</a:t>
            </a:r>
            <a:r>
              <a:rPr lang="en-US" altLang="zh-CN" sz="2000" b="0" dirty="0">
                <a:latin typeface="+mj-lt"/>
              </a:rPr>
              <a:t>socket</a:t>
            </a:r>
            <a:r>
              <a:rPr lang="zh-CN" altLang="en-US" sz="2000" b="0" dirty="0">
                <a:latin typeface="+mj-lt"/>
              </a:rPr>
              <a:t>机制钻研不到位，道听途说，想当然，对问题不求甚解</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a:pPr>
            <a:r>
              <a:rPr lang="zh-CN" altLang="en-US" sz="2000" b="0" dirty="0">
                <a:latin typeface="+mj-lt"/>
              </a:rPr>
              <a:t>忙等待：</a:t>
            </a:r>
            <a:r>
              <a:rPr lang="en-US" altLang="zh-CN" sz="2000" b="0" dirty="0">
                <a:latin typeface="+mj-lt"/>
              </a:rPr>
              <a:t>CPU</a:t>
            </a:r>
            <a:r>
              <a:rPr lang="zh-CN" altLang="en-US" sz="2000" b="0" dirty="0">
                <a:latin typeface="+mj-lt"/>
              </a:rPr>
              <a:t>每秒钟做成千上百万次几乎不会命中但偶尔会命中的探测，</a:t>
            </a:r>
            <a:r>
              <a:rPr lang="en-US" altLang="zh-CN" sz="2000" b="0" dirty="0">
                <a:latin typeface="+mj-lt"/>
              </a:rPr>
              <a:t>1</a:t>
            </a:r>
            <a:r>
              <a:rPr lang="zh-CN" altLang="en-US" sz="2000" b="0" dirty="0">
                <a:latin typeface="+mj-lt"/>
              </a:rPr>
              <a:t>个</a:t>
            </a:r>
            <a:r>
              <a:rPr lang="en-US" altLang="zh-CN" sz="2000" b="0" dirty="0">
                <a:latin typeface="+mj-lt"/>
              </a:rPr>
              <a:t>CPU</a:t>
            </a:r>
            <a:r>
              <a:rPr lang="zh-CN" altLang="en-US" sz="2000" b="0" dirty="0">
                <a:latin typeface="+mj-lt"/>
              </a:rPr>
              <a:t>核忙死在你的程序里，实际也许只需要这个</a:t>
            </a:r>
            <a:r>
              <a:rPr lang="en-US" altLang="zh-CN" sz="2000" b="0" dirty="0">
                <a:latin typeface="+mj-lt"/>
              </a:rPr>
              <a:t>CPU</a:t>
            </a:r>
            <a:r>
              <a:rPr lang="zh-CN" altLang="en-US" sz="2000" b="0" dirty="0">
                <a:latin typeface="+mj-lt"/>
              </a:rPr>
              <a:t>的</a:t>
            </a:r>
            <a:r>
              <a:rPr lang="en-US" altLang="zh-CN" sz="2000" b="0" dirty="0">
                <a:latin typeface="+mj-lt"/>
              </a:rPr>
              <a:t>0.001%</a:t>
            </a:r>
            <a:r>
              <a:rPr lang="zh-CN" altLang="en-US" sz="2000" b="0" dirty="0">
                <a:latin typeface="+mj-lt"/>
              </a:rPr>
              <a:t>的算力，你却用了</a:t>
            </a:r>
            <a:r>
              <a:rPr lang="en-US" altLang="zh-CN" sz="2000" b="0" dirty="0">
                <a:latin typeface="+mj-lt"/>
              </a:rPr>
              <a:t>100%</a:t>
            </a:r>
            <a:r>
              <a:rPr lang="zh-CN" altLang="en-US" sz="2000" b="0" dirty="0">
                <a:latin typeface="+mj-lt"/>
              </a:rPr>
              <a:t>。应检查</a:t>
            </a:r>
            <a:r>
              <a:rPr lang="en-US" altLang="zh-CN" sz="2000" b="0" dirty="0">
                <a:latin typeface="+mj-lt"/>
              </a:rPr>
              <a:t>CPU</a:t>
            </a:r>
            <a:r>
              <a:rPr lang="zh-CN" altLang="en-US" sz="2000" b="0" dirty="0">
                <a:latin typeface="+mj-lt"/>
              </a:rPr>
              <a:t>占用率，考虑一下，</a:t>
            </a:r>
            <a:r>
              <a:rPr lang="en-US" altLang="zh-CN" sz="2000" b="0" dirty="0">
                <a:latin typeface="+mj-lt"/>
              </a:rPr>
              <a:t>1</a:t>
            </a:r>
            <a:r>
              <a:rPr lang="zh-CN" altLang="en-US" sz="2000" b="0" dirty="0">
                <a:latin typeface="+mj-lt"/>
              </a:rPr>
              <a:t>秒钟对付</a:t>
            </a:r>
            <a:r>
              <a:rPr lang="en-US" altLang="zh-CN" sz="2000" b="0" dirty="0">
                <a:latin typeface="+mj-lt"/>
              </a:rPr>
              <a:t>10</a:t>
            </a:r>
            <a:r>
              <a:rPr lang="zh-CN" altLang="en-US" sz="2000" b="0" dirty="0">
                <a:latin typeface="+mj-lt"/>
              </a:rPr>
              <a:t>个查询</a:t>
            </a:r>
            <a:r>
              <a:rPr lang="en-US" altLang="zh-CN" sz="2000" b="0" dirty="0">
                <a:latin typeface="+mj-lt"/>
              </a:rPr>
              <a:t>OK</a:t>
            </a:r>
            <a:r>
              <a:rPr lang="zh-CN" altLang="en-US" sz="2000" b="0" dirty="0">
                <a:latin typeface="+mj-lt"/>
              </a:rPr>
              <a:t>，能对付</a:t>
            </a:r>
            <a:r>
              <a:rPr lang="en-US" altLang="zh-CN" sz="2000" b="0" dirty="0">
                <a:latin typeface="+mj-lt"/>
              </a:rPr>
              <a:t>10</a:t>
            </a:r>
            <a:r>
              <a:rPr lang="zh-CN" altLang="en-US" sz="2000" b="0" dirty="0">
                <a:latin typeface="+mj-lt"/>
              </a:rPr>
              <a:t>万个吗？</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a:pPr>
            <a:r>
              <a:rPr lang="zh-CN" altLang="en-US" sz="2000" b="0" dirty="0">
                <a:latin typeface="+mj-lt"/>
              </a:rPr>
              <a:t>用定时解决等待服务器应答的问题：定时器长了或短了都有问题。这是错误的方法</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a:pPr>
            <a:r>
              <a:rPr lang="zh-CN" altLang="en-US" sz="2000" b="0" dirty="0">
                <a:latin typeface="+mj-lt"/>
              </a:rPr>
              <a:t>基本不划分子程序，一个</a:t>
            </a:r>
            <a:r>
              <a:rPr lang="en-US" altLang="zh-CN" sz="2000" b="0" dirty="0">
                <a:latin typeface="+mj-lt"/>
              </a:rPr>
              <a:t>main</a:t>
            </a:r>
            <a:r>
              <a:rPr lang="zh-CN" altLang="en-US" sz="2000" b="0" dirty="0">
                <a:latin typeface="+mj-lt"/>
              </a:rPr>
              <a:t>函数流水到底，只有极少数子程序。类似</a:t>
            </a:r>
            <a:r>
              <a:rPr lang="en-US" altLang="zh-CN" sz="2000" b="0" dirty="0">
                <a:latin typeface="+mj-lt"/>
              </a:rPr>
              <a:t>ID</a:t>
            </a:r>
            <a:r>
              <a:rPr lang="zh-CN" altLang="en-US" sz="2000" b="0" dirty="0">
                <a:latin typeface="+mj-lt"/>
              </a:rPr>
              <a:t>转换之类算法所需要的数据结构裸露在外，缺少合理的封装。整个工程只有一个</a:t>
            </a:r>
            <a:r>
              <a:rPr lang="en-US" altLang="zh-CN" sz="2000" b="0" dirty="0">
                <a:latin typeface="+mj-lt"/>
              </a:rPr>
              <a:t>.C</a:t>
            </a:r>
            <a:r>
              <a:rPr lang="zh-CN" altLang="en-US" sz="2000" b="0" dirty="0">
                <a:latin typeface="+mj-lt"/>
              </a:rPr>
              <a:t>文件</a:t>
            </a:r>
            <a:endParaRPr lang="en-US" altLang="zh-CN" sz="2000" b="0" dirty="0">
              <a:latin typeface="+mj-lt"/>
            </a:endParaRPr>
          </a:p>
        </p:txBody>
      </p:sp>
    </p:spTree>
    <p:extLst>
      <p:ext uri="{BB962C8B-B14F-4D97-AF65-F5344CB8AC3E}">
        <p14:creationId xmlns:p14="http://schemas.microsoft.com/office/powerpoint/2010/main" val="1368185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dirty="0"/>
              <a:t>以往课程设计程序中存在的问题（</a:t>
            </a:r>
            <a:r>
              <a:rPr lang="en-US" altLang="zh-CN" sz="3600" dirty="0"/>
              <a:t>2</a:t>
            </a:r>
            <a:r>
              <a:rPr lang="zh-CN" altLang="en-US" sz="3600" dirty="0"/>
              <a:t>）</a:t>
            </a:r>
          </a:p>
        </p:txBody>
      </p:sp>
      <p:sp>
        <p:nvSpPr>
          <p:cNvPr id="30723" name="Rectangle 3"/>
          <p:cNvSpPr>
            <a:spLocks noGrp="1" noChangeArrowheads="1"/>
          </p:cNvSpPr>
          <p:nvPr>
            <p:ph type="body" idx="1"/>
          </p:nvPr>
        </p:nvSpPr>
        <p:spPr>
          <a:xfrm>
            <a:off x="912284" y="908720"/>
            <a:ext cx="10363200" cy="5688929"/>
          </a:xfrm>
        </p:spPr>
        <p:txBody>
          <a:bodyPr/>
          <a:lstStyle/>
          <a:p>
            <a:pPr marL="457200" indent="-457200" eaLnBrk="1" hangingPunct="1">
              <a:lnSpc>
                <a:spcPct val="150000"/>
              </a:lnSpc>
              <a:spcBef>
                <a:spcPts val="0"/>
              </a:spcBef>
              <a:buClr>
                <a:srgbClr val="C00000"/>
              </a:buClr>
              <a:buFont typeface="+mj-lt"/>
              <a:buAutoNum type="arabicPeriod" startAt="6"/>
            </a:pPr>
            <a:r>
              <a:rPr lang="zh-CN" altLang="en-US" sz="2000" b="0" dirty="0">
                <a:latin typeface="+mj-lt"/>
              </a:rPr>
              <a:t>可读性问题：无聊的注释太多完全不妨碍代码可读性依然很差。注释中甚至有</a:t>
            </a:r>
            <a:r>
              <a:rPr lang="en-US" altLang="zh-CN" sz="2000" b="0" dirty="0">
                <a:latin typeface="+mj-lt"/>
              </a:rPr>
              <a:t>BUG</a:t>
            </a:r>
            <a:r>
              <a:rPr lang="zh-CN" altLang="en-US" sz="2000" b="0" dirty="0">
                <a:latin typeface="+mj-lt"/>
              </a:rPr>
              <a:t>，骗人的注释还不如没有。变量和函数取名太随意，影响可读性，名字跟实际做得甚至不一样，误导人，可读性为负值？取个合理的名字需要花时间花精力思考。</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6"/>
            </a:pPr>
            <a:r>
              <a:rPr lang="en-US" altLang="zh-CN" sz="2000" b="0" dirty="0">
                <a:latin typeface="+mj-lt"/>
              </a:rPr>
              <a:t>Windows/Linux</a:t>
            </a:r>
            <a:r>
              <a:rPr lang="zh-CN" altLang="en-US" sz="2000" b="0" dirty="0">
                <a:latin typeface="+mj-lt"/>
              </a:rPr>
              <a:t>兼容考虑：最差方案，维护两份源代码。第二差方案，只有一份源代码文件，有散落在核心代码里的多处条件编译。应该把与平台相关的部分集中在一起，核心代码中使用你自己抽象出的平台功能，比如核心代码调用</a:t>
            </a:r>
            <a:r>
              <a:rPr lang="en-US" altLang="zh-CN" sz="2000" b="0" dirty="0" err="1">
                <a:latin typeface="+mj-lt"/>
              </a:rPr>
              <a:t>socket_init</a:t>
            </a:r>
            <a:r>
              <a:rPr lang="en-US" altLang="zh-CN" sz="2000" b="0" dirty="0">
                <a:latin typeface="+mj-lt"/>
              </a:rPr>
              <a:t>()</a:t>
            </a:r>
            <a:r>
              <a:rPr lang="zh-CN" altLang="en-US" sz="2000" b="0" dirty="0">
                <a:latin typeface="+mj-lt"/>
              </a:rPr>
              <a:t>，在</a:t>
            </a:r>
            <a:r>
              <a:rPr lang="en-US" altLang="zh-CN" sz="2000" b="0" dirty="0">
                <a:latin typeface="+mj-lt"/>
              </a:rPr>
              <a:t>Linux</a:t>
            </a:r>
            <a:r>
              <a:rPr lang="zh-CN" altLang="en-US" sz="2000" b="0" dirty="0">
                <a:latin typeface="+mj-lt"/>
              </a:rPr>
              <a:t>把它定义为宏，为空；在</a:t>
            </a:r>
            <a:r>
              <a:rPr lang="en-US" altLang="zh-CN" sz="2000" b="0" dirty="0">
                <a:latin typeface="+mj-lt"/>
              </a:rPr>
              <a:t>Windows</a:t>
            </a:r>
            <a:r>
              <a:rPr lang="zh-CN" altLang="en-US" sz="2000" b="0" dirty="0">
                <a:latin typeface="+mj-lt"/>
              </a:rPr>
              <a:t>，做个函数，完成平台要求的初始化。</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6"/>
            </a:pPr>
            <a:r>
              <a:rPr lang="zh-CN" altLang="en-US" sz="2000" b="0" dirty="0">
                <a:latin typeface="+mj-lt"/>
              </a:rPr>
              <a:t>程序运行的可观测性：调试信息的输出缺少封装，与调试信息有关的过多的语法符号和代码行，喧宾夺主，影响主体功能的展示。不需要调试的时候，这些调试信息应几乎不占用</a:t>
            </a:r>
            <a:r>
              <a:rPr lang="en-US" altLang="zh-CN" sz="2000" b="0" dirty="0">
                <a:latin typeface="+mj-lt"/>
              </a:rPr>
              <a:t>CPU</a:t>
            </a:r>
            <a:r>
              <a:rPr lang="zh-CN" altLang="en-US" sz="2000" b="0" dirty="0">
                <a:latin typeface="+mj-lt"/>
              </a:rPr>
              <a:t>，封装成宏和相关子程序较为合理。</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6"/>
            </a:pPr>
            <a:r>
              <a:rPr lang="zh-CN" altLang="en-US" sz="2000" b="0" dirty="0">
                <a:latin typeface="+mj-lt"/>
              </a:rPr>
              <a:t>数据结构应用问题：</a:t>
            </a:r>
            <a:r>
              <a:rPr lang="en-US" altLang="zh-CN" sz="2000" b="0" dirty="0">
                <a:latin typeface="+mj-lt"/>
              </a:rPr>
              <a:t>Cache</a:t>
            </a:r>
            <a:r>
              <a:rPr lang="zh-CN" altLang="en-US" sz="2000" b="0" dirty="0">
                <a:latin typeface="+mj-lt"/>
              </a:rPr>
              <a:t>中缓存的表是动态的，从文件获取的静态表，查找或者其他操作，算法</a:t>
            </a:r>
            <a:r>
              <a:rPr lang="en-US" altLang="zh-CN" sz="2000" b="0" dirty="0">
                <a:latin typeface="+mj-lt"/>
              </a:rPr>
              <a:t>O(n)</a:t>
            </a:r>
            <a:r>
              <a:rPr lang="zh-CN" altLang="en-US" sz="2000" b="0" dirty="0">
                <a:latin typeface="+mj-lt"/>
              </a:rPr>
              <a:t>效率，或者选择的算法不当，这样的效率不可接受</a:t>
            </a:r>
            <a:endParaRPr lang="en-US" altLang="zh-CN" sz="2000" b="0" dirty="0">
              <a:latin typeface="+mj-lt"/>
            </a:endParaRPr>
          </a:p>
        </p:txBody>
      </p:sp>
    </p:spTree>
    <p:extLst>
      <p:ext uri="{BB962C8B-B14F-4D97-AF65-F5344CB8AC3E}">
        <p14:creationId xmlns:p14="http://schemas.microsoft.com/office/powerpoint/2010/main" val="346393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提交文件的内容</a:t>
            </a:r>
          </a:p>
        </p:txBody>
      </p:sp>
      <p:sp>
        <p:nvSpPr>
          <p:cNvPr id="9219" name="Rectangle 3"/>
          <p:cNvSpPr>
            <a:spLocks noGrp="1" noChangeArrowheads="1"/>
          </p:cNvSpPr>
          <p:nvPr>
            <p:ph type="body" idx="1"/>
          </p:nvPr>
        </p:nvSpPr>
        <p:spPr/>
        <p:txBody>
          <a:bodyPr/>
          <a:lstStyle/>
          <a:p>
            <a:pPr eaLnBrk="1" hangingPunct="1">
              <a:lnSpc>
                <a:spcPts val="3100"/>
              </a:lnSpc>
            </a:pPr>
            <a:r>
              <a:rPr lang="zh-CN" altLang="en-US" dirty="0"/>
              <a:t>电子版</a:t>
            </a:r>
          </a:p>
          <a:p>
            <a:pPr lvl="1" eaLnBrk="1" hangingPunct="1">
              <a:lnSpc>
                <a:spcPts val="3100"/>
              </a:lnSpc>
              <a:buFont typeface="Wingdings" pitchFamily="2" charset="2"/>
              <a:buChar char="u"/>
            </a:pPr>
            <a:r>
              <a:rPr lang="zh-CN" altLang="en-US" dirty="0"/>
              <a:t>源代码</a:t>
            </a:r>
          </a:p>
          <a:p>
            <a:pPr lvl="1" eaLnBrk="1" hangingPunct="1">
              <a:lnSpc>
                <a:spcPts val="3100"/>
              </a:lnSpc>
              <a:buFont typeface="Wingdings" pitchFamily="2" charset="2"/>
              <a:buChar char="u"/>
            </a:pPr>
            <a:r>
              <a:rPr lang="zh-CN" altLang="en-US" dirty="0"/>
              <a:t>实验报告</a:t>
            </a:r>
          </a:p>
          <a:p>
            <a:pPr eaLnBrk="1" hangingPunct="1">
              <a:lnSpc>
                <a:spcPts val="3100"/>
              </a:lnSpc>
            </a:pPr>
            <a:r>
              <a:rPr lang="zh-CN" altLang="en-US" dirty="0"/>
              <a:t>收集方式</a:t>
            </a:r>
          </a:p>
          <a:p>
            <a:pPr marL="914400" lvl="1" indent="-457200" eaLnBrk="1" hangingPunct="1">
              <a:lnSpc>
                <a:spcPts val="3100"/>
              </a:lnSpc>
              <a:buFont typeface="Wingdings" panose="05000000000000000000" pitchFamily="2" charset="2"/>
              <a:buChar char="u"/>
            </a:pPr>
            <a:r>
              <a:rPr lang="zh-CN" altLang="en-US" dirty="0"/>
              <a:t>每一组同学</a:t>
            </a:r>
            <a:r>
              <a:rPr lang="zh-CN" altLang="en-US" dirty="0">
                <a:solidFill>
                  <a:srgbClr val="FF0000"/>
                </a:solidFill>
                <a:highlight>
                  <a:srgbClr val="FFFF00"/>
                </a:highlight>
              </a:rPr>
              <a:t>只提供</a:t>
            </a:r>
            <a:r>
              <a:rPr lang="en-US" altLang="zh-CN" dirty="0">
                <a:solidFill>
                  <a:srgbClr val="FF0000"/>
                </a:solidFill>
                <a:highlight>
                  <a:srgbClr val="00FFFF"/>
                </a:highlight>
              </a:rPr>
              <a:t>1</a:t>
            </a:r>
            <a:r>
              <a:rPr lang="zh-CN" altLang="en-US" dirty="0">
                <a:solidFill>
                  <a:srgbClr val="FF0000"/>
                </a:solidFill>
                <a:highlight>
                  <a:srgbClr val="00FFFF"/>
                </a:highlight>
              </a:rPr>
              <a:t>个</a:t>
            </a:r>
            <a:r>
              <a:rPr lang="en-US" altLang="zh-CN" dirty="0">
                <a:solidFill>
                  <a:srgbClr val="FF0000"/>
                </a:solidFill>
                <a:highlight>
                  <a:srgbClr val="FFFF00"/>
                </a:highlight>
              </a:rPr>
              <a:t>PDF</a:t>
            </a:r>
            <a:r>
              <a:rPr lang="zh-CN" altLang="en-US" dirty="0">
                <a:solidFill>
                  <a:srgbClr val="FF0000"/>
                </a:solidFill>
                <a:highlight>
                  <a:srgbClr val="FFFF00"/>
                </a:highlight>
              </a:rPr>
              <a:t>文件</a:t>
            </a:r>
            <a:r>
              <a:rPr lang="zh-CN" altLang="en-US" dirty="0"/>
              <a:t>，包括实验报告和源代码，注意排版</a:t>
            </a:r>
            <a:endParaRPr lang="en-US" altLang="zh-CN" dirty="0"/>
          </a:p>
          <a:p>
            <a:pPr marL="800100" lvl="1" indent="-342900" eaLnBrk="1" hangingPunct="1">
              <a:lnSpc>
                <a:spcPts val="3100"/>
              </a:lnSpc>
              <a:buFont typeface="Wingdings" panose="05000000000000000000" pitchFamily="2" charset="2"/>
              <a:buChar char="u"/>
            </a:pPr>
            <a:r>
              <a:rPr lang="zh-CN" altLang="en-US" dirty="0"/>
              <a:t>文件名的命名规范为：</a:t>
            </a:r>
          </a:p>
          <a:p>
            <a:pPr marL="914400" lvl="2" indent="0" eaLnBrk="1" hangingPunct="1">
              <a:lnSpc>
                <a:spcPts val="3100"/>
              </a:lnSpc>
              <a:buNone/>
            </a:pPr>
            <a:r>
              <a:rPr lang="en-US" altLang="zh-CN" dirty="0">
                <a:solidFill>
                  <a:srgbClr val="FF0000"/>
                </a:solidFill>
              </a:rPr>
              <a:t>2020211404</a:t>
            </a:r>
            <a:r>
              <a:rPr lang="zh-CN" altLang="en-US" dirty="0">
                <a:solidFill>
                  <a:srgbClr val="FF0000"/>
                </a:solidFill>
              </a:rPr>
              <a:t>张三</a:t>
            </a:r>
            <a:r>
              <a:rPr lang="en-US" altLang="zh-CN" dirty="0">
                <a:solidFill>
                  <a:srgbClr val="FF0000"/>
                </a:solidFill>
              </a:rPr>
              <a:t>-2020211408</a:t>
            </a:r>
            <a:r>
              <a:rPr lang="zh-CN" altLang="en-US" dirty="0">
                <a:solidFill>
                  <a:srgbClr val="FF0000"/>
                </a:solidFill>
              </a:rPr>
              <a:t>李四</a:t>
            </a:r>
            <a:r>
              <a:rPr lang="en-US" altLang="zh-CN" dirty="0">
                <a:solidFill>
                  <a:srgbClr val="FF0000"/>
                </a:solidFill>
              </a:rPr>
              <a:t>.docx</a:t>
            </a:r>
            <a:endParaRPr lang="zh-CN" altLang="en-US" dirty="0">
              <a:solidFill>
                <a:srgbClr val="FF0000"/>
              </a:solidFill>
            </a:endParaRPr>
          </a:p>
          <a:p>
            <a:pPr lvl="2" eaLnBrk="1" hangingPunct="1">
              <a:lnSpc>
                <a:spcPts val="3100"/>
              </a:lnSpc>
              <a:buFont typeface="Wingdings" pitchFamily="2" charset="2"/>
              <a:buNone/>
            </a:pPr>
            <a:r>
              <a:rPr lang="zh-CN" altLang="en-US" dirty="0"/>
              <a:t>（有多个同学参加的，按照学号从小到大排列）</a:t>
            </a:r>
            <a:endParaRPr lang="en-US" altLang="zh-CN" dirty="0"/>
          </a:p>
          <a:p>
            <a:pPr marL="800100" lvl="1" indent="-342900" eaLnBrk="1" hangingPunct="1">
              <a:lnSpc>
                <a:spcPts val="3100"/>
              </a:lnSpc>
              <a:buFont typeface="Wingdings" panose="05000000000000000000" pitchFamily="2" charset="2"/>
              <a:buChar char="u"/>
            </a:pPr>
            <a:r>
              <a:rPr lang="zh-CN" altLang="en-US" dirty="0"/>
              <a:t>完成后请在北邮爱课堂平台提交，一个小组只有一个人提交即可</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dirty="0"/>
              <a:t>以往课程设计程序中存在的问题（</a:t>
            </a:r>
            <a:r>
              <a:rPr lang="en-US" altLang="zh-CN" sz="3600" dirty="0"/>
              <a:t>3</a:t>
            </a:r>
            <a:r>
              <a:rPr lang="zh-CN" altLang="en-US" sz="3600" dirty="0"/>
              <a:t>）</a:t>
            </a:r>
          </a:p>
        </p:txBody>
      </p:sp>
      <p:sp>
        <p:nvSpPr>
          <p:cNvPr id="30723" name="Rectangle 3"/>
          <p:cNvSpPr>
            <a:spLocks noGrp="1" noChangeArrowheads="1"/>
          </p:cNvSpPr>
          <p:nvPr>
            <p:ph type="body" idx="1"/>
          </p:nvPr>
        </p:nvSpPr>
        <p:spPr>
          <a:xfrm>
            <a:off x="912284" y="908720"/>
            <a:ext cx="10363200" cy="5688929"/>
          </a:xfrm>
        </p:spPr>
        <p:txBody>
          <a:bodyPr/>
          <a:lstStyle/>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为什么不把</a:t>
            </a:r>
            <a:r>
              <a:rPr lang="en-US" altLang="zh-CN" sz="2000" b="0" dirty="0">
                <a:latin typeface="+mj-lt"/>
              </a:rPr>
              <a:t>cache</a:t>
            </a:r>
            <a:r>
              <a:rPr lang="zh-CN" altLang="en-US" sz="2000" b="0" dirty="0">
                <a:latin typeface="+mj-lt"/>
              </a:rPr>
              <a:t>和静态表的查找合并为一个程序做？缺乏对问题的归纳和抽象。注意：复制后稍改动存在两份代码与只有一份代码适应两种情况，区别太大了，要极力避免复制一片代码再小修小补，程序中存在两处类似的代码。</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代码修改了协议的基本特征，失去了透明性。服务器超时不应答向服务器重传</a:t>
            </a:r>
            <a:r>
              <a:rPr lang="en-US" altLang="zh-CN" sz="2000" b="0" dirty="0">
                <a:latin typeface="+mj-lt"/>
              </a:rPr>
              <a:t>query</a:t>
            </a:r>
            <a:r>
              <a:rPr lang="zh-CN" altLang="en-US" sz="2000" b="0" dirty="0">
                <a:latin typeface="+mj-lt"/>
              </a:rPr>
              <a:t>是错的，没有你的中继，客户端得到的服务不是这样的。</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死锁问题：等不到服务器的应答，死等下去，程序不再从客户端收数据。</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多线程缺乏正确的同步措施，如：一个线程收下数据排队，另一个线程读取队列处理。读取队列的线程处于忙等待状态占掉一个</a:t>
            </a:r>
            <a:r>
              <a:rPr lang="en-US" altLang="zh-CN" sz="2000" b="0" dirty="0">
                <a:latin typeface="+mj-lt"/>
              </a:rPr>
              <a:t>CPU</a:t>
            </a:r>
            <a:r>
              <a:rPr lang="zh-CN" altLang="en-US" sz="2000" b="0" dirty="0">
                <a:latin typeface="+mj-lt"/>
              </a:rPr>
              <a:t>核</a:t>
            </a:r>
            <a:r>
              <a:rPr lang="en-US" altLang="zh-CN" sz="2000" b="0" dirty="0">
                <a:latin typeface="+mj-lt"/>
              </a:rPr>
              <a:t>100%</a:t>
            </a:r>
            <a:r>
              <a:rPr lang="zh-CN" altLang="en-US" sz="2000" b="0" dirty="0">
                <a:latin typeface="+mj-lt"/>
              </a:rPr>
              <a:t>的算力。</a:t>
            </a:r>
            <a:endParaRPr lang="en-US" altLang="zh-CN" sz="2000" b="0" dirty="0">
              <a:latin typeface="+mj-lt"/>
            </a:endParaRPr>
          </a:p>
          <a:p>
            <a:pPr marL="457200" indent="-457200" eaLnBrk="1" hangingPunct="1">
              <a:lnSpc>
                <a:spcPct val="150000"/>
              </a:lnSpc>
              <a:spcBef>
                <a:spcPts val="0"/>
              </a:spcBef>
              <a:buClr>
                <a:srgbClr val="C00000"/>
              </a:buClr>
              <a:buFont typeface="+mj-lt"/>
              <a:buAutoNum type="arabicPeriod" startAt="10"/>
            </a:pPr>
            <a:r>
              <a:rPr lang="zh-CN" altLang="en-US" sz="2000" b="0" dirty="0">
                <a:latin typeface="+mj-lt"/>
              </a:rPr>
              <a:t>链表问题：建议摈弃教科书中的方法，链表有三种成熟的模式</a:t>
            </a:r>
            <a:r>
              <a:rPr lang="en-US" altLang="zh-CN" sz="2000" b="0" dirty="0">
                <a:latin typeface="+mj-lt"/>
              </a:rPr>
              <a:t>(</a:t>
            </a:r>
            <a:r>
              <a:rPr lang="zh-CN" altLang="en-US" sz="2000" b="0" dirty="0">
                <a:latin typeface="+mj-lt"/>
              </a:rPr>
              <a:t>两种双向链表</a:t>
            </a:r>
            <a:r>
              <a:rPr lang="en-US" altLang="zh-CN" sz="2000" b="0" dirty="0" err="1">
                <a:latin typeface="+mj-lt"/>
              </a:rPr>
              <a:t>list_head</a:t>
            </a:r>
            <a:r>
              <a:rPr lang="zh-CN" altLang="en-US" sz="2000" b="0" dirty="0">
                <a:latin typeface="+mj-lt"/>
              </a:rPr>
              <a:t>和</a:t>
            </a:r>
            <a:r>
              <a:rPr lang="en-US" altLang="zh-CN" sz="2000" b="0" dirty="0" err="1">
                <a:latin typeface="+mj-lt"/>
              </a:rPr>
              <a:t>hlist</a:t>
            </a:r>
            <a:r>
              <a:rPr lang="zh-CN" altLang="en-US" sz="2000" b="0" dirty="0">
                <a:latin typeface="+mj-lt"/>
              </a:rPr>
              <a:t>，以指针的指针方式操作单链表</a:t>
            </a:r>
            <a:r>
              <a:rPr lang="en-US" altLang="zh-CN" sz="2000" b="0" dirty="0">
                <a:latin typeface="+mj-lt"/>
              </a:rPr>
              <a:t>)</a:t>
            </a:r>
            <a:r>
              <a:rPr lang="zh-CN" altLang="en-US" sz="2000" b="0" dirty="0">
                <a:latin typeface="+mj-lt"/>
              </a:rPr>
              <a:t>，网上很容易找的到，只有教科书上找不到。深刻分析这三种模式，比较一下为什么你使用的很朴素很容易理解的链表操作模式是创生</a:t>
            </a:r>
            <a:r>
              <a:rPr lang="en-US" altLang="zh-CN" sz="2000" b="0" dirty="0">
                <a:latin typeface="+mj-lt"/>
              </a:rPr>
              <a:t>BUG</a:t>
            </a:r>
            <a:r>
              <a:rPr lang="zh-CN" altLang="en-US" sz="2000" b="0" dirty="0">
                <a:latin typeface="+mj-lt"/>
              </a:rPr>
              <a:t>的利器，看起来那么蹩脚的模式却得到推崇。提示：与第</a:t>
            </a:r>
            <a:r>
              <a:rPr lang="en-US" altLang="zh-CN" sz="2000" b="0" dirty="0">
                <a:latin typeface="+mj-lt"/>
              </a:rPr>
              <a:t>10</a:t>
            </a:r>
            <a:r>
              <a:rPr lang="zh-CN" altLang="en-US" sz="2000" b="0" dirty="0">
                <a:latin typeface="+mj-lt"/>
              </a:rPr>
              <a:t>条有关。</a:t>
            </a:r>
            <a:endParaRPr lang="en-US" altLang="zh-CN" sz="2000" b="0" dirty="0">
              <a:latin typeface="+mj-lt"/>
            </a:endParaRPr>
          </a:p>
        </p:txBody>
      </p:sp>
    </p:spTree>
    <p:extLst>
      <p:ext uri="{BB962C8B-B14F-4D97-AF65-F5344CB8AC3E}">
        <p14:creationId xmlns:p14="http://schemas.microsoft.com/office/powerpoint/2010/main" val="689023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dirty="0"/>
              <a:t>以往课程设计程序中存在的问题（</a:t>
            </a:r>
            <a:r>
              <a:rPr lang="en-US" altLang="zh-CN" sz="3600" dirty="0"/>
              <a:t>4</a:t>
            </a:r>
            <a:r>
              <a:rPr lang="zh-CN" altLang="en-US" sz="3600" dirty="0"/>
              <a:t>）</a:t>
            </a:r>
          </a:p>
        </p:txBody>
      </p:sp>
      <p:sp>
        <p:nvSpPr>
          <p:cNvPr id="30723" name="Rectangle 3"/>
          <p:cNvSpPr>
            <a:spLocks noGrp="1" noChangeArrowheads="1"/>
          </p:cNvSpPr>
          <p:nvPr>
            <p:ph type="body" idx="1"/>
          </p:nvPr>
        </p:nvSpPr>
        <p:spPr>
          <a:xfrm>
            <a:off x="912284" y="908720"/>
            <a:ext cx="10363200" cy="5688929"/>
          </a:xfrm>
        </p:spPr>
        <p:txBody>
          <a:bodyPr/>
          <a:lstStyle/>
          <a:p>
            <a:pPr marL="457200" indent="-457200" eaLnBrk="1" hangingPunct="1">
              <a:lnSpc>
                <a:spcPct val="150000"/>
              </a:lnSpc>
              <a:spcBef>
                <a:spcPts val="0"/>
              </a:spcBef>
              <a:buClr>
                <a:srgbClr val="C00000"/>
              </a:buClr>
              <a:buFont typeface="+mj-lt"/>
              <a:buAutoNum type="arabicPeriod" startAt="15"/>
            </a:pPr>
            <a:r>
              <a:rPr lang="zh-CN" altLang="en-US" sz="2000" b="0" dirty="0">
                <a:latin typeface="+mj-lt"/>
              </a:rPr>
              <a:t>没有正确采用面向对象的程序设计思想。</a:t>
            </a:r>
            <a:r>
              <a:rPr lang="en-US" altLang="zh-CN" sz="2000" b="0" dirty="0">
                <a:latin typeface="+mj-lt"/>
              </a:rPr>
              <a:t>id</a:t>
            </a:r>
            <a:r>
              <a:rPr lang="zh-CN" altLang="en-US" sz="2000" b="0" dirty="0">
                <a:latin typeface="+mj-lt"/>
              </a:rPr>
              <a:t>转换，</a:t>
            </a:r>
            <a:r>
              <a:rPr lang="en-US" altLang="zh-CN" sz="2000" b="0" dirty="0">
                <a:latin typeface="+mj-lt"/>
              </a:rPr>
              <a:t>cache</a:t>
            </a:r>
            <a:r>
              <a:rPr lang="zh-CN" altLang="en-US" sz="2000" b="0" dirty="0">
                <a:latin typeface="+mj-lt"/>
              </a:rPr>
              <a:t>表，等等，要把它想象成独立的对象（事实就是这样的），使用者和设计者要有界面感，类似七层协议模型的</a:t>
            </a:r>
            <a:r>
              <a:rPr lang="en-US" altLang="zh-CN" sz="2000" b="0" dirty="0">
                <a:latin typeface="+mj-lt"/>
              </a:rPr>
              <a:t>interface, service, implementation</a:t>
            </a:r>
            <a:r>
              <a:rPr lang="zh-CN" altLang="en-US" sz="2000" b="0" dirty="0">
                <a:latin typeface="+mj-lt"/>
              </a:rPr>
              <a:t>，对使用者暴露的东西越少越好，减少模块之间的耦合度。设想一下你的程序，把</a:t>
            </a:r>
            <a:r>
              <a:rPr lang="en-US" altLang="zh-CN" sz="2000" b="0" dirty="0">
                <a:latin typeface="+mj-lt"/>
              </a:rPr>
              <a:t>cache</a:t>
            </a:r>
            <a:r>
              <a:rPr lang="zh-CN" altLang="en-US" sz="2000" b="0" dirty="0">
                <a:latin typeface="+mj-lt"/>
              </a:rPr>
              <a:t>方案彻底推翻，采用完全不同的数据结构，更换一个更复杂更高效的算法，甚至会引入硬件加速，你的主程序不需要做任何改动，或者改动很少。改动越少说明你做得越好。经典案例：</a:t>
            </a:r>
            <a:r>
              <a:rPr lang="en-US" altLang="zh-CN" sz="2000" b="0" dirty="0">
                <a:latin typeface="+mj-lt"/>
              </a:rPr>
              <a:t>TCP</a:t>
            </a:r>
            <a:r>
              <a:rPr lang="zh-CN" altLang="en-US" sz="2000" b="0" dirty="0">
                <a:latin typeface="+mj-lt"/>
              </a:rPr>
              <a:t>，协议一直在改进，使用</a:t>
            </a:r>
            <a:r>
              <a:rPr lang="en-US" altLang="zh-CN" sz="2000" b="0" dirty="0">
                <a:latin typeface="+mj-lt"/>
              </a:rPr>
              <a:t>TCP</a:t>
            </a:r>
            <a:r>
              <a:rPr lang="zh-CN" altLang="en-US" sz="2000" b="0" dirty="0">
                <a:latin typeface="+mj-lt"/>
              </a:rPr>
              <a:t>协议的应用程序除了觉得速度更快了之外完全无感，因为</a:t>
            </a:r>
            <a:r>
              <a:rPr lang="en-US" altLang="zh-CN" sz="2000" b="0" dirty="0">
                <a:latin typeface="+mj-lt"/>
              </a:rPr>
              <a:t>interface</a:t>
            </a:r>
            <a:r>
              <a:rPr lang="zh-CN" altLang="en-US" sz="2000" b="0" dirty="0">
                <a:latin typeface="+mj-lt"/>
              </a:rPr>
              <a:t>和</a:t>
            </a:r>
            <a:r>
              <a:rPr lang="en-US" altLang="zh-CN" sz="2000" b="0" dirty="0">
                <a:latin typeface="+mj-lt"/>
              </a:rPr>
              <a:t>service</a:t>
            </a:r>
            <a:r>
              <a:rPr lang="zh-CN" altLang="en-US" sz="2000" b="0" dirty="0">
                <a:latin typeface="+mj-lt"/>
              </a:rPr>
              <a:t>没变，变的是</a:t>
            </a:r>
            <a:r>
              <a:rPr lang="en-US" altLang="zh-CN" sz="2000" b="0" dirty="0">
                <a:latin typeface="+mj-lt"/>
              </a:rPr>
              <a:t>implementation</a:t>
            </a:r>
            <a:r>
              <a:rPr lang="zh-CN" altLang="en-US" sz="2000" b="0" dirty="0">
                <a:latin typeface="+mj-lt"/>
              </a:rPr>
              <a:t>。</a:t>
            </a:r>
            <a:r>
              <a:rPr lang="en-US" altLang="zh-CN" sz="2000" b="0" dirty="0">
                <a:latin typeface="+mj-lt"/>
              </a:rPr>
              <a:t>C</a:t>
            </a:r>
            <a:r>
              <a:rPr lang="zh-CN" altLang="en-US" sz="2000" b="0" dirty="0">
                <a:latin typeface="+mj-lt"/>
              </a:rPr>
              <a:t>语言的文件和</a:t>
            </a:r>
            <a:r>
              <a:rPr lang="en-US" altLang="zh-CN" sz="2000" b="0" dirty="0">
                <a:latin typeface="+mj-lt"/>
              </a:rPr>
              <a:t>socket</a:t>
            </a:r>
            <a:r>
              <a:rPr lang="zh-CN" altLang="en-US" sz="2000" b="0" dirty="0">
                <a:latin typeface="+mj-lt"/>
              </a:rPr>
              <a:t>访问也是面向对象式的，围绕对象有一组方法，内部状态是隐藏的。心中有对象，用</a:t>
            </a:r>
            <a:r>
              <a:rPr lang="en-US" altLang="zh-CN" sz="2000" b="0" dirty="0">
                <a:latin typeface="+mj-lt"/>
              </a:rPr>
              <a:t>C</a:t>
            </a:r>
            <a:r>
              <a:rPr lang="zh-CN" altLang="en-US" sz="2000" b="0" dirty="0">
                <a:latin typeface="+mj-lt"/>
              </a:rPr>
              <a:t>可以写出面向对象的程序，这样的话</a:t>
            </a:r>
            <a:r>
              <a:rPr lang="en-US" altLang="zh-CN" sz="2000" b="0" dirty="0">
                <a:latin typeface="+mj-lt"/>
              </a:rPr>
              <a:t>Linux</a:t>
            </a:r>
            <a:r>
              <a:rPr lang="zh-CN" altLang="en-US" sz="2000" b="0" dirty="0">
                <a:latin typeface="+mj-lt"/>
              </a:rPr>
              <a:t>内核源代码就是；心中无对象，用</a:t>
            </a:r>
            <a:r>
              <a:rPr lang="en-US" altLang="zh-CN" sz="2000" b="0" dirty="0">
                <a:latin typeface="+mj-lt"/>
              </a:rPr>
              <a:t>C++</a:t>
            </a:r>
            <a:r>
              <a:rPr lang="zh-CN" altLang="en-US" sz="2000" b="0" dirty="0">
                <a:latin typeface="+mj-lt"/>
              </a:rPr>
              <a:t>和</a:t>
            </a:r>
            <a:r>
              <a:rPr lang="en-US" altLang="zh-CN" sz="2000" b="0" dirty="0">
                <a:latin typeface="+mj-lt"/>
              </a:rPr>
              <a:t>Java</a:t>
            </a:r>
            <a:r>
              <a:rPr lang="zh-CN" altLang="en-US" sz="2000" b="0" dirty="0">
                <a:latin typeface="+mj-lt"/>
              </a:rPr>
              <a:t>也一样写出比</a:t>
            </a:r>
            <a:r>
              <a:rPr lang="en-US" altLang="zh-CN" sz="2000" b="0" dirty="0">
                <a:latin typeface="+mj-lt"/>
              </a:rPr>
              <a:t>C</a:t>
            </a:r>
            <a:r>
              <a:rPr lang="zh-CN" altLang="en-US" sz="2000" b="0" dirty="0">
                <a:latin typeface="+mj-lt"/>
              </a:rPr>
              <a:t>还</a:t>
            </a:r>
            <a:r>
              <a:rPr lang="en-US" altLang="zh-CN" sz="2000" b="0" dirty="0">
                <a:latin typeface="+mj-lt"/>
              </a:rPr>
              <a:t>C</a:t>
            </a:r>
            <a:r>
              <a:rPr lang="zh-CN" altLang="en-US" sz="2000" b="0" dirty="0">
                <a:latin typeface="+mj-lt"/>
              </a:rPr>
              <a:t>的程序。</a:t>
            </a:r>
            <a:endParaRPr lang="en-US" altLang="zh-CN" sz="2000" b="0" dirty="0">
              <a:latin typeface="+mj-lt"/>
            </a:endParaRPr>
          </a:p>
        </p:txBody>
      </p:sp>
    </p:spTree>
    <p:extLst>
      <p:ext uri="{BB962C8B-B14F-4D97-AF65-F5344CB8AC3E}">
        <p14:creationId xmlns:p14="http://schemas.microsoft.com/office/powerpoint/2010/main" val="1363557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2278A-9DBE-41F1-BD63-D01C35462BF4}"/>
              </a:ext>
            </a:extLst>
          </p:cNvPr>
          <p:cNvSpPr>
            <a:spLocks noGrp="1"/>
          </p:cNvSpPr>
          <p:nvPr>
            <p:ph type="title"/>
          </p:nvPr>
        </p:nvSpPr>
        <p:spPr/>
        <p:txBody>
          <a:bodyPr/>
          <a:lstStyle/>
          <a:p>
            <a:r>
              <a:rPr lang="zh-CN" altLang="en-US"/>
              <a:t>参考：</a:t>
            </a:r>
            <a:r>
              <a:rPr lang="en-US" altLang="zh-CN" dirty="0"/>
              <a:t>C</a:t>
            </a:r>
            <a:r>
              <a:rPr lang="zh-CN" altLang="en-US" dirty="0"/>
              <a:t>语言代码风格</a:t>
            </a:r>
          </a:p>
        </p:txBody>
      </p:sp>
      <p:sp>
        <p:nvSpPr>
          <p:cNvPr id="3" name="内容占位符 2">
            <a:extLst>
              <a:ext uri="{FF2B5EF4-FFF2-40B4-BE49-F238E27FC236}">
                <a16:creationId xmlns:a16="http://schemas.microsoft.com/office/drawing/2014/main" id="{529DDF58-9E25-4F7D-8825-20528B5CDE7C}"/>
              </a:ext>
            </a:extLst>
          </p:cNvPr>
          <p:cNvSpPr>
            <a:spLocks noGrp="1"/>
          </p:cNvSpPr>
          <p:nvPr>
            <p:ph idx="1"/>
          </p:nvPr>
        </p:nvSpPr>
        <p:spPr/>
        <p:txBody>
          <a:bodyPr/>
          <a:lstStyle/>
          <a:p>
            <a:r>
              <a:rPr lang="zh-CN" altLang="en-US" dirty="0"/>
              <a:t>代码风格</a:t>
            </a:r>
            <a:r>
              <a:rPr lang="en-US" altLang="zh-CN" dirty="0"/>
              <a:t>1</a:t>
            </a:r>
            <a:r>
              <a:rPr lang="zh-CN" altLang="en-US" dirty="0"/>
              <a:t>（</a:t>
            </a:r>
            <a:r>
              <a:rPr lang="en-US" altLang="zh-CN" dirty="0"/>
              <a:t>Linux</a:t>
            </a:r>
            <a:r>
              <a:rPr lang="zh-CN" altLang="en-US" dirty="0"/>
              <a:t>）</a:t>
            </a:r>
            <a:endParaRPr lang="en-US" altLang="zh-CN" dirty="0"/>
          </a:p>
          <a:p>
            <a:pPr marL="0" indent="0">
              <a:buNone/>
            </a:pPr>
            <a:r>
              <a:rPr lang="en-US" altLang="zh-CN" b="0" dirty="0">
                <a:latin typeface="Times New Roman" panose="02020603050405020304" pitchFamily="18" charset="0"/>
                <a:cs typeface="Times New Roman" panose="02020603050405020304" pitchFamily="18" charset="0"/>
              </a:rPr>
              <a:t>https://blog.csdn.net/gatieme/article/details/73323115</a:t>
            </a:r>
          </a:p>
          <a:p>
            <a:r>
              <a:rPr lang="zh-CN" altLang="en-US" dirty="0"/>
              <a:t>代码风格</a:t>
            </a:r>
            <a:r>
              <a:rPr lang="en-US" altLang="zh-CN" dirty="0"/>
              <a:t>2</a:t>
            </a:r>
            <a:r>
              <a:rPr lang="zh-CN" altLang="en-US" dirty="0"/>
              <a:t>（</a:t>
            </a:r>
            <a:r>
              <a:rPr lang="en-US" altLang="zh-CN" dirty="0"/>
              <a:t>OVS</a:t>
            </a:r>
            <a:r>
              <a:rPr lang="zh-CN" altLang="en-US" dirty="0"/>
              <a:t>社团）</a:t>
            </a:r>
            <a:endParaRPr lang="en-US" altLang="zh-CN" dirty="0"/>
          </a:p>
          <a:p>
            <a:pPr marL="0" indent="0">
              <a:buNone/>
            </a:pPr>
            <a:r>
              <a:rPr lang="en-US" altLang="zh-CN" b="0" dirty="0">
                <a:latin typeface="Times New Roman" panose="02020603050405020304" pitchFamily="18" charset="0"/>
                <a:cs typeface="Times New Roman" panose="02020603050405020304" pitchFamily="18" charset="0"/>
              </a:rPr>
              <a:t>http://www.openvswitch.org/support/dist-docs-2.5/CodingStyle.md.html</a:t>
            </a:r>
          </a:p>
          <a:p>
            <a:r>
              <a:rPr lang="zh-CN" altLang="en-US" dirty="0"/>
              <a:t>好代码坏代码</a:t>
            </a:r>
            <a:endParaRPr lang="en-US" altLang="zh-CN" dirty="0"/>
          </a:p>
          <a:p>
            <a:pPr marL="0" indent="0">
              <a:buNone/>
            </a:pPr>
            <a:r>
              <a:rPr lang="en-US" altLang="zh-CN" b="0" dirty="0">
                <a:latin typeface="+mj-lt"/>
              </a:rPr>
              <a:t>https://mp.weixin.qq.com/s/8X4T9dfPDdt2qrAWF8tEmw</a:t>
            </a:r>
          </a:p>
          <a:p>
            <a:pPr marL="0" indent="0">
              <a:buNone/>
            </a:pPr>
            <a:endParaRPr lang="en-US" altLang="zh-CN" b="0" dirty="0">
              <a:latin typeface="+mj-lt"/>
            </a:endParaRPr>
          </a:p>
          <a:p>
            <a:r>
              <a:rPr lang="en-US" altLang="zh-CN" b="0" dirty="0">
                <a:latin typeface="+mj-lt"/>
              </a:rPr>
              <a:t>Clang-format</a:t>
            </a:r>
            <a:br>
              <a:rPr lang="en-US" altLang="zh-CN" b="0" dirty="0">
                <a:latin typeface="+mj-lt"/>
              </a:rPr>
            </a:br>
            <a:r>
              <a:rPr lang="en-US" altLang="zh-CN" b="0" dirty="0">
                <a:latin typeface="+mj-lt"/>
              </a:rPr>
              <a:t>VS2019</a:t>
            </a:r>
            <a:r>
              <a:rPr lang="zh-CN" altLang="en-US" b="0" dirty="0">
                <a:latin typeface="+mj-lt"/>
              </a:rPr>
              <a:t>中工程目录下</a:t>
            </a:r>
            <a:r>
              <a:rPr lang="en-US" altLang="zh-CN" b="0" dirty="0">
                <a:latin typeface="+mj-lt"/>
              </a:rPr>
              <a:t>.clang-format</a:t>
            </a:r>
            <a:r>
              <a:rPr lang="zh-CN" altLang="en-US" b="0" dirty="0">
                <a:latin typeface="+mj-lt"/>
              </a:rPr>
              <a:t>文件</a:t>
            </a:r>
            <a:endParaRPr lang="en-US" altLang="zh-CN" b="0" dirty="0">
              <a:latin typeface="+mj-lt"/>
            </a:endParaRPr>
          </a:p>
          <a:p>
            <a:pPr marL="0" indent="0">
              <a:buNone/>
            </a:pPr>
            <a:r>
              <a:rPr lang="zh-CN" altLang="en-US" b="0" dirty="0">
                <a:latin typeface="+mj-lt"/>
              </a:rPr>
              <a:t>    设置</a:t>
            </a:r>
            <a:r>
              <a:rPr lang="en-US" altLang="zh-CN" b="0" dirty="0">
                <a:latin typeface="+mj-lt"/>
              </a:rPr>
              <a:t>clang-format.exe(</a:t>
            </a:r>
            <a:r>
              <a:rPr lang="zh-CN" altLang="en-US" b="0" dirty="0">
                <a:latin typeface="+mj-lt"/>
              </a:rPr>
              <a:t>参见</a:t>
            </a:r>
            <a:r>
              <a:rPr lang="en-US" altLang="zh-CN" b="0" dirty="0">
                <a:latin typeface="+mj-lt"/>
              </a:rPr>
              <a:t>dns.zip)</a:t>
            </a:r>
          </a:p>
          <a:p>
            <a:endParaRPr lang="en-US" altLang="zh-CN" b="0" dirty="0">
              <a:latin typeface="+mj-lt"/>
            </a:endParaRPr>
          </a:p>
        </p:txBody>
      </p:sp>
    </p:spTree>
    <p:extLst>
      <p:ext uri="{BB962C8B-B14F-4D97-AF65-F5344CB8AC3E}">
        <p14:creationId xmlns:p14="http://schemas.microsoft.com/office/powerpoint/2010/main" val="300131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1117600" indent="-1117600" eaLnBrk="1" hangingPunct="1"/>
            <a:r>
              <a:rPr lang="zh-CN" altLang="en-US" dirty="0"/>
              <a:t>课程设计报告</a:t>
            </a:r>
          </a:p>
        </p:txBody>
      </p:sp>
      <p:sp>
        <p:nvSpPr>
          <p:cNvPr id="8195" name="Rectangle 3"/>
          <p:cNvSpPr>
            <a:spLocks noGrp="1" noChangeArrowheads="1"/>
          </p:cNvSpPr>
          <p:nvPr>
            <p:ph type="body" idx="1"/>
          </p:nvPr>
        </p:nvSpPr>
        <p:spPr/>
        <p:txBody>
          <a:bodyPr/>
          <a:lstStyle/>
          <a:p>
            <a:pPr eaLnBrk="1" hangingPunct="1">
              <a:lnSpc>
                <a:spcPct val="150000"/>
              </a:lnSpc>
            </a:pPr>
            <a:r>
              <a:rPr lang="zh-CN" altLang="en-US" b="0" dirty="0">
                <a:solidFill>
                  <a:srgbClr val="000066"/>
                </a:solidFill>
              </a:rPr>
              <a:t>系统的功能设计</a:t>
            </a:r>
          </a:p>
          <a:p>
            <a:pPr eaLnBrk="1" hangingPunct="1">
              <a:lnSpc>
                <a:spcPct val="150000"/>
              </a:lnSpc>
            </a:pPr>
            <a:r>
              <a:rPr lang="zh-CN" altLang="en-US" b="0" dirty="0">
                <a:solidFill>
                  <a:srgbClr val="000066"/>
                </a:solidFill>
              </a:rPr>
              <a:t>模块划分和软件流程图</a:t>
            </a:r>
          </a:p>
          <a:p>
            <a:pPr eaLnBrk="1" hangingPunct="1">
              <a:lnSpc>
                <a:spcPct val="150000"/>
              </a:lnSpc>
            </a:pPr>
            <a:r>
              <a:rPr lang="zh-CN" altLang="en-US" b="0" dirty="0">
                <a:solidFill>
                  <a:srgbClr val="000066"/>
                </a:solidFill>
              </a:rPr>
              <a:t>测试用例以及运行结果</a:t>
            </a:r>
          </a:p>
          <a:p>
            <a:pPr eaLnBrk="1" hangingPunct="1">
              <a:lnSpc>
                <a:spcPct val="150000"/>
              </a:lnSpc>
            </a:pPr>
            <a:r>
              <a:rPr lang="zh-CN" altLang="en-US" b="0" dirty="0">
                <a:solidFill>
                  <a:srgbClr val="000066"/>
                </a:solidFill>
              </a:rPr>
              <a:t>调试中遇到并解决的问题</a:t>
            </a:r>
          </a:p>
          <a:p>
            <a:pPr eaLnBrk="1" hangingPunct="1">
              <a:lnSpc>
                <a:spcPct val="150000"/>
              </a:lnSpc>
            </a:pPr>
            <a:r>
              <a:rPr lang="zh-CN" altLang="en-US" b="0" dirty="0">
                <a:solidFill>
                  <a:srgbClr val="000066"/>
                </a:solidFill>
              </a:rPr>
              <a:t>总结和心得体会</a:t>
            </a:r>
          </a:p>
          <a:p>
            <a:pPr eaLnBrk="1" hangingPunct="1"/>
            <a:endParaRPr lang="en-US" altLang="zh-CN" b="0" dirty="0">
              <a:solidFill>
                <a:srgbClr val="0000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dirty="0">
                <a:solidFill>
                  <a:schemeClr val="accent2"/>
                </a:solidFill>
              </a:rPr>
              <a:t>课程设计题目</a:t>
            </a:r>
          </a:p>
        </p:txBody>
      </p:sp>
      <p:sp>
        <p:nvSpPr>
          <p:cNvPr id="4099" name="Line 3"/>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latin typeface="+mj-lt"/>
              </a:rPr>
              <a:t>实现</a:t>
            </a:r>
            <a:r>
              <a:rPr lang="en-US" altLang="zh-CN" dirty="0">
                <a:latin typeface="+mj-lt"/>
              </a:rPr>
              <a:t>DNS</a:t>
            </a:r>
            <a:r>
              <a:rPr lang="zh-CN" altLang="en-US" dirty="0">
                <a:latin typeface="+mj-lt"/>
              </a:rPr>
              <a:t>中继服务器</a:t>
            </a:r>
          </a:p>
        </p:txBody>
      </p:sp>
      <p:sp>
        <p:nvSpPr>
          <p:cNvPr id="5123" name="Rectangle 3"/>
          <p:cNvSpPr>
            <a:spLocks noGrp="1" noChangeArrowheads="1"/>
          </p:cNvSpPr>
          <p:nvPr>
            <p:ph type="body" idx="1"/>
          </p:nvPr>
        </p:nvSpPr>
        <p:spPr>
          <a:xfrm>
            <a:off x="914400" y="981075"/>
            <a:ext cx="10363200" cy="5876925"/>
          </a:xfrm>
        </p:spPr>
        <p:txBody>
          <a:bodyPr/>
          <a:lstStyle/>
          <a:p>
            <a:pPr eaLnBrk="1" hangingPunct="1">
              <a:lnSpc>
                <a:spcPct val="150000"/>
              </a:lnSpc>
            </a:pPr>
            <a:r>
              <a:rPr lang="zh-CN" altLang="en-US" dirty="0"/>
              <a:t>设计一个</a:t>
            </a:r>
            <a:r>
              <a:rPr lang="en-US" altLang="zh-CN" dirty="0"/>
              <a:t>DNS</a:t>
            </a:r>
            <a:r>
              <a:rPr lang="zh-CN" altLang="en-US" dirty="0"/>
              <a:t>服务器程序，读入</a:t>
            </a:r>
            <a:r>
              <a:rPr lang="zh-CN" altLang="en-US" dirty="0">
                <a:latin typeface="宋体" pitchFamily="2" charset="-122"/>
                <a:ea typeface="宋体" pitchFamily="2" charset="-122"/>
              </a:rPr>
              <a:t>“</a:t>
            </a:r>
            <a:r>
              <a:rPr lang="zh-CN" altLang="en-US" dirty="0"/>
              <a:t>域名</a:t>
            </a:r>
            <a:r>
              <a:rPr lang="en-US" altLang="zh-CN" dirty="0"/>
              <a:t>-IP</a:t>
            </a:r>
            <a:r>
              <a:rPr lang="zh-CN" altLang="en-US" dirty="0"/>
              <a:t>地址</a:t>
            </a:r>
            <a:r>
              <a:rPr lang="zh-CN" altLang="en-US" dirty="0">
                <a:latin typeface="宋体" pitchFamily="2" charset="-122"/>
                <a:ea typeface="宋体" pitchFamily="2" charset="-122"/>
              </a:rPr>
              <a:t>”</a:t>
            </a:r>
            <a:r>
              <a:rPr lang="zh-CN" altLang="en-US" dirty="0"/>
              <a:t>对照表，当客户端查询域名对应的</a:t>
            </a:r>
            <a:r>
              <a:rPr lang="en-US" altLang="zh-CN" dirty="0"/>
              <a:t>IP</a:t>
            </a:r>
            <a:r>
              <a:rPr lang="zh-CN" altLang="en-US" dirty="0"/>
              <a:t>地址时，用域名检索该对照表，三种检索结果：</a:t>
            </a:r>
          </a:p>
          <a:p>
            <a:pPr lvl="1" eaLnBrk="1" hangingPunct="1">
              <a:lnSpc>
                <a:spcPct val="150000"/>
              </a:lnSpc>
              <a:buFont typeface="Wingdings" pitchFamily="2" charset="2"/>
              <a:buChar char="u"/>
            </a:pPr>
            <a:r>
              <a:rPr lang="zh-CN" altLang="en-US" dirty="0"/>
              <a:t>检索结果为</a:t>
            </a:r>
            <a:r>
              <a:rPr lang="en-US" altLang="zh-CN" dirty="0" err="1"/>
              <a:t>ip</a:t>
            </a:r>
            <a:r>
              <a:rPr lang="zh-CN" altLang="en-US" dirty="0"/>
              <a:t>地址</a:t>
            </a:r>
            <a:r>
              <a:rPr lang="en-US" altLang="zh-CN" dirty="0"/>
              <a:t>0.0.0.0</a:t>
            </a:r>
            <a:r>
              <a:rPr lang="zh-CN" altLang="en-US" dirty="0"/>
              <a:t>，则向客户端返回</a:t>
            </a:r>
            <a:r>
              <a:rPr lang="zh-CN" altLang="en-US" dirty="0">
                <a:latin typeface="宋体" pitchFamily="2" charset="-122"/>
                <a:ea typeface="宋体" pitchFamily="2" charset="-122"/>
              </a:rPr>
              <a:t>“</a:t>
            </a:r>
            <a:r>
              <a:rPr lang="zh-CN" altLang="en-US" dirty="0"/>
              <a:t>域名不存在</a:t>
            </a:r>
            <a:r>
              <a:rPr lang="zh-CN" altLang="en-US" dirty="0">
                <a:latin typeface="宋体" pitchFamily="2" charset="-122"/>
                <a:ea typeface="宋体" pitchFamily="2" charset="-122"/>
              </a:rPr>
              <a:t>”</a:t>
            </a:r>
            <a:r>
              <a:rPr lang="zh-CN" altLang="en-US" dirty="0"/>
              <a:t>的报错消息，而不是返回</a:t>
            </a:r>
            <a:r>
              <a:rPr lang="en-US" altLang="zh-CN" dirty="0"/>
              <a:t>IP</a:t>
            </a:r>
            <a:r>
              <a:rPr lang="zh-CN" altLang="en-US" dirty="0"/>
              <a:t>地址为</a:t>
            </a:r>
            <a:r>
              <a:rPr lang="en-US" altLang="zh-CN" dirty="0"/>
              <a:t>0.0.0.0</a:t>
            </a:r>
            <a:r>
              <a:rPr lang="zh-CN" altLang="en-US" dirty="0"/>
              <a:t>（</a:t>
            </a:r>
            <a:r>
              <a:rPr lang="zh-CN" altLang="en-US" dirty="0">
                <a:solidFill>
                  <a:srgbClr val="800000"/>
                </a:solidFill>
              </a:rPr>
              <a:t>不良网站拦截功能</a:t>
            </a:r>
            <a:r>
              <a:rPr lang="zh-CN" altLang="en-US" dirty="0"/>
              <a:t>）</a:t>
            </a:r>
          </a:p>
          <a:p>
            <a:pPr lvl="1" eaLnBrk="1" hangingPunct="1">
              <a:lnSpc>
                <a:spcPct val="150000"/>
              </a:lnSpc>
              <a:buFont typeface="Wingdings" pitchFamily="2" charset="2"/>
              <a:buChar char="u"/>
            </a:pPr>
            <a:r>
              <a:rPr lang="zh-CN" altLang="en-US" dirty="0"/>
              <a:t>检索结果为普通</a:t>
            </a:r>
            <a:r>
              <a:rPr lang="en-US" altLang="zh-CN" dirty="0"/>
              <a:t>IP</a:t>
            </a:r>
            <a:r>
              <a:rPr lang="zh-CN" altLang="en-US" dirty="0"/>
              <a:t>地址，则向客户返回这个地址（</a:t>
            </a:r>
            <a:r>
              <a:rPr lang="zh-CN" altLang="en-US" dirty="0">
                <a:solidFill>
                  <a:srgbClr val="800000"/>
                </a:solidFill>
              </a:rPr>
              <a:t>服务器功能</a:t>
            </a:r>
            <a:r>
              <a:rPr lang="zh-CN" altLang="en-US" dirty="0"/>
              <a:t>）</a:t>
            </a:r>
          </a:p>
          <a:p>
            <a:pPr lvl="1" eaLnBrk="1" hangingPunct="1">
              <a:lnSpc>
                <a:spcPct val="150000"/>
              </a:lnSpc>
              <a:buFont typeface="Wingdings" pitchFamily="2" charset="2"/>
              <a:buChar char="u"/>
            </a:pPr>
            <a:r>
              <a:rPr lang="zh-CN" altLang="en-US" dirty="0"/>
              <a:t>表中未检到该域名，则向因特网</a:t>
            </a:r>
            <a:r>
              <a:rPr lang="en-US" altLang="zh-CN" dirty="0"/>
              <a:t>DNS</a:t>
            </a:r>
            <a:r>
              <a:rPr lang="zh-CN" altLang="en-US" dirty="0"/>
              <a:t>服务器发出查询，并将结果返给客户端（</a:t>
            </a:r>
            <a:r>
              <a:rPr lang="zh-CN" altLang="en-US" dirty="0">
                <a:solidFill>
                  <a:srgbClr val="800000"/>
                </a:solidFill>
              </a:rPr>
              <a:t>中继功能</a:t>
            </a:r>
            <a:r>
              <a:rPr lang="zh-CN" altLang="en-US" dirty="0"/>
              <a:t>）</a:t>
            </a:r>
          </a:p>
          <a:p>
            <a:pPr lvl="2" eaLnBrk="1" hangingPunct="1">
              <a:lnSpc>
                <a:spcPct val="150000"/>
              </a:lnSpc>
            </a:pPr>
            <a:r>
              <a:rPr lang="zh-CN" altLang="en-US" dirty="0"/>
              <a:t>考虑多个计算机上的客户端会同时查询，需要进行消息</a:t>
            </a:r>
            <a:r>
              <a:rPr lang="en-US" altLang="zh-CN" dirty="0"/>
              <a:t>ID</a:t>
            </a:r>
            <a:r>
              <a:rPr lang="zh-CN" altLang="en-US" dirty="0"/>
              <a:t>的转换</a:t>
            </a:r>
            <a:endParaRPr lang="en-US" altLang="zh-CN" dirty="0"/>
          </a:p>
          <a:p>
            <a:pPr eaLnBrk="1" hangingPunct="1">
              <a:lnSpc>
                <a:spcPct val="150000"/>
              </a:lnSpc>
            </a:pPr>
            <a:r>
              <a:rPr lang="zh-CN" altLang="en-US" dirty="0"/>
              <a:t>其他自选题目</a:t>
            </a:r>
            <a:endParaRPr lang="en-US" altLang="zh-CN" dirty="0"/>
          </a:p>
          <a:p>
            <a:pPr marL="800100" lvl="1" indent="-342900" eaLnBrk="1" hangingPunct="1">
              <a:lnSpc>
                <a:spcPct val="150000"/>
              </a:lnSpc>
              <a:buFont typeface="Wingdings" panose="05000000000000000000" pitchFamily="2" charset="2"/>
              <a:buChar char="u"/>
            </a:pPr>
            <a:r>
              <a:rPr lang="zh-CN" altLang="en-US" dirty="0"/>
              <a:t>自选题目需要经任课老师确认（两周之内）</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subTitle" idx="1"/>
          </p:nvPr>
        </p:nvSpPr>
        <p:spPr>
          <a:xfrm>
            <a:off x="1644651" y="2466976"/>
            <a:ext cx="8577263" cy="2906713"/>
          </a:xfrm>
        </p:spPr>
        <p:txBody>
          <a:bodyPr/>
          <a:lstStyle/>
          <a:p>
            <a:pPr>
              <a:lnSpc>
                <a:spcPct val="80000"/>
              </a:lnSpc>
              <a:buFontTx/>
              <a:buNone/>
            </a:pPr>
            <a:r>
              <a:rPr lang="en-US" altLang="zh-CN" sz="5400" dirty="0">
                <a:solidFill>
                  <a:srgbClr val="0000FF"/>
                </a:solidFill>
                <a:latin typeface="Times New Roman" pitchFamily="18" charset="0"/>
              </a:rPr>
              <a:t>Hierarchical Namespace &amp;</a:t>
            </a:r>
          </a:p>
          <a:p>
            <a:pPr>
              <a:lnSpc>
                <a:spcPct val="80000"/>
              </a:lnSpc>
              <a:buFontTx/>
              <a:buNone/>
            </a:pPr>
            <a:r>
              <a:rPr lang="en-US" altLang="zh-CN" sz="5400" dirty="0">
                <a:solidFill>
                  <a:srgbClr val="0000FF"/>
                </a:solidFill>
                <a:latin typeface="Times New Roman" pitchFamily="18" charset="0"/>
              </a:rPr>
              <a:t>Resource Records</a:t>
            </a:r>
          </a:p>
          <a:p>
            <a:pPr>
              <a:lnSpc>
                <a:spcPct val="80000"/>
              </a:lnSpc>
              <a:buFontTx/>
              <a:buNone/>
            </a:pPr>
            <a:endParaRPr lang="en-US" altLang="zh-CN" sz="5400" dirty="0">
              <a:solidFill>
                <a:srgbClr val="0000FF"/>
              </a:solidFill>
              <a:latin typeface="Times New Roman" pitchFamily="18" charset="0"/>
            </a:endParaRPr>
          </a:p>
        </p:txBody>
      </p:sp>
      <p:sp>
        <p:nvSpPr>
          <p:cNvPr id="3" name="Line 3">
            <a:extLst>
              <a:ext uri="{FF2B5EF4-FFF2-40B4-BE49-F238E27FC236}">
                <a16:creationId xmlns:a16="http://schemas.microsoft.com/office/drawing/2014/main" id="{AD2A5B16-D4EA-4443-A3BC-CFA6CAD7B5F5}"/>
              </a:ext>
            </a:extLst>
          </p:cNvPr>
          <p:cNvSpPr>
            <a:spLocks noChangeShapeType="1"/>
          </p:cNvSpPr>
          <p:nvPr/>
        </p:nvSpPr>
        <p:spPr bwMode="auto">
          <a:xfrm>
            <a:off x="839416" y="908720"/>
            <a:ext cx="10729192" cy="0"/>
          </a:xfrm>
          <a:prstGeom prst="line">
            <a:avLst/>
          </a:prstGeom>
          <a:noFill/>
          <a:ln w="762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theme/theme1.xml><?xml version="1.0" encoding="utf-8"?>
<a:theme xmlns:a="http://schemas.openxmlformats.org/drawingml/2006/main" name="空演示文稿">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spDef>
    <a:ln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530212</TotalTime>
  <Words>3942</Words>
  <Application>Microsoft Office PowerPoint</Application>
  <PresentationFormat>宽屏</PresentationFormat>
  <Paragraphs>410</Paragraphs>
  <Slides>52</Slides>
  <Notes>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72" baseType="lpstr">
      <vt:lpstr>Batang</vt:lpstr>
      <vt:lpstr>等线</vt:lpstr>
      <vt:lpstr>仿宋_GB2312</vt:lpstr>
      <vt:lpstr>黑体</vt:lpstr>
      <vt:lpstr>楷体</vt:lpstr>
      <vt:lpstr>楷体_GB2312</vt:lpstr>
      <vt:lpstr>宋体</vt:lpstr>
      <vt:lpstr>Arial</vt:lpstr>
      <vt:lpstr>Baskerville Old Face</vt:lpstr>
      <vt:lpstr>Comic Sans MS</vt:lpstr>
      <vt:lpstr>Courier New</vt:lpstr>
      <vt:lpstr>Lucida Console</vt:lpstr>
      <vt:lpstr>Symbol</vt:lpstr>
      <vt:lpstr>Tahoma</vt:lpstr>
      <vt:lpstr>Times</vt:lpstr>
      <vt:lpstr>Times New Roman</vt:lpstr>
      <vt:lpstr>Verdana</vt:lpstr>
      <vt:lpstr>Wingdings</vt:lpstr>
      <vt:lpstr>空演示文稿</vt:lpstr>
      <vt:lpstr>Visio</vt:lpstr>
      <vt:lpstr>《计算机网络》课程设计  蒋砚军 jiangyanjun0718@bupt.edu.cn Tel.13701053229  </vt:lpstr>
      <vt:lpstr>课程安排</vt:lpstr>
      <vt:lpstr>课程安排</vt:lpstr>
      <vt:lpstr>成绩评定</vt:lpstr>
      <vt:lpstr>提交文件的内容</vt:lpstr>
      <vt:lpstr>课程设计报告</vt:lpstr>
      <vt:lpstr>课程设计题目</vt:lpstr>
      <vt:lpstr>实现DNS中继服务器</vt:lpstr>
      <vt:lpstr>PowerPoint 演示文稿</vt:lpstr>
      <vt:lpstr>DNS: Domain Name System</vt:lpstr>
      <vt:lpstr>Hierarchical Namespace</vt:lpstr>
      <vt:lpstr>Zones</vt:lpstr>
      <vt:lpstr>Resource Records (RR)</vt:lpstr>
      <vt:lpstr>Sample of DNS Database</vt:lpstr>
      <vt:lpstr>PowerPoint 演示文稿</vt:lpstr>
      <vt:lpstr>DNS Client-Server Interaction</vt:lpstr>
      <vt:lpstr>Hierarchy of Name Servers</vt:lpstr>
      <vt:lpstr>DNS Lookup</vt:lpstr>
      <vt:lpstr>Name Resolution Methods</vt:lpstr>
      <vt:lpstr>Example of Recursive Resolution</vt:lpstr>
      <vt:lpstr>Example of Iterative Resolution</vt:lpstr>
      <vt:lpstr>DNS Caching</vt:lpstr>
      <vt:lpstr>DNS报文格式</vt:lpstr>
      <vt:lpstr>  DNS的报文构成(RFC1035 4.1)</vt:lpstr>
      <vt:lpstr>  DNS的报文格式</vt:lpstr>
      <vt:lpstr>Header Section Format (4.1.1)</vt:lpstr>
      <vt:lpstr>报头字段(1)</vt:lpstr>
      <vt:lpstr>报头字段(2)</vt:lpstr>
      <vt:lpstr>Question Section Format  (RFC1035 4.1.2)</vt:lpstr>
      <vt:lpstr>Resource Record Format  (RFC1035  4.1.3)</vt:lpstr>
      <vt:lpstr>Resource Record (RR) Format </vt:lpstr>
      <vt:lpstr>Resource Record Data (RFC1035 3.3 &amp; 3.4)</vt:lpstr>
      <vt:lpstr>报文例（RFC1034  6.2.1）</vt:lpstr>
      <vt:lpstr>报文例（RFC1034  6.2.7）</vt:lpstr>
      <vt:lpstr>相关资料</vt:lpstr>
      <vt:lpstr>程序的设计和运行</vt:lpstr>
      <vt:lpstr>Socket编程方面的小问题</vt:lpstr>
      <vt:lpstr>报头解析：类型定义</vt:lpstr>
      <vt:lpstr>报头解析：引用举例</vt:lpstr>
      <vt:lpstr>Windows系统DNS中继服务器运行</vt:lpstr>
      <vt:lpstr>将DNS服务器指向本地自设计的程序</vt:lpstr>
      <vt:lpstr>所设计的程序必须要考虑的两个问题</vt:lpstr>
      <vt:lpstr>ID转换问题</vt:lpstr>
      <vt:lpstr>更高级的功能（选作）</vt:lpstr>
      <vt:lpstr>参考实现</vt:lpstr>
      <vt:lpstr>参考实现</vt:lpstr>
      <vt:lpstr>以往课程设计程序中存在的问题</vt:lpstr>
      <vt:lpstr>以往课程设计程序中存在的问题（1）</vt:lpstr>
      <vt:lpstr>以往课程设计程序中存在的问题（2）</vt:lpstr>
      <vt:lpstr>以往课程设计程序中存在的问题（3）</vt:lpstr>
      <vt:lpstr>以往课程设计程序中存在的问题（4）</vt:lpstr>
      <vt:lpstr>参考：C语言代码风格</vt:lpstr>
    </vt:vector>
  </TitlesOfParts>
  <Manager/>
  <Company>北京邮电大学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蒋砚军　jiangy@public3.bta.net.cn</dc:creator>
  <cp:lastModifiedBy>▷</cp:lastModifiedBy>
  <cp:revision>633</cp:revision>
  <dcterms:created xsi:type="dcterms:W3CDTF">2001-09-25T00:57:40Z</dcterms:created>
  <dcterms:modified xsi:type="dcterms:W3CDTF">2022-03-29T09:45:36Z</dcterms:modified>
</cp:coreProperties>
</file>