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0.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11.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37"/>
  </p:notesMasterIdLst>
  <p:handoutMasterIdLst>
    <p:handoutMasterId r:id="rId138"/>
  </p:handoutMasterIdLst>
  <p:sldIdLst>
    <p:sldId id="456" r:id="rId2"/>
    <p:sldId id="658" r:id="rId3"/>
    <p:sldId id="752" r:id="rId4"/>
    <p:sldId id="753" r:id="rId5"/>
    <p:sldId id="754" r:id="rId6"/>
    <p:sldId id="755" r:id="rId7"/>
    <p:sldId id="757" r:id="rId8"/>
    <p:sldId id="762" r:id="rId9"/>
    <p:sldId id="785" r:id="rId10"/>
    <p:sldId id="653" r:id="rId11"/>
    <p:sldId id="584" r:id="rId12"/>
    <p:sldId id="778" r:id="rId13"/>
    <p:sldId id="779" r:id="rId14"/>
    <p:sldId id="780" r:id="rId15"/>
    <p:sldId id="621" r:id="rId16"/>
    <p:sldId id="659" r:id="rId17"/>
    <p:sldId id="775" r:id="rId18"/>
    <p:sldId id="776" r:id="rId19"/>
    <p:sldId id="777" r:id="rId20"/>
    <p:sldId id="535" r:id="rId21"/>
    <p:sldId id="786" r:id="rId22"/>
    <p:sldId id="554" r:id="rId23"/>
    <p:sldId id="588" r:id="rId24"/>
    <p:sldId id="541" r:id="rId25"/>
    <p:sldId id="624" r:id="rId26"/>
    <p:sldId id="787" r:id="rId27"/>
    <p:sldId id="655" r:id="rId28"/>
    <p:sldId id="622" r:id="rId29"/>
    <p:sldId id="623" r:id="rId30"/>
    <p:sldId id="781" r:id="rId31"/>
    <p:sldId id="789" r:id="rId32"/>
    <p:sldId id="790" r:id="rId33"/>
    <p:sldId id="791" r:id="rId34"/>
    <p:sldId id="792" r:id="rId35"/>
    <p:sldId id="793" r:id="rId36"/>
    <p:sldId id="794" r:id="rId37"/>
    <p:sldId id="795" r:id="rId38"/>
    <p:sldId id="796" r:id="rId39"/>
    <p:sldId id="797" r:id="rId40"/>
    <p:sldId id="798" r:id="rId41"/>
    <p:sldId id="799" r:id="rId42"/>
    <p:sldId id="800" r:id="rId43"/>
    <p:sldId id="801" r:id="rId44"/>
    <p:sldId id="802" r:id="rId45"/>
    <p:sldId id="803" r:id="rId46"/>
    <p:sldId id="804" r:id="rId47"/>
    <p:sldId id="805" r:id="rId48"/>
    <p:sldId id="806" r:id="rId49"/>
    <p:sldId id="807" r:id="rId50"/>
    <p:sldId id="808" r:id="rId51"/>
    <p:sldId id="809" r:id="rId52"/>
    <p:sldId id="810" r:id="rId53"/>
    <p:sldId id="811" r:id="rId54"/>
    <p:sldId id="812" r:id="rId55"/>
    <p:sldId id="813" r:id="rId56"/>
    <p:sldId id="814" r:id="rId57"/>
    <p:sldId id="815" r:id="rId58"/>
    <p:sldId id="816" r:id="rId59"/>
    <p:sldId id="817" r:id="rId60"/>
    <p:sldId id="818" r:id="rId61"/>
    <p:sldId id="819" r:id="rId62"/>
    <p:sldId id="820" r:id="rId63"/>
    <p:sldId id="821" r:id="rId64"/>
    <p:sldId id="822" r:id="rId65"/>
    <p:sldId id="823" r:id="rId66"/>
    <p:sldId id="824" r:id="rId67"/>
    <p:sldId id="825" r:id="rId68"/>
    <p:sldId id="826" r:id="rId69"/>
    <p:sldId id="827" r:id="rId70"/>
    <p:sldId id="591" r:id="rId71"/>
    <p:sldId id="703" r:id="rId72"/>
    <p:sldId id="704" r:id="rId73"/>
    <p:sldId id="705" r:id="rId74"/>
    <p:sldId id="706" r:id="rId75"/>
    <p:sldId id="707" r:id="rId76"/>
    <p:sldId id="711" r:id="rId77"/>
    <p:sldId id="642" r:id="rId78"/>
    <p:sldId id="712" r:id="rId79"/>
    <p:sldId id="713" r:id="rId80"/>
    <p:sldId id="643" r:id="rId81"/>
    <p:sldId id="714" r:id="rId82"/>
    <p:sldId id="715" r:id="rId83"/>
    <p:sldId id="716" r:id="rId84"/>
    <p:sldId id="717" r:id="rId85"/>
    <p:sldId id="644" r:id="rId86"/>
    <p:sldId id="646" r:id="rId87"/>
    <p:sldId id="647" r:id="rId88"/>
    <p:sldId id="839" r:id="rId89"/>
    <p:sldId id="840" r:id="rId90"/>
    <p:sldId id="841" r:id="rId91"/>
    <p:sldId id="842" r:id="rId92"/>
    <p:sldId id="843" r:id="rId93"/>
    <p:sldId id="844" r:id="rId94"/>
    <p:sldId id="845" r:id="rId95"/>
    <p:sldId id="846" r:id="rId96"/>
    <p:sldId id="847" r:id="rId97"/>
    <p:sldId id="848" r:id="rId98"/>
    <p:sldId id="849" r:id="rId99"/>
    <p:sldId id="850" r:id="rId100"/>
    <p:sldId id="851" r:id="rId101"/>
    <p:sldId id="852" r:id="rId102"/>
    <p:sldId id="853" r:id="rId103"/>
    <p:sldId id="854" r:id="rId104"/>
    <p:sldId id="855" r:id="rId105"/>
    <p:sldId id="856" r:id="rId106"/>
    <p:sldId id="857" r:id="rId107"/>
    <p:sldId id="858" r:id="rId108"/>
    <p:sldId id="828" r:id="rId109"/>
    <p:sldId id="829" r:id="rId110"/>
    <p:sldId id="830" r:id="rId111"/>
    <p:sldId id="831" r:id="rId112"/>
    <p:sldId id="832" r:id="rId113"/>
    <p:sldId id="833" r:id="rId114"/>
    <p:sldId id="834" r:id="rId115"/>
    <p:sldId id="835" r:id="rId116"/>
    <p:sldId id="836" r:id="rId117"/>
    <p:sldId id="837" r:id="rId118"/>
    <p:sldId id="838" r:id="rId119"/>
    <p:sldId id="599" r:id="rId120"/>
    <p:sldId id="739" r:id="rId121"/>
    <p:sldId id="751" r:id="rId122"/>
    <p:sldId id="740" r:id="rId123"/>
    <p:sldId id="741" r:id="rId124"/>
    <p:sldId id="767" r:id="rId125"/>
    <p:sldId id="756" r:id="rId126"/>
    <p:sldId id="768" r:id="rId127"/>
    <p:sldId id="617" r:id="rId128"/>
    <p:sldId id="742" r:id="rId129"/>
    <p:sldId id="743" r:id="rId130"/>
    <p:sldId id="744" r:id="rId131"/>
    <p:sldId id="745" r:id="rId132"/>
    <p:sldId id="746" r:id="rId133"/>
    <p:sldId id="784" r:id="rId134"/>
    <p:sldId id="788" r:id="rId135"/>
    <p:sldId id="500" r:id="rId136"/>
  </p:sldIdLst>
  <p:sldSz cx="10693400" cy="7561263"/>
  <p:notesSz cx="7099300" cy="10234613"/>
  <p:custDataLst>
    <p:tags r:id="rId139"/>
  </p:custDataLst>
  <p:defaultTextStyle>
    <a:defPPr>
      <a:defRPr lang="en-US"/>
    </a:defPPr>
    <a:lvl1pPr algn="ctr" rtl="0" eaLnBrk="0" fontAlgn="base" hangingPunct="0">
      <a:spcBef>
        <a:spcPct val="0"/>
      </a:spcBef>
      <a:spcAft>
        <a:spcPct val="0"/>
      </a:spcAft>
      <a:defRPr sz="2200" b="1" kern="1200">
        <a:solidFill>
          <a:schemeClr val="tx1"/>
        </a:solidFill>
        <a:latin typeface="Times New Roman" pitchFamily="18" charset="0"/>
        <a:ea typeface="+mn-ea"/>
        <a:cs typeface="+mn-cs"/>
      </a:defRPr>
    </a:lvl1pPr>
    <a:lvl2pPr marL="497845" algn="ctr" rtl="0" eaLnBrk="0" fontAlgn="base" hangingPunct="0">
      <a:spcBef>
        <a:spcPct val="0"/>
      </a:spcBef>
      <a:spcAft>
        <a:spcPct val="0"/>
      </a:spcAft>
      <a:defRPr sz="2200" b="1" kern="1200">
        <a:solidFill>
          <a:schemeClr val="tx1"/>
        </a:solidFill>
        <a:latin typeface="Times New Roman" pitchFamily="18" charset="0"/>
        <a:ea typeface="+mn-ea"/>
        <a:cs typeface="+mn-cs"/>
      </a:defRPr>
    </a:lvl2pPr>
    <a:lvl3pPr marL="995690" algn="ctr" rtl="0" eaLnBrk="0" fontAlgn="base" hangingPunct="0">
      <a:spcBef>
        <a:spcPct val="0"/>
      </a:spcBef>
      <a:spcAft>
        <a:spcPct val="0"/>
      </a:spcAft>
      <a:defRPr sz="2200" b="1" kern="1200">
        <a:solidFill>
          <a:schemeClr val="tx1"/>
        </a:solidFill>
        <a:latin typeface="Times New Roman" pitchFamily="18" charset="0"/>
        <a:ea typeface="+mn-ea"/>
        <a:cs typeface="+mn-cs"/>
      </a:defRPr>
    </a:lvl3pPr>
    <a:lvl4pPr marL="1493535" algn="ctr" rtl="0" eaLnBrk="0" fontAlgn="base" hangingPunct="0">
      <a:spcBef>
        <a:spcPct val="0"/>
      </a:spcBef>
      <a:spcAft>
        <a:spcPct val="0"/>
      </a:spcAft>
      <a:defRPr sz="2200" b="1" kern="1200">
        <a:solidFill>
          <a:schemeClr val="tx1"/>
        </a:solidFill>
        <a:latin typeface="Times New Roman" pitchFamily="18" charset="0"/>
        <a:ea typeface="+mn-ea"/>
        <a:cs typeface="+mn-cs"/>
      </a:defRPr>
    </a:lvl4pPr>
    <a:lvl5pPr marL="1991380" algn="ctr" rtl="0" eaLnBrk="0" fontAlgn="base" hangingPunct="0">
      <a:spcBef>
        <a:spcPct val="0"/>
      </a:spcBef>
      <a:spcAft>
        <a:spcPct val="0"/>
      </a:spcAft>
      <a:defRPr sz="2200" b="1" kern="1200">
        <a:solidFill>
          <a:schemeClr val="tx1"/>
        </a:solidFill>
        <a:latin typeface="Times New Roman" pitchFamily="18" charset="0"/>
        <a:ea typeface="+mn-ea"/>
        <a:cs typeface="+mn-cs"/>
      </a:defRPr>
    </a:lvl5pPr>
    <a:lvl6pPr marL="2489225" algn="l" defTabSz="995690" rtl="0" eaLnBrk="1" latinLnBrk="0" hangingPunct="1">
      <a:defRPr sz="2200" b="1" kern="1200">
        <a:solidFill>
          <a:schemeClr val="tx1"/>
        </a:solidFill>
        <a:latin typeface="Times New Roman" pitchFamily="18" charset="0"/>
        <a:ea typeface="+mn-ea"/>
        <a:cs typeface="+mn-cs"/>
      </a:defRPr>
    </a:lvl6pPr>
    <a:lvl7pPr marL="2987070" algn="l" defTabSz="995690" rtl="0" eaLnBrk="1" latinLnBrk="0" hangingPunct="1">
      <a:defRPr sz="2200" b="1" kern="1200">
        <a:solidFill>
          <a:schemeClr val="tx1"/>
        </a:solidFill>
        <a:latin typeface="Times New Roman" pitchFamily="18" charset="0"/>
        <a:ea typeface="+mn-ea"/>
        <a:cs typeface="+mn-cs"/>
      </a:defRPr>
    </a:lvl7pPr>
    <a:lvl8pPr marL="3484916" algn="l" defTabSz="995690" rtl="0" eaLnBrk="1" latinLnBrk="0" hangingPunct="1">
      <a:defRPr sz="2200" b="1" kern="1200">
        <a:solidFill>
          <a:schemeClr val="tx1"/>
        </a:solidFill>
        <a:latin typeface="Times New Roman" pitchFamily="18" charset="0"/>
        <a:ea typeface="+mn-ea"/>
        <a:cs typeface="+mn-cs"/>
      </a:defRPr>
    </a:lvl8pPr>
    <a:lvl9pPr marL="3982761" algn="l" defTabSz="995690" rtl="0" eaLnBrk="1" latinLnBrk="0" hangingPunct="1">
      <a:defRPr sz="2200" b="1"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Premise" id="{5D066517-3D2E-4381-9330-C8F8C8668403}">
          <p14:sldIdLst>
            <p14:sldId id="456"/>
            <p14:sldId id="658"/>
            <p14:sldId id="752"/>
            <p14:sldId id="753"/>
            <p14:sldId id="754"/>
            <p14:sldId id="755"/>
            <p14:sldId id="757"/>
            <p14:sldId id="762"/>
            <p14:sldId id="785"/>
            <p14:sldId id="653"/>
          </p14:sldIdLst>
        </p14:section>
        <p14:section name="Problem" id="{EBBD8BDF-C4EB-4B9C-8AA0-0B58C2BAF883}">
          <p14:sldIdLst>
            <p14:sldId id="584"/>
            <p14:sldId id="778"/>
            <p14:sldId id="779"/>
            <p14:sldId id="780"/>
            <p14:sldId id="621"/>
            <p14:sldId id="659"/>
            <p14:sldId id="775"/>
            <p14:sldId id="776"/>
            <p14:sldId id="777"/>
            <p14:sldId id="535"/>
            <p14:sldId id="786"/>
            <p14:sldId id="554"/>
            <p14:sldId id="588"/>
            <p14:sldId id="541"/>
            <p14:sldId id="624"/>
            <p14:sldId id="787"/>
            <p14:sldId id="655"/>
          </p14:sldIdLst>
        </p14:section>
        <p14:section name="Solution" id="{435CBCF6-2C9B-41F6-968C-41C4A36D7A81}">
          <p14:sldIdLst>
            <p14:sldId id="622"/>
            <p14:sldId id="623"/>
            <p14:sldId id="781"/>
          </p14:sldIdLst>
        </p14:section>
        <p14:section name="The Architecture Paradigm(TM)" id="{78E873B5-7F33-4E7B-A472-B575269B0562}">
          <p14:sldIdLst>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Lst>
        </p14:section>
        <p14:section name="Enterprise Debt(TM)" id="{3169B67D-C9BF-4158-9829-35B6ADDB6605}">
          <p14:sldIdLst>
            <p14:sldId id="591"/>
            <p14:sldId id="703"/>
            <p14:sldId id="704"/>
            <p14:sldId id="705"/>
            <p14:sldId id="706"/>
            <p14:sldId id="707"/>
            <p14:sldId id="711"/>
            <p14:sldId id="642"/>
            <p14:sldId id="712"/>
            <p14:sldId id="713"/>
            <p14:sldId id="643"/>
            <p14:sldId id="714"/>
            <p14:sldId id="715"/>
            <p14:sldId id="716"/>
            <p14:sldId id="717"/>
            <p14:sldId id="644"/>
            <p14:sldId id="646"/>
            <p14:sldId id="647"/>
            <p14:sldId id="839"/>
            <p14:sldId id="840"/>
            <p14:sldId id="841"/>
            <p14:sldId id="842"/>
            <p14:sldId id="843"/>
            <p14:sldId id="844"/>
            <p14:sldId id="845"/>
            <p14:sldId id="846"/>
            <p14:sldId id="847"/>
            <p14:sldId id="848"/>
            <p14:sldId id="849"/>
            <p14:sldId id="850"/>
            <p14:sldId id="851"/>
            <p14:sldId id="852"/>
            <p14:sldId id="853"/>
            <p14:sldId id="854"/>
            <p14:sldId id="855"/>
            <p14:sldId id="856"/>
            <p14:sldId id="857"/>
            <p14:sldId id="858"/>
          </p14:sldIdLst>
        </p14:section>
        <p14:section name="Framework" id="{E585B7E6-D68E-42A9-8F30-0EF1EF0512E7}">
          <p14:sldIdLst>
            <p14:sldId id="828"/>
            <p14:sldId id="829"/>
            <p14:sldId id="830"/>
            <p14:sldId id="831"/>
            <p14:sldId id="832"/>
            <p14:sldId id="833"/>
            <p14:sldId id="834"/>
            <p14:sldId id="835"/>
            <p14:sldId id="836"/>
            <p14:sldId id="837"/>
            <p14:sldId id="838"/>
          </p14:sldIdLst>
        </p14:section>
        <p14:section name="Next Steps" id="{B5E2D114-A3AF-42DB-A6A6-4527A7B23B97}">
          <p14:sldIdLst>
            <p14:sldId id="599"/>
            <p14:sldId id="739"/>
            <p14:sldId id="751"/>
            <p14:sldId id="740"/>
            <p14:sldId id="741"/>
            <p14:sldId id="767"/>
            <p14:sldId id="756"/>
            <p14:sldId id="768"/>
            <p14:sldId id="617"/>
            <p14:sldId id="742"/>
            <p14:sldId id="743"/>
            <p14:sldId id="744"/>
            <p14:sldId id="745"/>
            <p14:sldId id="746"/>
          </p14:sldIdLst>
        </p14:section>
        <p14:section name="End" id="{45582919-8F60-4FF0-BA7B-3A4EB60E0DA1}">
          <p14:sldIdLst>
            <p14:sldId id="784"/>
            <p14:sldId id="788"/>
            <p14:sldId id="5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48A6"/>
    <a:srgbClr val="0058B0"/>
    <a:srgbClr val="00CC5C"/>
    <a:srgbClr val="285EA6"/>
    <a:srgbClr val="5E28A6"/>
    <a:srgbClr val="F8F8F8"/>
    <a:srgbClr val="FFFFFF"/>
    <a:srgbClr val="9A69DB"/>
    <a:srgbClr val="8C54D6"/>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0440" autoAdjust="0"/>
    <p:restoredTop sz="61896" autoAdjust="0"/>
  </p:normalViewPr>
  <p:slideViewPr>
    <p:cSldViewPr snapToGrid="0">
      <p:cViewPr>
        <p:scale>
          <a:sx n="100" d="100"/>
          <a:sy n="100" d="100"/>
        </p:scale>
        <p:origin x="-1230" y="-636"/>
      </p:cViewPr>
      <p:guideLst>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94" d="100"/>
          <a:sy n="94" d="100"/>
        </p:scale>
        <p:origin x="-3618" y="-10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defRPr>
            </a:lvl1pPr>
          </a:lstStyle>
          <a:p>
            <a:pPr>
              <a:defRPr/>
            </a:pPr>
            <a:endParaRPr lang="en-US"/>
          </a:p>
        </p:txBody>
      </p:sp>
      <p:sp>
        <p:nvSpPr>
          <p:cNvPr id="22531"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22532"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defRPr>
            </a:lvl1pPr>
          </a:lstStyle>
          <a:p>
            <a:pPr>
              <a:defRPr/>
            </a:pPr>
            <a:endParaRPr lang="en-US"/>
          </a:p>
        </p:txBody>
      </p:sp>
      <p:sp>
        <p:nvSpPr>
          <p:cNvPr id="22533"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03A36565-FFCE-4E92-B3B6-93AE3A9F5009}" type="slidenum">
              <a:rPr lang="en-US"/>
              <a:pPr>
                <a:defRPr/>
              </a:pPr>
              <a:t>‹#›</a:t>
            </a:fld>
            <a:endParaRPr lang="en-US"/>
          </a:p>
        </p:txBody>
      </p:sp>
    </p:spTree>
    <p:extLst>
      <p:ext uri="{BB962C8B-B14F-4D97-AF65-F5344CB8AC3E}">
        <p14:creationId xmlns:p14="http://schemas.microsoft.com/office/powerpoint/2010/main" val="3271805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defRPr>
            </a:lvl1pPr>
          </a:lstStyle>
          <a:p>
            <a:pPr>
              <a:defRPr/>
            </a:pPr>
            <a:endParaRPr lang="en-US"/>
          </a:p>
        </p:txBody>
      </p:sp>
      <p:sp>
        <p:nvSpPr>
          <p:cNvPr id="1741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835025" y="768350"/>
            <a:ext cx="54292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defRPr>
            </a:lvl1pPr>
          </a:lstStyle>
          <a:p>
            <a:pPr>
              <a:defRPr/>
            </a:pPr>
            <a:endParaRPr lang="en-US"/>
          </a:p>
        </p:txBody>
      </p:sp>
      <p:sp>
        <p:nvSpPr>
          <p:cNvPr id="1741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ABEF0DE-1B5A-4AAB-BB2A-51CB8FB587A0}" type="slidenum">
              <a:rPr lang="en-US"/>
              <a:pPr>
                <a:defRPr/>
              </a:pPr>
              <a:t>‹#›</a:t>
            </a:fld>
            <a:endParaRPr lang="en-US"/>
          </a:p>
        </p:txBody>
      </p:sp>
    </p:spTree>
    <p:extLst>
      <p:ext uri="{BB962C8B-B14F-4D97-AF65-F5344CB8AC3E}">
        <p14:creationId xmlns:p14="http://schemas.microsoft.com/office/powerpoint/2010/main" val="3855072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Arial" charset="0"/>
        <a:ea typeface="+mn-ea"/>
        <a:cs typeface="+mn-cs"/>
      </a:defRPr>
    </a:lvl1pPr>
    <a:lvl2pPr marL="497845" algn="l" rtl="0" eaLnBrk="0" fontAlgn="base" hangingPunct="0">
      <a:spcBef>
        <a:spcPct val="30000"/>
      </a:spcBef>
      <a:spcAft>
        <a:spcPct val="0"/>
      </a:spcAft>
      <a:defRPr sz="1300" kern="1200">
        <a:solidFill>
          <a:schemeClr val="tx1"/>
        </a:solidFill>
        <a:latin typeface="Arial" charset="0"/>
        <a:ea typeface="+mn-ea"/>
        <a:cs typeface="+mn-cs"/>
      </a:defRPr>
    </a:lvl2pPr>
    <a:lvl3pPr marL="995690" algn="l" rtl="0" eaLnBrk="0" fontAlgn="base" hangingPunct="0">
      <a:spcBef>
        <a:spcPct val="30000"/>
      </a:spcBef>
      <a:spcAft>
        <a:spcPct val="0"/>
      </a:spcAft>
      <a:defRPr sz="1300" kern="1200">
        <a:solidFill>
          <a:schemeClr val="tx1"/>
        </a:solidFill>
        <a:latin typeface="Arial" charset="0"/>
        <a:ea typeface="+mn-ea"/>
        <a:cs typeface="+mn-cs"/>
      </a:defRPr>
    </a:lvl3pPr>
    <a:lvl4pPr marL="1493535" algn="l" rtl="0" eaLnBrk="0" fontAlgn="base" hangingPunct="0">
      <a:spcBef>
        <a:spcPct val="30000"/>
      </a:spcBef>
      <a:spcAft>
        <a:spcPct val="0"/>
      </a:spcAft>
      <a:defRPr sz="1300" kern="1200">
        <a:solidFill>
          <a:schemeClr val="tx1"/>
        </a:solidFill>
        <a:latin typeface="Arial" charset="0"/>
        <a:ea typeface="+mn-ea"/>
        <a:cs typeface="+mn-cs"/>
      </a:defRPr>
    </a:lvl4pPr>
    <a:lvl5pPr marL="1991380" algn="l" rtl="0" eaLnBrk="0" fontAlgn="base" hangingPunct="0">
      <a:spcBef>
        <a:spcPct val="30000"/>
      </a:spcBef>
      <a:spcAft>
        <a:spcPct val="0"/>
      </a:spcAft>
      <a:defRPr sz="1300" kern="1200">
        <a:solidFill>
          <a:schemeClr val="tx1"/>
        </a:solidFill>
        <a:latin typeface="Arial" charset="0"/>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835025" y="768350"/>
            <a:ext cx="5429250" cy="3838575"/>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baseline="0"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835025" y="768350"/>
            <a:ext cx="5429250" cy="3838575"/>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105</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835025" y="768350"/>
            <a:ext cx="5429250" cy="3838575"/>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835025" y="768350"/>
            <a:ext cx="5429250" cy="3838575"/>
          </a:xfrm>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835025" y="768350"/>
            <a:ext cx="5429250" cy="3838575"/>
          </a:xfrm>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109</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110</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111</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112</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113</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114</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835025" y="768350"/>
            <a:ext cx="5429250" cy="3838575"/>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115</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833438" y="768350"/>
            <a:ext cx="5432425" cy="3840163"/>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E09EB7C3-0BB7-429F-B787-B10B4878D211}" type="slidenum">
              <a:rPr lang="en-US" altLang="en-US" sz="1200" b="0" smtClean="0">
                <a:latin typeface="Arial" pitchFamily="34" charset="0"/>
              </a:rPr>
              <a:pPr/>
              <a:t>116</a:t>
            </a:fld>
            <a:endParaRPr lang="en-US" altLang="en-US" sz="1200" b="0" smtClean="0">
              <a:latin typeface="Arial" pitchFamily="34" charset="0"/>
            </a:endParaRPr>
          </a:p>
        </p:txBody>
      </p:sp>
      <p:sp>
        <p:nvSpPr>
          <p:cNvPr id="8704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7046"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833438" y="768350"/>
            <a:ext cx="5432425" cy="3840163"/>
          </a:xfrm>
          <a:ln/>
        </p:spPr>
      </p:sp>
      <p:sp>
        <p:nvSpPr>
          <p:cNvPr id="90115"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defRPr/>
            </a:pPr>
            <a:endParaRPr lang="en-GB" dirty="0" smtClean="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8AE2D99A-942F-4E3D-BF20-D1337441918F}" type="slidenum">
              <a:rPr lang="en-US" altLang="en-US" sz="1200" b="0" smtClean="0">
                <a:latin typeface="Arial" pitchFamily="34" charset="0"/>
              </a:rPr>
              <a:pPr/>
              <a:t>117</a:t>
            </a:fld>
            <a:endParaRPr lang="en-US" altLang="en-US" sz="1200" b="0" smtClean="0">
              <a:latin typeface="Arial" pitchFamily="34" charset="0"/>
            </a:endParaRPr>
          </a:p>
        </p:txBody>
      </p:sp>
      <p:sp>
        <p:nvSpPr>
          <p:cNvPr id="88069"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8070"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833438" y="768350"/>
            <a:ext cx="5432425" cy="3840163"/>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55675" rtl="0" eaLnBrk="1" fontAlgn="base" latinLnBrk="0" hangingPunct="1">
              <a:lnSpc>
                <a:spcPct val="100000"/>
              </a:lnSpc>
              <a:spcBef>
                <a:spcPct val="30000"/>
              </a:spcBef>
              <a:spcAft>
                <a:spcPct val="0"/>
              </a:spcAft>
              <a:buClrTx/>
              <a:buSzTx/>
              <a:buFontTx/>
              <a:buNone/>
              <a:tabLst/>
              <a:defRPr/>
            </a:pPr>
            <a:endParaRPr lang="en-GB" altLang="en-US" dirty="0" smtClean="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3AFA232F-DFCA-4767-A580-0BF691BEFE60}" type="slidenum">
              <a:rPr lang="en-US" altLang="en-US" sz="1200" b="0" smtClean="0">
                <a:latin typeface="Arial" pitchFamily="34" charset="0"/>
              </a:rPr>
              <a:pPr/>
              <a:t>118</a:t>
            </a:fld>
            <a:endParaRPr lang="en-US" altLang="en-US" sz="1200" b="0" smtClean="0">
              <a:latin typeface="Arial" pitchFamily="34" charset="0"/>
            </a:endParaRPr>
          </a:p>
        </p:txBody>
      </p:sp>
      <p:sp>
        <p:nvSpPr>
          <p:cNvPr id="89093"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dirty="0" smtClean="0">
                <a:latin typeface="Arial" pitchFamily="34" charset="0"/>
              </a:rPr>
              <a:t>© Pragmatic EA Ltd</a:t>
            </a:r>
          </a:p>
        </p:txBody>
      </p:sp>
      <p:sp>
        <p:nvSpPr>
          <p:cNvPr id="89094" name="Header Placeholder 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latin typeface="Arial" pitchFamily="34" charset="0"/>
              </a:rPr>
              <a:t>The Pragmatic Enterprise Family of Frameworks - PEFF</a:t>
            </a:r>
            <a:endParaRPr lang="en-US" altLang="en-US" sz="1200" smtClean="0">
              <a:latin typeface="Arial" pitchFamily="34" charset="0"/>
            </a:endParaRPr>
          </a:p>
          <a:p>
            <a:endParaRPr lang="en-GB" altLang="en-US" sz="1600" smtClean="0">
              <a:latin typeface="Arial"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835025" y="768350"/>
            <a:ext cx="5429250" cy="3838575"/>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You have already taken</a:t>
            </a:r>
            <a:r>
              <a:rPr lang="en-GB" altLang="en-US" baseline="0" dirty="0" smtClean="0">
                <a:latin typeface="Arial" pitchFamily="34" charset="0"/>
              </a:rPr>
              <a:t> the first steps by watching this presentation.</a:t>
            </a:r>
          </a:p>
          <a:p>
            <a:r>
              <a:rPr lang="en-GB" altLang="en-US" baseline="0" dirty="0" smtClean="0">
                <a:latin typeface="Arial" pitchFamily="34" charset="0"/>
              </a:rPr>
              <a:t>The next step is to do some roadmapping work to finish off the Evaluate Phase, the purpose of which is to gain the agreement and resources to perform the Analyse phase.</a:t>
            </a: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120</a:t>
            </a:fld>
            <a:endParaRPr lang="en-US" altLang="en-US" sz="1200" b="0" smtClean="0">
              <a:latin typeface="Arial"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You have already taken</a:t>
            </a:r>
            <a:r>
              <a:rPr lang="en-GB" altLang="en-US" baseline="0" dirty="0" smtClean="0">
                <a:latin typeface="Arial" pitchFamily="34" charset="0"/>
              </a:rPr>
              <a:t> the first steps by watching this presentation.</a:t>
            </a:r>
          </a:p>
          <a:p>
            <a:r>
              <a:rPr lang="en-GB" altLang="en-US" baseline="0" dirty="0" smtClean="0">
                <a:latin typeface="Arial" pitchFamily="34" charset="0"/>
              </a:rPr>
              <a:t>The next step is to do some roadmapping work to finish off the Evaluate Phase, the purpose of which is to gain the agreement and resources to perform the Analyse phase.</a:t>
            </a: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121</a:t>
            </a:fld>
            <a:endParaRPr lang="en-US" altLang="en-US" sz="1200" b="0" smtClean="0">
              <a:latin typeface="Arial"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You have already taken</a:t>
            </a:r>
            <a:r>
              <a:rPr lang="en-GB" altLang="en-US" baseline="0" dirty="0" smtClean="0">
                <a:latin typeface="Arial" pitchFamily="34" charset="0"/>
              </a:rPr>
              <a:t> the first steps by watching this presentation.</a:t>
            </a:r>
          </a:p>
          <a:p>
            <a:r>
              <a:rPr lang="en-GB" altLang="en-US" baseline="0" dirty="0" smtClean="0">
                <a:latin typeface="Arial" pitchFamily="34" charset="0"/>
              </a:rPr>
              <a:t>The next step is to do some roadmapping work to finish off the Evaluate Phase, the purpose of which is to gain the agreement and resources to perform the Analyse phase.</a:t>
            </a: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122</a:t>
            </a:fld>
            <a:endParaRPr lang="en-US" altLang="en-US" sz="1200" b="0" smtClean="0">
              <a:latin typeface="Arial"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You have already taken</a:t>
            </a:r>
            <a:r>
              <a:rPr lang="en-GB" altLang="en-US" baseline="0" dirty="0" smtClean="0">
                <a:latin typeface="Arial" pitchFamily="34" charset="0"/>
              </a:rPr>
              <a:t> the first steps by watching this presentation.</a:t>
            </a:r>
          </a:p>
          <a:p>
            <a:r>
              <a:rPr lang="en-GB" altLang="en-US" baseline="0" dirty="0" smtClean="0">
                <a:latin typeface="Arial" pitchFamily="34" charset="0"/>
              </a:rPr>
              <a:t>The next step is to do some roadmapping work to finish off the Evaluate Phase, the purpose of which is to gain the agreement and resources to perform the Analyse phase.</a:t>
            </a: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123</a:t>
            </a:fld>
            <a:endParaRPr lang="en-US" altLang="en-US" sz="1200" b="0" smtClean="0">
              <a:latin typeface="Arial"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You have already taken</a:t>
            </a:r>
            <a:r>
              <a:rPr lang="en-GB" altLang="en-US" baseline="0" dirty="0" smtClean="0">
                <a:latin typeface="Arial" pitchFamily="34" charset="0"/>
              </a:rPr>
              <a:t> the first steps by watching this presentation.</a:t>
            </a:r>
          </a:p>
          <a:p>
            <a:r>
              <a:rPr lang="en-GB" altLang="en-US" baseline="0" dirty="0" smtClean="0">
                <a:latin typeface="Arial" pitchFamily="34" charset="0"/>
              </a:rPr>
              <a:t>The next step is to do some roadmapping work to finish off the Evaluate Phase, the purpose of which is to gain the agreement and resources to perform the Analyse phase.</a:t>
            </a: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124</a:t>
            </a:fld>
            <a:endParaRPr lang="en-US" altLang="en-US" sz="1200" b="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7" name="Footer Placeholder 6"/>
          <p:cNvSpPr>
            <a:spLocks noGrp="1"/>
          </p:cNvSpPr>
          <p:nvPr>
            <p:ph type="ftr" sz="quarter" idx="10"/>
          </p:nvPr>
        </p:nvSpPr>
        <p:spPr/>
        <p:txBody>
          <a:bodyPr/>
          <a:lstStyle/>
          <a:p>
            <a:r>
              <a:rPr lang="en-US" smtClean="0"/>
              <a:t>© Pragmatic EA Ltd                        www.PragmaticEA.com</a:t>
            </a:r>
            <a:endParaRPr lang="en-US" dirty="0" smtClean="0"/>
          </a:p>
        </p:txBody>
      </p:sp>
      <p:sp>
        <p:nvSpPr>
          <p:cNvPr id="8" name="Slide Number Placeholder 7"/>
          <p:cNvSpPr>
            <a:spLocks noGrp="1"/>
          </p:cNvSpPr>
          <p:nvPr>
            <p:ph type="sldNum" sz="quarter" idx="11"/>
          </p:nvPr>
        </p:nvSpPr>
        <p:spPr/>
        <p:txBody>
          <a:bodyPr/>
          <a:lstStyle/>
          <a:p>
            <a:fld id="{556D56FA-5527-45DE-AD85-09908428112E}" type="slidenum">
              <a:rPr lang="en-GB" smtClean="0"/>
              <a:pPr/>
              <a:t>17</a:t>
            </a:fld>
            <a:endParaRPr lang="en-GB" dirty="0"/>
          </a:p>
        </p:txBody>
      </p:sp>
      <p:sp>
        <p:nvSpPr>
          <p:cNvPr id="9" name="Header Placeholder 8"/>
          <p:cNvSpPr>
            <a:spLocks noGrp="1"/>
          </p:cNvSpPr>
          <p:nvPr>
            <p:ph type="hdr" sz="quarter" idx="12"/>
          </p:nvPr>
        </p:nvSpPr>
        <p:spPr/>
        <p:txBody>
          <a:bodyPr/>
          <a:lstStyle/>
          <a:p>
            <a:r>
              <a:rPr lang="en-GB" sz="1200" smtClean="0">
                <a:latin typeface="Arial" pitchFamily="34" charset="0"/>
              </a:rPr>
              <a:t>PEAF - The Pragmatic Enterprise Architecture Framework</a:t>
            </a:r>
            <a:endParaRPr lang="en-US" sz="1200" dirty="0" smtClean="0">
              <a:latin typeface="Arial" pitchFamily="34"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You have already taken</a:t>
            </a:r>
            <a:r>
              <a:rPr lang="en-GB" altLang="en-US" baseline="0" dirty="0" smtClean="0">
                <a:latin typeface="Arial" pitchFamily="34" charset="0"/>
              </a:rPr>
              <a:t> the first steps by watching this presentation.</a:t>
            </a:r>
          </a:p>
          <a:p>
            <a:r>
              <a:rPr lang="en-GB" altLang="en-US" baseline="0" dirty="0" smtClean="0">
                <a:latin typeface="Arial" pitchFamily="34" charset="0"/>
              </a:rPr>
              <a:t>The next step is to do some roadmapping work to finish off the Evaluate Phase, the purpose of which is to gain the agreement and resources to perform the Analyse phase.</a:t>
            </a: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125</a:t>
            </a:fld>
            <a:endParaRPr lang="en-US" altLang="en-US" sz="1200" b="0" smtClean="0">
              <a:latin typeface="Arial" pitchFamily="34"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835025" y="768350"/>
            <a:ext cx="5429250" cy="3838575"/>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You have already taken</a:t>
            </a:r>
            <a:r>
              <a:rPr lang="en-GB" altLang="en-US" baseline="0" dirty="0" smtClean="0">
                <a:latin typeface="Arial" pitchFamily="34" charset="0"/>
              </a:rPr>
              <a:t> the first steps by watching this presentation.</a:t>
            </a:r>
          </a:p>
          <a:p>
            <a:r>
              <a:rPr lang="en-GB" altLang="en-US" baseline="0" dirty="0" smtClean="0">
                <a:latin typeface="Arial" pitchFamily="34" charset="0"/>
              </a:rPr>
              <a:t>The next step is to do some roadmapping work to finish off the Evaluate Phase, the purpose of which is to gain the agreement and resources to perform the Analyse phase.</a:t>
            </a:r>
          </a:p>
        </p:txBody>
      </p:sp>
      <p:sp>
        <p:nvSpPr>
          <p:cNvPr id="952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52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52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BA4DC03-E334-4689-8EF3-03890B9E9EF2}" type="slidenum">
              <a:rPr lang="en-US" altLang="en-US" sz="1200" b="0" smtClean="0">
                <a:latin typeface="Arial" pitchFamily="34" charset="0"/>
              </a:rPr>
              <a:pPr/>
              <a:t>126</a:t>
            </a:fld>
            <a:endParaRPr lang="en-US" altLang="en-US" sz="1200" b="0" smtClean="0">
              <a:latin typeface="Arial" pitchFamily="34"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To perform the next step you will need to be briefed on a framework which will enable you and other Senior Stakeholders </a:t>
            </a:r>
            <a:r>
              <a:rPr lang="en-GB" sz="1200" b="0" i="0" u="none" strike="noStrike" kern="1200" baseline="0" dirty="0" smtClean="0">
                <a:solidFill>
                  <a:schemeClr val="tx1"/>
                </a:solidFill>
                <a:latin typeface="Arial" charset="0"/>
                <a:ea typeface="+mn-ea"/>
                <a:cs typeface="+mn-cs"/>
              </a:rPr>
              <a:t>to take a </a:t>
            </a:r>
            <a:r>
              <a:rPr lang="en-GB" sz="1200" b="1" i="0" u="none" strike="noStrike" kern="1200" baseline="0" dirty="0" smtClean="0">
                <a:solidFill>
                  <a:schemeClr val="tx1"/>
                </a:solidFill>
                <a:latin typeface="Arial" charset="0"/>
                <a:ea typeface="+mn-ea"/>
                <a:cs typeface="+mn-cs"/>
              </a:rPr>
              <a:t>coherent and holistic view of </a:t>
            </a:r>
            <a:r>
              <a:rPr lang="en-GB" sz="1200" b="0" i="0" u="none" strike="noStrike" kern="1200" baseline="0" dirty="0" smtClean="0">
                <a:solidFill>
                  <a:schemeClr val="tx1"/>
                </a:solidFill>
                <a:latin typeface="Arial" charset="0"/>
                <a:ea typeface="+mn-ea"/>
                <a:cs typeface="+mn-cs"/>
              </a:rPr>
              <a:t>the Methods, Artefacts, Culture and Environment used by </a:t>
            </a:r>
            <a:r>
              <a:rPr lang="en-GB" sz="1200" b="1" i="0" u="none" strike="noStrike" kern="1200" baseline="0" dirty="0" smtClean="0">
                <a:solidFill>
                  <a:schemeClr val="tx1"/>
                </a:solidFill>
                <a:latin typeface="Arial" charset="0"/>
                <a:ea typeface="+mn-ea"/>
                <a:cs typeface="+mn-cs"/>
              </a:rPr>
              <a:t>the Transformation part of an Enterprise.</a:t>
            </a:r>
          </a:p>
          <a:p>
            <a:r>
              <a:rPr lang="en-GB" sz="1200" b="1" i="0" u="none" strike="noStrike" kern="1200" baseline="0" dirty="0" smtClean="0">
                <a:solidFill>
                  <a:schemeClr val="tx1"/>
                </a:solidFill>
                <a:latin typeface="Arial" charset="0"/>
                <a:ea typeface="+mn-ea"/>
                <a:cs typeface="+mn-cs"/>
              </a:rPr>
              <a:t>This will allow you to make informed decisions </a:t>
            </a:r>
            <a:r>
              <a:rPr lang="en-GB" sz="1200" b="0" i="0" u="none" strike="noStrike" kern="1200" baseline="0" dirty="0" smtClean="0">
                <a:solidFill>
                  <a:schemeClr val="tx1"/>
                </a:solidFill>
                <a:latin typeface="Arial" charset="0"/>
                <a:ea typeface="+mn-ea"/>
                <a:cs typeface="+mn-cs"/>
              </a:rPr>
              <a:t>regarding </a:t>
            </a:r>
            <a:r>
              <a:rPr lang="en-GB" sz="1200" b="1" i="0" u="none" strike="noStrike" kern="1200" baseline="0" dirty="0" smtClean="0">
                <a:solidFill>
                  <a:schemeClr val="tx1"/>
                </a:solidFill>
                <a:latin typeface="Arial" charset="0"/>
                <a:ea typeface="+mn-ea"/>
                <a:cs typeface="+mn-cs"/>
              </a:rPr>
              <a:t>what parts may need improvement and how.</a:t>
            </a:r>
          </a:p>
          <a:p>
            <a:r>
              <a:rPr lang="en-GB" altLang="en-US" baseline="0" dirty="0" smtClean="0">
                <a:latin typeface="Arial" pitchFamily="34" charset="0"/>
              </a:rPr>
              <a:t>Once this basic understanding is gained, choices can then be made about how best to improve the parts of the Transformation Domain and the frameworks that will be used to do so.</a:t>
            </a:r>
          </a:p>
          <a:p>
            <a:r>
              <a:rPr lang="en-GB" altLang="en-US" baseline="0" dirty="0" smtClean="0">
                <a:latin typeface="Arial" pitchFamily="34" charset="0"/>
              </a:rPr>
              <a:t>As an example, and EA framework is shown here as that next step but could easily be replaced by other frameworks that address other areas of concern.</a:t>
            </a: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127</a:t>
            </a:fld>
            <a:endParaRPr lang="en-US" altLang="en-US" sz="1200" b="0" smtClean="0">
              <a:latin typeface="Arial"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To perform the next step you will need to be briefed on a framework which will enable you and other Senior Stakeholders </a:t>
            </a:r>
            <a:r>
              <a:rPr lang="en-GB" sz="1200" b="0" i="0" u="none" strike="noStrike" kern="1200" baseline="0" dirty="0" smtClean="0">
                <a:solidFill>
                  <a:schemeClr val="tx1"/>
                </a:solidFill>
                <a:latin typeface="Arial" charset="0"/>
                <a:ea typeface="+mn-ea"/>
                <a:cs typeface="+mn-cs"/>
              </a:rPr>
              <a:t>to take a </a:t>
            </a:r>
            <a:r>
              <a:rPr lang="en-GB" sz="1200" b="1" i="0" u="none" strike="noStrike" kern="1200" baseline="0" dirty="0" smtClean="0">
                <a:solidFill>
                  <a:schemeClr val="tx1"/>
                </a:solidFill>
                <a:latin typeface="Arial" charset="0"/>
                <a:ea typeface="+mn-ea"/>
                <a:cs typeface="+mn-cs"/>
              </a:rPr>
              <a:t>coherent and holistic view of </a:t>
            </a:r>
            <a:r>
              <a:rPr lang="en-GB" sz="1200" b="0" i="0" u="none" strike="noStrike" kern="1200" baseline="0" dirty="0" smtClean="0">
                <a:solidFill>
                  <a:schemeClr val="tx1"/>
                </a:solidFill>
                <a:latin typeface="Arial" charset="0"/>
                <a:ea typeface="+mn-ea"/>
                <a:cs typeface="+mn-cs"/>
              </a:rPr>
              <a:t>the Methods, Artefacts, Culture and Environment used by </a:t>
            </a:r>
            <a:r>
              <a:rPr lang="en-GB" sz="1200" b="1" i="0" u="none" strike="noStrike" kern="1200" baseline="0" dirty="0" smtClean="0">
                <a:solidFill>
                  <a:schemeClr val="tx1"/>
                </a:solidFill>
                <a:latin typeface="Arial" charset="0"/>
                <a:ea typeface="+mn-ea"/>
                <a:cs typeface="+mn-cs"/>
              </a:rPr>
              <a:t>the Transformation part of an Enterprise.</a:t>
            </a:r>
          </a:p>
          <a:p>
            <a:r>
              <a:rPr lang="en-GB" sz="1200" b="1" i="0" u="none" strike="noStrike" kern="1200" baseline="0" dirty="0" smtClean="0">
                <a:solidFill>
                  <a:schemeClr val="tx1"/>
                </a:solidFill>
                <a:latin typeface="Arial" charset="0"/>
                <a:ea typeface="+mn-ea"/>
                <a:cs typeface="+mn-cs"/>
              </a:rPr>
              <a:t>This will allow you to make informed decisions </a:t>
            </a:r>
            <a:r>
              <a:rPr lang="en-GB" sz="1200" b="0" i="0" u="none" strike="noStrike" kern="1200" baseline="0" dirty="0" smtClean="0">
                <a:solidFill>
                  <a:schemeClr val="tx1"/>
                </a:solidFill>
                <a:latin typeface="Arial" charset="0"/>
                <a:ea typeface="+mn-ea"/>
                <a:cs typeface="+mn-cs"/>
              </a:rPr>
              <a:t>regarding </a:t>
            </a:r>
            <a:r>
              <a:rPr lang="en-GB" sz="1200" b="1" i="0" u="none" strike="noStrike" kern="1200" baseline="0" dirty="0" smtClean="0">
                <a:solidFill>
                  <a:schemeClr val="tx1"/>
                </a:solidFill>
                <a:latin typeface="Arial" charset="0"/>
                <a:ea typeface="+mn-ea"/>
                <a:cs typeface="+mn-cs"/>
              </a:rPr>
              <a:t>what parts may need improvement and how.</a:t>
            </a:r>
          </a:p>
          <a:p>
            <a:r>
              <a:rPr lang="en-GB" altLang="en-US" baseline="0" dirty="0" smtClean="0">
                <a:latin typeface="Arial" pitchFamily="34" charset="0"/>
              </a:rPr>
              <a:t>Once this basic understanding is gained, choices can then be made about how best to improve the parts of the Transformation Domain and the frameworks that will be used to do so.</a:t>
            </a:r>
          </a:p>
          <a:p>
            <a:r>
              <a:rPr lang="en-GB" altLang="en-US" baseline="0" dirty="0" smtClean="0">
                <a:latin typeface="Arial" pitchFamily="34" charset="0"/>
              </a:rPr>
              <a:t>As an example, and EA framework is shown here as that next step but could easily be replaced by other frameworks that address other areas of concern</a:t>
            </a:r>
          </a:p>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128</a:t>
            </a:fld>
            <a:endParaRPr lang="en-US" altLang="en-US" sz="1200" b="0" smtClean="0">
              <a:latin typeface="Arial" pitchFamily="34"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To perform the next step you will need to be briefed on a framework which will enable you and other Senior Stakeholders </a:t>
            </a:r>
            <a:r>
              <a:rPr lang="en-GB" sz="1200" b="0" i="0" u="none" strike="noStrike" kern="1200" baseline="0" dirty="0" smtClean="0">
                <a:solidFill>
                  <a:schemeClr val="tx1"/>
                </a:solidFill>
                <a:latin typeface="Arial" charset="0"/>
                <a:ea typeface="+mn-ea"/>
                <a:cs typeface="+mn-cs"/>
              </a:rPr>
              <a:t>to take a </a:t>
            </a:r>
            <a:r>
              <a:rPr lang="en-GB" sz="1200" b="1" i="0" u="none" strike="noStrike" kern="1200" baseline="0" dirty="0" smtClean="0">
                <a:solidFill>
                  <a:schemeClr val="tx1"/>
                </a:solidFill>
                <a:latin typeface="Arial" charset="0"/>
                <a:ea typeface="+mn-ea"/>
                <a:cs typeface="+mn-cs"/>
              </a:rPr>
              <a:t>coherent and holistic view of </a:t>
            </a:r>
            <a:r>
              <a:rPr lang="en-GB" sz="1200" b="0" i="0" u="none" strike="noStrike" kern="1200" baseline="0" dirty="0" smtClean="0">
                <a:solidFill>
                  <a:schemeClr val="tx1"/>
                </a:solidFill>
                <a:latin typeface="Arial" charset="0"/>
                <a:ea typeface="+mn-ea"/>
                <a:cs typeface="+mn-cs"/>
              </a:rPr>
              <a:t>the Methods, Artefacts, Culture and Environment used by </a:t>
            </a:r>
            <a:r>
              <a:rPr lang="en-GB" sz="1200" b="1" i="0" u="none" strike="noStrike" kern="1200" baseline="0" dirty="0" smtClean="0">
                <a:solidFill>
                  <a:schemeClr val="tx1"/>
                </a:solidFill>
                <a:latin typeface="Arial" charset="0"/>
                <a:ea typeface="+mn-ea"/>
                <a:cs typeface="+mn-cs"/>
              </a:rPr>
              <a:t>the Transformation part of an Enterprise.</a:t>
            </a:r>
          </a:p>
          <a:p>
            <a:r>
              <a:rPr lang="en-GB" sz="1200" b="1" i="0" u="none" strike="noStrike" kern="1200" baseline="0" dirty="0" smtClean="0">
                <a:solidFill>
                  <a:schemeClr val="tx1"/>
                </a:solidFill>
                <a:latin typeface="Arial" charset="0"/>
                <a:ea typeface="+mn-ea"/>
                <a:cs typeface="+mn-cs"/>
              </a:rPr>
              <a:t>This will allow you to make informed decisions </a:t>
            </a:r>
            <a:r>
              <a:rPr lang="en-GB" sz="1200" b="0" i="0" u="none" strike="noStrike" kern="1200" baseline="0" dirty="0" smtClean="0">
                <a:solidFill>
                  <a:schemeClr val="tx1"/>
                </a:solidFill>
                <a:latin typeface="Arial" charset="0"/>
                <a:ea typeface="+mn-ea"/>
                <a:cs typeface="+mn-cs"/>
              </a:rPr>
              <a:t>regarding </a:t>
            </a:r>
            <a:r>
              <a:rPr lang="en-GB" sz="1200" b="1" i="0" u="none" strike="noStrike" kern="1200" baseline="0" dirty="0" smtClean="0">
                <a:solidFill>
                  <a:schemeClr val="tx1"/>
                </a:solidFill>
                <a:latin typeface="Arial" charset="0"/>
                <a:ea typeface="+mn-ea"/>
                <a:cs typeface="+mn-cs"/>
              </a:rPr>
              <a:t>what parts may need improvement and how.</a:t>
            </a:r>
          </a:p>
          <a:p>
            <a:r>
              <a:rPr lang="en-GB" altLang="en-US" baseline="0" dirty="0" smtClean="0">
                <a:latin typeface="Arial" pitchFamily="34" charset="0"/>
              </a:rPr>
              <a:t>Once this basic understanding is gained, choices can then be made about how best to improve the parts of the Transformation Domain and the frameworks that will be used to do so.</a:t>
            </a:r>
          </a:p>
          <a:p>
            <a:r>
              <a:rPr lang="en-GB" altLang="en-US" baseline="0" dirty="0" smtClean="0">
                <a:latin typeface="Arial" pitchFamily="34" charset="0"/>
              </a:rPr>
              <a:t>As an example, and EA framework is shown here as that next step but could easily be replaced by other frameworks that address other areas of concern</a:t>
            </a:r>
          </a:p>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129</a:t>
            </a:fld>
            <a:endParaRPr lang="en-US" altLang="en-US" sz="1200" b="0" smtClean="0">
              <a:latin typeface="Arial"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To perform the next step you will need to be briefed on a framework which will enable you and other Senior Stakeholders </a:t>
            </a:r>
            <a:r>
              <a:rPr lang="en-GB" sz="1200" b="0" i="0" u="none" strike="noStrike" kern="1200" baseline="0" dirty="0" smtClean="0">
                <a:solidFill>
                  <a:schemeClr val="tx1"/>
                </a:solidFill>
                <a:latin typeface="Arial" charset="0"/>
                <a:ea typeface="+mn-ea"/>
                <a:cs typeface="+mn-cs"/>
              </a:rPr>
              <a:t>to take a </a:t>
            </a:r>
            <a:r>
              <a:rPr lang="en-GB" sz="1200" b="1" i="0" u="none" strike="noStrike" kern="1200" baseline="0" dirty="0" smtClean="0">
                <a:solidFill>
                  <a:schemeClr val="tx1"/>
                </a:solidFill>
                <a:latin typeface="Arial" charset="0"/>
                <a:ea typeface="+mn-ea"/>
                <a:cs typeface="+mn-cs"/>
              </a:rPr>
              <a:t>coherent and holistic view of </a:t>
            </a:r>
            <a:r>
              <a:rPr lang="en-GB" sz="1200" b="0" i="0" u="none" strike="noStrike" kern="1200" baseline="0" dirty="0" smtClean="0">
                <a:solidFill>
                  <a:schemeClr val="tx1"/>
                </a:solidFill>
                <a:latin typeface="Arial" charset="0"/>
                <a:ea typeface="+mn-ea"/>
                <a:cs typeface="+mn-cs"/>
              </a:rPr>
              <a:t>the Methods, Artefacts, Culture and Environment used by </a:t>
            </a:r>
            <a:r>
              <a:rPr lang="en-GB" sz="1200" b="1" i="0" u="none" strike="noStrike" kern="1200" baseline="0" dirty="0" smtClean="0">
                <a:solidFill>
                  <a:schemeClr val="tx1"/>
                </a:solidFill>
                <a:latin typeface="Arial" charset="0"/>
                <a:ea typeface="+mn-ea"/>
                <a:cs typeface="+mn-cs"/>
              </a:rPr>
              <a:t>the Transformation part of an Enterprise.</a:t>
            </a:r>
          </a:p>
          <a:p>
            <a:r>
              <a:rPr lang="en-GB" sz="1200" b="1" i="0" u="none" strike="noStrike" kern="1200" baseline="0" dirty="0" smtClean="0">
                <a:solidFill>
                  <a:schemeClr val="tx1"/>
                </a:solidFill>
                <a:latin typeface="Arial" charset="0"/>
                <a:ea typeface="+mn-ea"/>
                <a:cs typeface="+mn-cs"/>
              </a:rPr>
              <a:t>This will allow you to make informed decisions </a:t>
            </a:r>
            <a:r>
              <a:rPr lang="en-GB" sz="1200" b="0" i="0" u="none" strike="noStrike" kern="1200" baseline="0" dirty="0" smtClean="0">
                <a:solidFill>
                  <a:schemeClr val="tx1"/>
                </a:solidFill>
                <a:latin typeface="Arial" charset="0"/>
                <a:ea typeface="+mn-ea"/>
                <a:cs typeface="+mn-cs"/>
              </a:rPr>
              <a:t>regarding </a:t>
            </a:r>
            <a:r>
              <a:rPr lang="en-GB" sz="1200" b="1" i="0" u="none" strike="noStrike" kern="1200" baseline="0" dirty="0" smtClean="0">
                <a:solidFill>
                  <a:schemeClr val="tx1"/>
                </a:solidFill>
                <a:latin typeface="Arial" charset="0"/>
                <a:ea typeface="+mn-ea"/>
                <a:cs typeface="+mn-cs"/>
              </a:rPr>
              <a:t>what parts may need improvement and how.</a:t>
            </a:r>
          </a:p>
          <a:p>
            <a:r>
              <a:rPr lang="en-GB" altLang="en-US" baseline="0" dirty="0" smtClean="0">
                <a:latin typeface="Arial" pitchFamily="34" charset="0"/>
              </a:rPr>
              <a:t>Once this basic understanding is gained, choices can then be made about how best to improve the parts of the Transformation Domain and the frameworks that will be used to do so.</a:t>
            </a:r>
          </a:p>
          <a:p>
            <a:r>
              <a:rPr lang="en-GB" altLang="en-US" baseline="0" dirty="0" smtClean="0">
                <a:latin typeface="Arial" pitchFamily="34" charset="0"/>
              </a:rPr>
              <a:t>As an example, and EA framework is shown here as that next step but could easily be replaced by other frameworks that address other areas of concern</a:t>
            </a:r>
          </a:p>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130</a:t>
            </a:fld>
            <a:endParaRPr lang="en-US" altLang="en-US" sz="1200" b="0" smtClean="0">
              <a:latin typeface="Arial"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To perform the next step you will need to be briefed on a framework which will enable you and other Senior Stakeholders </a:t>
            </a:r>
            <a:r>
              <a:rPr lang="en-GB" sz="1200" b="0" i="0" u="none" strike="noStrike" kern="1200" baseline="0" dirty="0" smtClean="0">
                <a:solidFill>
                  <a:schemeClr val="tx1"/>
                </a:solidFill>
                <a:latin typeface="Arial" charset="0"/>
                <a:ea typeface="+mn-ea"/>
                <a:cs typeface="+mn-cs"/>
              </a:rPr>
              <a:t>to take a </a:t>
            </a:r>
            <a:r>
              <a:rPr lang="en-GB" sz="1200" b="1" i="0" u="none" strike="noStrike" kern="1200" baseline="0" dirty="0" smtClean="0">
                <a:solidFill>
                  <a:schemeClr val="tx1"/>
                </a:solidFill>
                <a:latin typeface="Arial" charset="0"/>
                <a:ea typeface="+mn-ea"/>
                <a:cs typeface="+mn-cs"/>
              </a:rPr>
              <a:t>coherent and holistic view of </a:t>
            </a:r>
            <a:r>
              <a:rPr lang="en-GB" sz="1200" b="0" i="0" u="none" strike="noStrike" kern="1200" baseline="0" dirty="0" smtClean="0">
                <a:solidFill>
                  <a:schemeClr val="tx1"/>
                </a:solidFill>
                <a:latin typeface="Arial" charset="0"/>
                <a:ea typeface="+mn-ea"/>
                <a:cs typeface="+mn-cs"/>
              </a:rPr>
              <a:t>the Methods, Artefacts, Culture and Environment used by </a:t>
            </a:r>
            <a:r>
              <a:rPr lang="en-GB" sz="1200" b="1" i="0" u="none" strike="noStrike" kern="1200" baseline="0" dirty="0" smtClean="0">
                <a:solidFill>
                  <a:schemeClr val="tx1"/>
                </a:solidFill>
                <a:latin typeface="Arial" charset="0"/>
                <a:ea typeface="+mn-ea"/>
                <a:cs typeface="+mn-cs"/>
              </a:rPr>
              <a:t>the Transformation part of an Enterprise.</a:t>
            </a:r>
          </a:p>
          <a:p>
            <a:r>
              <a:rPr lang="en-GB" sz="1200" b="1" i="0" u="none" strike="noStrike" kern="1200" baseline="0" dirty="0" smtClean="0">
                <a:solidFill>
                  <a:schemeClr val="tx1"/>
                </a:solidFill>
                <a:latin typeface="Arial" charset="0"/>
                <a:ea typeface="+mn-ea"/>
                <a:cs typeface="+mn-cs"/>
              </a:rPr>
              <a:t>This will allow you to make informed decisions </a:t>
            </a:r>
            <a:r>
              <a:rPr lang="en-GB" sz="1200" b="0" i="0" u="none" strike="noStrike" kern="1200" baseline="0" dirty="0" smtClean="0">
                <a:solidFill>
                  <a:schemeClr val="tx1"/>
                </a:solidFill>
                <a:latin typeface="Arial" charset="0"/>
                <a:ea typeface="+mn-ea"/>
                <a:cs typeface="+mn-cs"/>
              </a:rPr>
              <a:t>regarding </a:t>
            </a:r>
            <a:r>
              <a:rPr lang="en-GB" sz="1200" b="1" i="0" u="none" strike="noStrike" kern="1200" baseline="0" dirty="0" smtClean="0">
                <a:solidFill>
                  <a:schemeClr val="tx1"/>
                </a:solidFill>
                <a:latin typeface="Arial" charset="0"/>
                <a:ea typeface="+mn-ea"/>
                <a:cs typeface="+mn-cs"/>
              </a:rPr>
              <a:t>what parts may need improvement and how.</a:t>
            </a:r>
          </a:p>
          <a:p>
            <a:r>
              <a:rPr lang="en-GB" altLang="en-US" baseline="0" dirty="0" smtClean="0">
                <a:latin typeface="Arial" pitchFamily="34" charset="0"/>
              </a:rPr>
              <a:t>Once this basic understanding is gained, choices can then be made about how best to improve the parts of the Transformation Domain and the frameworks that will be used to do so.</a:t>
            </a:r>
          </a:p>
          <a:p>
            <a:r>
              <a:rPr lang="en-GB" altLang="en-US" baseline="0" dirty="0" smtClean="0">
                <a:latin typeface="Arial" pitchFamily="34" charset="0"/>
              </a:rPr>
              <a:t>As an example, and EA framework is shown here as that next step but could easily be replaced by other frameworks that address other areas of concern</a:t>
            </a:r>
          </a:p>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131</a:t>
            </a:fld>
            <a:endParaRPr lang="en-US" altLang="en-US" sz="1200" b="0" smtClean="0">
              <a:latin typeface="Arial"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835025" y="768350"/>
            <a:ext cx="5429250" cy="3838575"/>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latin typeface="Arial" pitchFamily="34" charset="0"/>
              </a:rPr>
              <a:t>To perform the next step you will need to be briefed on a framework which will enable you and other Senior Stakeholders </a:t>
            </a:r>
            <a:r>
              <a:rPr lang="en-GB" sz="1200" b="0" i="0" u="none" strike="noStrike" kern="1200" baseline="0" dirty="0" smtClean="0">
                <a:solidFill>
                  <a:schemeClr val="tx1"/>
                </a:solidFill>
                <a:latin typeface="Arial" charset="0"/>
                <a:ea typeface="+mn-ea"/>
                <a:cs typeface="+mn-cs"/>
              </a:rPr>
              <a:t>to take a </a:t>
            </a:r>
            <a:r>
              <a:rPr lang="en-GB" sz="1200" b="1" i="0" u="none" strike="noStrike" kern="1200" baseline="0" dirty="0" smtClean="0">
                <a:solidFill>
                  <a:schemeClr val="tx1"/>
                </a:solidFill>
                <a:latin typeface="Arial" charset="0"/>
                <a:ea typeface="+mn-ea"/>
                <a:cs typeface="+mn-cs"/>
              </a:rPr>
              <a:t>coherent and holistic view of </a:t>
            </a:r>
            <a:r>
              <a:rPr lang="en-GB" sz="1200" b="0" i="0" u="none" strike="noStrike" kern="1200" baseline="0" dirty="0" smtClean="0">
                <a:solidFill>
                  <a:schemeClr val="tx1"/>
                </a:solidFill>
                <a:latin typeface="Arial" charset="0"/>
                <a:ea typeface="+mn-ea"/>
                <a:cs typeface="+mn-cs"/>
              </a:rPr>
              <a:t>the Methods, Artefacts, Culture and Environment used by </a:t>
            </a:r>
            <a:r>
              <a:rPr lang="en-GB" sz="1200" b="1" i="0" u="none" strike="noStrike" kern="1200" baseline="0" dirty="0" smtClean="0">
                <a:solidFill>
                  <a:schemeClr val="tx1"/>
                </a:solidFill>
                <a:latin typeface="Arial" charset="0"/>
                <a:ea typeface="+mn-ea"/>
                <a:cs typeface="+mn-cs"/>
              </a:rPr>
              <a:t>the Transformation part of an Enterprise.</a:t>
            </a:r>
          </a:p>
          <a:p>
            <a:r>
              <a:rPr lang="en-GB" sz="1200" b="1" i="0" u="none" strike="noStrike" kern="1200" baseline="0" dirty="0" smtClean="0">
                <a:solidFill>
                  <a:schemeClr val="tx1"/>
                </a:solidFill>
                <a:latin typeface="Arial" charset="0"/>
                <a:ea typeface="+mn-ea"/>
                <a:cs typeface="+mn-cs"/>
              </a:rPr>
              <a:t>This will allow you to make informed decisions </a:t>
            </a:r>
            <a:r>
              <a:rPr lang="en-GB" sz="1200" b="0" i="0" u="none" strike="noStrike" kern="1200" baseline="0" dirty="0" smtClean="0">
                <a:solidFill>
                  <a:schemeClr val="tx1"/>
                </a:solidFill>
                <a:latin typeface="Arial" charset="0"/>
                <a:ea typeface="+mn-ea"/>
                <a:cs typeface="+mn-cs"/>
              </a:rPr>
              <a:t>regarding </a:t>
            </a:r>
            <a:r>
              <a:rPr lang="en-GB" sz="1200" b="1" i="0" u="none" strike="noStrike" kern="1200" baseline="0" dirty="0" smtClean="0">
                <a:solidFill>
                  <a:schemeClr val="tx1"/>
                </a:solidFill>
                <a:latin typeface="Arial" charset="0"/>
                <a:ea typeface="+mn-ea"/>
                <a:cs typeface="+mn-cs"/>
              </a:rPr>
              <a:t>what parts may need improvement and how.</a:t>
            </a:r>
          </a:p>
          <a:p>
            <a:r>
              <a:rPr lang="en-GB" altLang="en-US" baseline="0" dirty="0" smtClean="0">
                <a:latin typeface="Arial" pitchFamily="34" charset="0"/>
              </a:rPr>
              <a:t>Once this basic understanding is gained, choices can then be made about how best to improve the parts of the Transformation Domain and the frameworks that will be used to do so.</a:t>
            </a:r>
          </a:p>
          <a:p>
            <a:r>
              <a:rPr lang="en-GB" altLang="en-US" baseline="0" dirty="0" smtClean="0">
                <a:latin typeface="Arial" pitchFamily="34" charset="0"/>
              </a:rPr>
              <a:t>As an example, and EA framework is shown here as that next step but could easily be replaced by other frameworks that address other areas of concern</a:t>
            </a:r>
          </a:p>
          <a:p>
            <a:endParaRPr lang="en-GB" altLang="en-US" baseline="0" dirty="0" smtClean="0">
              <a:latin typeface="Arial" pitchFamily="34" charset="0"/>
            </a:endParaRPr>
          </a:p>
        </p:txBody>
      </p:sp>
      <p:sp>
        <p:nvSpPr>
          <p:cNvPr id="972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GB" altLang="en-US" sz="1200" smtClean="0">
                <a:solidFill>
                  <a:srgbClr val="7030A0"/>
                </a:solidFill>
                <a:latin typeface="Arial" pitchFamily="34" charset="0"/>
              </a:rPr>
              <a:t>The Pragmatic Enterprise Transformation Framework - PETF</a:t>
            </a:r>
            <a:endParaRPr lang="en-US" altLang="en-US" sz="1200" smtClean="0">
              <a:solidFill>
                <a:srgbClr val="7030A0"/>
              </a:solidFill>
              <a:latin typeface="Arial" pitchFamily="34" charset="0"/>
            </a:endParaRPr>
          </a:p>
        </p:txBody>
      </p:sp>
      <p:sp>
        <p:nvSpPr>
          <p:cNvPr id="972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r>
              <a:rPr lang="en-US" altLang="en-US" sz="1200" b="0" smtClean="0">
                <a:latin typeface="Arial" pitchFamily="34" charset="0"/>
              </a:rPr>
              <a:t>© Pragmatic EA Ltd</a:t>
            </a:r>
          </a:p>
        </p:txBody>
      </p:sp>
      <p:sp>
        <p:nvSpPr>
          <p:cNvPr id="972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algn="ctr" eaLnBrk="0" fontAlgn="base" hangingPunct="0">
              <a:spcBef>
                <a:spcPct val="0"/>
              </a:spcBef>
              <a:spcAft>
                <a:spcPct val="0"/>
              </a:spcAft>
              <a:defRPr sz="2000" b="1">
                <a:solidFill>
                  <a:schemeClr val="tx1"/>
                </a:solidFill>
                <a:latin typeface="Times New Roman" pitchFamily="18" charset="0"/>
              </a:defRPr>
            </a:lvl6pPr>
            <a:lvl7pPr marL="2971800" indent="-228600" algn="ctr" eaLnBrk="0" fontAlgn="base" hangingPunct="0">
              <a:spcBef>
                <a:spcPct val="0"/>
              </a:spcBef>
              <a:spcAft>
                <a:spcPct val="0"/>
              </a:spcAft>
              <a:defRPr sz="2000" b="1">
                <a:solidFill>
                  <a:schemeClr val="tx1"/>
                </a:solidFill>
                <a:latin typeface="Times New Roman" pitchFamily="18" charset="0"/>
              </a:defRPr>
            </a:lvl7pPr>
            <a:lvl8pPr marL="3429000" indent="-228600" algn="ctr" eaLnBrk="0" fontAlgn="base" hangingPunct="0">
              <a:spcBef>
                <a:spcPct val="0"/>
              </a:spcBef>
              <a:spcAft>
                <a:spcPct val="0"/>
              </a:spcAft>
              <a:defRPr sz="2000" b="1">
                <a:solidFill>
                  <a:schemeClr val="tx1"/>
                </a:solidFill>
                <a:latin typeface="Times New Roman" pitchFamily="18" charset="0"/>
              </a:defRPr>
            </a:lvl8pPr>
            <a:lvl9pPr marL="3886200" indent="-228600" algn="ctr" eaLnBrk="0" fontAlgn="base" hangingPunct="0">
              <a:spcBef>
                <a:spcPct val="0"/>
              </a:spcBef>
              <a:spcAft>
                <a:spcPct val="0"/>
              </a:spcAft>
              <a:defRPr sz="2000" b="1">
                <a:solidFill>
                  <a:schemeClr val="tx1"/>
                </a:solidFill>
                <a:latin typeface="Times New Roman" pitchFamily="18" charset="0"/>
              </a:defRPr>
            </a:lvl9pPr>
          </a:lstStyle>
          <a:p>
            <a:fld id="{16F22756-DD37-4416-A5F5-2E54953081DA}" type="slidenum">
              <a:rPr lang="en-US" altLang="en-US" sz="1200" b="0" smtClean="0">
                <a:latin typeface="Arial" pitchFamily="34" charset="0"/>
              </a:rPr>
              <a:pPr/>
              <a:t>132</a:t>
            </a:fld>
            <a:endParaRPr lang="en-US" altLang="en-US" sz="1200" b="0" smtClean="0">
              <a:latin typeface="Arial"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ts val="300"/>
              </a:spcAft>
              <a:buClrTx/>
              <a:buSzTx/>
              <a:buFontTx/>
              <a:buNone/>
              <a:tabLst/>
              <a:defRPr/>
            </a:pPr>
            <a:r>
              <a:rPr lang="en-GB" dirty="0" smtClean="0"/>
              <a:t>&lt;MAP&gt;</a:t>
            </a:r>
          </a:p>
        </p:txBody>
      </p:sp>
      <p:sp>
        <p:nvSpPr>
          <p:cNvPr id="10" name="Slide Image Placeholder 9"/>
          <p:cNvSpPr>
            <a:spLocks noGrp="1" noRot="1" noChangeAspect="1"/>
          </p:cNvSpPr>
          <p:nvPr>
            <p:ph type="sldImg"/>
          </p:nvPr>
        </p:nvSpPr>
        <p:spPr/>
      </p:sp>
      <p:sp>
        <p:nvSpPr>
          <p:cNvPr id="11" name="Footer Placeholder 10"/>
          <p:cNvSpPr>
            <a:spLocks noGrp="1"/>
          </p:cNvSpPr>
          <p:nvPr>
            <p:ph type="ftr" sz="quarter" idx="10"/>
          </p:nvPr>
        </p:nvSpPr>
        <p:spPr/>
        <p:txBody>
          <a:bodyPr/>
          <a:lstStyle/>
          <a:p>
            <a:r>
              <a:rPr lang="en-US" dirty="0" smtClean="0"/>
              <a:t>© Pragmatic EA Ltd                        www.PragmaticEA.com</a:t>
            </a:r>
          </a:p>
        </p:txBody>
      </p:sp>
      <p:sp>
        <p:nvSpPr>
          <p:cNvPr id="12" name="Slide Number Placeholder 11"/>
          <p:cNvSpPr>
            <a:spLocks noGrp="1"/>
          </p:cNvSpPr>
          <p:nvPr>
            <p:ph type="sldNum" sz="quarter" idx="11"/>
          </p:nvPr>
        </p:nvSpPr>
        <p:spPr/>
        <p:txBody>
          <a:bodyPr/>
          <a:lstStyle/>
          <a:p>
            <a:fld id="{556D56FA-5527-45DE-AD85-09908428112E}" type="slidenum">
              <a:rPr lang="en-GB" smtClean="0"/>
              <a:pPr/>
              <a:t>133</a:t>
            </a:fld>
            <a:endParaRPr lang="en-GB" dirty="0"/>
          </a:p>
        </p:txBody>
      </p:sp>
      <p:sp>
        <p:nvSpPr>
          <p:cNvPr id="13" name="Header Placeholder 12"/>
          <p:cNvSpPr>
            <a:spLocks noGrp="1"/>
          </p:cNvSpPr>
          <p:nvPr>
            <p:ph type="hdr" sz="quarter" idx="12"/>
          </p:nvPr>
        </p:nvSpPr>
        <p:spPr/>
        <p:txBody>
          <a:bodyPr/>
          <a:lstStyle/>
          <a:p>
            <a:r>
              <a:rPr lang="en-GB" sz="1200" dirty="0" smtClean="0">
                <a:solidFill>
                  <a:srgbClr val="7030A0"/>
                </a:solidFill>
                <a:latin typeface="Arial" pitchFamily="34" charset="0"/>
              </a:rPr>
              <a:t>PEFF - The Pragmatic Ontology for Enterprise Transformation</a:t>
            </a:r>
            <a:endParaRPr lang="en-US" sz="1200" dirty="0" smtClean="0">
              <a:solidFill>
                <a:srgbClr val="7030A0"/>
              </a:solidFill>
              <a:latin typeface="Arial" pitchFamily="34"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7" name="Footer Placeholder 6"/>
          <p:cNvSpPr>
            <a:spLocks noGrp="1"/>
          </p:cNvSpPr>
          <p:nvPr>
            <p:ph type="ftr" sz="quarter" idx="10"/>
          </p:nvPr>
        </p:nvSpPr>
        <p:spPr/>
        <p:txBody>
          <a:bodyPr/>
          <a:lstStyle/>
          <a:p>
            <a:r>
              <a:rPr lang="en-US" smtClean="0"/>
              <a:t>© Pragmatic EA Ltd                        www.PragmaticEA.com</a:t>
            </a:r>
            <a:endParaRPr lang="en-US" dirty="0" smtClean="0"/>
          </a:p>
        </p:txBody>
      </p:sp>
      <p:sp>
        <p:nvSpPr>
          <p:cNvPr id="8" name="Slide Number Placeholder 7"/>
          <p:cNvSpPr>
            <a:spLocks noGrp="1"/>
          </p:cNvSpPr>
          <p:nvPr>
            <p:ph type="sldNum" sz="quarter" idx="11"/>
          </p:nvPr>
        </p:nvSpPr>
        <p:spPr/>
        <p:txBody>
          <a:bodyPr/>
          <a:lstStyle/>
          <a:p>
            <a:fld id="{556D56FA-5527-45DE-AD85-09908428112E}" type="slidenum">
              <a:rPr lang="en-GB" smtClean="0"/>
              <a:pPr/>
              <a:t>18</a:t>
            </a:fld>
            <a:endParaRPr lang="en-GB" dirty="0"/>
          </a:p>
        </p:txBody>
      </p:sp>
      <p:sp>
        <p:nvSpPr>
          <p:cNvPr id="9" name="Header Placeholder 8"/>
          <p:cNvSpPr>
            <a:spLocks noGrp="1"/>
          </p:cNvSpPr>
          <p:nvPr>
            <p:ph type="hdr" sz="quarter" idx="12"/>
          </p:nvPr>
        </p:nvSpPr>
        <p:spPr/>
        <p:txBody>
          <a:bodyPr/>
          <a:lstStyle/>
          <a:p>
            <a:r>
              <a:rPr lang="en-GB" sz="1200" smtClean="0">
                <a:latin typeface="Arial" pitchFamily="34" charset="0"/>
              </a:rPr>
              <a:t>PEAF - The Pragmatic Enterprise Architecture Framework</a:t>
            </a:r>
            <a:endParaRPr lang="en-US" sz="1200" dirty="0" smtClean="0">
              <a:latin typeface="Arial"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835025" y="768350"/>
            <a:ext cx="5429250" cy="3838575"/>
          </a:xfrm>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7" name="Footer Placeholder 6"/>
          <p:cNvSpPr>
            <a:spLocks noGrp="1"/>
          </p:cNvSpPr>
          <p:nvPr>
            <p:ph type="ftr" sz="quarter" idx="10"/>
          </p:nvPr>
        </p:nvSpPr>
        <p:spPr/>
        <p:txBody>
          <a:bodyPr/>
          <a:lstStyle/>
          <a:p>
            <a:r>
              <a:rPr lang="en-US" smtClean="0"/>
              <a:t>© Pragmatic EA Ltd                        www.PragmaticEA.com</a:t>
            </a:r>
            <a:endParaRPr lang="en-US" dirty="0" smtClean="0"/>
          </a:p>
        </p:txBody>
      </p:sp>
      <p:sp>
        <p:nvSpPr>
          <p:cNvPr id="8" name="Slide Number Placeholder 7"/>
          <p:cNvSpPr>
            <a:spLocks noGrp="1"/>
          </p:cNvSpPr>
          <p:nvPr>
            <p:ph type="sldNum" sz="quarter" idx="11"/>
          </p:nvPr>
        </p:nvSpPr>
        <p:spPr/>
        <p:txBody>
          <a:bodyPr/>
          <a:lstStyle/>
          <a:p>
            <a:fld id="{556D56FA-5527-45DE-AD85-09908428112E}" type="slidenum">
              <a:rPr lang="en-GB" smtClean="0"/>
              <a:pPr/>
              <a:t>19</a:t>
            </a:fld>
            <a:endParaRPr lang="en-GB" dirty="0"/>
          </a:p>
        </p:txBody>
      </p:sp>
      <p:sp>
        <p:nvSpPr>
          <p:cNvPr id="9" name="Header Placeholder 8"/>
          <p:cNvSpPr>
            <a:spLocks noGrp="1"/>
          </p:cNvSpPr>
          <p:nvPr>
            <p:ph type="hdr" sz="quarter" idx="12"/>
          </p:nvPr>
        </p:nvSpPr>
        <p:spPr/>
        <p:txBody>
          <a:bodyPr/>
          <a:lstStyle/>
          <a:p>
            <a:r>
              <a:rPr lang="en-GB" sz="1200" smtClean="0">
                <a:latin typeface="Arial" pitchFamily="34" charset="0"/>
              </a:rPr>
              <a:t>PEAF - The Pragmatic Enterprise Architecture Framework</a:t>
            </a:r>
            <a:endParaRPr lang="en-US" sz="1200"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835025" y="768350"/>
            <a:ext cx="5429250" cy="3838575"/>
          </a:xfrm>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35025" y="768350"/>
            <a:ext cx="5429250" cy="3838575"/>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35025" y="768350"/>
            <a:ext cx="5429250" cy="3838575"/>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latin typeface="Arial" pitchFamily="34" charset="0"/>
              </a:rPr>
              <a:t>Assuming you are watching this part of the</a:t>
            </a:r>
            <a:r>
              <a:rPr lang="en-GB" altLang="en-US" baseline="0" dirty="0" smtClean="0">
                <a:latin typeface="Arial" pitchFamily="34" charset="0"/>
              </a:rPr>
              <a:t> presentation you have admitted there are problems and/or opportunities related to Strategic Planning, Portfolio Planning, Project Governance or a combination of these.</a:t>
            </a:r>
          </a:p>
          <a:p>
            <a:pPr eaLnBrk="1" hangingPunct="1"/>
            <a:endParaRPr lang="en-GB" altLang="en-US" baseline="0" dirty="0" smtClean="0">
              <a:latin typeface="Arial" pitchFamily="34" charset="0"/>
            </a:endParaRPr>
          </a:p>
          <a:p>
            <a:pPr eaLnBrk="1" hangingPunct="1"/>
            <a:r>
              <a:rPr lang="en-GB" altLang="en-US" dirty="0" smtClean="0">
                <a:latin typeface="Arial" pitchFamily="34" charset="0"/>
              </a:rPr>
              <a:t>So what is the fundamental problem?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latin typeface="Arial" pitchFamily="34" charset="0"/>
              </a:rPr>
              <a:t>The fundamental problem breaks down</a:t>
            </a:r>
            <a:r>
              <a:rPr lang="en-GB" altLang="en-US" baseline="0" dirty="0" smtClean="0">
                <a:latin typeface="Arial" pitchFamily="34" charset="0"/>
              </a:rPr>
              <a:t> into two basic areas.</a:t>
            </a:r>
          </a:p>
          <a:p>
            <a:pPr eaLnBrk="1" hangingPunct="1"/>
            <a:r>
              <a:rPr lang="en-GB" altLang="en-US" baseline="0" dirty="0" smtClean="0">
                <a:latin typeface="Arial" pitchFamily="34" charset="0"/>
              </a:rPr>
              <a:t>The structural complexity of the Enterprise and how often it needs to change.</a:t>
            </a:r>
          </a:p>
          <a:p>
            <a:pPr eaLnBrk="1" hangingPunct="1"/>
            <a:endParaRPr lang="en-GB" alt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35025" y="768350"/>
            <a:ext cx="5429250" cy="3838575"/>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35025" y="768350"/>
            <a:ext cx="5429250" cy="3838575"/>
          </a:xfrm>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latin typeface="Arial" pitchFamily="34" charset="0"/>
              </a:rPr>
              <a:t>So what is the fundamental problem?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35025" y="768350"/>
            <a:ext cx="5429250" cy="3838575"/>
          </a:xfrm>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835025" y="768350"/>
            <a:ext cx="5429250" cy="3838575"/>
          </a:xfrm>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32</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33</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34</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ts val="300"/>
              </a:spcAft>
              <a:buClrTx/>
              <a:buSzTx/>
              <a:buFontTx/>
              <a:buNone/>
              <a:tabLst/>
              <a:defRPr/>
            </a:pPr>
            <a:r>
              <a:rPr lang="en-GB" dirty="0" smtClean="0"/>
              <a:t>&lt;MAP&gt;</a:t>
            </a:r>
          </a:p>
        </p:txBody>
      </p:sp>
      <p:sp>
        <p:nvSpPr>
          <p:cNvPr id="10" name="Slide Image Placeholder 9"/>
          <p:cNvSpPr>
            <a:spLocks noGrp="1" noRot="1" noChangeAspect="1"/>
          </p:cNvSpPr>
          <p:nvPr>
            <p:ph type="sldImg"/>
          </p:nvPr>
        </p:nvSpPr>
        <p:spPr/>
      </p:sp>
      <p:sp>
        <p:nvSpPr>
          <p:cNvPr id="11" name="Footer Placeholder 10"/>
          <p:cNvSpPr>
            <a:spLocks noGrp="1"/>
          </p:cNvSpPr>
          <p:nvPr>
            <p:ph type="ftr" sz="quarter" idx="10"/>
          </p:nvPr>
        </p:nvSpPr>
        <p:spPr/>
        <p:txBody>
          <a:bodyPr/>
          <a:lstStyle/>
          <a:p>
            <a:r>
              <a:rPr lang="en-US" dirty="0" smtClean="0"/>
              <a:t>© Pragmatic EA Ltd                        www.PragmaticEA.com</a:t>
            </a:r>
          </a:p>
        </p:txBody>
      </p:sp>
      <p:sp>
        <p:nvSpPr>
          <p:cNvPr id="12" name="Slide Number Placeholder 11"/>
          <p:cNvSpPr>
            <a:spLocks noGrp="1"/>
          </p:cNvSpPr>
          <p:nvPr>
            <p:ph type="sldNum" sz="quarter" idx="11"/>
          </p:nvPr>
        </p:nvSpPr>
        <p:spPr/>
        <p:txBody>
          <a:bodyPr/>
          <a:lstStyle/>
          <a:p>
            <a:fld id="{556D56FA-5527-45DE-AD85-09908428112E}" type="slidenum">
              <a:rPr lang="en-GB" smtClean="0"/>
              <a:pPr/>
              <a:t>8</a:t>
            </a:fld>
            <a:endParaRPr lang="en-GB" dirty="0"/>
          </a:p>
        </p:txBody>
      </p:sp>
      <p:sp>
        <p:nvSpPr>
          <p:cNvPr id="13" name="Header Placeholder 12"/>
          <p:cNvSpPr>
            <a:spLocks noGrp="1"/>
          </p:cNvSpPr>
          <p:nvPr>
            <p:ph type="hdr" sz="quarter" idx="12"/>
          </p:nvPr>
        </p:nvSpPr>
        <p:spPr/>
        <p:txBody>
          <a:bodyPr/>
          <a:lstStyle/>
          <a:p>
            <a:r>
              <a:rPr lang="en-GB" sz="1200" dirty="0" smtClean="0">
                <a:solidFill>
                  <a:srgbClr val="7030A0"/>
                </a:solidFill>
                <a:latin typeface="Arial" pitchFamily="34" charset="0"/>
              </a:rPr>
              <a:t>PEFF - The Pragmatic Ontology for Enterprise Transformation</a:t>
            </a:r>
            <a:endParaRPr lang="en-US" sz="1200" dirty="0" smtClean="0">
              <a:solidFill>
                <a:srgbClr val="7030A0"/>
              </a:solidFill>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35</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36</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37</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38</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39</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40</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41</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42</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43</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44</a:t>
            </a:fld>
            <a:endParaRPr lang="en-GB" dirty="0"/>
          </a:p>
        </p:txBody>
      </p:sp>
      <p:sp>
        <p:nvSpPr>
          <p:cNvPr id="14" name="Header Placeholder 13"/>
          <p:cNvSpPr>
            <a:spLocks noGrp="1"/>
          </p:cNvSpPr>
          <p:nvPr>
            <p:ph type="hdr" sz="quarter" idx="12"/>
          </p:nvPr>
        </p:nvSpPr>
        <p:spPr/>
        <p:txBody>
          <a:bodyPr/>
          <a:lstStyle/>
          <a:p>
            <a:r>
              <a:rPr lang="en-GB" sz="1200" dirty="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835025" y="768350"/>
            <a:ext cx="5429250" cy="3838575"/>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45</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46</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47</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48</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49</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50</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51</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52</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53</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54</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35025" y="768350"/>
            <a:ext cx="5429250" cy="3838575"/>
          </a:xfrm>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55</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56</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57</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58</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59</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60</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altLang="en-US"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61</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62</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63</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64</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835025" y="768350"/>
            <a:ext cx="5429250" cy="3838575"/>
          </a:xfrm>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65</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400"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66</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400"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67</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sz="1400" dirty="0"/>
          </a:p>
        </p:txBody>
      </p:sp>
      <p:sp>
        <p:nvSpPr>
          <p:cNvPr id="11" name="Slide Image Placeholder 10"/>
          <p:cNvSpPr>
            <a:spLocks noGrp="1" noRot="1" noChangeAspect="1"/>
          </p:cNvSpPr>
          <p:nvPr>
            <p:ph type="sldImg"/>
          </p:nvPr>
        </p:nvSpPr>
        <p:spPr>
          <a:xfrm>
            <a:off x="835025" y="768350"/>
            <a:ext cx="5429250" cy="3838575"/>
          </a:xfrm>
        </p:spPr>
      </p:sp>
      <p:sp>
        <p:nvSpPr>
          <p:cNvPr id="12" name="Footer Placeholder 11"/>
          <p:cNvSpPr>
            <a:spLocks noGrp="1"/>
          </p:cNvSpPr>
          <p:nvPr>
            <p:ph type="ftr" sz="quarter" idx="10"/>
          </p:nvPr>
        </p:nvSpPr>
        <p:spPr/>
        <p:txBody>
          <a:bodyPr/>
          <a:lstStyle/>
          <a:p>
            <a:r>
              <a:rPr lang="en-US" dirty="0" smtClean="0"/>
              <a:t>© Pragmatic EA Ltd                        www.PragmaticEA.com</a:t>
            </a:r>
          </a:p>
        </p:txBody>
      </p:sp>
      <p:sp>
        <p:nvSpPr>
          <p:cNvPr id="13" name="Slide Number Placeholder 12"/>
          <p:cNvSpPr>
            <a:spLocks noGrp="1"/>
          </p:cNvSpPr>
          <p:nvPr>
            <p:ph type="sldNum" sz="quarter" idx="11"/>
          </p:nvPr>
        </p:nvSpPr>
        <p:spPr/>
        <p:txBody>
          <a:bodyPr/>
          <a:lstStyle/>
          <a:p>
            <a:fld id="{556D56FA-5527-45DE-AD85-09908428112E}" type="slidenum">
              <a:rPr lang="en-GB" smtClean="0"/>
              <a:pPr/>
              <a:t>68</a:t>
            </a:fld>
            <a:endParaRPr lang="en-GB" dirty="0"/>
          </a:p>
        </p:txBody>
      </p:sp>
      <p:sp>
        <p:nvSpPr>
          <p:cNvPr id="14" name="Header Placeholder 13"/>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2228128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835025" y="768350"/>
            <a:ext cx="5429250" cy="3838575"/>
          </a:xfrm>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835025" y="768350"/>
            <a:ext cx="5429250" cy="3838575"/>
          </a:xfrm>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latin typeface="Arial"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work undertaken in any project can be thought of consisting of three fundamental types: -</a:t>
            </a:r>
          </a:p>
          <a:p>
            <a:pPr marL="171450" lvl="0" indent="-171450">
              <a:buFont typeface="Arial" panose="020B0604020202020204" pitchFamily="34" charset="0"/>
              <a:buChar char="•"/>
            </a:pPr>
            <a:r>
              <a:rPr lang="en-GB" b="1" dirty="0" smtClean="0"/>
              <a:t>Strategic Work </a:t>
            </a:r>
            <a:r>
              <a:rPr lang="en-GB" dirty="0" smtClean="0"/>
              <a:t>– Work that complies with Guidance. Generally the most effective, most efficient and least risky manner of achieving an end. </a:t>
            </a:r>
          </a:p>
          <a:p>
            <a:pPr marL="171450" lvl="0" indent="-171450">
              <a:buFont typeface="Arial" panose="020B0604020202020204" pitchFamily="34" charset="0"/>
              <a:buChar char="•"/>
            </a:pPr>
            <a:r>
              <a:rPr lang="en-GB" b="1" dirty="0" smtClean="0"/>
              <a:t>Tactical Work </a:t>
            </a:r>
            <a:r>
              <a:rPr lang="en-GB" dirty="0" smtClean="0"/>
              <a:t>– Work that contravenes Guidance. Generally less effective, less efficient and more risky manner of achieving an end.</a:t>
            </a:r>
          </a:p>
          <a:p>
            <a:pPr marL="171450" lvl="0" indent="-171450">
              <a:buFont typeface="Arial" panose="020B0604020202020204" pitchFamily="34" charset="0"/>
              <a:buChar char="•"/>
            </a:pPr>
            <a:r>
              <a:rPr lang="en-GB" b="1" dirty="0" smtClean="0"/>
              <a:t>Remedial Work </a:t>
            </a:r>
            <a:r>
              <a:rPr lang="en-GB" dirty="0" smtClean="0"/>
              <a:t>– Work that exists to correct previous Tactical Work (i.e. changing previous Tactical work into Strategic Work )</a:t>
            </a:r>
          </a:p>
          <a:p>
            <a:r>
              <a:rPr lang="en-GB" dirty="0" smtClean="0"/>
              <a:t>Note that this is not the same as a Strategic Project or a Tactical project.</a:t>
            </a:r>
          </a:p>
          <a:p>
            <a:r>
              <a:rPr lang="en-GB" dirty="0" smtClean="0"/>
              <a:t>For example, a project might be deemed to be a Strategic Project (i.e. key for business success) but could be implemented solely by Tactical Work.</a:t>
            </a:r>
          </a:p>
          <a:p>
            <a:r>
              <a:rPr lang="en-GB" dirty="0" smtClean="0"/>
              <a:t>This is the reason why in many projects, the project personnel may be raising red flags saying “This is a tactical ‘project’” while the Customer of the project may be saying “This is a Strategic Project”</a:t>
            </a:r>
          </a:p>
          <a:p>
            <a:r>
              <a:rPr lang="en-GB" dirty="0" smtClean="0"/>
              <a:t>WHY we are doing the project is Strategic, but HOW we are doing the project is Tactical. Which is why many “Tactical Projects” end up being the “Strategic Solution”</a:t>
            </a:r>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71</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work undertaken in any project can be thought of consisting of three fundamental types: -</a:t>
            </a:r>
          </a:p>
          <a:p>
            <a:pPr marL="171450" lvl="0" indent="-171450">
              <a:buFont typeface="Arial" panose="020B0604020202020204" pitchFamily="34" charset="0"/>
              <a:buChar char="•"/>
            </a:pPr>
            <a:r>
              <a:rPr lang="en-GB" b="1" dirty="0" smtClean="0"/>
              <a:t>Strategic Work </a:t>
            </a:r>
            <a:r>
              <a:rPr lang="en-GB" dirty="0" smtClean="0"/>
              <a:t>– Work that complies with Guidance. Generally the most effective, most efficient and least risky manner of achieving an end. </a:t>
            </a:r>
          </a:p>
          <a:p>
            <a:pPr marL="171450" lvl="0" indent="-171450">
              <a:buFont typeface="Arial" panose="020B0604020202020204" pitchFamily="34" charset="0"/>
              <a:buChar char="•"/>
            </a:pPr>
            <a:r>
              <a:rPr lang="en-GB" b="1" dirty="0" smtClean="0"/>
              <a:t>Tactical Work </a:t>
            </a:r>
            <a:r>
              <a:rPr lang="en-GB" dirty="0" smtClean="0"/>
              <a:t>– Work that contravenes Guidance. Generally less effective, less efficient and more risky manner of achieving an end.</a:t>
            </a:r>
          </a:p>
          <a:p>
            <a:pPr marL="171450" lvl="0" indent="-171450">
              <a:buFont typeface="Arial" panose="020B0604020202020204" pitchFamily="34" charset="0"/>
              <a:buChar char="•"/>
            </a:pPr>
            <a:r>
              <a:rPr lang="en-GB" b="1" dirty="0" smtClean="0"/>
              <a:t>Remedial Work </a:t>
            </a:r>
            <a:r>
              <a:rPr lang="en-GB" dirty="0" smtClean="0"/>
              <a:t>– Work that exists to correct previous Tactical Work (i.e. changing previous Tactical work into Strategic Work )</a:t>
            </a:r>
          </a:p>
          <a:p>
            <a:r>
              <a:rPr lang="en-GB" dirty="0" smtClean="0"/>
              <a:t>Note that this is not the same as a Strategic Project or a Tactical project.</a:t>
            </a:r>
          </a:p>
          <a:p>
            <a:r>
              <a:rPr lang="en-GB" dirty="0" smtClean="0"/>
              <a:t>For example, a project might be deemed to be a Strategic Project (i.e. key for business success) but could be implemented solely by Tactical Work.</a:t>
            </a:r>
          </a:p>
          <a:p>
            <a:r>
              <a:rPr lang="en-GB" dirty="0" smtClean="0"/>
              <a:t>This is the reason why in many projects, the project personnel may be raising red flags saying “This is a tactical ‘project’” while the Customer of the project may be saying “This is a Strategic Project”</a:t>
            </a:r>
          </a:p>
          <a:p>
            <a:r>
              <a:rPr lang="en-GB" dirty="0" smtClean="0"/>
              <a:t>WHY we are doing the project is Strategic, but HOW we are doing the project is Tactical. Which is why many “Tactical Projects” end up being the “Strategic Solution”</a:t>
            </a:r>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work undertaken in any project can be thought of consisting of three fundamental types: -</a:t>
            </a:r>
          </a:p>
          <a:p>
            <a:pPr marL="171450" lvl="0" indent="-171450">
              <a:buFont typeface="Arial" panose="020B0604020202020204" pitchFamily="34" charset="0"/>
              <a:buChar char="•"/>
            </a:pPr>
            <a:r>
              <a:rPr lang="en-GB" b="1" dirty="0" smtClean="0"/>
              <a:t>Strategic Work </a:t>
            </a:r>
            <a:r>
              <a:rPr lang="en-GB" dirty="0" smtClean="0"/>
              <a:t>– Work that complies with Guidance. Generally the most effective, most efficient and least risky manner of achieving an end. </a:t>
            </a:r>
          </a:p>
          <a:p>
            <a:pPr marL="171450" lvl="0" indent="-171450">
              <a:buFont typeface="Arial" panose="020B0604020202020204" pitchFamily="34" charset="0"/>
              <a:buChar char="•"/>
            </a:pPr>
            <a:r>
              <a:rPr lang="en-GB" b="1" dirty="0" smtClean="0"/>
              <a:t>Tactical Work </a:t>
            </a:r>
            <a:r>
              <a:rPr lang="en-GB" dirty="0" smtClean="0"/>
              <a:t>– Work that contravenes Guidance. Generally less effective, less efficient and more risky manner of achieving an end.</a:t>
            </a:r>
          </a:p>
          <a:p>
            <a:pPr marL="171450" lvl="0" indent="-171450">
              <a:buFont typeface="Arial" panose="020B0604020202020204" pitchFamily="34" charset="0"/>
              <a:buChar char="•"/>
            </a:pPr>
            <a:r>
              <a:rPr lang="en-GB" b="1" dirty="0" smtClean="0"/>
              <a:t>Remedial Work </a:t>
            </a:r>
            <a:r>
              <a:rPr lang="en-GB" dirty="0" smtClean="0"/>
              <a:t>– Work that exists to correct previous Tactical Work (i.e. changing previous Tactical work into Strategic Work )</a:t>
            </a:r>
          </a:p>
          <a:p>
            <a:r>
              <a:rPr lang="en-GB" dirty="0" smtClean="0"/>
              <a:t>Note that this is not the same as a Strategic Project or a Tactical project.</a:t>
            </a:r>
          </a:p>
          <a:p>
            <a:r>
              <a:rPr lang="en-GB" dirty="0" smtClean="0"/>
              <a:t>For example, a project might be deemed to be a Strategic Project (i.e. key for business success) but could be implemented solely by Tactical Work.</a:t>
            </a:r>
          </a:p>
          <a:p>
            <a:r>
              <a:rPr lang="en-GB" dirty="0" smtClean="0"/>
              <a:t>This is the reason why in many projects, the project personnel may be raising red flags saying “This is a tactical ‘project’” while the Customer of the project may be saying “This is a Strategic Project”</a:t>
            </a:r>
          </a:p>
          <a:p>
            <a:r>
              <a:rPr lang="en-GB" dirty="0" smtClean="0"/>
              <a:t>WHY we are doing the project is Strategic, but HOW we are doing the project is Tactical. Which is why many “Tactical Projects” end up being the “Strategic Solution”</a:t>
            </a:r>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work undertaken in any project can be thought of consisting of three fundamental types: -</a:t>
            </a:r>
          </a:p>
          <a:p>
            <a:pPr marL="171450" lvl="0" indent="-171450">
              <a:buFont typeface="Arial" panose="020B0604020202020204" pitchFamily="34" charset="0"/>
              <a:buChar char="•"/>
            </a:pPr>
            <a:r>
              <a:rPr lang="en-GB" b="1" dirty="0" smtClean="0"/>
              <a:t>Strategic Work </a:t>
            </a:r>
            <a:r>
              <a:rPr lang="en-GB" dirty="0" smtClean="0"/>
              <a:t>– Work that complies with Guidance. Generally the most effective, most efficient and least risky manner of achieving an end. </a:t>
            </a:r>
          </a:p>
          <a:p>
            <a:pPr marL="171450" lvl="0" indent="-171450">
              <a:buFont typeface="Arial" panose="020B0604020202020204" pitchFamily="34" charset="0"/>
              <a:buChar char="•"/>
            </a:pPr>
            <a:r>
              <a:rPr lang="en-GB" b="1" dirty="0" smtClean="0"/>
              <a:t>Tactical Work </a:t>
            </a:r>
            <a:r>
              <a:rPr lang="en-GB" dirty="0" smtClean="0"/>
              <a:t>– Work that contravenes Guidance. Generally less effective, less efficient and more risky manner of achieving an end.</a:t>
            </a:r>
          </a:p>
          <a:p>
            <a:pPr marL="171450" lvl="0" indent="-171450">
              <a:buFont typeface="Arial" panose="020B0604020202020204" pitchFamily="34" charset="0"/>
              <a:buChar char="•"/>
            </a:pPr>
            <a:r>
              <a:rPr lang="en-GB" b="1" dirty="0" smtClean="0"/>
              <a:t>Remedial Work </a:t>
            </a:r>
            <a:r>
              <a:rPr lang="en-GB" dirty="0" smtClean="0"/>
              <a:t>– Work that exists to correct previous Tactical Work (i.e. changing previous Tactical work into Strategic Work )</a:t>
            </a:r>
          </a:p>
          <a:p>
            <a:r>
              <a:rPr lang="en-GB" dirty="0" smtClean="0"/>
              <a:t>Note that this is not the same as a Strategic Project or a Tactical project.</a:t>
            </a:r>
          </a:p>
          <a:p>
            <a:r>
              <a:rPr lang="en-GB" dirty="0" smtClean="0"/>
              <a:t>For example, a project might be deemed to be a Strategic Project (i.e. key for business success) but could be implemented solely by Tactical Work.</a:t>
            </a:r>
          </a:p>
          <a:p>
            <a:r>
              <a:rPr lang="en-GB" dirty="0" smtClean="0"/>
              <a:t>This is the reason why in many projects, the project personnel may be raising red flags saying “This is a tactical ‘project’” while the Customer of the project may be saying “This is a Strategic Project”</a:t>
            </a:r>
          </a:p>
          <a:p>
            <a:r>
              <a:rPr lang="en-GB" dirty="0" smtClean="0"/>
              <a:t>WHY we are doing the project is Strategic, but HOW we are doing the project is Tactical. Which is why many “Tactical Projects” end up being the “Strategic Solution”</a:t>
            </a:r>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&lt;MAP&gt;</a:t>
            </a:r>
          </a:p>
          <a:p>
            <a:r>
              <a:rPr lang="en-GB" dirty="0" smtClean="0"/>
              <a:t>Here we see the Enterprise Debt™ Ratio (EDR) for the projects in the currently executing Project Portfolio. Enterprise Debt™ Ratio is the ratio (adding up to 1 or 100%) of Strategic vs Tactical vs Remedial work in any project. Each project has a different ration of Strategic vs Tactical vs Remedial work.</a:t>
            </a:r>
          </a:p>
          <a:p>
            <a:r>
              <a:rPr lang="en-GB" dirty="0" smtClean="0"/>
              <a:t>While Enterprise Debt™ Ratio is defined for each project, it can also be combined to produce an EDR for a group of projects in a program or an overall EDR for the entire Project Portfolio.</a:t>
            </a:r>
          </a:p>
          <a:p>
            <a:r>
              <a:rPr lang="en-GB" dirty="0" smtClean="0"/>
              <a:t>While EDR provides a useful metric at a point in time, it is perhaps more useful to track it over time. A sensible view might be that over time, an Enterprise might like to see the amount of Strategic work increase and the amount of Tactical work decrease, since Strategic work is generally the most effective, most efficient and least risky manner of achieving an end. </a:t>
            </a:r>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12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work undertaken in any project can be thought of consisting of three fundamental types: -</a:t>
            </a:r>
          </a:p>
          <a:p>
            <a:pPr marL="171450" lvl="0" indent="-171450">
              <a:buFont typeface="Arial" panose="020B0604020202020204" pitchFamily="34" charset="0"/>
              <a:buChar char="•"/>
            </a:pPr>
            <a:r>
              <a:rPr lang="en-GB" b="1" dirty="0" smtClean="0"/>
              <a:t>Strategic Work </a:t>
            </a:r>
            <a:r>
              <a:rPr lang="en-GB" dirty="0" smtClean="0"/>
              <a:t>– Work that complies with Guidance. Generally the most effective, most efficient and least risky manner of achieving an end. </a:t>
            </a:r>
          </a:p>
          <a:p>
            <a:pPr marL="171450" lvl="0" indent="-171450">
              <a:buFont typeface="Arial" panose="020B0604020202020204" pitchFamily="34" charset="0"/>
              <a:buChar char="•"/>
            </a:pPr>
            <a:r>
              <a:rPr lang="en-GB" b="1" dirty="0" smtClean="0"/>
              <a:t>Tactical Work </a:t>
            </a:r>
            <a:r>
              <a:rPr lang="en-GB" dirty="0" smtClean="0"/>
              <a:t>– Work that contravenes Guidance. Generally less effective, less efficient and more risky manner of achieving an end.</a:t>
            </a:r>
          </a:p>
          <a:p>
            <a:pPr marL="171450" lvl="0" indent="-171450">
              <a:buFont typeface="Arial" panose="020B0604020202020204" pitchFamily="34" charset="0"/>
              <a:buChar char="•"/>
            </a:pPr>
            <a:r>
              <a:rPr lang="en-GB" b="1" dirty="0" smtClean="0"/>
              <a:t>Remedial Work </a:t>
            </a:r>
            <a:r>
              <a:rPr lang="en-GB" dirty="0" smtClean="0"/>
              <a:t>– Work that exists to correct previous Tactical Work (i.e. changing previous Tactical work into Strategic Work )</a:t>
            </a:r>
          </a:p>
          <a:p>
            <a:r>
              <a:rPr lang="en-GB" dirty="0" smtClean="0"/>
              <a:t>Note that this is not the same as a Strategic Project or a Tactical project.</a:t>
            </a:r>
          </a:p>
          <a:p>
            <a:r>
              <a:rPr lang="en-GB" dirty="0" smtClean="0"/>
              <a:t>For example, a project might be deemed to be a Strategic Project (i.e. key for business success) but could be implemented solely by Tactical Work.</a:t>
            </a:r>
          </a:p>
          <a:p>
            <a:r>
              <a:rPr lang="en-GB" dirty="0" smtClean="0"/>
              <a:t>This is the reason why in many projects, the project personnel may be raising red flags saying “This is a tactical ‘project’” while the Customer of the project may be saying “This is a Strategic Project”</a:t>
            </a:r>
          </a:p>
          <a:p>
            <a:r>
              <a:rPr lang="en-GB" dirty="0" smtClean="0"/>
              <a:t>WHY we are doing the project is Strategic, but HOW we are doing the project is Tactical. Which is why many “Tactical Projects” end up being the “Strategic Solution”</a:t>
            </a:r>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75</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work undertaken in any project can be thought of consisting of three fundamental types: -</a:t>
            </a:r>
          </a:p>
          <a:p>
            <a:pPr marL="171450" lvl="0" indent="-171450">
              <a:buFont typeface="Arial" panose="020B0604020202020204" pitchFamily="34" charset="0"/>
              <a:buChar char="•"/>
            </a:pPr>
            <a:r>
              <a:rPr lang="en-GB" b="1" dirty="0" smtClean="0"/>
              <a:t>Strategic Work </a:t>
            </a:r>
            <a:r>
              <a:rPr lang="en-GB" dirty="0" smtClean="0"/>
              <a:t>– Work that complies with Guidance. Generally the most effective, most efficient and least risky manner of achieving an end. </a:t>
            </a:r>
          </a:p>
          <a:p>
            <a:pPr marL="171450" lvl="0" indent="-171450">
              <a:buFont typeface="Arial" panose="020B0604020202020204" pitchFamily="34" charset="0"/>
              <a:buChar char="•"/>
            </a:pPr>
            <a:r>
              <a:rPr lang="en-GB" b="1" dirty="0" smtClean="0"/>
              <a:t>Tactical Work </a:t>
            </a:r>
            <a:r>
              <a:rPr lang="en-GB" dirty="0" smtClean="0"/>
              <a:t>– Work that contravenes Guidance. Generally less effective, less efficient and more risky manner of achieving an end.</a:t>
            </a:r>
          </a:p>
          <a:p>
            <a:pPr marL="171450" lvl="0" indent="-171450">
              <a:buFont typeface="Arial" panose="020B0604020202020204" pitchFamily="34" charset="0"/>
              <a:buChar char="•"/>
            </a:pPr>
            <a:r>
              <a:rPr lang="en-GB" b="1" dirty="0" smtClean="0"/>
              <a:t>Remedial Work </a:t>
            </a:r>
            <a:r>
              <a:rPr lang="en-GB" dirty="0" smtClean="0"/>
              <a:t>– Work that exists to correct previous Tactical Work (i.e. changing previous Tactical work into Strategic Work )</a:t>
            </a:r>
          </a:p>
          <a:p>
            <a:r>
              <a:rPr lang="en-GB" dirty="0" smtClean="0"/>
              <a:t>Note that this is not the same as a Strategic Project or a Tactical project.</a:t>
            </a:r>
          </a:p>
          <a:p>
            <a:r>
              <a:rPr lang="en-GB" dirty="0" smtClean="0"/>
              <a:t>For example, a project might be deemed to be a Strategic Project (i.e. key for business success) but could be implemented solely by Tactical Work.</a:t>
            </a:r>
          </a:p>
          <a:p>
            <a:r>
              <a:rPr lang="en-GB" dirty="0" smtClean="0"/>
              <a:t>This is the reason why in many projects, the project personnel may be raising red flags saying “This is a tactical ‘project’” while the Customer of the project may be saying “This is a Strategic Project”</a:t>
            </a:r>
          </a:p>
          <a:p>
            <a:r>
              <a:rPr lang="en-GB" dirty="0" smtClean="0"/>
              <a:t>WHY we are doing the project is Strategic, but HOW we are doing the project is Tactical. Which is why many “Tactical Projects” end up being the “Strategic Solution”</a:t>
            </a:r>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76</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Here we see the Enterprise Debt™ Ratio (EDR) for the projects in the currently executing Project Portfolio. Enterprise Debt™ Ratio is the ratio (adding up to 1 or 100%) of Strategic vs Tactical vs Remedial work in any project. </a:t>
            </a:r>
          </a:p>
          <a:p>
            <a:r>
              <a:rPr lang="en-GB" dirty="0" smtClean="0"/>
              <a:t>While Enterprise Debt™ Ratio is defined for each project, it can also be combined to produce an EDR for a group of projects in a program or an overall EDR for the entire Project Portfolio.</a:t>
            </a:r>
          </a:p>
          <a:p>
            <a:r>
              <a:rPr lang="en-GB" dirty="0" smtClean="0"/>
              <a:t>While EDR provides a useful metric at a point in time, it is perhaps more useful to track it over time. A sensible view might be that over time, an Enterprise might like to see the amount of Strategic work increase and the amount of Tactical work decrease, since Strategic work is generally the most effective, most efficient and least risky manner of achieving an end. </a:t>
            </a:r>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77</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Here we see the Enterprise Debt™ Ratio (EDR) for the projects in the currently executing Project Portfolio. Enterprise Debt™ Ratio is the ratio (adding up to 1 or 100%) of Strategic vs Tactical vs Remedial work in any project. </a:t>
            </a:r>
          </a:p>
          <a:p>
            <a:r>
              <a:rPr lang="en-GB" dirty="0" smtClean="0"/>
              <a:t>While Enterprise Debt™ Ratio is defined for each project, it can also be combined to produce an EDR for a group of projects in a program or an overall EDR for the entire Project Portfolio.</a:t>
            </a:r>
          </a:p>
          <a:p>
            <a:r>
              <a:rPr lang="en-GB" dirty="0" smtClean="0"/>
              <a:t>While EDR provides a useful metric at a point in time, it is perhaps more useful to track it over time. A sensible view might be that over time, an Enterprise might like to see the amount of Strategic work increase and the amount of Tactical work decrease, since Strategic work is generally the most effective, most efficient and least risky manner of achieving an end. </a:t>
            </a:r>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78</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Here we see the Enterprise Debt™ Ratio (EDR) for the projects in the currently executing Project Portfolio. Enterprise Debt™ Ratio is the ratio (adding up to 1 or 100%) of Strategic vs Tactical vs Remedial work in any project. </a:t>
            </a:r>
          </a:p>
          <a:p>
            <a:r>
              <a:rPr lang="en-GB" dirty="0" smtClean="0"/>
              <a:t>While Enterprise Debt™ Ratio is defined for each project, it can also be combined to produce an EDR for a group of projects in a program or an overall EDR for the entire Project Portfolio.</a:t>
            </a:r>
          </a:p>
          <a:p>
            <a:r>
              <a:rPr lang="en-GB" dirty="0" smtClean="0"/>
              <a:t>While EDR provides a useful metric at a point in time, it is perhaps more useful to track it over time. A sensible view might be that over time, an Enterprise might like to see the amount of Strategic work increase and the amount of Tactical work decrease, since Strategic work is generally the most effective, most efficient and least risky manner of achieving an end. </a:t>
            </a:r>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79</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If the work in a project complies with all Guidance (aka is Strategic) then we have no problems.</a:t>
            </a:r>
          </a:p>
          <a:p>
            <a:r>
              <a:rPr lang="en-GB" dirty="0" smtClean="0"/>
              <a:t>But if not then a Waiver is created</a:t>
            </a:r>
            <a:r>
              <a:rPr lang="en-GB" baseline="0" dirty="0" smtClean="0"/>
              <a:t> which details 3 things :-</a:t>
            </a:r>
            <a:endParaRPr lang="en-GB" dirty="0" smtClean="0"/>
          </a:p>
          <a:p>
            <a:pPr marL="0" lvl="0" indent="0">
              <a:buFont typeface="Arial" panose="020B0604020202020204" pitchFamily="34" charset="0"/>
              <a:buNone/>
            </a:pPr>
            <a:r>
              <a:rPr lang="en-GB" dirty="0" smtClean="0"/>
              <a:t>1) The Cost of Compliance - What will it cost us to do the right things now.</a:t>
            </a:r>
          </a:p>
          <a:p>
            <a:pPr marL="0" lvl="0" indent="0">
              <a:buFont typeface="Arial" panose="020B0604020202020204" pitchFamily="34" charset="0"/>
              <a:buNone/>
            </a:pPr>
            <a:r>
              <a:rPr lang="en-GB" dirty="0" smtClean="0"/>
              <a:t>2) The Cost of Non-Compliance - What will it cost us going forward.</a:t>
            </a:r>
          </a:p>
          <a:p>
            <a:pPr marL="0" lvl="0" indent="0">
              <a:buFont typeface="Arial" panose="020B0604020202020204" pitchFamily="34" charset="0"/>
              <a:buNone/>
            </a:pPr>
            <a:r>
              <a:rPr lang="en-GB" dirty="0" smtClean="0"/>
              <a:t>3) The Cost of Remediation - What will it cost us fix it</a:t>
            </a:r>
            <a:r>
              <a:rPr lang="en-GB" baseline="0" dirty="0" smtClean="0"/>
              <a:t> later.</a:t>
            </a:r>
            <a:endParaRPr lang="en-GB" dirty="0" smtClean="0"/>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80</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If the work in a project complies with all Guidance (aka is Strategic) then we have no problems.</a:t>
            </a:r>
          </a:p>
          <a:p>
            <a:r>
              <a:rPr lang="en-GB" dirty="0" smtClean="0"/>
              <a:t>But if not then a Waiver is created</a:t>
            </a:r>
            <a:r>
              <a:rPr lang="en-GB" baseline="0" dirty="0" smtClean="0"/>
              <a:t> which details 3 things :-</a:t>
            </a:r>
            <a:endParaRPr lang="en-GB" dirty="0" smtClean="0"/>
          </a:p>
          <a:p>
            <a:pPr marL="0" lvl="0" indent="0">
              <a:buFont typeface="Arial" panose="020B0604020202020204" pitchFamily="34" charset="0"/>
              <a:buNone/>
            </a:pPr>
            <a:r>
              <a:rPr lang="en-GB" dirty="0" smtClean="0"/>
              <a:t>1) The Cost of Compliance - What will it cost us to do the right things now.</a:t>
            </a:r>
          </a:p>
          <a:p>
            <a:pPr marL="0" lvl="0" indent="0">
              <a:buFont typeface="Arial" panose="020B0604020202020204" pitchFamily="34" charset="0"/>
              <a:buNone/>
            </a:pPr>
            <a:r>
              <a:rPr lang="en-GB" dirty="0" smtClean="0"/>
              <a:t>2) The Cost of Non-Compliance - What will it cost us going forward.</a:t>
            </a:r>
          </a:p>
          <a:p>
            <a:pPr marL="0" lvl="0" indent="0">
              <a:buFont typeface="Arial" panose="020B0604020202020204" pitchFamily="34" charset="0"/>
              <a:buNone/>
            </a:pPr>
            <a:r>
              <a:rPr lang="en-GB" dirty="0" smtClean="0"/>
              <a:t>3) The Cost of Remediation - What will it cost us fix it</a:t>
            </a:r>
            <a:r>
              <a:rPr lang="en-GB" baseline="0" dirty="0" smtClean="0"/>
              <a:t> later.</a:t>
            </a:r>
            <a:endParaRPr lang="en-GB" dirty="0" smtClean="0"/>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81</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If the work in a project complies with all Guidance (aka is Strategic) then we have no problems.</a:t>
            </a:r>
          </a:p>
          <a:p>
            <a:r>
              <a:rPr lang="en-GB" dirty="0" smtClean="0"/>
              <a:t>But if not then a Waiver is created</a:t>
            </a:r>
            <a:r>
              <a:rPr lang="en-GB" baseline="0" dirty="0" smtClean="0"/>
              <a:t> which details 3 things :-</a:t>
            </a:r>
            <a:endParaRPr lang="en-GB" dirty="0" smtClean="0"/>
          </a:p>
          <a:p>
            <a:pPr marL="0" lvl="0" indent="0">
              <a:buFont typeface="Arial" panose="020B0604020202020204" pitchFamily="34" charset="0"/>
              <a:buNone/>
            </a:pPr>
            <a:r>
              <a:rPr lang="en-GB" dirty="0" smtClean="0"/>
              <a:t>1) The Cost of Compliance - What will it cost us to do the right things now.</a:t>
            </a:r>
          </a:p>
          <a:p>
            <a:pPr marL="0" lvl="0" indent="0">
              <a:buFont typeface="Arial" panose="020B0604020202020204" pitchFamily="34" charset="0"/>
              <a:buNone/>
            </a:pPr>
            <a:r>
              <a:rPr lang="en-GB" dirty="0" smtClean="0"/>
              <a:t>2) The Cost of Non-Compliance - What will it cost us going forward.</a:t>
            </a:r>
          </a:p>
          <a:p>
            <a:pPr marL="0" lvl="0" indent="0">
              <a:buFont typeface="Arial" panose="020B0604020202020204" pitchFamily="34" charset="0"/>
              <a:buNone/>
            </a:pPr>
            <a:r>
              <a:rPr lang="en-GB" dirty="0" smtClean="0"/>
              <a:t>3) The Cost of Remediation - What will it cost us fix it</a:t>
            </a:r>
            <a:r>
              <a:rPr lang="en-GB" baseline="0" dirty="0" smtClean="0"/>
              <a:t> later.</a:t>
            </a:r>
            <a:endParaRPr lang="en-GB" dirty="0" smtClean="0"/>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If the work in a project complies with all Guidance (aka is Strategic) then we have no problems.</a:t>
            </a:r>
          </a:p>
          <a:p>
            <a:r>
              <a:rPr lang="en-GB" dirty="0" smtClean="0"/>
              <a:t>But if not then a Waiver is created</a:t>
            </a:r>
            <a:r>
              <a:rPr lang="en-GB" baseline="0" dirty="0" smtClean="0"/>
              <a:t> which details 3 things :-</a:t>
            </a:r>
            <a:endParaRPr lang="en-GB" dirty="0" smtClean="0"/>
          </a:p>
          <a:p>
            <a:pPr marL="0" lvl="0" indent="0">
              <a:buFont typeface="Arial" panose="020B0604020202020204" pitchFamily="34" charset="0"/>
              <a:buNone/>
            </a:pPr>
            <a:r>
              <a:rPr lang="en-GB" dirty="0" smtClean="0"/>
              <a:t>1) The Cost of Compliance - What will it cost us to do the right things now.</a:t>
            </a:r>
          </a:p>
          <a:p>
            <a:pPr marL="0" lvl="0" indent="0">
              <a:buFont typeface="Arial" panose="020B0604020202020204" pitchFamily="34" charset="0"/>
              <a:buNone/>
            </a:pPr>
            <a:r>
              <a:rPr lang="en-GB" dirty="0" smtClean="0"/>
              <a:t>2) The Cost of Non-Compliance - What will it cost us going forward.</a:t>
            </a:r>
          </a:p>
          <a:p>
            <a:pPr marL="0" lvl="0" indent="0">
              <a:buFont typeface="Arial" panose="020B0604020202020204" pitchFamily="34" charset="0"/>
              <a:buNone/>
            </a:pPr>
            <a:r>
              <a:rPr lang="en-GB" dirty="0" smtClean="0"/>
              <a:t>3) The Cost of Remediation - What will it cost us fix it</a:t>
            </a:r>
            <a:r>
              <a:rPr lang="en-GB" baseline="0" dirty="0" smtClean="0"/>
              <a:t> later.</a:t>
            </a:r>
            <a:endParaRPr lang="en-GB" dirty="0" smtClean="0"/>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If the work in a project complies with all Guidance (aka is Strategic) then we have no problems.</a:t>
            </a:r>
          </a:p>
          <a:p>
            <a:r>
              <a:rPr lang="en-GB" dirty="0" smtClean="0"/>
              <a:t>But if not then a Waiver is created</a:t>
            </a:r>
            <a:r>
              <a:rPr lang="en-GB" baseline="0" dirty="0" smtClean="0"/>
              <a:t> which details 3 things :-</a:t>
            </a:r>
            <a:endParaRPr lang="en-GB" dirty="0" smtClean="0"/>
          </a:p>
          <a:p>
            <a:pPr marL="0" lvl="0" indent="0">
              <a:buFont typeface="Arial" panose="020B0604020202020204" pitchFamily="34" charset="0"/>
              <a:buNone/>
            </a:pPr>
            <a:r>
              <a:rPr lang="en-GB" dirty="0" smtClean="0"/>
              <a:t>1) The Cost of Compliance - What will it cost us to do the right things now.</a:t>
            </a:r>
          </a:p>
          <a:p>
            <a:pPr marL="0" lvl="0" indent="0">
              <a:buFont typeface="Arial" panose="020B0604020202020204" pitchFamily="34" charset="0"/>
              <a:buNone/>
            </a:pPr>
            <a:r>
              <a:rPr lang="en-GB" dirty="0" smtClean="0"/>
              <a:t>2) The Cost of Non-Compliance - What will it cost us going forward.</a:t>
            </a:r>
          </a:p>
          <a:p>
            <a:pPr marL="0" lvl="0" indent="0">
              <a:buFont typeface="Arial" panose="020B0604020202020204" pitchFamily="34" charset="0"/>
              <a:buNone/>
            </a:pPr>
            <a:r>
              <a:rPr lang="en-GB" dirty="0" smtClean="0"/>
              <a:t>3) The Cost of Remediation - What will it cost us fix it</a:t>
            </a:r>
            <a:r>
              <a:rPr lang="en-GB" baseline="0" dirty="0" smtClean="0"/>
              <a:t> later.</a:t>
            </a:r>
            <a:endParaRPr lang="en-GB" dirty="0" smtClean="0"/>
          </a:p>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&lt;MAP&gt;</a:t>
            </a:r>
          </a:p>
          <a:p>
            <a:r>
              <a:rPr lang="en-GB" dirty="0" smtClean="0"/>
              <a:t>Here we see the Enterprise Debt™ Ratio (EDR) for the projects in the currently executing Project Portfolio. Enterprise Debt™ Ratio is the ratio (adding up to 1 or 100%) of Strategic vs Tactical vs Remedial work in any project. Each project has a different ration of Strategic vs Tactical vs Remedial work.</a:t>
            </a:r>
          </a:p>
          <a:p>
            <a:r>
              <a:rPr lang="en-GB" dirty="0" smtClean="0"/>
              <a:t>While Enterprise Debt™ Ratio is defined for each project, it can also be combined to produce an EDR for a group of projects in a program or an overall EDR for the entire Project Portfolio.</a:t>
            </a:r>
          </a:p>
          <a:p>
            <a:r>
              <a:rPr lang="en-GB" dirty="0" smtClean="0"/>
              <a:t>While EDR provides a useful metric at a point in time, it is perhaps more useful to track it over time. A sensible view might be that over time, an Enterprise might like to see the amount of Strategic work increase and the amount of Tactical work decrease, since Strategic work is generally the most effective, most efficient and least risky manner of achieving an end. </a:t>
            </a:r>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13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Having defined this information a business decision is then made to either provide what is required now or Accept the pain we will have to endure going forward AND the costs of fixing it later. This is what sits at the heart of Governance and Lobbying. </a:t>
            </a:r>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85</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86</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smtClean="0"/>
              <a:t>In effect the Cost of Non-Compliance is akin to paying interest on the Debt we have incurred, while the Cost of Remediation (if spent) is akin to paying off the Debt.</a:t>
            </a:r>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87</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88</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89</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90</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91</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&lt;MAP&gt;</a:t>
            </a:r>
          </a:p>
          <a:p>
            <a:r>
              <a:rPr lang="en-GB" dirty="0" smtClean="0"/>
              <a:t>Here we see the Enterprise Debt™ Ratio (EDR) for the projects in the currently executing Project Portfolio. Enterprise Debt™ Ratio is the ratio (adding up to 1 or 100%) of Strategic vs Tactical vs Remedial work in any project. Each project has a different ration of Strategic vs Tactical vs Remedial work.</a:t>
            </a:r>
          </a:p>
          <a:p>
            <a:r>
              <a:rPr lang="en-GB" dirty="0" smtClean="0"/>
              <a:t>While Enterprise Debt™ Ratio is defined for each project, it can also be combined to produce an EDR for a group of projects in a program or an overall EDR for the entire Project Portfolio.</a:t>
            </a:r>
          </a:p>
          <a:p>
            <a:r>
              <a:rPr lang="en-GB" dirty="0" smtClean="0"/>
              <a:t>While EDR provides a useful metric at a point in time, it is perhaps more useful to track it over time. A sensible view might be that over time, an Enterprise might like to see the amount of Strategic work increase and the amount of Tactical work decrease, since Strategic work is generally the most effective, most efficient and least risky manner of achieving an end. </a:t>
            </a:r>
          </a:p>
        </p:txBody>
      </p:sp>
      <p:sp>
        <p:nvSpPr>
          <p:cNvPr id="7" name="Slide Image Placeholder 6"/>
          <p:cNvSpPr>
            <a:spLocks noGrp="1" noRot="1" noChangeAspect="1"/>
          </p:cNvSpPr>
          <p:nvPr>
            <p:ph type="sldImg"/>
          </p:nvPr>
        </p:nvSpPr>
        <p:spPr/>
      </p:sp>
      <p:sp>
        <p:nvSpPr>
          <p:cNvPr id="9" name="Footer Placeholder 8"/>
          <p:cNvSpPr>
            <a:spLocks noGrp="1"/>
          </p:cNvSpPr>
          <p:nvPr>
            <p:ph type="ftr" sz="quarter" idx="10"/>
          </p:nvPr>
        </p:nvSpPr>
        <p:spPr/>
        <p:txBody>
          <a:bodyPr/>
          <a:lstStyle/>
          <a:p>
            <a:r>
              <a:rPr lang="en-US" smtClean="0"/>
              <a:t>© Pragmatic EA Ltd                        www.PragmaticEA.com</a:t>
            </a:r>
            <a:endParaRPr lang="en-US" dirty="0" smtClean="0"/>
          </a:p>
        </p:txBody>
      </p:sp>
      <p:sp>
        <p:nvSpPr>
          <p:cNvPr id="10" name="Slide Number Placeholder 9"/>
          <p:cNvSpPr>
            <a:spLocks noGrp="1"/>
          </p:cNvSpPr>
          <p:nvPr>
            <p:ph type="sldNum" sz="quarter" idx="11"/>
          </p:nvPr>
        </p:nvSpPr>
        <p:spPr/>
        <p:txBody>
          <a:bodyPr/>
          <a:lstStyle/>
          <a:p>
            <a:fld id="{556D56FA-5527-45DE-AD85-09908428112E}" type="slidenum">
              <a:rPr lang="en-GB" smtClean="0"/>
              <a:pPr/>
              <a:t>14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95</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96</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97</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98</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99</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100</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101</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102</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103</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smtClean="0"/>
          </a:p>
        </p:txBody>
      </p:sp>
      <p:sp>
        <p:nvSpPr>
          <p:cNvPr id="7" name="Slide Image Placeholder 6"/>
          <p:cNvSpPr>
            <a:spLocks noGrp="1" noRot="1" noChangeAspect="1"/>
          </p:cNvSpPr>
          <p:nvPr>
            <p:ph type="sldImg"/>
          </p:nvPr>
        </p:nvSpPr>
        <p:spPr>
          <a:xfrm>
            <a:off x="835025" y="768350"/>
            <a:ext cx="5429250" cy="3838575"/>
          </a:xfrm>
        </p:spPr>
      </p:sp>
      <p:sp>
        <p:nvSpPr>
          <p:cNvPr id="9" name="Footer Placeholder 8"/>
          <p:cNvSpPr>
            <a:spLocks noGrp="1"/>
          </p:cNvSpPr>
          <p:nvPr>
            <p:ph type="ftr" sz="quarter" idx="10"/>
          </p:nvPr>
        </p:nvSpPr>
        <p:spPr/>
        <p:txBody>
          <a:bodyPr/>
          <a:lstStyle/>
          <a:p>
            <a:r>
              <a:rPr lang="en-US" dirty="0" smtClean="0"/>
              <a:t>© Pragmatic EA Ltd                        www.PragmaticEA.com</a:t>
            </a:r>
          </a:p>
        </p:txBody>
      </p:sp>
      <p:sp>
        <p:nvSpPr>
          <p:cNvPr id="10" name="Slide Number Placeholder 9"/>
          <p:cNvSpPr>
            <a:spLocks noGrp="1"/>
          </p:cNvSpPr>
          <p:nvPr>
            <p:ph type="sldNum" sz="quarter" idx="11"/>
          </p:nvPr>
        </p:nvSpPr>
        <p:spPr/>
        <p:txBody>
          <a:bodyPr/>
          <a:lstStyle/>
          <a:p>
            <a:fld id="{556D56FA-5527-45DE-AD85-09908428112E}" type="slidenum">
              <a:rPr lang="en-GB" smtClean="0"/>
              <a:pPr/>
              <a:t>104</a:t>
            </a:fld>
            <a:endParaRPr lang="en-GB" dirty="0"/>
          </a:p>
        </p:txBody>
      </p:sp>
      <p:sp>
        <p:nvSpPr>
          <p:cNvPr id="11" name="Header Placeholder 10"/>
          <p:cNvSpPr>
            <a:spLocks noGrp="1"/>
          </p:cNvSpPr>
          <p:nvPr>
            <p:ph type="hdr" sz="quarter" idx="12"/>
          </p:nvPr>
        </p:nvSpPr>
        <p:spPr/>
        <p:txBody>
          <a:bodyPr/>
          <a:lstStyle/>
          <a:p>
            <a:r>
              <a:rPr lang="en-GB" sz="1200" smtClean="0">
                <a:solidFill>
                  <a:srgbClr val="7030A0"/>
                </a:solidFill>
                <a:latin typeface="Arial" pitchFamily="34" charset="0"/>
              </a:rPr>
              <a:t>POET - The Pragmatic Ontology for Enterprise Transformation</a:t>
            </a:r>
            <a:endParaRPr lang="en-US" sz="1200" dirty="0" smtClean="0">
              <a:solidFill>
                <a:srgbClr val="7030A0"/>
              </a:solidFill>
              <a:latin typeface="Arial" pitchFamily="34" charset="0"/>
            </a:endParaRPr>
          </a:p>
        </p:txBody>
      </p:sp>
    </p:spTree>
    <p:extLst>
      <p:ext uri="{BB962C8B-B14F-4D97-AF65-F5344CB8AC3E}">
        <p14:creationId xmlns:p14="http://schemas.microsoft.com/office/powerpoint/2010/main" val="468854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39110"/>
      </p:ext>
    </p:extLst>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515018"/>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8" name="Title 1"/>
          <p:cNvSpPr>
            <a:spLocks noGrp="1"/>
          </p:cNvSpPr>
          <p:nvPr>
            <p:ph type="title"/>
          </p:nvPr>
        </p:nvSpPr>
        <p:spPr>
          <a:xfrm>
            <a:off x="0" y="127772"/>
            <a:ext cx="10179153" cy="635356"/>
          </a:xfrm>
        </p:spPr>
        <p:txBody>
          <a:bodyPr/>
          <a:lstStyle/>
          <a:p>
            <a:r>
              <a:rPr lang="en-US" dirty="0" smtClean="0"/>
              <a:t>Click to edit Master title style</a:t>
            </a:r>
            <a:endParaRPr lang="en-SG" dirty="0"/>
          </a:p>
        </p:txBody>
      </p:sp>
      <p:sp>
        <p:nvSpPr>
          <p:cNvPr id="9" name="Content Placeholder 2"/>
          <p:cNvSpPr>
            <a:spLocks noGrp="1"/>
          </p:cNvSpPr>
          <p:nvPr>
            <p:ph idx="1"/>
          </p:nvPr>
        </p:nvSpPr>
        <p:spPr>
          <a:xfrm>
            <a:off x="462268" y="843641"/>
            <a:ext cx="9683467" cy="61120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2300694984"/>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rra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462268" y="191069"/>
            <a:ext cx="9683467" cy="6764593"/>
          </a:xfrm>
        </p:spPr>
        <p:txBody>
          <a:bodyPr anchor="ctr"/>
          <a:lstStyle>
            <a:lvl1pPr marL="0" indent="0" algn="ctr">
              <a:buNone/>
              <a:defRPr sz="4400">
                <a:solidFill>
                  <a:srgbClr val="5E28A6"/>
                </a:solidFill>
              </a:defRPr>
            </a:lvl1pPr>
          </a:lstStyle>
          <a:p>
            <a:pPr lvl="0"/>
            <a:r>
              <a:rPr lang="en-US" dirty="0" smtClean="0"/>
              <a:t>Click to edit Master text styles</a:t>
            </a:r>
          </a:p>
        </p:txBody>
      </p:sp>
    </p:spTree>
    <p:extLst>
      <p:ext uri="{BB962C8B-B14F-4D97-AF65-F5344CB8AC3E}">
        <p14:creationId xmlns:p14="http://schemas.microsoft.com/office/powerpoint/2010/main" val="3812179010"/>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194872" y="127771"/>
            <a:ext cx="10320728" cy="6865139"/>
          </a:xfrm>
        </p:spPr>
        <p:txBody>
          <a:bodyPr anchor="ctr"/>
          <a:lstStyle>
            <a:lvl1pPr algn="ctr">
              <a:defRPr sz="4400" i="1">
                <a:solidFill>
                  <a:srgbClr val="9A69DB"/>
                </a:solidFill>
              </a:defRPr>
            </a:lvl1pPr>
          </a:lstStyle>
          <a:p>
            <a:r>
              <a:rPr lang="en-US" smtClean="0"/>
              <a:t>Click to edit Master title style</a:t>
            </a:r>
            <a:endParaRPr lang="en-SG"/>
          </a:p>
        </p:txBody>
      </p:sp>
    </p:spTree>
    <p:extLst>
      <p:ext uri="{BB962C8B-B14F-4D97-AF65-F5344CB8AC3E}">
        <p14:creationId xmlns:p14="http://schemas.microsoft.com/office/powerpoint/2010/main" val="2446844024"/>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 Pic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456191"/>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Environment">
    <p:spTree>
      <p:nvGrpSpPr>
        <p:cNvPr id="1" name=""/>
        <p:cNvGrpSpPr/>
        <p:nvPr/>
      </p:nvGrpSpPr>
      <p:grpSpPr>
        <a:xfrm>
          <a:off x="0" y="0"/>
          <a:ext cx="0" cy="0"/>
          <a:chOff x="0" y="0"/>
          <a:chExt cx="0" cy="0"/>
        </a:xfrm>
      </p:grpSpPr>
      <p:sp>
        <p:nvSpPr>
          <p:cNvPr id="18" name="Title 1"/>
          <p:cNvSpPr txBox="1">
            <a:spLocks/>
          </p:cNvSpPr>
          <p:nvPr userDrawn="1"/>
        </p:nvSpPr>
        <p:spPr bwMode="auto">
          <a:xfrm>
            <a:off x="1" y="0"/>
            <a:ext cx="2228848" cy="414000"/>
          </a:xfrm>
          <a:prstGeom prst="rect">
            <a:avLst/>
          </a:prstGeom>
          <a:solidFill>
            <a:srgbClr val="00B900"/>
          </a:solidFill>
          <a:ln>
            <a:noFill/>
          </a:ln>
          <a:extLst/>
        </p:spPr>
        <p:txBody>
          <a:bodyPr vert="horz" wrap="square" lIns="99552" tIns="49776" rIns="99552" bIns="49776" numCol="1" anchor="t" anchorCtr="0" compatLnSpc="1">
            <a:prstTxWarp prst="textNoShape">
              <a:avLst/>
            </a:prstTxWarp>
          </a:bodyPr>
          <a:lstStyle>
            <a:lvl1pPr algn="l" rtl="0" eaLnBrk="0" fontAlgn="base" hangingPunct="0">
              <a:spcBef>
                <a:spcPct val="0"/>
              </a:spcBef>
              <a:spcAft>
                <a:spcPct val="0"/>
              </a:spcAft>
              <a:defRPr sz="2400">
                <a:solidFill>
                  <a:srgbClr val="669999"/>
                </a:solidFill>
                <a:latin typeface="+mj-lt"/>
                <a:ea typeface="+mj-ea"/>
                <a:cs typeface="+mj-cs"/>
              </a:defRPr>
            </a:lvl1pPr>
            <a:lvl2pPr algn="l" rtl="0" eaLnBrk="0" fontAlgn="base" hangingPunct="0">
              <a:spcBef>
                <a:spcPct val="0"/>
              </a:spcBef>
              <a:spcAft>
                <a:spcPct val="0"/>
              </a:spcAft>
              <a:defRPr sz="3200">
                <a:solidFill>
                  <a:srgbClr val="669999"/>
                </a:solidFill>
                <a:latin typeface="Arial" charset="0"/>
              </a:defRPr>
            </a:lvl2pPr>
            <a:lvl3pPr algn="l" rtl="0" eaLnBrk="0" fontAlgn="base" hangingPunct="0">
              <a:spcBef>
                <a:spcPct val="0"/>
              </a:spcBef>
              <a:spcAft>
                <a:spcPct val="0"/>
              </a:spcAft>
              <a:defRPr sz="3200">
                <a:solidFill>
                  <a:srgbClr val="669999"/>
                </a:solidFill>
                <a:latin typeface="Arial" charset="0"/>
              </a:defRPr>
            </a:lvl3pPr>
            <a:lvl4pPr algn="l" rtl="0" eaLnBrk="0" fontAlgn="base" hangingPunct="0">
              <a:spcBef>
                <a:spcPct val="0"/>
              </a:spcBef>
              <a:spcAft>
                <a:spcPct val="0"/>
              </a:spcAft>
              <a:defRPr sz="3200">
                <a:solidFill>
                  <a:srgbClr val="669999"/>
                </a:solidFill>
                <a:latin typeface="Arial" charset="0"/>
              </a:defRPr>
            </a:lvl4pPr>
            <a:lvl5pPr algn="l" rtl="0" eaLnBrk="0" fontAlgn="base" hangingPunct="0">
              <a:spcBef>
                <a:spcPct val="0"/>
              </a:spcBef>
              <a:spcAft>
                <a:spcPct val="0"/>
              </a:spcAft>
              <a:defRPr sz="3200">
                <a:solidFill>
                  <a:srgbClr val="669999"/>
                </a:solidFill>
                <a:latin typeface="Arial" charset="0"/>
              </a:defRPr>
            </a:lvl5pPr>
            <a:lvl6pPr marL="521528" algn="l" rtl="0" fontAlgn="base">
              <a:spcBef>
                <a:spcPct val="0"/>
              </a:spcBef>
              <a:spcAft>
                <a:spcPct val="0"/>
              </a:spcAft>
              <a:defRPr sz="3200">
                <a:solidFill>
                  <a:srgbClr val="669999"/>
                </a:solidFill>
                <a:latin typeface="Arial" charset="0"/>
              </a:defRPr>
            </a:lvl6pPr>
            <a:lvl7pPr marL="1043056" algn="l" rtl="0" fontAlgn="base">
              <a:spcBef>
                <a:spcPct val="0"/>
              </a:spcBef>
              <a:spcAft>
                <a:spcPct val="0"/>
              </a:spcAft>
              <a:defRPr sz="3200">
                <a:solidFill>
                  <a:srgbClr val="669999"/>
                </a:solidFill>
                <a:latin typeface="Arial" charset="0"/>
              </a:defRPr>
            </a:lvl7pPr>
            <a:lvl8pPr marL="1564584" algn="l" rtl="0" fontAlgn="base">
              <a:spcBef>
                <a:spcPct val="0"/>
              </a:spcBef>
              <a:spcAft>
                <a:spcPct val="0"/>
              </a:spcAft>
              <a:defRPr sz="3200">
                <a:solidFill>
                  <a:srgbClr val="669999"/>
                </a:solidFill>
                <a:latin typeface="Arial" charset="0"/>
              </a:defRPr>
            </a:lvl8pPr>
            <a:lvl9pPr marL="2086112" algn="l" rtl="0" fontAlgn="base">
              <a:spcBef>
                <a:spcPct val="0"/>
              </a:spcBef>
              <a:spcAft>
                <a:spcPct val="0"/>
              </a:spcAft>
              <a:defRPr sz="3200">
                <a:solidFill>
                  <a:srgbClr val="669999"/>
                </a:solidFill>
                <a:latin typeface="Arial" charset="0"/>
              </a:defRPr>
            </a:lvl9pPr>
          </a:lstStyle>
          <a:p>
            <a:pPr algn="l"/>
            <a:r>
              <a:rPr lang="en-SG" sz="2100" b="1" kern="0" dirty="0" smtClean="0">
                <a:solidFill>
                  <a:schemeClr val="bg1"/>
                </a:solidFill>
                <a:latin typeface="Calibri" panose="020F0502020204030204" pitchFamily="34" charset="0"/>
              </a:rPr>
              <a:t>Environment    /4</a:t>
            </a:r>
            <a:endParaRPr lang="en-SG" sz="2100" b="1" kern="0" dirty="0">
              <a:solidFill>
                <a:schemeClr val="bg1"/>
              </a:solidFill>
              <a:latin typeface="Calibri" panose="020F0502020204030204" pitchFamily="34" charset="0"/>
            </a:endParaRPr>
          </a:p>
        </p:txBody>
      </p:sp>
      <p:sp>
        <p:nvSpPr>
          <p:cNvPr id="19" name="Title 1"/>
          <p:cNvSpPr>
            <a:spLocks noGrp="1"/>
          </p:cNvSpPr>
          <p:nvPr>
            <p:ph type="title"/>
          </p:nvPr>
        </p:nvSpPr>
        <p:spPr>
          <a:xfrm>
            <a:off x="2228850" y="0"/>
            <a:ext cx="6851652" cy="414000"/>
          </a:xfrm>
        </p:spPr>
        <p:txBody>
          <a:bodyPr/>
          <a:lstStyle>
            <a:lvl1pPr algn="l">
              <a:defRPr sz="2100" b="1" i="1">
                <a:solidFill>
                  <a:srgbClr val="00B900"/>
                </a:solidFill>
                <a:latin typeface="Calibri" panose="020F0502020204030204" pitchFamily="34" charset="0"/>
              </a:defRPr>
            </a:lvl1pPr>
          </a:lstStyle>
          <a:p>
            <a:r>
              <a:rPr lang="en-US" dirty="0" smtClean="0"/>
              <a:t>Click to edit Master title style</a:t>
            </a:r>
            <a:endParaRPr lang="en-SG" dirty="0"/>
          </a:p>
        </p:txBody>
      </p:sp>
      <p:sp>
        <p:nvSpPr>
          <p:cNvPr id="20" name="Text Placeholder 14"/>
          <p:cNvSpPr>
            <a:spLocks noGrp="1"/>
          </p:cNvSpPr>
          <p:nvPr>
            <p:ph type="body" sz="quarter" idx="10" hasCustomPrompt="1"/>
          </p:nvPr>
        </p:nvSpPr>
        <p:spPr>
          <a:xfrm>
            <a:off x="1605280" y="0"/>
            <a:ext cx="320278" cy="414000"/>
          </a:xfrm>
        </p:spPr>
        <p:txBody>
          <a:bodyPr/>
          <a:lstStyle>
            <a:lvl1pPr marL="0" indent="0" algn="r">
              <a:buNone/>
              <a:defRPr sz="2100" b="1">
                <a:solidFill>
                  <a:schemeClr val="bg1"/>
                </a:solidFill>
                <a:latin typeface="Calibri" panose="020F0502020204030204" pitchFamily="34" charset="0"/>
              </a:defRPr>
            </a:lvl1pPr>
            <a:lvl2pPr marL="496967" indent="0">
              <a:buNone/>
              <a:defRPr/>
            </a:lvl2pPr>
            <a:lvl3pPr marL="995450" indent="0">
              <a:buNone/>
              <a:defRPr/>
            </a:lvl3pPr>
            <a:lvl4pPr marL="1492417" indent="0">
              <a:buNone/>
              <a:defRPr/>
            </a:lvl4pPr>
            <a:lvl5pPr marL="1990898" indent="0">
              <a:buNone/>
              <a:defRPr/>
            </a:lvl5pPr>
          </a:lstStyle>
          <a:p>
            <a:pPr lvl="0"/>
            <a:r>
              <a:rPr lang="en-SG" sz="2100" b="1" kern="0" dirty="0" smtClean="0">
                <a:solidFill>
                  <a:schemeClr val="bg1"/>
                </a:solidFill>
                <a:latin typeface="Calibri" panose="020F0502020204030204" pitchFamily="34" charset="0"/>
              </a:rPr>
              <a:t>6</a:t>
            </a:r>
            <a:endParaRPr lang="en-GB" dirty="0"/>
          </a:p>
        </p:txBody>
      </p:sp>
      <p:sp>
        <p:nvSpPr>
          <p:cNvPr id="21" name="Text Placeholder 23"/>
          <p:cNvSpPr>
            <a:spLocks noGrp="1"/>
          </p:cNvSpPr>
          <p:nvPr>
            <p:ph type="body" sz="quarter" idx="11"/>
          </p:nvPr>
        </p:nvSpPr>
        <p:spPr>
          <a:xfrm>
            <a:off x="3949701" y="0"/>
            <a:ext cx="6648346" cy="414000"/>
          </a:xfrm>
        </p:spPr>
        <p:txBody>
          <a:bodyPr/>
          <a:lstStyle>
            <a:lvl1pPr marL="0" indent="0" algn="r">
              <a:buNone/>
              <a:defRPr sz="2100" b="1" i="1">
                <a:solidFill>
                  <a:srgbClr val="5E31A6"/>
                </a:solidFill>
                <a:latin typeface="Calibri" panose="020F0502020204030204" pitchFamily="34" charset="0"/>
              </a:defRPr>
            </a:lvl1pPr>
            <a:lvl2pPr marL="496967" indent="0">
              <a:buNone/>
              <a:defRPr sz="2100" b="1" i="1">
                <a:solidFill>
                  <a:srgbClr val="5E31A6"/>
                </a:solidFill>
                <a:latin typeface="Calibri" panose="020F0502020204030204" pitchFamily="34" charset="0"/>
              </a:defRPr>
            </a:lvl2pPr>
            <a:lvl3pPr marL="995450" indent="0">
              <a:buNone/>
              <a:defRPr sz="2100" b="1" i="1">
                <a:solidFill>
                  <a:srgbClr val="5E31A6"/>
                </a:solidFill>
                <a:latin typeface="Calibri" panose="020F0502020204030204" pitchFamily="34" charset="0"/>
              </a:defRPr>
            </a:lvl3pPr>
            <a:lvl4pPr marL="1492417" indent="0">
              <a:buNone/>
              <a:defRPr sz="2100" b="1" i="1">
                <a:solidFill>
                  <a:srgbClr val="5E31A6"/>
                </a:solidFill>
                <a:latin typeface="Calibri" panose="020F0502020204030204" pitchFamily="34" charset="0"/>
              </a:defRPr>
            </a:lvl4pPr>
            <a:lvl5pPr marL="1990898" indent="0">
              <a:buNone/>
              <a:defRPr sz="2100" b="1" i="1">
                <a:solidFill>
                  <a:srgbClr val="5E31A6"/>
                </a:solidFill>
                <a:latin typeface="Calibri" panose="020F0502020204030204" pitchFamily="34" charset="0"/>
              </a:defRPr>
            </a:lvl5pPr>
          </a:lstStyle>
          <a:p>
            <a:pPr lvl="0"/>
            <a:r>
              <a:rPr lang="en-US" dirty="0" smtClean="0"/>
              <a:t>Click to edit Master text styles</a:t>
            </a:r>
            <a:endParaRPr lang="en-GB" dirty="0"/>
          </a:p>
        </p:txBody>
      </p:sp>
      <p:cxnSp>
        <p:nvCxnSpPr>
          <p:cNvPr id="22" name="Straight Connector 21"/>
          <p:cNvCxnSpPr/>
          <p:nvPr userDrawn="1"/>
        </p:nvCxnSpPr>
        <p:spPr bwMode="auto">
          <a:xfrm>
            <a:off x="0" y="421492"/>
            <a:ext cx="10693400" cy="0"/>
          </a:xfrm>
          <a:prstGeom prst="line">
            <a:avLst/>
          </a:prstGeom>
          <a:solidFill>
            <a:srgbClr val="FF0099"/>
          </a:solidFill>
          <a:ln w="38100" cap="flat" cmpd="sng" algn="ctr">
            <a:solidFill>
              <a:srgbClr val="00B900"/>
            </a:solidFill>
            <a:prstDash val="solid"/>
            <a:round/>
            <a:headEnd type="none" w="med" len="med"/>
            <a:tailEnd type="none" w="med" len="med"/>
          </a:ln>
          <a:effectLst/>
        </p:spPr>
      </p:cxnSp>
      <p:cxnSp>
        <p:nvCxnSpPr>
          <p:cNvPr id="23" name="Straight Connector 22"/>
          <p:cNvCxnSpPr/>
          <p:nvPr userDrawn="1"/>
        </p:nvCxnSpPr>
        <p:spPr bwMode="auto">
          <a:xfrm flipV="1">
            <a:off x="10644982" y="0"/>
            <a:ext cx="0" cy="414000"/>
          </a:xfrm>
          <a:prstGeom prst="line">
            <a:avLst/>
          </a:prstGeom>
          <a:solidFill>
            <a:srgbClr val="FF0099"/>
          </a:solidFill>
          <a:ln w="101600" cap="flat" cmpd="sng" algn="ctr">
            <a:solidFill>
              <a:srgbClr val="00B900"/>
            </a:solidFill>
            <a:prstDash val="solid"/>
            <a:round/>
            <a:headEnd type="none" w="med" len="med"/>
            <a:tailEnd type="none" w="med" len="med"/>
          </a:ln>
          <a:effectLst/>
        </p:spPr>
      </p:cxnSp>
    </p:spTree>
    <p:extLst>
      <p:ext uri="{BB962C8B-B14F-4D97-AF65-F5344CB8AC3E}">
        <p14:creationId xmlns:p14="http://schemas.microsoft.com/office/powerpoint/2010/main" val="1130500273"/>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xt">
    <p:spTree>
      <p:nvGrpSpPr>
        <p:cNvPr id="1" name=""/>
        <p:cNvGrpSpPr/>
        <p:nvPr/>
      </p:nvGrpSpPr>
      <p:grpSpPr>
        <a:xfrm>
          <a:off x="0" y="0"/>
          <a:ext cx="0" cy="0"/>
          <a:chOff x="0" y="0"/>
          <a:chExt cx="0" cy="0"/>
        </a:xfrm>
      </p:grpSpPr>
      <p:sp>
        <p:nvSpPr>
          <p:cNvPr id="18" name="Title 1"/>
          <p:cNvSpPr>
            <a:spLocks noGrp="1"/>
          </p:cNvSpPr>
          <p:nvPr>
            <p:ph type="title"/>
          </p:nvPr>
        </p:nvSpPr>
        <p:spPr>
          <a:xfrm>
            <a:off x="1659731" y="-8"/>
            <a:ext cx="8350999" cy="414000"/>
          </a:xfrm>
        </p:spPr>
        <p:txBody>
          <a:bodyPr/>
          <a:lstStyle>
            <a:lvl1pPr algn="l">
              <a:defRPr sz="2100" b="1" i="1">
                <a:solidFill>
                  <a:schemeClr val="tx1">
                    <a:lumMod val="65000"/>
                    <a:lumOff val="35000"/>
                  </a:schemeClr>
                </a:solidFill>
                <a:latin typeface="Calibri" panose="020F0502020204030204" pitchFamily="34" charset="0"/>
              </a:defRPr>
            </a:lvl1pPr>
          </a:lstStyle>
          <a:p>
            <a:r>
              <a:rPr lang="en-US" dirty="0" smtClean="0"/>
              <a:t>Click to edit Master title style</a:t>
            </a:r>
            <a:endParaRPr lang="en-SG" dirty="0"/>
          </a:p>
        </p:txBody>
      </p:sp>
      <p:sp>
        <p:nvSpPr>
          <p:cNvPr id="19" name="Title 1"/>
          <p:cNvSpPr txBox="1">
            <a:spLocks/>
          </p:cNvSpPr>
          <p:nvPr userDrawn="1"/>
        </p:nvSpPr>
        <p:spPr bwMode="auto">
          <a:xfrm>
            <a:off x="2" y="-8"/>
            <a:ext cx="1659730" cy="414000"/>
          </a:xfrm>
          <a:prstGeom prst="rect">
            <a:avLst/>
          </a:prstGeom>
          <a:solidFill>
            <a:schemeClr val="tx1">
              <a:lumMod val="65000"/>
              <a:lumOff val="35000"/>
            </a:schemeClr>
          </a:solidFill>
          <a:ln>
            <a:noFill/>
          </a:ln>
          <a:extLst/>
        </p:spPr>
        <p:txBody>
          <a:bodyPr vert="horz" wrap="square" lIns="99552" tIns="49776" rIns="99552" bIns="49776" numCol="1" anchor="t" anchorCtr="0" compatLnSpc="1">
            <a:prstTxWarp prst="textNoShape">
              <a:avLst/>
            </a:prstTxWarp>
          </a:bodyPr>
          <a:lstStyle>
            <a:lvl1pPr algn="l" rtl="0" eaLnBrk="0" fontAlgn="base" hangingPunct="0">
              <a:spcBef>
                <a:spcPct val="0"/>
              </a:spcBef>
              <a:spcAft>
                <a:spcPct val="0"/>
              </a:spcAft>
              <a:defRPr sz="2400">
                <a:solidFill>
                  <a:srgbClr val="669999"/>
                </a:solidFill>
                <a:latin typeface="+mj-lt"/>
                <a:ea typeface="+mj-ea"/>
                <a:cs typeface="+mj-cs"/>
              </a:defRPr>
            </a:lvl1pPr>
            <a:lvl2pPr algn="l" rtl="0" eaLnBrk="0" fontAlgn="base" hangingPunct="0">
              <a:spcBef>
                <a:spcPct val="0"/>
              </a:spcBef>
              <a:spcAft>
                <a:spcPct val="0"/>
              </a:spcAft>
              <a:defRPr sz="3200">
                <a:solidFill>
                  <a:srgbClr val="669999"/>
                </a:solidFill>
                <a:latin typeface="Arial" charset="0"/>
              </a:defRPr>
            </a:lvl2pPr>
            <a:lvl3pPr algn="l" rtl="0" eaLnBrk="0" fontAlgn="base" hangingPunct="0">
              <a:spcBef>
                <a:spcPct val="0"/>
              </a:spcBef>
              <a:spcAft>
                <a:spcPct val="0"/>
              </a:spcAft>
              <a:defRPr sz="3200">
                <a:solidFill>
                  <a:srgbClr val="669999"/>
                </a:solidFill>
                <a:latin typeface="Arial" charset="0"/>
              </a:defRPr>
            </a:lvl3pPr>
            <a:lvl4pPr algn="l" rtl="0" eaLnBrk="0" fontAlgn="base" hangingPunct="0">
              <a:spcBef>
                <a:spcPct val="0"/>
              </a:spcBef>
              <a:spcAft>
                <a:spcPct val="0"/>
              </a:spcAft>
              <a:defRPr sz="3200">
                <a:solidFill>
                  <a:srgbClr val="669999"/>
                </a:solidFill>
                <a:latin typeface="Arial" charset="0"/>
              </a:defRPr>
            </a:lvl4pPr>
            <a:lvl5pPr algn="l" rtl="0" eaLnBrk="0" fontAlgn="base" hangingPunct="0">
              <a:spcBef>
                <a:spcPct val="0"/>
              </a:spcBef>
              <a:spcAft>
                <a:spcPct val="0"/>
              </a:spcAft>
              <a:defRPr sz="3200">
                <a:solidFill>
                  <a:srgbClr val="669999"/>
                </a:solidFill>
                <a:latin typeface="Arial" charset="0"/>
              </a:defRPr>
            </a:lvl5pPr>
            <a:lvl6pPr marL="521528" algn="l" rtl="0" fontAlgn="base">
              <a:spcBef>
                <a:spcPct val="0"/>
              </a:spcBef>
              <a:spcAft>
                <a:spcPct val="0"/>
              </a:spcAft>
              <a:defRPr sz="3200">
                <a:solidFill>
                  <a:srgbClr val="669999"/>
                </a:solidFill>
                <a:latin typeface="Arial" charset="0"/>
              </a:defRPr>
            </a:lvl6pPr>
            <a:lvl7pPr marL="1043056" algn="l" rtl="0" fontAlgn="base">
              <a:spcBef>
                <a:spcPct val="0"/>
              </a:spcBef>
              <a:spcAft>
                <a:spcPct val="0"/>
              </a:spcAft>
              <a:defRPr sz="3200">
                <a:solidFill>
                  <a:srgbClr val="669999"/>
                </a:solidFill>
                <a:latin typeface="Arial" charset="0"/>
              </a:defRPr>
            </a:lvl7pPr>
            <a:lvl8pPr marL="1564584" algn="l" rtl="0" fontAlgn="base">
              <a:spcBef>
                <a:spcPct val="0"/>
              </a:spcBef>
              <a:spcAft>
                <a:spcPct val="0"/>
              </a:spcAft>
              <a:defRPr sz="3200">
                <a:solidFill>
                  <a:srgbClr val="669999"/>
                </a:solidFill>
                <a:latin typeface="Arial" charset="0"/>
              </a:defRPr>
            </a:lvl8pPr>
            <a:lvl9pPr marL="2086112" algn="l" rtl="0" fontAlgn="base">
              <a:spcBef>
                <a:spcPct val="0"/>
              </a:spcBef>
              <a:spcAft>
                <a:spcPct val="0"/>
              </a:spcAft>
              <a:defRPr sz="3200">
                <a:solidFill>
                  <a:srgbClr val="669999"/>
                </a:solidFill>
                <a:latin typeface="Arial" charset="0"/>
              </a:defRPr>
            </a:lvl9pPr>
          </a:lstStyle>
          <a:p>
            <a:pPr algn="l"/>
            <a:r>
              <a:rPr lang="en-SG" sz="2100" b="1" kern="0" dirty="0" smtClean="0">
                <a:solidFill>
                  <a:schemeClr val="bg1"/>
                </a:solidFill>
                <a:latin typeface="Calibri" panose="020F0502020204030204" pitchFamily="34" charset="0"/>
              </a:rPr>
              <a:t>Context    /6</a:t>
            </a:r>
            <a:endParaRPr lang="en-SG" sz="2100" b="1" kern="0" dirty="0">
              <a:solidFill>
                <a:schemeClr val="bg1"/>
              </a:solidFill>
              <a:latin typeface="Calibri" panose="020F0502020204030204" pitchFamily="34" charset="0"/>
            </a:endParaRPr>
          </a:p>
        </p:txBody>
      </p:sp>
      <p:sp>
        <p:nvSpPr>
          <p:cNvPr id="20" name="Text Placeholder 14"/>
          <p:cNvSpPr>
            <a:spLocks noGrp="1"/>
          </p:cNvSpPr>
          <p:nvPr>
            <p:ph type="body" sz="quarter" idx="10" hasCustomPrompt="1"/>
          </p:nvPr>
        </p:nvSpPr>
        <p:spPr>
          <a:xfrm>
            <a:off x="1021081" y="-8"/>
            <a:ext cx="320278" cy="414000"/>
          </a:xfrm>
        </p:spPr>
        <p:txBody>
          <a:bodyPr/>
          <a:lstStyle>
            <a:lvl1pPr marL="0" indent="0" algn="r">
              <a:buNone/>
              <a:defRPr sz="2100" b="1">
                <a:solidFill>
                  <a:schemeClr val="bg1"/>
                </a:solidFill>
                <a:latin typeface="Calibri" panose="020F0502020204030204" pitchFamily="34" charset="0"/>
              </a:defRPr>
            </a:lvl1pPr>
            <a:lvl2pPr marL="496967" indent="0">
              <a:buNone/>
              <a:defRPr/>
            </a:lvl2pPr>
            <a:lvl3pPr marL="995450" indent="0">
              <a:buNone/>
              <a:defRPr/>
            </a:lvl3pPr>
            <a:lvl4pPr marL="1492417" indent="0">
              <a:buNone/>
              <a:defRPr/>
            </a:lvl4pPr>
            <a:lvl5pPr marL="1990898" indent="0">
              <a:buNone/>
              <a:defRPr/>
            </a:lvl5pPr>
          </a:lstStyle>
          <a:p>
            <a:pPr lvl="0"/>
            <a:r>
              <a:rPr lang="en-SG" sz="2100" b="1" kern="0" dirty="0" smtClean="0">
                <a:solidFill>
                  <a:schemeClr val="bg1"/>
                </a:solidFill>
                <a:latin typeface="Calibri" panose="020F0502020204030204" pitchFamily="34" charset="0"/>
              </a:rPr>
              <a:t>6</a:t>
            </a:r>
            <a:endParaRPr lang="en-GB" dirty="0"/>
          </a:p>
        </p:txBody>
      </p:sp>
      <p:sp>
        <p:nvSpPr>
          <p:cNvPr id="21" name="Text Placeholder 23"/>
          <p:cNvSpPr>
            <a:spLocks noGrp="1"/>
          </p:cNvSpPr>
          <p:nvPr>
            <p:ph type="body" sz="quarter" idx="11"/>
          </p:nvPr>
        </p:nvSpPr>
        <p:spPr>
          <a:xfrm>
            <a:off x="2152324" y="-8"/>
            <a:ext cx="8445723" cy="414000"/>
          </a:xfrm>
        </p:spPr>
        <p:txBody>
          <a:bodyPr/>
          <a:lstStyle>
            <a:lvl1pPr marL="0" indent="0" algn="r">
              <a:buNone/>
              <a:defRPr sz="2100" b="1" i="1">
                <a:solidFill>
                  <a:srgbClr val="5E31A6"/>
                </a:solidFill>
                <a:latin typeface="Calibri" panose="020F0502020204030204" pitchFamily="34" charset="0"/>
              </a:defRPr>
            </a:lvl1pPr>
            <a:lvl2pPr marL="496967" indent="0">
              <a:buNone/>
              <a:defRPr sz="2100" b="1" i="1">
                <a:solidFill>
                  <a:srgbClr val="5E31A6"/>
                </a:solidFill>
                <a:latin typeface="Calibri" panose="020F0502020204030204" pitchFamily="34" charset="0"/>
              </a:defRPr>
            </a:lvl2pPr>
            <a:lvl3pPr marL="995450" indent="0">
              <a:buNone/>
              <a:defRPr sz="2100" b="1" i="1">
                <a:solidFill>
                  <a:srgbClr val="5E31A6"/>
                </a:solidFill>
                <a:latin typeface="Calibri" panose="020F0502020204030204" pitchFamily="34" charset="0"/>
              </a:defRPr>
            </a:lvl3pPr>
            <a:lvl4pPr marL="1492417" indent="0">
              <a:buNone/>
              <a:defRPr sz="2100" b="1" i="1">
                <a:solidFill>
                  <a:srgbClr val="5E31A6"/>
                </a:solidFill>
                <a:latin typeface="Calibri" panose="020F0502020204030204" pitchFamily="34" charset="0"/>
              </a:defRPr>
            </a:lvl4pPr>
            <a:lvl5pPr marL="1990898" indent="0">
              <a:buNone/>
              <a:defRPr sz="2100" b="1" i="1">
                <a:solidFill>
                  <a:srgbClr val="5E31A6"/>
                </a:solidFill>
                <a:latin typeface="Calibri" panose="020F0502020204030204" pitchFamily="34" charset="0"/>
              </a:defRPr>
            </a:lvl5pPr>
          </a:lstStyle>
          <a:p>
            <a:pPr lvl="0"/>
            <a:r>
              <a:rPr lang="en-US" dirty="0" smtClean="0"/>
              <a:t>Click to edit Master text styles</a:t>
            </a:r>
            <a:endParaRPr lang="en-GB" dirty="0"/>
          </a:p>
        </p:txBody>
      </p:sp>
      <p:cxnSp>
        <p:nvCxnSpPr>
          <p:cNvPr id="22" name="Straight Connector 21"/>
          <p:cNvCxnSpPr/>
          <p:nvPr userDrawn="1"/>
        </p:nvCxnSpPr>
        <p:spPr bwMode="auto">
          <a:xfrm>
            <a:off x="0" y="421492"/>
            <a:ext cx="10693400" cy="0"/>
          </a:xfrm>
          <a:prstGeom prst="line">
            <a:avLst/>
          </a:prstGeom>
          <a:solidFill>
            <a:srgbClr val="FF0099"/>
          </a:solidFill>
          <a:ln w="38100" cap="flat" cmpd="sng" algn="ctr">
            <a:solidFill>
              <a:schemeClr val="tx1">
                <a:lumMod val="65000"/>
                <a:lumOff val="35000"/>
              </a:schemeClr>
            </a:solidFill>
            <a:prstDash val="solid"/>
            <a:round/>
            <a:headEnd type="none" w="med" len="med"/>
            <a:tailEnd type="none" w="med" len="med"/>
          </a:ln>
          <a:effectLst/>
        </p:spPr>
      </p:cxnSp>
      <p:cxnSp>
        <p:nvCxnSpPr>
          <p:cNvPr id="23" name="Straight Connector 22"/>
          <p:cNvCxnSpPr/>
          <p:nvPr userDrawn="1"/>
        </p:nvCxnSpPr>
        <p:spPr bwMode="auto">
          <a:xfrm flipV="1">
            <a:off x="10644982" y="0"/>
            <a:ext cx="0" cy="414000"/>
          </a:xfrm>
          <a:prstGeom prst="line">
            <a:avLst/>
          </a:prstGeom>
          <a:solidFill>
            <a:srgbClr val="FF0099"/>
          </a:solidFill>
          <a:ln w="101600" cap="flat" cmpd="sng" algn="ctr">
            <a:solidFill>
              <a:schemeClr val="tx1">
                <a:lumMod val="65000"/>
                <a:lumOff val="35000"/>
              </a:schemeClr>
            </a:solidFill>
            <a:prstDash val="solid"/>
            <a:round/>
            <a:headEnd type="none" w="med" len="med"/>
            <a:tailEnd type="none" w="med" len="med"/>
          </a:ln>
          <a:effectLst/>
        </p:spPr>
      </p:cxnSp>
    </p:spTree>
    <p:extLst>
      <p:ext uri="{BB962C8B-B14F-4D97-AF65-F5344CB8AC3E}">
        <p14:creationId xmlns:p14="http://schemas.microsoft.com/office/powerpoint/2010/main" val="4102964858"/>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ethods">
    <p:spTree>
      <p:nvGrpSpPr>
        <p:cNvPr id="1" name=""/>
        <p:cNvGrpSpPr/>
        <p:nvPr/>
      </p:nvGrpSpPr>
      <p:grpSpPr>
        <a:xfrm>
          <a:off x="0" y="0"/>
          <a:ext cx="0" cy="0"/>
          <a:chOff x="0" y="0"/>
          <a:chExt cx="0" cy="0"/>
        </a:xfrm>
      </p:grpSpPr>
      <p:sp>
        <p:nvSpPr>
          <p:cNvPr id="21" name="Title 1"/>
          <p:cNvSpPr>
            <a:spLocks noGrp="1"/>
          </p:cNvSpPr>
          <p:nvPr>
            <p:ph type="title"/>
          </p:nvPr>
        </p:nvSpPr>
        <p:spPr>
          <a:xfrm>
            <a:off x="0" y="0"/>
            <a:ext cx="9080501" cy="414000"/>
          </a:xfrm>
        </p:spPr>
        <p:txBody>
          <a:bodyPr lIns="0" tIns="0" rIns="0"/>
          <a:lstStyle>
            <a:lvl1pPr algn="l">
              <a:defRPr sz="2800" b="1" i="0">
                <a:solidFill>
                  <a:srgbClr val="C00000"/>
                </a:solidFill>
                <a:latin typeface="Calibri" panose="020F0502020204030204" pitchFamily="34" charset="0"/>
              </a:defRPr>
            </a:lvl1pPr>
          </a:lstStyle>
          <a:p>
            <a:r>
              <a:rPr lang="en-US" dirty="0" smtClean="0"/>
              <a:t>Click to edit Master title style</a:t>
            </a:r>
            <a:endParaRPr lang="en-SG" dirty="0"/>
          </a:p>
        </p:txBody>
      </p:sp>
      <p:sp>
        <p:nvSpPr>
          <p:cNvPr id="22" name="Text Placeholder 23"/>
          <p:cNvSpPr>
            <a:spLocks noGrp="1"/>
          </p:cNvSpPr>
          <p:nvPr>
            <p:ph type="body" sz="quarter" idx="11"/>
          </p:nvPr>
        </p:nvSpPr>
        <p:spPr>
          <a:xfrm>
            <a:off x="3949700" y="0"/>
            <a:ext cx="6743699" cy="414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36000" bIns="0" numCol="1" anchor="b" anchorCtr="0" compatLnSpc="1">
            <a:prstTxWarp prst="textNoShape">
              <a:avLst/>
            </a:prstTxWarp>
          </a:bodyPr>
          <a:lstStyle>
            <a:lvl1pPr marL="390525" indent="-390525" algn="r">
              <a:buNone/>
              <a:defRPr lang="en-GB" sz="2000" b="0" i="0" dirty="0">
                <a:latin typeface="Calibri" panose="020F0502020204030204" pitchFamily="34" charset="0"/>
              </a:defRPr>
            </a:lvl1pPr>
          </a:lstStyle>
          <a:p>
            <a:pPr marL="0" lvl="0" indent="0" algn="r"/>
            <a:r>
              <a:rPr lang="en-US" dirty="0" smtClean="0"/>
              <a:t>Click to edit Master text styles</a:t>
            </a:r>
            <a:endParaRPr lang="en-GB" dirty="0"/>
          </a:p>
        </p:txBody>
      </p:sp>
      <p:sp>
        <p:nvSpPr>
          <p:cNvPr id="23" name="Text Placeholder 14"/>
          <p:cNvSpPr>
            <a:spLocks noGrp="1"/>
          </p:cNvSpPr>
          <p:nvPr>
            <p:ph type="body" sz="quarter" idx="10" hasCustomPrompt="1"/>
          </p:nvPr>
        </p:nvSpPr>
        <p:spPr>
          <a:xfrm>
            <a:off x="-474734" y="0"/>
            <a:ext cx="320278" cy="414000"/>
          </a:xfrm>
        </p:spPr>
        <p:txBody>
          <a:bodyPr tIns="0"/>
          <a:lstStyle>
            <a:lvl1pPr marL="0" indent="0" algn="r">
              <a:buNone/>
              <a:defRPr sz="2200" b="1">
                <a:solidFill>
                  <a:schemeClr val="bg1"/>
                </a:solidFill>
                <a:latin typeface="Calibri" panose="020F0502020204030204" pitchFamily="34" charset="0"/>
              </a:defRPr>
            </a:lvl1pPr>
            <a:lvl2pPr marL="520700" indent="0">
              <a:buNone/>
              <a:defRPr/>
            </a:lvl2pPr>
            <a:lvl3pPr marL="1042988" indent="0">
              <a:buNone/>
              <a:defRPr/>
            </a:lvl3pPr>
            <a:lvl4pPr marL="1563688" indent="0">
              <a:buNone/>
              <a:defRPr/>
            </a:lvl4pPr>
            <a:lvl5pPr marL="2085975" indent="0">
              <a:buNone/>
              <a:defRPr/>
            </a:lvl5pPr>
          </a:lstStyle>
          <a:p>
            <a:pPr lvl="0"/>
            <a:r>
              <a:rPr lang="en-SG" sz="2200" b="1" kern="0" dirty="0" smtClean="0">
                <a:solidFill>
                  <a:schemeClr val="bg1"/>
                </a:solidFill>
                <a:latin typeface="Calibri" panose="020F0502020204030204" pitchFamily="34" charset="0"/>
              </a:rPr>
              <a:t>6</a:t>
            </a:r>
            <a:endParaRPr lang="en-GB" dirty="0"/>
          </a:p>
        </p:txBody>
      </p:sp>
    </p:spTree>
    <p:extLst>
      <p:ext uri="{BB962C8B-B14F-4D97-AF65-F5344CB8AC3E}">
        <p14:creationId xmlns:p14="http://schemas.microsoft.com/office/powerpoint/2010/main" val="4009914758"/>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62268" y="843641"/>
            <a:ext cx="9683467" cy="611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title"/>
          </p:nvPr>
        </p:nvSpPr>
        <p:spPr bwMode="auto">
          <a:xfrm>
            <a:off x="14674" y="127772"/>
            <a:ext cx="10618142" cy="63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569" tIns="49785" rIns="99569" bIns="49785" numCol="1" anchor="t" anchorCtr="0" compatLnSpc="1">
            <a:prstTxWarp prst="textNoShape">
              <a:avLst/>
            </a:prstTxWarp>
          </a:bodyPr>
          <a:lstStyle/>
          <a:p>
            <a:pPr lvl="0"/>
            <a:r>
              <a:rPr lang="en-US" altLang="en-US" smtClean="0"/>
              <a:t>Title</a:t>
            </a:r>
          </a:p>
        </p:txBody>
      </p:sp>
      <p:pic>
        <p:nvPicPr>
          <p:cNvPr id="11"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4674" y="7074999"/>
            <a:ext cx="1870442" cy="477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2"/>
          <p:cNvSpPr txBox="1">
            <a:spLocks noChangeArrowheads="1"/>
          </p:cNvSpPr>
          <p:nvPr userDrawn="1"/>
        </p:nvSpPr>
        <p:spPr bwMode="auto">
          <a:xfrm>
            <a:off x="3157486" y="7146150"/>
            <a:ext cx="1931675" cy="274602"/>
          </a:xfrm>
          <a:prstGeom prst="rect">
            <a:avLst/>
          </a:prstGeom>
          <a:noFill/>
          <a:ln w="9525" algn="ctr">
            <a:noFill/>
            <a:miter lim="800000"/>
            <a:headEnd/>
            <a:tailEnd/>
          </a:ln>
          <a:effectLst/>
        </p:spPr>
        <p:txBody>
          <a:bodyPr wrap="square" lIns="104306" tIns="52153" rIns="104306" bIns="52153" anchor="ct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a:defRPr/>
            </a:pPr>
            <a:r>
              <a:rPr lang="en-GB" sz="1100" b="0" dirty="0" smtClean="0">
                <a:solidFill>
                  <a:srgbClr val="2848A6"/>
                </a:solidFill>
                <a:latin typeface="Calibri" panose="020F0502020204030204" pitchFamily="34" charset="0"/>
              </a:rPr>
              <a:t>www.PragmaticEA.com</a:t>
            </a:r>
            <a:endParaRPr lang="en-US" sz="1100" b="0" dirty="0" smtClean="0">
              <a:solidFill>
                <a:srgbClr val="2848A6"/>
              </a:solidFill>
              <a:latin typeface="Calibri" panose="020F0502020204030204" pitchFamily="34" charset="0"/>
            </a:endParaRPr>
          </a:p>
        </p:txBody>
      </p:sp>
      <p:sp>
        <p:nvSpPr>
          <p:cNvPr id="13" name="Text Box 23"/>
          <p:cNvSpPr txBox="1">
            <a:spLocks noChangeArrowheads="1"/>
          </p:cNvSpPr>
          <p:nvPr userDrawn="1"/>
        </p:nvSpPr>
        <p:spPr bwMode="auto">
          <a:xfrm>
            <a:off x="5871043" y="7154881"/>
            <a:ext cx="2660754" cy="274602"/>
          </a:xfrm>
          <a:prstGeom prst="rect">
            <a:avLst/>
          </a:prstGeom>
          <a:noFill/>
          <a:ln w="9525" algn="ctr">
            <a:noFill/>
            <a:miter lim="800000"/>
            <a:headEnd/>
            <a:tailEnd/>
          </a:ln>
          <a:effectLst/>
        </p:spPr>
        <p:txBody>
          <a:bodyPr wrap="square" lIns="104306" tIns="52153" rIns="104306" bIns="52153" anchor="ct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ctr">
              <a:defRPr/>
            </a:pPr>
            <a:r>
              <a:rPr lang="en-GB" sz="1100" b="0" dirty="0" smtClean="0">
                <a:solidFill>
                  <a:srgbClr val="4D4D4D"/>
                </a:solidFill>
                <a:latin typeface="Calibri" panose="020F0502020204030204" pitchFamily="34" charset="0"/>
              </a:rPr>
              <a:t>© Pragmatic EA Ltd (2008-2014)</a:t>
            </a:r>
            <a:endParaRPr lang="en-US" sz="1100" b="0" dirty="0" smtClean="0">
              <a:solidFill>
                <a:srgbClr val="4D4D4D"/>
              </a:solidFill>
              <a:latin typeface="Calibri" panose="020F0502020204030204" pitchFamily="34" charset="0"/>
            </a:endParaRPr>
          </a:p>
        </p:txBody>
      </p:sp>
      <p:sp>
        <p:nvSpPr>
          <p:cNvPr id="14" name="Text Box 23"/>
          <p:cNvSpPr txBox="1">
            <a:spLocks noChangeArrowheads="1"/>
          </p:cNvSpPr>
          <p:nvPr userDrawn="1"/>
        </p:nvSpPr>
        <p:spPr bwMode="auto">
          <a:xfrm>
            <a:off x="8811512" y="7154881"/>
            <a:ext cx="1821304" cy="274602"/>
          </a:xfrm>
          <a:prstGeom prst="rect">
            <a:avLst/>
          </a:prstGeom>
          <a:noFill/>
          <a:ln w="9525" algn="ctr">
            <a:noFill/>
            <a:miter lim="800000"/>
            <a:headEnd/>
            <a:tailEnd/>
          </a:ln>
          <a:effectLst/>
        </p:spPr>
        <p:txBody>
          <a:bodyPr wrap="square" lIns="104306" tIns="52153" rIns="0" bIns="52153" anchor="ctr">
            <a:spAutoFit/>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r">
              <a:defRPr/>
            </a:pPr>
            <a:r>
              <a:rPr lang="en-GB" sz="1100" b="0" dirty="0" smtClean="0">
                <a:solidFill>
                  <a:srgbClr val="4D4D4D"/>
                </a:solidFill>
                <a:latin typeface="Calibri" panose="020F0502020204030204" pitchFamily="34" charset="0"/>
              </a:rPr>
              <a:t>v3.0 August 2014</a:t>
            </a:r>
            <a:endParaRPr lang="en-US" sz="1100" b="0" dirty="0" smtClean="0">
              <a:solidFill>
                <a:srgbClr val="4D4D4D"/>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4348" r:id="rId1"/>
    <p:sldLayoutId id="2147484352" r:id="rId2"/>
    <p:sldLayoutId id="2147484355" r:id="rId3"/>
    <p:sldLayoutId id="2147484358" r:id="rId4"/>
    <p:sldLayoutId id="2147484357" r:id="rId5"/>
    <p:sldLayoutId id="2147484356" r:id="rId6"/>
    <p:sldLayoutId id="2147484353" r:id="rId7"/>
    <p:sldLayoutId id="2147484354" r:id="rId8"/>
    <p:sldLayoutId id="2147484359" r:id="rId9"/>
  </p:sldLayoutIdLst>
  <p:transition>
    <p:wipe/>
  </p:transition>
  <p:timing>
    <p:tnLst>
      <p:par>
        <p:cTn id="1" dur="indefinite" restart="never" nodeType="tmRoot"/>
      </p:par>
    </p:tnLst>
  </p:timing>
  <p:hf hdr="0" ftr="0" dt="0"/>
  <p:txStyles>
    <p:titleStyle>
      <a:lvl1pPr algn="l" rtl="0" eaLnBrk="0" fontAlgn="base" hangingPunct="0">
        <a:spcBef>
          <a:spcPct val="0"/>
        </a:spcBef>
        <a:spcAft>
          <a:spcPct val="0"/>
        </a:spcAft>
        <a:defRPr sz="3000">
          <a:solidFill>
            <a:srgbClr val="669999"/>
          </a:solidFill>
          <a:latin typeface="+mj-lt"/>
          <a:ea typeface="+mj-ea"/>
          <a:cs typeface="+mj-cs"/>
        </a:defRPr>
      </a:lvl1pPr>
      <a:lvl2pPr algn="l" rtl="0" eaLnBrk="0" fontAlgn="base" hangingPunct="0">
        <a:spcBef>
          <a:spcPct val="0"/>
        </a:spcBef>
        <a:spcAft>
          <a:spcPct val="0"/>
        </a:spcAft>
        <a:defRPr sz="3000">
          <a:solidFill>
            <a:srgbClr val="669999"/>
          </a:solidFill>
          <a:latin typeface="Arial" charset="0"/>
        </a:defRPr>
      </a:lvl2pPr>
      <a:lvl3pPr algn="l" rtl="0" eaLnBrk="0" fontAlgn="base" hangingPunct="0">
        <a:spcBef>
          <a:spcPct val="0"/>
        </a:spcBef>
        <a:spcAft>
          <a:spcPct val="0"/>
        </a:spcAft>
        <a:defRPr sz="3000">
          <a:solidFill>
            <a:srgbClr val="669999"/>
          </a:solidFill>
          <a:latin typeface="Arial" charset="0"/>
        </a:defRPr>
      </a:lvl3pPr>
      <a:lvl4pPr algn="l" rtl="0" eaLnBrk="0" fontAlgn="base" hangingPunct="0">
        <a:spcBef>
          <a:spcPct val="0"/>
        </a:spcBef>
        <a:spcAft>
          <a:spcPct val="0"/>
        </a:spcAft>
        <a:defRPr sz="3000">
          <a:solidFill>
            <a:srgbClr val="669999"/>
          </a:solidFill>
          <a:latin typeface="Arial" charset="0"/>
        </a:defRPr>
      </a:lvl4pPr>
      <a:lvl5pPr algn="l" rtl="0" eaLnBrk="0" fontAlgn="base" hangingPunct="0">
        <a:spcBef>
          <a:spcPct val="0"/>
        </a:spcBef>
        <a:spcAft>
          <a:spcPct val="0"/>
        </a:spcAft>
        <a:defRPr sz="3000">
          <a:solidFill>
            <a:srgbClr val="669999"/>
          </a:solidFill>
          <a:latin typeface="Arial" charset="0"/>
        </a:defRPr>
      </a:lvl5pPr>
      <a:lvl6pPr marL="497845" algn="l" rtl="0" fontAlgn="base">
        <a:spcBef>
          <a:spcPct val="0"/>
        </a:spcBef>
        <a:spcAft>
          <a:spcPct val="0"/>
        </a:spcAft>
        <a:defRPr sz="3000">
          <a:solidFill>
            <a:srgbClr val="669999"/>
          </a:solidFill>
          <a:latin typeface="Arial" charset="0"/>
        </a:defRPr>
      </a:lvl6pPr>
      <a:lvl7pPr marL="995690" algn="l" rtl="0" fontAlgn="base">
        <a:spcBef>
          <a:spcPct val="0"/>
        </a:spcBef>
        <a:spcAft>
          <a:spcPct val="0"/>
        </a:spcAft>
        <a:defRPr sz="3000">
          <a:solidFill>
            <a:srgbClr val="669999"/>
          </a:solidFill>
          <a:latin typeface="Arial" charset="0"/>
        </a:defRPr>
      </a:lvl7pPr>
      <a:lvl8pPr marL="1493535" algn="l" rtl="0" fontAlgn="base">
        <a:spcBef>
          <a:spcPct val="0"/>
        </a:spcBef>
        <a:spcAft>
          <a:spcPct val="0"/>
        </a:spcAft>
        <a:defRPr sz="3000">
          <a:solidFill>
            <a:srgbClr val="669999"/>
          </a:solidFill>
          <a:latin typeface="Arial" charset="0"/>
        </a:defRPr>
      </a:lvl8pPr>
      <a:lvl9pPr marL="1991380" algn="l" rtl="0" fontAlgn="base">
        <a:spcBef>
          <a:spcPct val="0"/>
        </a:spcBef>
        <a:spcAft>
          <a:spcPct val="0"/>
        </a:spcAft>
        <a:defRPr sz="3000">
          <a:solidFill>
            <a:srgbClr val="669999"/>
          </a:solidFill>
          <a:latin typeface="Arial" charset="0"/>
        </a:defRPr>
      </a:lvl9pPr>
    </p:titleStyle>
    <p:bodyStyle>
      <a:lvl1pPr marL="373384" indent="-373384" algn="l" rtl="0" eaLnBrk="0" fontAlgn="base" hangingPunct="0">
        <a:spcBef>
          <a:spcPct val="30000"/>
        </a:spcBef>
        <a:spcAft>
          <a:spcPct val="0"/>
        </a:spcAft>
        <a:buClr>
          <a:schemeClr val="tx1"/>
        </a:buClr>
        <a:buChar char="•"/>
        <a:defRPr sz="2200">
          <a:solidFill>
            <a:schemeClr val="tx1"/>
          </a:solidFill>
          <a:latin typeface="+mn-lt"/>
          <a:ea typeface="+mn-ea"/>
          <a:cs typeface="+mn-cs"/>
        </a:defRPr>
      </a:lvl1pPr>
      <a:lvl2pPr marL="808998" indent="-311153" algn="l" rtl="0" eaLnBrk="0" fontAlgn="base" hangingPunct="0">
        <a:spcBef>
          <a:spcPct val="30000"/>
        </a:spcBef>
        <a:spcAft>
          <a:spcPct val="0"/>
        </a:spcAft>
        <a:buClr>
          <a:schemeClr val="tx1"/>
        </a:buClr>
        <a:buChar char="•"/>
        <a:defRPr sz="2200">
          <a:solidFill>
            <a:schemeClr val="tx1"/>
          </a:solidFill>
          <a:latin typeface="+mn-lt"/>
        </a:defRPr>
      </a:lvl2pPr>
      <a:lvl3pPr marL="1244613" indent="-248923" algn="l" rtl="0" eaLnBrk="0" fontAlgn="base" hangingPunct="0">
        <a:spcBef>
          <a:spcPct val="30000"/>
        </a:spcBef>
        <a:spcAft>
          <a:spcPct val="0"/>
        </a:spcAft>
        <a:buClr>
          <a:schemeClr val="tx1"/>
        </a:buClr>
        <a:buChar char="•"/>
        <a:defRPr sz="2200">
          <a:solidFill>
            <a:schemeClr val="tx1"/>
          </a:solidFill>
          <a:latin typeface="+mn-lt"/>
        </a:defRPr>
      </a:lvl3pPr>
      <a:lvl4pPr marL="1742458" indent="-248923" algn="l" rtl="0" eaLnBrk="0" fontAlgn="base" hangingPunct="0">
        <a:spcBef>
          <a:spcPct val="30000"/>
        </a:spcBef>
        <a:spcAft>
          <a:spcPct val="0"/>
        </a:spcAft>
        <a:buClr>
          <a:schemeClr val="tx1"/>
        </a:buClr>
        <a:buChar char="•"/>
        <a:defRPr sz="2200">
          <a:solidFill>
            <a:schemeClr val="tx1"/>
          </a:solidFill>
          <a:latin typeface="+mn-lt"/>
        </a:defRPr>
      </a:lvl4pPr>
      <a:lvl5pPr marL="2240303" indent="-248923" algn="l" rtl="0" eaLnBrk="0" fontAlgn="base" hangingPunct="0">
        <a:spcBef>
          <a:spcPct val="30000"/>
        </a:spcBef>
        <a:spcAft>
          <a:spcPct val="0"/>
        </a:spcAft>
        <a:buClr>
          <a:schemeClr val="tx1"/>
        </a:buClr>
        <a:buChar char="•"/>
        <a:defRPr sz="2200">
          <a:solidFill>
            <a:schemeClr val="tx1"/>
          </a:solidFill>
          <a:latin typeface="+mn-lt"/>
        </a:defRPr>
      </a:lvl5pPr>
      <a:lvl6pPr marL="2738148" indent="-248923" algn="l" rtl="0" fontAlgn="base">
        <a:spcBef>
          <a:spcPct val="30000"/>
        </a:spcBef>
        <a:spcAft>
          <a:spcPct val="0"/>
        </a:spcAft>
        <a:buClr>
          <a:schemeClr val="tx1"/>
        </a:buClr>
        <a:buChar char="•"/>
        <a:defRPr sz="2200">
          <a:solidFill>
            <a:schemeClr val="tx1"/>
          </a:solidFill>
          <a:latin typeface="+mn-lt"/>
        </a:defRPr>
      </a:lvl6pPr>
      <a:lvl7pPr marL="3235993" indent="-248923" algn="l" rtl="0" fontAlgn="base">
        <a:spcBef>
          <a:spcPct val="30000"/>
        </a:spcBef>
        <a:spcAft>
          <a:spcPct val="0"/>
        </a:spcAft>
        <a:buClr>
          <a:schemeClr val="tx1"/>
        </a:buClr>
        <a:buChar char="•"/>
        <a:defRPr sz="2200">
          <a:solidFill>
            <a:schemeClr val="tx1"/>
          </a:solidFill>
          <a:latin typeface="+mn-lt"/>
        </a:defRPr>
      </a:lvl7pPr>
      <a:lvl8pPr marL="3733838" indent="-248923" algn="l" rtl="0" fontAlgn="base">
        <a:spcBef>
          <a:spcPct val="30000"/>
        </a:spcBef>
        <a:spcAft>
          <a:spcPct val="0"/>
        </a:spcAft>
        <a:buClr>
          <a:schemeClr val="tx1"/>
        </a:buClr>
        <a:buChar char="•"/>
        <a:defRPr sz="2200">
          <a:solidFill>
            <a:schemeClr val="tx1"/>
          </a:solidFill>
          <a:latin typeface="+mn-lt"/>
        </a:defRPr>
      </a:lvl8pPr>
      <a:lvl9pPr marL="4231683" indent="-248923" algn="l" rtl="0" fontAlgn="base">
        <a:spcBef>
          <a:spcPct val="30000"/>
        </a:spcBef>
        <a:spcAft>
          <a:spcPct val="0"/>
        </a:spcAft>
        <a:buClr>
          <a:schemeClr val="tx1"/>
        </a:buClr>
        <a:buChar char="•"/>
        <a:defRPr sz="2200">
          <a:solidFill>
            <a:schemeClr val="tx1"/>
          </a:solidFill>
          <a:latin typeface="+mn-lt"/>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28.xml"/><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9.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ctrTitle" idx="4294967295"/>
          </p:nvPr>
        </p:nvSpPr>
        <p:spPr>
          <a:xfrm>
            <a:off x="304641" y="3893820"/>
            <a:ext cx="10157619" cy="145542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numCol="1" spcCol="360000"/>
          <a:lstStyle/>
          <a:p>
            <a:pPr algn="ctr">
              <a:spcBef>
                <a:spcPct val="30000"/>
              </a:spcBef>
              <a:buClr>
                <a:schemeClr val="tx1"/>
              </a:buClr>
            </a:pPr>
            <a:r>
              <a:rPr lang="en-GB" sz="4000" b="1" kern="1200" dirty="0" smtClean="0">
                <a:solidFill>
                  <a:srgbClr val="285EA6"/>
                </a:solidFill>
                <a:latin typeface="+mn-lt"/>
                <a:ea typeface="+mn-ea"/>
                <a:cs typeface="+mn-cs"/>
              </a:rPr>
              <a:t>A </a:t>
            </a:r>
            <a:r>
              <a:rPr lang="en-GB" sz="4000" b="1" kern="1200" dirty="0">
                <a:solidFill>
                  <a:srgbClr val="285EA6"/>
                </a:solidFill>
                <a:latin typeface="+mn-lt"/>
                <a:ea typeface="+mn-ea"/>
                <a:cs typeface="+mn-cs"/>
              </a:rPr>
              <a:t>Pragmatic Briefing for Senior Executives and Stakeholders</a:t>
            </a:r>
            <a:r>
              <a:rPr lang="en-GB" sz="4000" b="1" kern="1200" dirty="0">
                <a:solidFill>
                  <a:srgbClr val="0070C0"/>
                </a:solidFill>
                <a:latin typeface="+mn-lt"/>
                <a:ea typeface="+mn-ea"/>
                <a:cs typeface="+mn-cs"/>
              </a:rPr>
              <a:t/>
            </a:r>
            <a:br>
              <a:rPr lang="en-GB" sz="4000" b="1" kern="1200" dirty="0">
                <a:solidFill>
                  <a:srgbClr val="0070C0"/>
                </a:solidFill>
                <a:latin typeface="+mn-lt"/>
                <a:ea typeface="+mn-ea"/>
                <a:cs typeface="+mn-cs"/>
              </a:rPr>
            </a:br>
            <a:r>
              <a:rPr lang="en-GB" sz="4000" b="1" kern="1200" dirty="0">
                <a:solidFill>
                  <a:srgbClr val="0070C0"/>
                </a:solidFill>
                <a:latin typeface="+mn-lt"/>
                <a:ea typeface="+mn-ea"/>
                <a:cs typeface="+mn-cs"/>
              </a:rPr>
              <a:t/>
            </a:r>
            <a:br>
              <a:rPr lang="en-GB" sz="4000" b="1" kern="1200" dirty="0">
                <a:solidFill>
                  <a:srgbClr val="0070C0"/>
                </a:solidFill>
                <a:latin typeface="+mn-lt"/>
                <a:ea typeface="+mn-ea"/>
                <a:cs typeface="+mn-cs"/>
              </a:rPr>
            </a:br>
            <a:r>
              <a:rPr lang="en-GB" sz="4000" b="1" kern="1200" dirty="0">
                <a:solidFill>
                  <a:srgbClr val="0070C0"/>
                </a:solidFill>
                <a:latin typeface="+mn-lt"/>
                <a:ea typeface="+mn-ea"/>
                <a:cs typeface="+mn-cs"/>
              </a:rPr>
              <a:t/>
            </a:r>
            <a:br>
              <a:rPr lang="en-GB" sz="4000" b="1" kern="1200" dirty="0">
                <a:solidFill>
                  <a:srgbClr val="0070C0"/>
                </a:solidFill>
                <a:latin typeface="+mn-lt"/>
                <a:ea typeface="+mn-ea"/>
                <a:cs typeface="+mn-cs"/>
              </a:rPr>
            </a:br>
            <a:endParaRPr lang="en-US" sz="4000" b="1" kern="1200" dirty="0">
              <a:solidFill>
                <a:srgbClr val="0070C0"/>
              </a:solidFill>
              <a:latin typeface="+mn-lt"/>
              <a:ea typeface="+mn-ea"/>
              <a:cs typeface="+mn-cs"/>
            </a:endParaRP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1" y="6586483"/>
            <a:ext cx="4043999" cy="903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353" y="5935851"/>
            <a:ext cx="4011455" cy="155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txBox="1">
            <a:spLocks noChangeArrowheads="1"/>
          </p:cNvSpPr>
          <p:nvPr/>
        </p:nvSpPr>
        <p:spPr bwMode="auto">
          <a:xfrm>
            <a:off x="304641" y="411480"/>
            <a:ext cx="10157619" cy="1264920"/>
          </a:xfrm>
          <a:prstGeom prst="rect">
            <a:avLst/>
          </a:prstGeom>
          <a:solidFill>
            <a:srgbClr val="2848A6"/>
          </a:solidFill>
          <a:ln>
            <a:noFill/>
          </a:ln>
          <a:effectLst>
            <a:outerShdw blurRad="292100" dist="139700" dir="2699995" rotWithShape="0">
              <a:srgbClr val="333333">
                <a:alpha val="65000"/>
              </a:srgbClr>
            </a:outerShdw>
          </a:effectLst>
          <a:extLst/>
        </p:spPr>
        <p:txBody>
          <a:bodyPr vert="horz" wrap="square" lIns="99569" tIns="144000" rIns="99569" bIns="49785" numCol="1" spcCol="360000" anchor="t" anchorCtr="0" compatLnSpc="1">
            <a:prstTxWarp prst="textNoShape">
              <a:avLst/>
            </a:prstTxWarp>
          </a:bodyPr>
          <a:lstStyle>
            <a:lvl1pPr algn="l" rtl="0" eaLnBrk="0" fontAlgn="base" hangingPunct="0">
              <a:spcBef>
                <a:spcPct val="0"/>
              </a:spcBef>
              <a:spcAft>
                <a:spcPct val="0"/>
              </a:spcAft>
              <a:defRPr sz="3000">
                <a:solidFill>
                  <a:srgbClr val="669999"/>
                </a:solidFill>
                <a:latin typeface="+mj-lt"/>
                <a:ea typeface="+mj-ea"/>
                <a:cs typeface="+mj-cs"/>
              </a:defRPr>
            </a:lvl1pPr>
            <a:lvl2pPr algn="l" rtl="0" eaLnBrk="0" fontAlgn="base" hangingPunct="0">
              <a:spcBef>
                <a:spcPct val="0"/>
              </a:spcBef>
              <a:spcAft>
                <a:spcPct val="0"/>
              </a:spcAft>
              <a:defRPr sz="3000">
                <a:solidFill>
                  <a:srgbClr val="669999"/>
                </a:solidFill>
                <a:latin typeface="Arial" charset="0"/>
              </a:defRPr>
            </a:lvl2pPr>
            <a:lvl3pPr algn="l" rtl="0" eaLnBrk="0" fontAlgn="base" hangingPunct="0">
              <a:spcBef>
                <a:spcPct val="0"/>
              </a:spcBef>
              <a:spcAft>
                <a:spcPct val="0"/>
              </a:spcAft>
              <a:defRPr sz="3000">
                <a:solidFill>
                  <a:srgbClr val="669999"/>
                </a:solidFill>
                <a:latin typeface="Arial" charset="0"/>
              </a:defRPr>
            </a:lvl3pPr>
            <a:lvl4pPr algn="l" rtl="0" eaLnBrk="0" fontAlgn="base" hangingPunct="0">
              <a:spcBef>
                <a:spcPct val="0"/>
              </a:spcBef>
              <a:spcAft>
                <a:spcPct val="0"/>
              </a:spcAft>
              <a:defRPr sz="3000">
                <a:solidFill>
                  <a:srgbClr val="669999"/>
                </a:solidFill>
                <a:latin typeface="Arial" charset="0"/>
              </a:defRPr>
            </a:lvl4pPr>
            <a:lvl5pPr algn="l" rtl="0" eaLnBrk="0" fontAlgn="base" hangingPunct="0">
              <a:spcBef>
                <a:spcPct val="0"/>
              </a:spcBef>
              <a:spcAft>
                <a:spcPct val="0"/>
              </a:spcAft>
              <a:defRPr sz="3000">
                <a:solidFill>
                  <a:srgbClr val="669999"/>
                </a:solidFill>
                <a:latin typeface="Arial" charset="0"/>
              </a:defRPr>
            </a:lvl5pPr>
            <a:lvl6pPr marL="497845" algn="l" rtl="0" fontAlgn="base">
              <a:spcBef>
                <a:spcPct val="0"/>
              </a:spcBef>
              <a:spcAft>
                <a:spcPct val="0"/>
              </a:spcAft>
              <a:defRPr sz="3000">
                <a:solidFill>
                  <a:srgbClr val="669999"/>
                </a:solidFill>
                <a:latin typeface="Arial" charset="0"/>
              </a:defRPr>
            </a:lvl6pPr>
            <a:lvl7pPr marL="995690" algn="l" rtl="0" fontAlgn="base">
              <a:spcBef>
                <a:spcPct val="0"/>
              </a:spcBef>
              <a:spcAft>
                <a:spcPct val="0"/>
              </a:spcAft>
              <a:defRPr sz="3000">
                <a:solidFill>
                  <a:srgbClr val="669999"/>
                </a:solidFill>
                <a:latin typeface="Arial" charset="0"/>
              </a:defRPr>
            </a:lvl7pPr>
            <a:lvl8pPr marL="1493535" algn="l" rtl="0" fontAlgn="base">
              <a:spcBef>
                <a:spcPct val="0"/>
              </a:spcBef>
              <a:spcAft>
                <a:spcPct val="0"/>
              </a:spcAft>
              <a:defRPr sz="3000">
                <a:solidFill>
                  <a:srgbClr val="669999"/>
                </a:solidFill>
                <a:latin typeface="Arial" charset="0"/>
              </a:defRPr>
            </a:lvl8pPr>
            <a:lvl9pPr marL="1991380" algn="l" rtl="0" fontAlgn="base">
              <a:spcBef>
                <a:spcPct val="0"/>
              </a:spcBef>
              <a:spcAft>
                <a:spcPct val="0"/>
              </a:spcAft>
              <a:defRPr sz="3000">
                <a:solidFill>
                  <a:srgbClr val="669999"/>
                </a:solidFill>
                <a:latin typeface="Arial" charset="0"/>
              </a:defRPr>
            </a:lvl9pPr>
          </a:lstStyle>
          <a:p>
            <a:pPr algn="ctr">
              <a:spcBef>
                <a:spcPts val="0"/>
              </a:spcBef>
              <a:buClr>
                <a:schemeClr val="tx1"/>
              </a:buClr>
            </a:pPr>
            <a:r>
              <a:rPr lang="en-GB" sz="6000" b="1" kern="1200" dirty="0" smtClean="0">
                <a:solidFill>
                  <a:schemeClr val="tx2"/>
                </a:solidFill>
                <a:latin typeface="+mn-lt"/>
                <a:ea typeface="+mn-ea"/>
                <a:cs typeface="+mn-cs"/>
              </a:rPr>
              <a:t>Enterprise Architecture</a:t>
            </a:r>
          </a:p>
        </p:txBody>
      </p:sp>
      <p:sp>
        <p:nvSpPr>
          <p:cNvPr id="7" name="Rectangle 3"/>
          <p:cNvSpPr txBox="1">
            <a:spLocks noChangeArrowheads="1"/>
          </p:cNvSpPr>
          <p:nvPr/>
        </p:nvSpPr>
        <p:spPr bwMode="auto">
          <a:xfrm>
            <a:off x="304641" y="1935480"/>
            <a:ext cx="10157619" cy="106680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t" anchorCtr="0" compatLnSpc="1">
            <a:prstTxWarp prst="textNoShape">
              <a:avLst/>
            </a:prstTxWarp>
          </a:bodyPr>
          <a:lstStyle>
            <a:lvl1pPr algn="l" rtl="0" eaLnBrk="0" fontAlgn="base" hangingPunct="0">
              <a:spcBef>
                <a:spcPct val="0"/>
              </a:spcBef>
              <a:spcAft>
                <a:spcPct val="0"/>
              </a:spcAft>
              <a:defRPr sz="3000">
                <a:solidFill>
                  <a:srgbClr val="669999"/>
                </a:solidFill>
                <a:latin typeface="+mj-lt"/>
                <a:ea typeface="+mj-ea"/>
                <a:cs typeface="+mj-cs"/>
              </a:defRPr>
            </a:lvl1pPr>
            <a:lvl2pPr algn="l" rtl="0" eaLnBrk="0" fontAlgn="base" hangingPunct="0">
              <a:spcBef>
                <a:spcPct val="0"/>
              </a:spcBef>
              <a:spcAft>
                <a:spcPct val="0"/>
              </a:spcAft>
              <a:defRPr sz="3000">
                <a:solidFill>
                  <a:srgbClr val="669999"/>
                </a:solidFill>
                <a:latin typeface="Arial" charset="0"/>
              </a:defRPr>
            </a:lvl2pPr>
            <a:lvl3pPr algn="l" rtl="0" eaLnBrk="0" fontAlgn="base" hangingPunct="0">
              <a:spcBef>
                <a:spcPct val="0"/>
              </a:spcBef>
              <a:spcAft>
                <a:spcPct val="0"/>
              </a:spcAft>
              <a:defRPr sz="3000">
                <a:solidFill>
                  <a:srgbClr val="669999"/>
                </a:solidFill>
                <a:latin typeface="Arial" charset="0"/>
              </a:defRPr>
            </a:lvl3pPr>
            <a:lvl4pPr algn="l" rtl="0" eaLnBrk="0" fontAlgn="base" hangingPunct="0">
              <a:spcBef>
                <a:spcPct val="0"/>
              </a:spcBef>
              <a:spcAft>
                <a:spcPct val="0"/>
              </a:spcAft>
              <a:defRPr sz="3000">
                <a:solidFill>
                  <a:srgbClr val="669999"/>
                </a:solidFill>
                <a:latin typeface="Arial" charset="0"/>
              </a:defRPr>
            </a:lvl4pPr>
            <a:lvl5pPr algn="l" rtl="0" eaLnBrk="0" fontAlgn="base" hangingPunct="0">
              <a:spcBef>
                <a:spcPct val="0"/>
              </a:spcBef>
              <a:spcAft>
                <a:spcPct val="0"/>
              </a:spcAft>
              <a:defRPr sz="3000">
                <a:solidFill>
                  <a:srgbClr val="669999"/>
                </a:solidFill>
                <a:latin typeface="Arial" charset="0"/>
              </a:defRPr>
            </a:lvl5pPr>
            <a:lvl6pPr marL="497845" algn="l" rtl="0" fontAlgn="base">
              <a:spcBef>
                <a:spcPct val="0"/>
              </a:spcBef>
              <a:spcAft>
                <a:spcPct val="0"/>
              </a:spcAft>
              <a:defRPr sz="3000">
                <a:solidFill>
                  <a:srgbClr val="669999"/>
                </a:solidFill>
                <a:latin typeface="Arial" charset="0"/>
              </a:defRPr>
            </a:lvl6pPr>
            <a:lvl7pPr marL="995690" algn="l" rtl="0" fontAlgn="base">
              <a:spcBef>
                <a:spcPct val="0"/>
              </a:spcBef>
              <a:spcAft>
                <a:spcPct val="0"/>
              </a:spcAft>
              <a:defRPr sz="3000">
                <a:solidFill>
                  <a:srgbClr val="669999"/>
                </a:solidFill>
                <a:latin typeface="Arial" charset="0"/>
              </a:defRPr>
            </a:lvl7pPr>
            <a:lvl8pPr marL="1493535" algn="l" rtl="0" fontAlgn="base">
              <a:spcBef>
                <a:spcPct val="0"/>
              </a:spcBef>
              <a:spcAft>
                <a:spcPct val="0"/>
              </a:spcAft>
              <a:defRPr sz="3000">
                <a:solidFill>
                  <a:srgbClr val="669999"/>
                </a:solidFill>
                <a:latin typeface="Arial" charset="0"/>
              </a:defRPr>
            </a:lvl8pPr>
            <a:lvl9pPr marL="1991380" algn="l" rtl="0" fontAlgn="base">
              <a:spcBef>
                <a:spcPct val="0"/>
              </a:spcBef>
              <a:spcAft>
                <a:spcPct val="0"/>
              </a:spcAft>
              <a:defRPr sz="3000">
                <a:solidFill>
                  <a:srgbClr val="669999"/>
                </a:solidFill>
                <a:latin typeface="Arial" charset="0"/>
              </a:defRPr>
            </a:lvl9pPr>
          </a:lstStyle>
          <a:p>
            <a:pPr algn="ctr">
              <a:spcBef>
                <a:spcPct val="30000"/>
              </a:spcBef>
              <a:buClr>
                <a:schemeClr val="tx1"/>
              </a:buClr>
            </a:pPr>
            <a:r>
              <a:rPr lang="en-GB" sz="6000" b="1" kern="1200" dirty="0" smtClean="0">
                <a:solidFill>
                  <a:schemeClr val="tx1"/>
                </a:solidFill>
                <a:latin typeface="+mn-lt"/>
                <a:ea typeface="+mn-ea"/>
                <a:cs typeface="+mn-cs"/>
              </a:rPr>
              <a:t>Why Should I Care?</a:t>
            </a:r>
            <a:endParaRPr lang="en-US" sz="4000" b="1" kern="1200" dirty="0">
              <a:solidFill>
                <a:srgbClr val="0070C0"/>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0" advTm="3934">
        <p:cut/>
      </p:transition>
    </mc:Choice>
    <mc:Fallback xmlns="">
      <p:transition advTm="3934">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0"/>
            <a:ext cx="10693400" cy="6956425"/>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marL="0" indent="0" algn="ctr">
              <a:spcBef>
                <a:spcPts val="0"/>
              </a:spcBef>
              <a:buNone/>
            </a:pPr>
            <a:r>
              <a:rPr lang="en-GB" altLang="en-US" sz="4400" dirty="0">
                <a:latin typeface="Arial" pitchFamily="34" charset="0"/>
              </a:rPr>
              <a:t>If you do not agree with this basic premise,</a:t>
            </a:r>
          </a:p>
          <a:p>
            <a:pPr marL="0" indent="0" algn="ctr">
              <a:spcBef>
                <a:spcPts val="0"/>
              </a:spcBef>
              <a:buNone/>
            </a:pPr>
            <a:r>
              <a:rPr lang="en-GB" altLang="en-US" sz="4400" dirty="0">
                <a:latin typeface="Arial" pitchFamily="34" charset="0"/>
              </a:rPr>
              <a:t>we suggest that you</a:t>
            </a:r>
          </a:p>
          <a:p>
            <a:pPr marL="0" indent="0" algn="ctr">
              <a:spcBef>
                <a:spcPts val="0"/>
              </a:spcBef>
              <a:buNone/>
            </a:pPr>
            <a:r>
              <a:rPr lang="en-GB" altLang="en-US" sz="4400" dirty="0">
                <a:solidFill>
                  <a:srgbClr val="FF0000"/>
                </a:solidFill>
                <a:latin typeface="Arial" pitchFamily="34" charset="0"/>
              </a:rPr>
              <a:t>stop the presentation at this point.</a:t>
            </a:r>
          </a:p>
          <a:p>
            <a:pPr marL="0" indent="0" algn="ctr">
              <a:spcBef>
                <a:spcPts val="0"/>
              </a:spcBef>
              <a:buNone/>
            </a:pPr>
            <a:endParaRPr lang="en-GB" altLang="en-US" sz="4400" dirty="0">
              <a:solidFill>
                <a:srgbClr val="FF0000"/>
              </a:solidFill>
              <a:latin typeface="Arial" pitchFamily="34" charset="0"/>
            </a:endParaRPr>
          </a:p>
          <a:p>
            <a:pPr marL="0" indent="0" algn="ctr">
              <a:spcBef>
                <a:spcPts val="0"/>
              </a:spcBef>
              <a:buNone/>
            </a:pPr>
            <a:endParaRPr lang="en-GB" altLang="en-US" sz="4400" dirty="0">
              <a:solidFill>
                <a:srgbClr val="FF0000"/>
              </a:solidFill>
              <a:latin typeface="Arial" pitchFamily="34" charset="0"/>
            </a:endParaRPr>
          </a:p>
          <a:p>
            <a:pPr marL="0" indent="0" algn="ctr">
              <a:spcBef>
                <a:spcPts val="0"/>
              </a:spcBef>
              <a:buNone/>
            </a:pPr>
            <a:r>
              <a:rPr lang="en-GB" altLang="en-US" sz="4400" dirty="0">
                <a:latin typeface="Arial" pitchFamily="34" charset="0"/>
              </a:rPr>
              <a:t>If you do agree with this basic premise,</a:t>
            </a:r>
          </a:p>
          <a:p>
            <a:pPr marL="0" indent="0" algn="ctr">
              <a:spcBef>
                <a:spcPts val="0"/>
              </a:spcBef>
              <a:buNone/>
            </a:pPr>
            <a:r>
              <a:rPr lang="en-GB" altLang="en-US" sz="4400" dirty="0">
                <a:latin typeface="Arial" pitchFamily="34" charset="0"/>
              </a:rPr>
              <a:t>we suggest that you</a:t>
            </a:r>
          </a:p>
          <a:p>
            <a:pPr marL="0" indent="0" algn="ctr">
              <a:spcBef>
                <a:spcPts val="0"/>
              </a:spcBef>
              <a:buNone/>
            </a:pPr>
            <a:r>
              <a:rPr lang="en-GB" altLang="en-US" sz="4400" dirty="0">
                <a:solidFill>
                  <a:srgbClr val="00B050"/>
                </a:solidFill>
              </a:rPr>
              <a:t>continue with this presentation…</a:t>
            </a:r>
          </a:p>
        </p:txBody>
      </p:sp>
    </p:spTree>
    <p:custDataLst>
      <p:tags r:id="rId1"/>
    </p:custDataLst>
    <p:extLst>
      <p:ext uri="{BB962C8B-B14F-4D97-AF65-F5344CB8AC3E}">
        <p14:creationId xmlns:p14="http://schemas.microsoft.com/office/powerpoint/2010/main" val="1144389753"/>
      </p:ext>
    </p:extLst>
  </p:cSld>
  <p:clrMapOvr>
    <a:masterClrMapping/>
  </p:clrMapOvr>
  <mc:AlternateContent xmlns:mc="http://schemas.openxmlformats.org/markup-compatibility/2006" xmlns:p14="http://schemas.microsoft.com/office/powerpoint/2010/main">
    <mc:Choice Requires="p14">
      <p:transition p14:dur="100" advTm="8464">
        <p:cut/>
      </p:transition>
    </mc:Choice>
    <mc:Fallback xmlns="">
      <p:transition advTm="8464">
        <p:cut/>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addition, while this investment solves any short term problems that may be evident it is also aligned to longer term goals</a:t>
            </a:r>
            <a:r>
              <a:rPr lang="en-GB" sz="3200" dirty="0" smtClean="0"/>
              <a:t>.</a:t>
            </a:r>
            <a:endParaRPr lang="en-GB" sz="3200" dirty="0"/>
          </a:p>
        </p:txBody>
      </p:sp>
    </p:spTree>
    <p:extLst>
      <p:ext uri="{BB962C8B-B14F-4D97-AF65-F5344CB8AC3E}">
        <p14:creationId xmlns:p14="http://schemas.microsoft.com/office/powerpoint/2010/main" val="1744056453"/>
      </p:ext>
    </p:extLst>
  </p:cSld>
  <p:clrMapOvr>
    <a:masterClrMapping/>
  </p:clrMapOvr>
  <mc:AlternateContent xmlns:mc="http://schemas.openxmlformats.org/markup-compatibility/2006" xmlns:p14="http://schemas.microsoft.com/office/powerpoint/2010/main">
    <mc:Choice Requires="p14">
      <p:transition p14:dur="100" advTm="6391">
        <p:cut/>
      </p:transition>
    </mc:Choice>
    <mc:Fallback xmlns="">
      <p:transition advTm="6391">
        <p:cut/>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After the investment, we again return to a more moderate level of investment and the whole process repeats its self</a:t>
            </a:r>
            <a:r>
              <a:rPr lang="en-GB" sz="3200" dirty="0" smtClean="0"/>
              <a:t>.</a:t>
            </a:r>
            <a:endParaRPr lang="en-GB" sz="3200" dirty="0"/>
          </a:p>
        </p:txBody>
      </p:sp>
    </p:spTree>
    <p:extLst>
      <p:ext uri="{BB962C8B-B14F-4D97-AF65-F5344CB8AC3E}">
        <p14:creationId xmlns:p14="http://schemas.microsoft.com/office/powerpoint/2010/main" val="3523747724"/>
      </p:ext>
    </p:extLst>
  </p:cSld>
  <p:clrMapOvr>
    <a:masterClrMapping/>
  </p:clrMapOvr>
  <mc:AlternateContent xmlns:mc="http://schemas.openxmlformats.org/markup-compatibility/2006" xmlns:p14="http://schemas.microsoft.com/office/powerpoint/2010/main">
    <mc:Choice Requires="p14">
      <p:transition p14:dur="100" advTm="4605">
        <p:cut/>
      </p:transition>
    </mc:Choice>
    <mc:Fallback xmlns="">
      <p:transition advTm="4605">
        <p:cut/>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241825" y="2591813"/>
            <a:ext cx="10262439"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algn="l"/>
            <a:r>
              <a:rPr lang="en-GB" sz="3200" dirty="0"/>
              <a:t>This graph is characterised by: -</a:t>
            </a:r>
          </a:p>
          <a:p>
            <a:pPr marL="514350" indent="-514350" algn="l">
              <a:buFont typeface="+mj-lt"/>
              <a:buAutoNum type="arabicPeriod"/>
            </a:pPr>
            <a:r>
              <a:rPr lang="en-GB" sz="3200" dirty="0"/>
              <a:t>An Increased level of investment while Enterprise Debt™ is exposed and managed</a:t>
            </a:r>
          </a:p>
          <a:p>
            <a:pPr marL="514350" indent="-514350" algn="l">
              <a:buFont typeface="+mj-lt"/>
              <a:buAutoNum type="arabicPeriod"/>
            </a:pPr>
            <a:r>
              <a:rPr lang="en-GB" sz="3200" dirty="0"/>
              <a:t>Followed by moderate investment when </a:t>
            </a:r>
            <a:r>
              <a:rPr lang="en-GB" sz="3200" dirty="0" smtClean="0"/>
              <a:t>planned</a:t>
            </a:r>
            <a:endParaRPr lang="en-GB" sz="3200" dirty="0"/>
          </a:p>
        </p:txBody>
      </p:sp>
    </p:spTree>
    <p:extLst>
      <p:ext uri="{BB962C8B-B14F-4D97-AF65-F5344CB8AC3E}">
        <p14:creationId xmlns:p14="http://schemas.microsoft.com/office/powerpoint/2010/main" val="2551061405"/>
      </p:ext>
    </p:extLst>
  </p:cSld>
  <p:clrMapOvr>
    <a:masterClrMapping/>
  </p:clrMapOvr>
  <mc:AlternateContent xmlns:mc="http://schemas.openxmlformats.org/markup-compatibility/2006" xmlns:p14="http://schemas.microsoft.com/office/powerpoint/2010/main">
    <mc:Choice Requires="p14">
      <p:transition p14:dur="100" advTm="6125">
        <p:cut/>
      </p:transition>
    </mc:Choice>
    <mc:Fallback xmlns="">
      <p:transition advTm="6125">
        <p:cut/>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2619356" y="2741358"/>
            <a:ext cx="5568286"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provides Predictability, which leads to Stability, which means management is in Control</a:t>
            </a:r>
          </a:p>
        </p:txBody>
      </p:sp>
    </p:spTree>
    <p:extLst>
      <p:ext uri="{BB962C8B-B14F-4D97-AF65-F5344CB8AC3E}">
        <p14:creationId xmlns:p14="http://schemas.microsoft.com/office/powerpoint/2010/main" val="3665942612"/>
      </p:ext>
    </p:extLst>
  </p:cSld>
  <p:clrMapOvr>
    <a:masterClrMapping/>
  </p:clrMapOvr>
  <mc:AlternateContent xmlns:mc="http://schemas.openxmlformats.org/markup-compatibility/2006" xmlns:p14="http://schemas.microsoft.com/office/powerpoint/2010/main">
    <mc:Choice Requires="p14">
      <p:transition p14:dur="100" advTm="5580">
        <p:cut/>
      </p:transition>
    </mc:Choice>
    <mc:Fallback xmlns="">
      <p:transition advTm="5580">
        <p:cut/>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841386" y="2741358"/>
            <a:ext cx="301062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If you are doing this properly, no one will notice!</a:t>
            </a:r>
            <a:endParaRPr lang="en-GB" sz="3200" dirty="0"/>
          </a:p>
        </p:txBody>
      </p:sp>
    </p:spTree>
    <p:extLst>
      <p:ext uri="{BB962C8B-B14F-4D97-AF65-F5344CB8AC3E}">
        <p14:creationId xmlns:p14="http://schemas.microsoft.com/office/powerpoint/2010/main" val="4290735381"/>
      </p:ext>
    </p:extLst>
  </p:cSld>
  <p:clrMapOvr>
    <a:masterClrMapping/>
  </p:clrMapOvr>
  <mc:AlternateContent xmlns:mc="http://schemas.openxmlformats.org/markup-compatibility/2006" xmlns:p14="http://schemas.microsoft.com/office/powerpoint/2010/main">
    <mc:Choice Requires="p14">
      <p:transition p14:dur="100" advTm="5191">
        <p:cut/>
      </p:transition>
    </mc:Choice>
    <mc:Fallback xmlns="">
      <p:transition advTm="5191">
        <p:cut/>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457573" y="2322258"/>
            <a:ext cx="4867275" cy="58477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Which path are you on?</a:t>
            </a:r>
            <a:endParaRPr lang="en-GB" sz="3200" dirty="0"/>
          </a:p>
        </p:txBody>
      </p:sp>
    </p:spTree>
    <p:extLst>
      <p:ext uri="{BB962C8B-B14F-4D97-AF65-F5344CB8AC3E}">
        <p14:creationId xmlns:p14="http://schemas.microsoft.com/office/powerpoint/2010/main" val="1089688620"/>
      </p:ext>
    </p:extLst>
  </p:cSld>
  <p:clrMapOvr>
    <a:masterClrMapping/>
  </p:clrMapOvr>
  <mc:AlternateContent xmlns:mc="http://schemas.openxmlformats.org/markup-compatibility/2006" xmlns:p14="http://schemas.microsoft.com/office/powerpoint/2010/main">
    <mc:Choice Requires="p14">
      <p:transition p14:dur="100" advTm="7402">
        <p:cut/>
      </p:transition>
    </mc:Choice>
    <mc:Fallback xmlns="">
      <p:transition advTm="7402">
        <p:cut/>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How do we become more mature?</a:t>
            </a:r>
            <a:endParaRPr lang="en-GB" sz="4800" b="1" kern="1200" dirty="0">
              <a:solidFill>
                <a:srgbClr val="5E28A6"/>
              </a:solidFill>
              <a:latin typeface="+mn-lt"/>
              <a:ea typeface="+mn-ea"/>
              <a:cs typeface="+mn-cs"/>
            </a:endParaRPr>
          </a:p>
        </p:txBody>
      </p:sp>
    </p:spTree>
    <p:extLst>
      <p:ext uri="{BB962C8B-B14F-4D97-AF65-F5344CB8AC3E}">
        <p14:creationId xmlns:p14="http://schemas.microsoft.com/office/powerpoint/2010/main" val="3271931589"/>
      </p:ext>
    </p:extLst>
  </p:cSld>
  <p:clrMapOvr>
    <a:masterClrMapping/>
  </p:clrMapOvr>
  <mc:AlternateContent xmlns:mc="http://schemas.openxmlformats.org/markup-compatibility/2006" xmlns:p14="http://schemas.microsoft.com/office/powerpoint/2010/main">
    <mc:Choice Requires="p14">
      <p:transition p14:dur="100" advTm="2492">
        <p:cut/>
      </p:transition>
    </mc:Choice>
    <mc:Fallback xmlns="">
      <p:transition advTm="2492">
        <p:cut/>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dirty="0">
                <a:ea typeface="MS PGothic" pitchFamily="34" charset="-128"/>
              </a:rPr>
              <a:t>Increasing our </a:t>
            </a:r>
            <a:r>
              <a:rPr lang="en-GB" altLang="en-US" dirty="0" smtClean="0">
                <a:ea typeface="MS PGothic" pitchFamily="34" charset="-128"/>
              </a:rPr>
              <a:t>Transformational Maturity</a:t>
            </a:r>
          </a:p>
        </p:txBody>
      </p:sp>
      <p:sp>
        <p:nvSpPr>
          <p:cNvPr id="23555"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pPr>
              <a:spcBef>
                <a:spcPts val="2613"/>
              </a:spcBef>
              <a:spcAft>
                <a:spcPts val="2613"/>
              </a:spcAft>
            </a:pPr>
            <a:r>
              <a:rPr lang="en-GB" altLang="en-US" sz="3000" dirty="0"/>
              <a:t>Increasing ones Maturity in something is not a switch, it is a continuum</a:t>
            </a:r>
          </a:p>
          <a:p>
            <a:pPr>
              <a:spcBef>
                <a:spcPts val="2613"/>
              </a:spcBef>
              <a:spcAft>
                <a:spcPts val="2613"/>
              </a:spcAft>
            </a:pPr>
            <a:r>
              <a:rPr lang="en-GB" altLang="en-US" sz="3000" dirty="0"/>
              <a:t>Increasing ones Maturity in something means, to an appropriate level for that particular Enterprise at that point in time</a:t>
            </a:r>
          </a:p>
          <a:p>
            <a:pPr>
              <a:spcBef>
                <a:spcPts val="2613"/>
              </a:spcBef>
              <a:spcAft>
                <a:spcPts val="2613"/>
              </a:spcAft>
            </a:pPr>
            <a:r>
              <a:rPr lang="en-GB" altLang="en-US" sz="3000" dirty="0"/>
              <a:t>To increase ones level of Maturity in anything requires a framework – A collection of Methods, Artefacts, Cultural and Environmental things organised </a:t>
            </a:r>
            <a:r>
              <a:rPr lang="en-GB" altLang="en-US" sz="3000" dirty="0" smtClean="0"/>
              <a:t>around a Maturity Model to </a:t>
            </a:r>
            <a:r>
              <a:rPr lang="en-GB" altLang="en-US" sz="3000" dirty="0"/>
              <a:t>allow for easy and appropriate adoption</a:t>
            </a:r>
          </a:p>
        </p:txBody>
      </p:sp>
    </p:spTree>
    <p:custDataLst>
      <p:tags r:id="rId1"/>
    </p:custDataLst>
    <p:extLst>
      <p:ext uri="{BB962C8B-B14F-4D97-AF65-F5344CB8AC3E}">
        <p14:creationId xmlns:p14="http://schemas.microsoft.com/office/powerpoint/2010/main" val="667767902"/>
      </p:ext>
    </p:extLst>
  </p:cSld>
  <p:clrMapOvr>
    <a:masterClrMapping/>
  </p:clrMapOvr>
  <mc:AlternateContent xmlns:mc="http://schemas.openxmlformats.org/markup-compatibility/2006" xmlns:p14="http://schemas.microsoft.com/office/powerpoint/2010/main">
    <mc:Choice Requires="p14">
      <p:transition p14:dur="100" advTm="14742">
        <p:cut/>
      </p:transition>
    </mc:Choice>
    <mc:Fallback xmlns="">
      <p:transition advTm="14742">
        <p:cut/>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What is a Framework…</a:t>
            </a:r>
            <a:endParaRPr lang="en-GB" sz="4800" b="1" kern="1200" dirty="0">
              <a:solidFill>
                <a:srgbClr val="5E28A6"/>
              </a:solidFill>
              <a:latin typeface="+mn-lt"/>
              <a:ea typeface="+mn-ea"/>
              <a:cs typeface="+mn-cs"/>
            </a:endParaRPr>
          </a:p>
        </p:txBody>
      </p:sp>
    </p:spTree>
    <p:extLst>
      <p:ext uri="{BB962C8B-B14F-4D97-AF65-F5344CB8AC3E}">
        <p14:creationId xmlns:p14="http://schemas.microsoft.com/office/powerpoint/2010/main" val="2393930835"/>
      </p:ext>
    </p:extLst>
  </p:cSld>
  <p:clrMapOvr>
    <a:masterClrMapping/>
  </p:clrMapOvr>
  <mc:AlternateContent xmlns:mc="http://schemas.openxmlformats.org/markup-compatibility/2006" xmlns:p14="http://schemas.microsoft.com/office/powerpoint/2010/main">
    <mc:Choice Requires="p14">
      <p:transition p14:dur="100" advTm="2053">
        <p:cut/>
      </p:transition>
    </mc:Choice>
    <mc:Fallback xmlns="">
      <p:transition advTm="2053">
        <p:cut/>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258660"/>
      </p:ext>
    </p:extLst>
  </p:cSld>
  <p:clrMapOvr>
    <a:masterClrMapping/>
  </p:clrMapOvr>
  <mc:AlternateContent xmlns:mc="http://schemas.openxmlformats.org/markup-compatibility/2006" xmlns:p14="http://schemas.microsoft.com/office/powerpoint/2010/main">
    <mc:Choice Requires="p14">
      <p:transition p14:dur="100" advTm="2564">
        <p:cut/>
      </p:transition>
    </mc:Choice>
    <mc:Fallback xmlns="">
      <p:transition advTm="2564">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Definitions</a:t>
            </a:r>
          </a:p>
        </p:txBody>
      </p:sp>
    </p:spTree>
  </p:cSld>
  <p:clrMapOvr>
    <a:masterClrMapping/>
  </p:clrMapOvr>
  <mc:AlternateContent xmlns:mc="http://schemas.openxmlformats.org/markup-compatibility/2006" xmlns:p14="http://schemas.microsoft.com/office/powerpoint/2010/main">
    <mc:Choice Requires="p14">
      <p:transition p14:dur="100" advTm="2352">
        <p:cut/>
      </p:transition>
    </mc:Choice>
    <mc:Fallback xmlns="">
      <p:transition advTm="2352">
        <p:cut/>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342494" y="540137"/>
            <a:ext cx="3152633" cy="649408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All Frameworks exist to improve the way something is done. (i.e. to increase the effectiveness and efficiency and to reduce the risk of failure) They are expressions of “Best Practice</a:t>
            </a:r>
            <a:r>
              <a:rPr lang="en-GB" sz="3200" dirty="0" smtClean="0"/>
              <a:t>”.</a:t>
            </a:r>
          </a:p>
        </p:txBody>
      </p:sp>
    </p:spTree>
    <p:extLst>
      <p:ext uri="{BB962C8B-B14F-4D97-AF65-F5344CB8AC3E}">
        <p14:creationId xmlns:p14="http://schemas.microsoft.com/office/powerpoint/2010/main" val="3638736316"/>
      </p:ext>
    </p:extLst>
  </p:cSld>
  <p:clrMapOvr>
    <a:masterClrMapping/>
  </p:clrMapOvr>
  <mc:AlternateContent xmlns:mc="http://schemas.openxmlformats.org/markup-compatibility/2006" xmlns:p14="http://schemas.microsoft.com/office/powerpoint/2010/main">
    <mc:Choice Requires="p14">
      <p:transition p14:dur="100" advTm="6962">
        <p:cut/>
      </p:transition>
    </mc:Choice>
    <mc:Fallback xmlns="">
      <p:transition advTm="6962">
        <p:cut/>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99798" y="540137"/>
            <a:ext cx="529533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To do that there are three fundamental phases: </a:t>
            </a:r>
            <a:r>
              <a:rPr lang="en-GB" sz="3200" dirty="0" smtClean="0"/>
              <a:t>-</a:t>
            </a:r>
            <a:endParaRPr lang="en-GB" sz="3200" dirty="0"/>
          </a:p>
        </p:txBody>
      </p:sp>
    </p:spTree>
    <p:extLst>
      <p:ext uri="{BB962C8B-B14F-4D97-AF65-F5344CB8AC3E}">
        <p14:creationId xmlns:p14="http://schemas.microsoft.com/office/powerpoint/2010/main" val="68332618"/>
      </p:ext>
    </p:extLst>
  </p:cSld>
  <p:clrMapOvr>
    <a:masterClrMapping/>
  </p:clrMapOvr>
  <mc:AlternateContent xmlns:mc="http://schemas.openxmlformats.org/markup-compatibility/2006" xmlns:p14="http://schemas.microsoft.com/office/powerpoint/2010/main">
    <mc:Choice Requires="p14">
      <p:transition p14:dur="100" advTm="3760">
        <p:cut/>
      </p:transition>
    </mc:Choice>
    <mc:Fallback xmlns="">
      <p:transition advTm="3760">
        <p:cut/>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001776" y="3582524"/>
            <a:ext cx="387596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marL="514350" indent="-514350">
              <a:buAutoNum type="arabicPeriod"/>
            </a:pPr>
            <a:r>
              <a:rPr lang="en-GB" sz="3200" dirty="0" smtClean="0"/>
              <a:t>Evaluate –</a:t>
            </a:r>
          </a:p>
          <a:p>
            <a:r>
              <a:rPr lang="en-GB" sz="3200" dirty="0" smtClean="0"/>
              <a:t>Measure </a:t>
            </a:r>
            <a:r>
              <a:rPr lang="en-GB" sz="3200" dirty="0"/>
              <a:t>how mature we are and if we should investigate increasing our maturity</a:t>
            </a:r>
            <a:r>
              <a:rPr lang="en-GB" sz="3200" dirty="0" smtClean="0"/>
              <a:t>.</a:t>
            </a:r>
            <a:endParaRPr lang="en-GB" sz="3200" dirty="0"/>
          </a:p>
        </p:txBody>
      </p:sp>
    </p:spTree>
    <p:extLst>
      <p:ext uri="{BB962C8B-B14F-4D97-AF65-F5344CB8AC3E}">
        <p14:creationId xmlns:p14="http://schemas.microsoft.com/office/powerpoint/2010/main" val="3991219101"/>
      </p:ext>
    </p:extLst>
  </p:cSld>
  <p:clrMapOvr>
    <a:masterClrMapping/>
  </p:clrMapOvr>
  <mc:AlternateContent xmlns:mc="http://schemas.openxmlformats.org/markup-compatibility/2006" xmlns:p14="http://schemas.microsoft.com/office/powerpoint/2010/main">
    <mc:Choice Requires="p14">
      <p:transition p14:dur="100" advTm="5030">
        <p:cut/>
      </p:transition>
    </mc:Choice>
    <mc:Fallback xmlns="">
      <p:transition advTm="5030">
        <p:cut/>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776998" y="366388"/>
            <a:ext cx="380772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2. Analyse –</a:t>
            </a:r>
          </a:p>
          <a:p>
            <a:r>
              <a:rPr lang="en-GB" sz="3200" dirty="0" smtClean="0"/>
              <a:t>Determine </a:t>
            </a:r>
            <a:r>
              <a:rPr lang="en-GB" sz="3200" dirty="0"/>
              <a:t>how to change, and to secure the mandate and budget required to do so</a:t>
            </a:r>
            <a:r>
              <a:rPr lang="en-GB" sz="3200" dirty="0" smtClean="0"/>
              <a:t>.</a:t>
            </a:r>
            <a:endParaRPr lang="en-GB" sz="3200" dirty="0"/>
          </a:p>
        </p:txBody>
      </p:sp>
    </p:spTree>
    <p:extLst>
      <p:ext uri="{BB962C8B-B14F-4D97-AF65-F5344CB8AC3E}">
        <p14:creationId xmlns:p14="http://schemas.microsoft.com/office/powerpoint/2010/main" val="4224350577"/>
      </p:ext>
    </p:extLst>
  </p:cSld>
  <p:clrMapOvr>
    <a:masterClrMapping/>
  </p:clrMapOvr>
  <mc:AlternateContent xmlns:mc="http://schemas.openxmlformats.org/markup-compatibility/2006" xmlns:p14="http://schemas.microsoft.com/office/powerpoint/2010/main">
    <mc:Choice Requires="p14">
      <p:transition p14:dur="100" advTm="4904">
        <p:cut/>
      </p:transition>
    </mc:Choice>
    <mc:Fallback xmlns="">
      <p:transition advTm="4904">
        <p:cut/>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260976" y="3578553"/>
            <a:ext cx="405281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3. Modify –</a:t>
            </a:r>
          </a:p>
          <a:p>
            <a:r>
              <a:rPr lang="en-GB" sz="3200" dirty="0" smtClean="0"/>
              <a:t>Make </a:t>
            </a:r>
            <a:r>
              <a:rPr lang="en-GB" sz="3200" dirty="0"/>
              <a:t>the changes identified to increase our maturity</a:t>
            </a:r>
            <a:r>
              <a:rPr lang="en-GB" sz="3200" dirty="0" smtClean="0"/>
              <a:t>.</a:t>
            </a:r>
            <a:endParaRPr lang="en-GB" sz="3200" dirty="0"/>
          </a:p>
        </p:txBody>
      </p:sp>
    </p:spTree>
    <p:extLst>
      <p:ext uri="{BB962C8B-B14F-4D97-AF65-F5344CB8AC3E}">
        <p14:creationId xmlns:p14="http://schemas.microsoft.com/office/powerpoint/2010/main" val="3842817555"/>
      </p:ext>
    </p:extLst>
  </p:cSld>
  <p:clrMapOvr>
    <a:masterClrMapping/>
  </p:clrMapOvr>
  <mc:AlternateContent xmlns:mc="http://schemas.openxmlformats.org/markup-compatibility/2006" xmlns:p14="http://schemas.microsoft.com/office/powerpoint/2010/main">
    <mc:Choice Requires="p14">
      <p:transition p14:dur="100" advTm="4953">
        <p:cut/>
      </p:transition>
    </mc:Choice>
    <mc:Fallback xmlns="">
      <p:transition advTm="4953">
        <p:cut/>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2050" y="3930055"/>
            <a:ext cx="620240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And </a:t>
            </a:r>
            <a:r>
              <a:rPr lang="en-GB" sz="3200" dirty="0"/>
              <a:t>these three phases are supported by a Maturity Model</a:t>
            </a:r>
            <a:r>
              <a:rPr lang="en-GB" sz="3200" dirty="0" smtClean="0"/>
              <a:t>.</a:t>
            </a:r>
            <a:endParaRPr lang="en-GB" sz="3200" dirty="0"/>
          </a:p>
        </p:txBody>
      </p:sp>
    </p:spTree>
    <p:extLst>
      <p:ext uri="{BB962C8B-B14F-4D97-AF65-F5344CB8AC3E}">
        <p14:creationId xmlns:p14="http://schemas.microsoft.com/office/powerpoint/2010/main" val="2954892727"/>
      </p:ext>
    </p:extLst>
  </p:cSld>
  <p:clrMapOvr>
    <a:masterClrMapping/>
  </p:clrMapOvr>
  <mc:AlternateContent xmlns:mc="http://schemas.openxmlformats.org/markup-compatibility/2006" xmlns:p14="http://schemas.microsoft.com/office/powerpoint/2010/main">
    <mc:Choice Requires="p14">
      <p:transition p14:dur="100" advTm="4290">
        <p:cut/>
      </p:transition>
    </mc:Choice>
    <mc:Fallback xmlns="">
      <p:transition advTm="4290">
        <p:cut/>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1" y="1130300"/>
            <a:ext cx="9804400" cy="5313760"/>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06440"/>
      </p:ext>
    </p:extLst>
  </p:cSld>
  <p:clrMapOvr>
    <a:masterClrMapping/>
  </p:clrMapOvr>
  <mc:AlternateContent xmlns:mc="http://schemas.openxmlformats.org/markup-compatibility/2006" xmlns:p14="http://schemas.microsoft.com/office/powerpoint/2010/main">
    <mc:Choice Requires="p14">
      <p:transition p14:dur="100" advTm="2762">
        <p:cut/>
      </p:transition>
    </mc:Choice>
    <mc:Fallback xmlns="">
      <p:transition advTm="2762">
        <p:cut/>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a:p>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35000"/>
            <a:ext cx="10439400" cy="6292387"/>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04717" y="545941"/>
            <a:ext cx="4831308"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There </a:t>
            </a:r>
            <a:r>
              <a:rPr lang="en-GB" sz="3200" dirty="0"/>
              <a:t>is a time lapse between making the investment to increase maturity and reaping it’s benefits</a:t>
            </a:r>
            <a:r>
              <a:rPr lang="en-GB" sz="3200" dirty="0" smtClean="0"/>
              <a:t>.</a:t>
            </a:r>
            <a:endParaRPr lang="en-GB" sz="3200" dirty="0"/>
          </a:p>
        </p:txBody>
      </p:sp>
    </p:spTree>
    <p:extLst>
      <p:ext uri="{BB962C8B-B14F-4D97-AF65-F5344CB8AC3E}">
        <p14:creationId xmlns:p14="http://schemas.microsoft.com/office/powerpoint/2010/main" val="863925037"/>
      </p:ext>
    </p:extLst>
  </p:cSld>
  <p:clrMapOvr>
    <a:masterClrMapping/>
  </p:clrMapOvr>
  <mc:AlternateContent xmlns:mc="http://schemas.openxmlformats.org/markup-compatibility/2006" xmlns:p14="http://schemas.microsoft.com/office/powerpoint/2010/main">
    <mc:Choice Requires="p14">
      <p:transition p14:dur="100" advTm="10790">
        <p:cut/>
      </p:transition>
    </mc:Choice>
    <mc:Fallback xmlns="">
      <p:transition advTm="10790">
        <p:cut/>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GB" dirty="0"/>
              <a:t>Primitives</a:t>
            </a:r>
            <a:endParaRPr lang="en-GB" dirty="0" smtClean="0"/>
          </a:p>
        </p:txBody>
      </p:sp>
      <p:sp>
        <p:nvSpPr>
          <p:cNvPr id="2" name="Text Placeholder 1"/>
          <p:cNvSpPr>
            <a:spLocks noGrp="1"/>
          </p:cNvSpPr>
          <p:nvPr>
            <p:ph type="body" sz="quarter" idx="10"/>
          </p:nvPr>
        </p:nvSpPr>
        <p:spPr/>
        <p:txBody>
          <a:bodyPr/>
          <a:lstStyle/>
          <a:p>
            <a:r>
              <a:rPr lang="en-GB" dirty="0" smtClean="0"/>
              <a:t>1</a:t>
            </a:r>
            <a:endParaRPr lang="en-GB" dirty="0"/>
          </a:p>
        </p:txBody>
      </p:sp>
      <p:sp>
        <p:nvSpPr>
          <p:cNvPr id="3" name="Text Placeholder 2"/>
          <p:cNvSpPr>
            <a:spLocks noGrp="1"/>
          </p:cNvSpPr>
          <p:nvPr>
            <p:ph type="body" sz="quarter" idx="11"/>
          </p:nvPr>
        </p:nvSpPr>
        <p:spPr/>
        <p:txBody>
          <a:bodyPr/>
          <a:lstStyle/>
          <a:p>
            <a:r>
              <a:rPr lang="en-GB" dirty="0"/>
              <a:t>Frameworks</a:t>
            </a:r>
          </a:p>
          <a:p>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47700"/>
            <a:ext cx="10439400" cy="6265768"/>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46701" y="3001648"/>
            <a:ext cx="3998793"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Increasing maturity is not a one shot deal. Over time, maturity can be increased by further iterations of a framework. </a:t>
            </a:r>
          </a:p>
        </p:txBody>
      </p:sp>
    </p:spTree>
    <p:extLst>
      <p:ext uri="{BB962C8B-B14F-4D97-AF65-F5344CB8AC3E}">
        <p14:creationId xmlns:p14="http://schemas.microsoft.com/office/powerpoint/2010/main" val="1683798927"/>
      </p:ext>
    </p:extLst>
  </p:cSld>
  <p:clrMapOvr>
    <a:masterClrMapping/>
  </p:clrMapOvr>
  <mc:AlternateContent xmlns:mc="http://schemas.openxmlformats.org/markup-compatibility/2006" xmlns:p14="http://schemas.microsoft.com/office/powerpoint/2010/main">
    <mc:Choice Requires="p14">
      <p:transition p14:dur="100" advTm="7931">
        <p:cut/>
      </p:transition>
    </mc:Choice>
    <mc:Fallback xmlns="">
      <p:transition advTm="7931">
        <p:cut/>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Next Steps?</a:t>
            </a:r>
          </a:p>
        </p:txBody>
      </p:sp>
    </p:spTree>
  </p:cSld>
  <p:clrMapOvr>
    <a:masterClrMapping/>
  </p:clrMapOvr>
  <mc:AlternateContent xmlns:mc="http://schemas.openxmlformats.org/markup-compatibility/2006" xmlns:p14="http://schemas.microsoft.com/office/powerpoint/2010/main">
    <mc:Choice Requires="p14">
      <p:transition p14:dur="100" advTm="2341">
        <p:cut/>
      </p:transition>
    </mc:Choice>
    <mc:Fallback xmlns="">
      <p:transition advTm="2341">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GB" dirty="0" smtClean="0"/>
              <a:t>Overview</a:t>
            </a:r>
            <a:endParaRPr lang="en-GB" dirty="0"/>
          </a:p>
        </p:txBody>
      </p:sp>
      <p:sp>
        <p:nvSpPr>
          <p:cNvPr id="14" name="Text Placeholder 8"/>
          <p:cNvSpPr>
            <a:spLocks noGrp="1"/>
          </p:cNvSpPr>
          <p:nvPr>
            <p:ph type="body" sz="quarter" idx="11"/>
          </p:nvPr>
        </p:nvSpPr>
        <p:spPr/>
        <p:txBody>
          <a:bodyPr/>
          <a:lstStyle/>
          <a:p>
            <a:r>
              <a:rPr lang="en-GB" dirty="0" smtClean="0"/>
              <a:t>Phases - Strategising</a:t>
            </a:r>
            <a:endParaRPr lang="en-GB" dirty="0"/>
          </a:p>
        </p:txBody>
      </p:sp>
      <p:sp>
        <p:nvSpPr>
          <p:cNvPr id="13" name="Text Placeholder 6"/>
          <p:cNvSpPr>
            <a:spLocks noGrp="1"/>
          </p:cNvSpPr>
          <p:nvPr>
            <p:ph type="body" sz="quarter" idx="10"/>
          </p:nvPr>
        </p:nvSpPr>
        <p:spPr/>
        <p:txBody>
          <a:bodyPr/>
          <a:lstStyle/>
          <a:p>
            <a:r>
              <a:rPr lang="en-GB" dirty="0" smtClean="0"/>
              <a:t>3</a:t>
            </a:r>
            <a:endParaRPr lang="en-GB"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23900"/>
            <a:ext cx="10375900" cy="62513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544528"/>
      </p:ext>
    </p:extLst>
  </p:cSld>
  <p:clrMapOvr>
    <a:masterClrMapping/>
  </p:clrMapOvr>
  <mc:AlternateContent xmlns:mc="http://schemas.openxmlformats.org/markup-compatibility/2006" xmlns:p14="http://schemas.microsoft.com/office/powerpoint/2010/main">
    <mc:Choice Requires="p14">
      <p:transition p14:dur="100" advTm="7079">
        <p:cut/>
      </p:transition>
    </mc:Choice>
    <mc:Fallback xmlns="">
      <p:transition advTm="7079">
        <p:cut/>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dirty="0" smtClean="0"/>
              <a:t>Next Steps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4837"/>
            <a:ext cx="10502900" cy="682297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9825408"/>
      </p:ext>
    </p:extLst>
  </p:cSld>
  <p:clrMapOvr>
    <a:masterClrMapping/>
  </p:clrMapOvr>
  <mc:AlternateContent xmlns:mc="http://schemas.openxmlformats.org/markup-compatibility/2006" xmlns:p14="http://schemas.microsoft.com/office/powerpoint/2010/main">
    <mc:Choice Requires="p14">
      <p:transition p14:dur="100" advTm="5791">
        <p:cut/>
      </p:transition>
    </mc:Choice>
    <mc:Fallback xmlns="">
      <p:transition advTm="5791">
        <p:cut/>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4837"/>
            <a:ext cx="10502900" cy="682297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4" name="TextBox 3"/>
          <p:cNvSpPr txBox="1"/>
          <p:nvPr/>
        </p:nvSpPr>
        <p:spPr>
          <a:xfrm>
            <a:off x="5013960" y="1428750"/>
            <a:ext cx="5387341" cy="5619060"/>
          </a:xfrm>
          <a:prstGeom prst="rect">
            <a:avLst/>
          </a:prstGeom>
          <a:solidFill>
            <a:srgbClr val="F8F8F8"/>
          </a:solidFill>
          <a:effectLst>
            <a:innerShdw blurRad="114300">
              <a:prstClr val="black"/>
            </a:innerShdw>
          </a:effectLst>
        </p:spPr>
        <p:txBody>
          <a:bodyPr wrap="square" rtlCol="0" anchor="ctr">
            <a:noAutofit/>
          </a:bodyPr>
          <a:lstStyle>
            <a:defPPr>
              <a:defRPr lang="en-US"/>
            </a:defPPr>
            <a:lvl1pPr>
              <a:defRPr sz="4000" b="0">
                <a:latin typeface="+mn-lt"/>
              </a:defRPr>
            </a:lvl1pPr>
          </a:lstStyle>
          <a:p>
            <a:r>
              <a:rPr lang="en-GB" sz="5400" dirty="0"/>
              <a:t>You have already taken the </a:t>
            </a:r>
            <a:r>
              <a:rPr lang="en-GB" sz="5400" dirty="0" smtClean="0"/>
              <a:t>most important step </a:t>
            </a:r>
            <a:r>
              <a:rPr lang="en-GB" sz="5400" dirty="0"/>
              <a:t>by watching this </a:t>
            </a:r>
            <a:r>
              <a:rPr lang="en-GB" sz="5400" dirty="0" smtClean="0"/>
              <a:t>presentation</a:t>
            </a:r>
            <a:endParaRPr lang="en-GB" sz="5400" dirty="0"/>
          </a:p>
        </p:txBody>
      </p:sp>
      <p:sp>
        <p:nvSpPr>
          <p:cNvPr id="7" name="Rounded Rectangle 6"/>
          <p:cNvSpPr/>
          <p:nvPr/>
        </p:nvSpPr>
        <p:spPr bwMode="auto">
          <a:xfrm>
            <a:off x="5013960" y="22960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64085028"/>
      </p:ext>
    </p:extLst>
  </p:cSld>
  <p:clrMapOvr>
    <a:masterClrMapping/>
  </p:clrMapOvr>
  <mc:AlternateContent xmlns:mc="http://schemas.openxmlformats.org/markup-compatibility/2006" xmlns:p14="http://schemas.microsoft.com/office/powerpoint/2010/main">
    <mc:Choice Requires="p14">
      <p:transition p14:dur="100" advTm="4362">
        <p:cut/>
      </p:transition>
    </mc:Choice>
    <mc:Fallback xmlns="">
      <p:transition advTm="4362">
        <p:cut/>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4837"/>
            <a:ext cx="10502900" cy="682297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4" name="TextBox 3"/>
          <p:cNvSpPr txBox="1"/>
          <p:nvPr/>
        </p:nvSpPr>
        <p:spPr>
          <a:xfrm>
            <a:off x="259079" y="2608548"/>
            <a:ext cx="10142221"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next step is to do some roadmapping work to </a:t>
            </a:r>
            <a:r>
              <a:rPr lang="en-GB" sz="3200" dirty="0" smtClean="0"/>
              <a:t>decide what EA Framework to use, to use it to consider your EA maturity from a high level, and to plan the work required to adopt it. This may result in multiple “strands” of work as appropriate.</a:t>
            </a:r>
            <a:endParaRPr lang="en-GB" sz="3200" dirty="0"/>
          </a:p>
        </p:txBody>
      </p:sp>
      <p:sp>
        <p:nvSpPr>
          <p:cNvPr id="7" name="Rounded Rectangle 6"/>
          <p:cNvSpPr/>
          <p:nvPr/>
        </p:nvSpPr>
        <p:spPr bwMode="auto">
          <a:xfrm>
            <a:off x="5013960" y="137735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77042951"/>
      </p:ext>
    </p:extLst>
  </p:cSld>
  <p:clrMapOvr>
    <a:masterClrMapping/>
  </p:clrMapOvr>
  <mc:AlternateContent xmlns:mc="http://schemas.openxmlformats.org/markup-compatibility/2006" xmlns:p14="http://schemas.microsoft.com/office/powerpoint/2010/main">
    <mc:Choice Requires="p14">
      <p:transition p14:dur="100" advTm="8389">
        <p:cut/>
      </p:transition>
    </mc:Choice>
    <mc:Fallback xmlns="">
      <p:transition advTm="8389">
        <p:cut/>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4837"/>
            <a:ext cx="10502900" cy="682297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6" name="TextBox 5"/>
          <p:cNvSpPr txBox="1"/>
          <p:nvPr/>
        </p:nvSpPr>
        <p:spPr>
          <a:xfrm>
            <a:off x="251460" y="3711249"/>
            <a:ext cx="10340340"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Subsequently, you will be in a position to get some detailed training on the EA Framework you have selected, and to agree the Vision which will drive it’s adoption.</a:t>
            </a:r>
            <a:endParaRPr lang="en-GB" sz="3200" dirty="0"/>
          </a:p>
        </p:txBody>
      </p:sp>
      <p:sp>
        <p:nvSpPr>
          <p:cNvPr id="12" name="Rounded Rectangle 11"/>
          <p:cNvSpPr/>
          <p:nvPr/>
        </p:nvSpPr>
        <p:spPr bwMode="auto">
          <a:xfrm>
            <a:off x="5013960" y="252925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10836581"/>
      </p:ext>
    </p:extLst>
  </p:cSld>
  <p:clrMapOvr>
    <a:masterClrMapping/>
  </p:clrMapOvr>
  <mc:AlternateContent xmlns:mc="http://schemas.openxmlformats.org/markup-compatibility/2006" xmlns:p14="http://schemas.microsoft.com/office/powerpoint/2010/main">
    <mc:Choice Requires="p14">
      <p:transition p14:dur="100" advTm="7834">
        <p:cut/>
      </p:transition>
    </mc:Choice>
    <mc:Fallback xmlns="">
      <p:transition advTm="7834">
        <p:cut/>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4837"/>
            <a:ext cx="10502900" cy="682297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6" name="TextBox 5"/>
          <p:cNvSpPr txBox="1"/>
          <p:nvPr/>
        </p:nvSpPr>
        <p:spPr>
          <a:xfrm>
            <a:off x="251460" y="4854249"/>
            <a:ext cx="10340340"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You will then be in a position to utilise the selected Framework effectively, the first part of which is to perform a detailed analysis of your Current and Target EA Maturity Level and to plan its adoption.</a:t>
            </a:r>
            <a:endParaRPr lang="en-GB" sz="3200" dirty="0"/>
          </a:p>
        </p:txBody>
      </p:sp>
      <p:sp>
        <p:nvSpPr>
          <p:cNvPr id="8" name="Rounded Rectangle 7"/>
          <p:cNvSpPr/>
          <p:nvPr/>
        </p:nvSpPr>
        <p:spPr bwMode="auto">
          <a:xfrm>
            <a:off x="5013960" y="3668073"/>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55136627"/>
      </p:ext>
    </p:extLst>
  </p:cSld>
  <p:clrMapOvr>
    <a:masterClrMapping/>
  </p:clrMapOvr>
  <mc:AlternateContent xmlns:mc="http://schemas.openxmlformats.org/markup-compatibility/2006" xmlns:p14="http://schemas.microsoft.com/office/powerpoint/2010/main">
    <mc:Choice Requires="p14">
      <p:transition p14:dur="100" advTm="8046">
        <p:cut/>
      </p:transition>
    </mc:Choice>
    <mc:Fallback xmlns="">
      <p:transition advTm="8046">
        <p:cut/>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4837"/>
            <a:ext cx="10502900" cy="682297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6" name="TextBox 5"/>
          <p:cNvSpPr txBox="1"/>
          <p:nvPr/>
        </p:nvSpPr>
        <p:spPr>
          <a:xfrm>
            <a:off x="251460" y="2692610"/>
            <a:ext cx="10126980"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adoption plan is then executed by using the selected EA Framework to develop the changes to the Methods, Artefacts, Culture and Environment used to “do” EA.</a:t>
            </a:r>
            <a:endParaRPr lang="en-GB" sz="3200" dirty="0"/>
          </a:p>
        </p:txBody>
      </p:sp>
      <p:sp>
        <p:nvSpPr>
          <p:cNvPr id="11" name="Rounded Rectangle 10"/>
          <p:cNvSpPr/>
          <p:nvPr/>
        </p:nvSpPr>
        <p:spPr bwMode="auto">
          <a:xfrm>
            <a:off x="5013960" y="481270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193367226"/>
      </p:ext>
    </p:extLst>
  </p:cSld>
  <p:clrMapOvr>
    <a:masterClrMapping/>
  </p:clrMapOvr>
  <mc:AlternateContent xmlns:mc="http://schemas.openxmlformats.org/markup-compatibility/2006" xmlns:p14="http://schemas.microsoft.com/office/powerpoint/2010/main">
    <mc:Choice Requires="p14">
      <p:transition p14:dur="100" advTm="9574">
        <p:cut/>
      </p:transition>
    </mc:Choice>
    <mc:Fallback xmlns="">
      <p:transition advTm="9574">
        <p:cut/>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224837"/>
            <a:ext cx="10502900" cy="682297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082" name="Title 1"/>
          <p:cNvSpPr>
            <a:spLocks noGrp="1"/>
          </p:cNvSpPr>
          <p:nvPr>
            <p:ph type="title"/>
          </p:nvPr>
        </p:nvSpPr>
        <p:spPr/>
        <p:txBody>
          <a:bodyPr/>
          <a:lstStyle/>
          <a:p>
            <a:r>
              <a:rPr lang="en-GB" altLang="en-US" dirty="0" smtClean="0"/>
              <a:t>Next Steps</a:t>
            </a:r>
          </a:p>
        </p:txBody>
      </p:sp>
      <p:sp>
        <p:nvSpPr>
          <p:cNvPr id="6" name="TextBox 5"/>
          <p:cNvSpPr txBox="1"/>
          <p:nvPr/>
        </p:nvSpPr>
        <p:spPr>
          <a:xfrm>
            <a:off x="251460" y="4795730"/>
            <a:ext cx="1012698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Finally, the changes are rolled out into live operation where an increase in EA maturity is achieved</a:t>
            </a:r>
            <a:endParaRPr lang="en-GB" sz="3200" dirty="0"/>
          </a:p>
        </p:txBody>
      </p:sp>
      <p:sp>
        <p:nvSpPr>
          <p:cNvPr id="7" name="Rounded Rectangle 6"/>
          <p:cNvSpPr/>
          <p:nvPr/>
        </p:nvSpPr>
        <p:spPr bwMode="auto">
          <a:xfrm>
            <a:off x="5013960" y="5962050"/>
            <a:ext cx="5280660" cy="1116000"/>
          </a:xfrm>
          <a:prstGeom prst="roundRect">
            <a:avLst>
              <a:gd name="adj" fmla="val 13218"/>
            </a:avLst>
          </a:prstGeom>
          <a:noFill/>
          <a:ln w="1016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41125557"/>
      </p:ext>
    </p:extLst>
  </p:cSld>
  <p:clrMapOvr>
    <a:masterClrMapping/>
  </p:clrMapOvr>
  <mc:AlternateContent xmlns:mc="http://schemas.openxmlformats.org/markup-compatibility/2006" xmlns:p14="http://schemas.microsoft.com/office/powerpoint/2010/main">
    <mc:Choice Requires="p14">
      <p:transition p14:dur="100" advTm="5720">
        <p:cut/>
      </p:transition>
    </mc:Choice>
    <mc:Fallback xmlns="">
      <p:transition advTm="5720">
        <p:cut/>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594201"/>
            <a:ext cx="9578340" cy="638134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6265" y="1785795"/>
            <a:ext cx="936117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So, the Next Step after </a:t>
            </a:r>
            <a:r>
              <a:rPr lang="en-GB" sz="3200" dirty="0"/>
              <a:t>this (Strategising) presentation </a:t>
            </a:r>
            <a:r>
              <a:rPr lang="en-GB" sz="3200" dirty="0" smtClean="0"/>
              <a:t>is the Roadmapping…</a:t>
            </a:r>
            <a:endParaRPr lang="en-GB" sz="3200" dirty="0"/>
          </a:p>
        </p:txBody>
      </p:sp>
    </p:spTree>
  </p:cSld>
  <p:clrMapOvr>
    <a:masterClrMapping/>
  </p:clrMapOvr>
  <mc:AlternateContent xmlns:mc="http://schemas.openxmlformats.org/markup-compatibility/2006" xmlns:p14="http://schemas.microsoft.com/office/powerpoint/2010/main">
    <mc:Choice Requires="p14">
      <p:transition p14:dur="100" advTm="6642">
        <p:cut/>
      </p:transition>
    </mc:Choice>
    <mc:Fallback xmlns="">
      <p:transition advTm="6642">
        <p:cut/>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594201"/>
            <a:ext cx="9578340" cy="638134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4" name="TextBox 3"/>
          <p:cNvSpPr txBox="1"/>
          <p:nvPr/>
        </p:nvSpPr>
        <p:spPr>
          <a:xfrm>
            <a:off x="6347460" y="1232038"/>
            <a:ext cx="3093720"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To perform the next step you will need to </a:t>
            </a:r>
            <a:r>
              <a:rPr lang="en-GB" sz="3200" dirty="0" smtClean="0"/>
              <a:t>discover and be </a:t>
            </a:r>
            <a:r>
              <a:rPr lang="en-GB" sz="3200" dirty="0"/>
              <a:t>briefed on </a:t>
            </a:r>
            <a:r>
              <a:rPr lang="en-GB" sz="3200" dirty="0" smtClean="0"/>
              <a:t>frameworks </a:t>
            </a:r>
            <a:r>
              <a:rPr lang="en-GB" sz="3200" dirty="0"/>
              <a:t>which will enable you and other Senior Stakeholders to </a:t>
            </a:r>
            <a:r>
              <a:rPr lang="en-GB" sz="3200" dirty="0" smtClean="0"/>
              <a:t>select one.</a:t>
            </a:r>
            <a:endParaRPr lang="en-GB" sz="3200" dirty="0"/>
          </a:p>
        </p:txBody>
      </p:sp>
    </p:spTree>
    <p:extLst>
      <p:ext uri="{BB962C8B-B14F-4D97-AF65-F5344CB8AC3E}">
        <p14:creationId xmlns:p14="http://schemas.microsoft.com/office/powerpoint/2010/main" val="16311538"/>
      </p:ext>
    </p:extLst>
  </p:cSld>
  <p:clrMapOvr>
    <a:masterClrMapping/>
  </p:clrMapOvr>
  <mc:AlternateContent xmlns:mc="http://schemas.openxmlformats.org/markup-compatibility/2006" xmlns:p14="http://schemas.microsoft.com/office/powerpoint/2010/main">
    <mc:Choice Requires="p14">
      <p:transition p14:dur="100" advTm="7225">
        <p:cut/>
      </p:transition>
    </mc:Choice>
    <mc:Fallback xmlns="">
      <p:transition advTm="7225">
        <p:cut/>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594201"/>
            <a:ext cx="9578340" cy="638134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4" name="TextBox 3"/>
          <p:cNvSpPr txBox="1"/>
          <p:nvPr/>
        </p:nvSpPr>
        <p:spPr>
          <a:xfrm>
            <a:off x="2118360" y="4215786"/>
            <a:ext cx="4160521"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Having done so, you will use it to evaluate your EA Maturity.</a:t>
            </a:r>
            <a:endParaRPr lang="en-GB" sz="3200" dirty="0"/>
          </a:p>
        </p:txBody>
      </p:sp>
    </p:spTree>
    <p:extLst>
      <p:ext uri="{BB962C8B-B14F-4D97-AF65-F5344CB8AC3E}">
        <p14:creationId xmlns:p14="http://schemas.microsoft.com/office/powerpoint/2010/main" val="2183399908"/>
      </p:ext>
    </p:extLst>
  </p:cSld>
  <p:clrMapOvr>
    <a:masterClrMapping/>
  </p:clrMapOvr>
  <mc:AlternateContent xmlns:mc="http://schemas.openxmlformats.org/markup-compatibility/2006" xmlns:p14="http://schemas.microsoft.com/office/powerpoint/2010/main">
    <mc:Choice Requires="p14">
      <p:transition p14:dur="100" advTm="5363">
        <p:cut/>
      </p:transition>
    </mc:Choice>
    <mc:Fallback xmlns="">
      <p:transition advTm="5363">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GB" dirty="0" smtClean="0"/>
              <a:t>Overview</a:t>
            </a:r>
            <a:endParaRPr lang="en-GB" dirty="0"/>
          </a:p>
        </p:txBody>
      </p:sp>
      <p:sp>
        <p:nvSpPr>
          <p:cNvPr id="14" name="Text Placeholder 8"/>
          <p:cNvSpPr>
            <a:spLocks noGrp="1"/>
          </p:cNvSpPr>
          <p:nvPr>
            <p:ph type="body" sz="quarter" idx="11"/>
          </p:nvPr>
        </p:nvSpPr>
        <p:spPr/>
        <p:txBody>
          <a:bodyPr/>
          <a:lstStyle/>
          <a:p>
            <a:r>
              <a:rPr lang="en-GB" dirty="0" smtClean="0"/>
              <a:t>Phases - Roadmapping</a:t>
            </a:r>
            <a:endParaRPr lang="en-GB" dirty="0"/>
          </a:p>
        </p:txBody>
      </p:sp>
      <p:sp>
        <p:nvSpPr>
          <p:cNvPr id="13" name="Text Placeholder 6"/>
          <p:cNvSpPr>
            <a:spLocks noGrp="1"/>
          </p:cNvSpPr>
          <p:nvPr>
            <p:ph type="body" sz="quarter" idx="10"/>
          </p:nvPr>
        </p:nvSpPr>
        <p:spPr/>
        <p:txBody>
          <a:bodyPr/>
          <a:lstStyle/>
          <a:p>
            <a:r>
              <a:rPr lang="en-GB" dirty="0" smtClean="0"/>
              <a:t>3</a:t>
            </a:r>
            <a:endParaRPr lang="en-GB"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62000"/>
            <a:ext cx="10375900" cy="617652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9879995"/>
      </p:ext>
    </p:extLst>
  </p:cSld>
  <p:clrMapOvr>
    <a:masterClrMapping/>
  </p:clrMapOvr>
  <mc:AlternateContent xmlns:mc="http://schemas.openxmlformats.org/markup-compatibility/2006" xmlns:p14="http://schemas.microsoft.com/office/powerpoint/2010/main">
    <mc:Choice Requires="p14">
      <p:transition p14:dur="100" advTm="7428">
        <p:cut/>
      </p:transition>
    </mc:Choice>
    <mc:Fallback xmlns="">
      <p:transition advTm="7428">
        <p:cut/>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594201"/>
            <a:ext cx="9578340" cy="638134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4" name="TextBox 3"/>
          <p:cNvSpPr txBox="1"/>
          <p:nvPr/>
        </p:nvSpPr>
        <p:spPr>
          <a:xfrm>
            <a:off x="5185410" y="1398407"/>
            <a:ext cx="2255520"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Then to create a high level business case and plan to proceed.</a:t>
            </a:r>
            <a:endParaRPr lang="en-GB" sz="3200" dirty="0"/>
          </a:p>
        </p:txBody>
      </p:sp>
    </p:spTree>
    <p:extLst>
      <p:ext uri="{BB962C8B-B14F-4D97-AF65-F5344CB8AC3E}">
        <p14:creationId xmlns:p14="http://schemas.microsoft.com/office/powerpoint/2010/main" val="2183399908"/>
      </p:ext>
    </p:extLst>
  </p:cSld>
  <p:clrMapOvr>
    <a:masterClrMapping/>
  </p:clrMapOvr>
  <mc:AlternateContent xmlns:mc="http://schemas.openxmlformats.org/markup-compatibility/2006" xmlns:p14="http://schemas.microsoft.com/office/powerpoint/2010/main">
    <mc:Choice Requires="p14">
      <p:transition p14:dur="100" advTm="5071">
        <p:cut/>
      </p:transition>
    </mc:Choice>
    <mc:Fallback xmlns="">
      <p:transition advTm="5071">
        <p:cut/>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594201"/>
            <a:ext cx="9578340" cy="638134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
        <p:nvSpPr>
          <p:cNvPr id="4" name="TextBox 3"/>
          <p:cNvSpPr txBox="1"/>
          <p:nvPr/>
        </p:nvSpPr>
        <p:spPr>
          <a:xfrm>
            <a:off x="1573700" y="1049699"/>
            <a:ext cx="3521121" cy="501675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example shown here is if PEAF has been selected but </a:t>
            </a:r>
            <a:r>
              <a:rPr lang="en-GB" sz="3200" dirty="0"/>
              <a:t>could easily be replaced by </a:t>
            </a:r>
            <a:r>
              <a:rPr lang="en-GB" sz="3200" dirty="0" smtClean="0"/>
              <a:t>any other Enterprise Architecture Framework you select.</a:t>
            </a:r>
            <a:endParaRPr lang="en-GB" sz="3200" dirty="0"/>
          </a:p>
        </p:txBody>
      </p:sp>
    </p:spTree>
    <p:extLst>
      <p:ext uri="{BB962C8B-B14F-4D97-AF65-F5344CB8AC3E}">
        <p14:creationId xmlns:p14="http://schemas.microsoft.com/office/powerpoint/2010/main" val="2183399908"/>
      </p:ext>
    </p:extLst>
  </p:cSld>
  <p:clrMapOvr>
    <a:masterClrMapping/>
  </p:clrMapOvr>
  <mc:AlternateContent xmlns:mc="http://schemas.openxmlformats.org/markup-compatibility/2006" xmlns:p14="http://schemas.microsoft.com/office/powerpoint/2010/main">
    <mc:Choice Requires="p14">
      <p:transition p14:dur="100" advTm="6444">
        <p:cut/>
      </p:transition>
    </mc:Choice>
    <mc:Fallback xmlns="">
      <p:transition advTm="6444">
        <p:cut/>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594201"/>
            <a:ext cx="9578340" cy="638134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0" name="Title 1"/>
          <p:cNvSpPr>
            <a:spLocks noGrp="1"/>
          </p:cNvSpPr>
          <p:nvPr>
            <p:ph type="title"/>
          </p:nvPr>
        </p:nvSpPr>
        <p:spPr/>
        <p:txBody>
          <a:bodyPr/>
          <a:lstStyle/>
          <a:p>
            <a:r>
              <a:rPr lang="en-GB" altLang="en-US" dirty="0"/>
              <a:t>Next Steps</a:t>
            </a:r>
            <a:endParaRPr lang="en-GB" altLang="en-US" dirty="0" smtClean="0">
              <a:solidFill>
                <a:schemeClr val="bg1"/>
              </a:solidFill>
            </a:endParaRPr>
          </a:p>
        </p:txBody>
      </p:sp>
    </p:spTree>
    <p:extLst>
      <p:ext uri="{BB962C8B-B14F-4D97-AF65-F5344CB8AC3E}">
        <p14:creationId xmlns:p14="http://schemas.microsoft.com/office/powerpoint/2010/main" val="2183399908"/>
      </p:ext>
    </p:extLst>
  </p:cSld>
  <p:clrMapOvr>
    <a:masterClrMapping/>
  </p:clrMapOvr>
  <mc:AlternateContent xmlns:mc="http://schemas.openxmlformats.org/markup-compatibility/2006" xmlns:p14="http://schemas.microsoft.com/office/powerpoint/2010/main">
    <mc:Choice Requires="p14">
      <p:transition p14:dur="100" advTm="8245">
        <p:cut/>
      </p:transition>
    </mc:Choice>
    <mc:Fallback xmlns="">
      <p:transition advTm="8245">
        <p:cut/>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GB" dirty="0"/>
              <a:t>Why Use </a:t>
            </a:r>
            <a:r>
              <a:rPr lang="en-GB" dirty="0" smtClean="0"/>
              <a:t>PEAF</a:t>
            </a:r>
            <a:endParaRPr lang="en-GB" dirty="0"/>
          </a:p>
        </p:txBody>
      </p:sp>
      <p:sp>
        <p:nvSpPr>
          <p:cNvPr id="15" name="Text Placeholder 14"/>
          <p:cNvSpPr>
            <a:spLocks noGrp="1"/>
          </p:cNvSpPr>
          <p:nvPr>
            <p:ph type="body" sz="quarter" idx="10"/>
          </p:nvPr>
        </p:nvSpPr>
        <p:spPr/>
        <p:txBody>
          <a:bodyPr/>
          <a:lstStyle/>
          <a:p>
            <a:r>
              <a:rPr lang="en-GB" dirty="0" smtClean="0"/>
              <a:t>4</a:t>
            </a:r>
            <a:endParaRPr lang="en-GB" dirty="0"/>
          </a:p>
        </p:txBody>
      </p:sp>
      <p:sp>
        <p:nvSpPr>
          <p:cNvPr id="16" name="Text Placeholder 15"/>
          <p:cNvSpPr>
            <a:spLocks noGrp="1"/>
          </p:cNvSpPr>
          <p:nvPr>
            <p:ph type="body" sz="quarter" idx="11"/>
          </p:nvPr>
        </p:nvSpPr>
        <p:spPr/>
        <p:txBody>
          <a:bodyPr/>
          <a:lstStyle/>
          <a:p>
            <a:r>
              <a:rPr lang="en-GB" dirty="0" smtClean="0"/>
              <a:t>How PEAF Helps</a:t>
            </a:r>
            <a:endParaRPr lang="en-GB"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406400"/>
            <a:ext cx="9983322" cy="69008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469704"/>
      </p:ext>
    </p:extLst>
  </p:cSld>
  <p:clrMapOvr>
    <a:masterClrMapping/>
  </p:clrMapOvr>
  <mc:AlternateContent xmlns:mc="http://schemas.openxmlformats.org/markup-compatibility/2006" xmlns:p14="http://schemas.microsoft.com/office/powerpoint/2010/main">
    <mc:Choice Requires="p14">
      <p:transition p14:dur="100" advTm="17167">
        <p:cut/>
      </p:transition>
    </mc:Choice>
    <mc:Fallback xmlns="">
      <p:transition advTm="17167">
        <p:cut/>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094307"/>
      </p:ext>
    </p:extLst>
  </p:cSld>
  <p:clrMapOvr>
    <a:masterClrMapping/>
  </p:clrMapOvr>
  <mc:AlternateContent xmlns:mc="http://schemas.openxmlformats.org/markup-compatibility/2006" xmlns:p14="http://schemas.microsoft.com/office/powerpoint/2010/main">
    <mc:Choice Requires="p14">
      <p:transition p14:dur="100" advTm="3400">
        <p:cut/>
      </p:transition>
    </mc:Choice>
    <mc:Fallback xmlns="">
      <p:transition advTm="3400">
        <p:cut/>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0" y="0"/>
            <a:ext cx="10693400" cy="75612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9569" tIns="49785" rIns="99569" bIns="49785" anchor="ctr"/>
          <a:lstStyle>
            <a:lvl1pPr algn="l">
              <a:spcBef>
                <a:spcPct val="30000"/>
              </a:spcBef>
              <a:buClr>
                <a:schemeClr val="tx1"/>
              </a:buClr>
              <a:buChar char="•"/>
              <a:defRPr sz="2000">
                <a:solidFill>
                  <a:schemeClr val="tx1"/>
                </a:solidFill>
                <a:latin typeface="Arial" pitchFamily="34" charset="0"/>
              </a:defRPr>
            </a:lvl1pPr>
            <a:lvl2pPr marL="742950" indent="-285750" algn="l">
              <a:spcBef>
                <a:spcPct val="30000"/>
              </a:spcBef>
              <a:buClr>
                <a:schemeClr val="tx1"/>
              </a:buClr>
              <a:buChar char="•"/>
              <a:defRPr sz="2000">
                <a:solidFill>
                  <a:schemeClr val="tx1"/>
                </a:solidFill>
                <a:latin typeface="Arial" pitchFamily="34" charset="0"/>
              </a:defRPr>
            </a:lvl2pPr>
            <a:lvl3pPr marL="1143000" indent="-228600" algn="l">
              <a:spcBef>
                <a:spcPct val="30000"/>
              </a:spcBef>
              <a:buClr>
                <a:schemeClr val="tx1"/>
              </a:buClr>
              <a:buChar char="•"/>
              <a:defRPr sz="2000">
                <a:solidFill>
                  <a:schemeClr val="tx1"/>
                </a:solidFill>
                <a:latin typeface="Arial" pitchFamily="34" charset="0"/>
              </a:defRPr>
            </a:lvl3pPr>
            <a:lvl4pPr marL="1600200" indent="-228600" algn="l">
              <a:spcBef>
                <a:spcPct val="30000"/>
              </a:spcBef>
              <a:buClr>
                <a:schemeClr val="tx1"/>
              </a:buClr>
              <a:buChar char="•"/>
              <a:defRPr sz="2000">
                <a:solidFill>
                  <a:schemeClr val="tx1"/>
                </a:solidFill>
                <a:latin typeface="Arial" pitchFamily="34" charset="0"/>
              </a:defRPr>
            </a:lvl4pPr>
            <a:lvl5pPr marL="2057400" indent="-228600" algn="l">
              <a:spcBef>
                <a:spcPct val="30000"/>
              </a:spcBef>
              <a:buClr>
                <a:schemeClr val="tx1"/>
              </a:buClr>
              <a:buChar char="•"/>
              <a:defRPr sz="2000">
                <a:solidFill>
                  <a:schemeClr val="tx1"/>
                </a:solidFill>
                <a:latin typeface="Arial" pitchFamily="34" charset="0"/>
              </a:defRPr>
            </a:lvl5pPr>
            <a:lvl6pPr marL="2514600" indent="-228600" eaLnBrk="0" fontAlgn="base" hangingPunct="0">
              <a:spcBef>
                <a:spcPct val="30000"/>
              </a:spcBef>
              <a:spcAft>
                <a:spcPct val="0"/>
              </a:spcAft>
              <a:buClr>
                <a:schemeClr val="tx1"/>
              </a:buClr>
              <a:buChar char="•"/>
              <a:defRPr sz="2000">
                <a:solidFill>
                  <a:schemeClr val="tx1"/>
                </a:solidFill>
                <a:latin typeface="Arial" pitchFamily="34" charset="0"/>
              </a:defRPr>
            </a:lvl6pPr>
            <a:lvl7pPr marL="2971800" indent="-228600" eaLnBrk="0" fontAlgn="base" hangingPunct="0">
              <a:spcBef>
                <a:spcPct val="30000"/>
              </a:spcBef>
              <a:spcAft>
                <a:spcPct val="0"/>
              </a:spcAft>
              <a:buClr>
                <a:schemeClr val="tx1"/>
              </a:buClr>
              <a:buChar char="•"/>
              <a:defRPr sz="2000">
                <a:solidFill>
                  <a:schemeClr val="tx1"/>
                </a:solidFill>
                <a:latin typeface="Arial" pitchFamily="34" charset="0"/>
              </a:defRPr>
            </a:lvl7pPr>
            <a:lvl8pPr marL="3429000" indent="-228600" eaLnBrk="0" fontAlgn="base" hangingPunct="0">
              <a:spcBef>
                <a:spcPct val="30000"/>
              </a:spcBef>
              <a:spcAft>
                <a:spcPct val="0"/>
              </a:spcAft>
              <a:buClr>
                <a:schemeClr val="tx1"/>
              </a:buClr>
              <a:buChar char="•"/>
              <a:defRPr sz="2000">
                <a:solidFill>
                  <a:schemeClr val="tx1"/>
                </a:solidFill>
                <a:latin typeface="Arial" pitchFamily="34" charset="0"/>
              </a:defRPr>
            </a:lvl8pPr>
            <a:lvl9pPr marL="3886200" indent="-228600" eaLnBrk="0" fontAlgn="base" hangingPunct="0">
              <a:spcBef>
                <a:spcPct val="30000"/>
              </a:spcBef>
              <a:spcAft>
                <a:spcPct val="0"/>
              </a:spcAft>
              <a:buClr>
                <a:schemeClr val="tx1"/>
              </a:buClr>
              <a:buChar char="•"/>
              <a:defRPr sz="2000">
                <a:solidFill>
                  <a:schemeClr val="tx1"/>
                </a:solidFill>
                <a:latin typeface="Arial" pitchFamily="34" charset="0"/>
              </a:defRPr>
            </a:lvl9pPr>
          </a:lstStyle>
          <a:p>
            <a:pPr algn="ctr">
              <a:spcBef>
                <a:spcPct val="0"/>
              </a:spcBef>
              <a:buClrTx/>
              <a:buFontTx/>
              <a:buNone/>
            </a:pPr>
            <a:endParaRPr lang="en-GB" altLang="en-US">
              <a:latin typeface="Times New Roman" pitchFamily="18" charset="0"/>
            </a:endParaRPr>
          </a:p>
        </p:txBody>
      </p:sp>
      <p:sp>
        <p:nvSpPr>
          <p:cNvPr id="3" name="TextBox 2"/>
          <p:cNvSpPr txBox="1"/>
          <p:nvPr/>
        </p:nvSpPr>
        <p:spPr>
          <a:xfrm>
            <a:off x="0" y="7211992"/>
            <a:ext cx="10693400" cy="346764"/>
          </a:xfrm>
          <a:prstGeom prst="rect">
            <a:avLst/>
          </a:prstGeom>
          <a:noFill/>
        </p:spPr>
        <p:txBody>
          <a:bodyPr wrap="square" lIns="99569" tIns="49785" rIns="99569" bIns="49785" rtlCol="0">
            <a:spAutoFit/>
          </a:bodyPr>
          <a:lstStyle/>
          <a:p>
            <a:r>
              <a:rPr lang="en-GB" sz="1600" b="0" dirty="0" smtClean="0">
                <a:latin typeface="Calibri" panose="020F0502020204030204" pitchFamily="34" charset="0"/>
              </a:rPr>
              <a:t>Admin@PragmaticEA.com                                                                                                                               www.PragmaticEA.com</a:t>
            </a:r>
            <a:endParaRPr lang="en-GB" sz="1600" b="0" dirty="0">
              <a:latin typeface="Calibri" panose="020F0502020204030204" pitchFamily="34" charset="0"/>
            </a:endParaRPr>
          </a:p>
        </p:txBody>
      </p:sp>
      <p:sp>
        <p:nvSpPr>
          <p:cNvPr id="7" name="Content Placeholder 1"/>
          <p:cNvSpPr txBox="1">
            <a:spLocks/>
          </p:cNvSpPr>
          <p:nvPr/>
        </p:nvSpPr>
        <p:spPr bwMode="auto">
          <a:xfrm>
            <a:off x="0" y="76200"/>
            <a:ext cx="10693400" cy="701040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lvl1pPr>
              <a:spcBef>
                <a:spcPct val="30000"/>
              </a:spcBef>
              <a:buClr>
                <a:schemeClr val="tx1"/>
              </a:buClr>
              <a:buFont typeface="Arial" panose="020B0604020202020204" pitchFamily="34" charset="0"/>
              <a:buNone/>
              <a:defRPr sz="4800" i="1">
                <a:solidFill>
                  <a:srgbClr val="2848A6"/>
                </a:solidFill>
                <a:latin typeface="+mn-lt"/>
              </a:defRPr>
            </a:lvl1pPr>
            <a:lvl2pPr algn="l">
              <a:defRPr sz="3000">
                <a:solidFill>
                  <a:srgbClr val="669999"/>
                </a:solidFill>
                <a:latin typeface="Arial" charset="0"/>
              </a:defRPr>
            </a:lvl2pPr>
            <a:lvl3pPr algn="l">
              <a:defRPr sz="3000">
                <a:solidFill>
                  <a:srgbClr val="669999"/>
                </a:solidFill>
                <a:latin typeface="Arial" charset="0"/>
              </a:defRPr>
            </a:lvl3pPr>
            <a:lvl4pPr algn="l">
              <a:defRPr sz="3000">
                <a:solidFill>
                  <a:srgbClr val="669999"/>
                </a:solidFill>
                <a:latin typeface="Arial" charset="0"/>
              </a:defRPr>
            </a:lvl4pPr>
            <a:lvl5pPr algn="l">
              <a:defRPr sz="3000">
                <a:solidFill>
                  <a:srgbClr val="669999"/>
                </a:solidFill>
                <a:latin typeface="Arial" charset="0"/>
              </a:defRPr>
            </a:lvl5pPr>
            <a:lvl6pPr marL="497845" fontAlgn="base">
              <a:spcBef>
                <a:spcPct val="0"/>
              </a:spcBef>
              <a:spcAft>
                <a:spcPct val="0"/>
              </a:spcAft>
              <a:defRPr sz="3000">
                <a:solidFill>
                  <a:srgbClr val="669999"/>
                </a:solidFill>
                <a:latin typeface="Arial" charset="0"/>
              </a:defRPr>
            </a:lvl6pPr>
            <a:lvl7pPr marL="995690" fontAlgn="base">
              <a:spcBef>
                <a:spcPct val="0"/>
              </a:spcBef>
              <a:spcAft>
                <a:spcPct val="0"/>
              </a:spcAft>
              <a:defRPr sz="3000">
                <a:solidFill>
                  <a:srgbClr val="669999"/>
                </a:solidFill>
                <a:latin typeface="Arial" charset="0"/>
              </a:defRPr>
            </a:lvl7pPr>
            <a:lvl8pPr marL="1493535" fontAlgn="base">
              <a:spcBef>
                <a:spcPct val="0"/>
              </a:spcBef>
              <a:spcAft>
                <a:spcPct val="0"/>
              </a:spcAft>
              <a:defRPr sz="3000">
                <a:solidFill>
                  <a:srgbClr val="669999"/>
                </a:solidFill>
                <a:latin typeface="Arial" charset="0"/>
              </a:defRPr>
            </a:lvl8pPr>
            <a:lvl9pPr marL="1991380" fontAlgn="base">
              <a:spcBef>
                <a:spcPct val="0"/>
              </a:spcBef>
              <a:spcAft>
                <a:spcPct val="0"/>
              </a:spcAft>
              <a:defRPr sz="3000">
                <a:solidFill>
                  <a:srgbClr val="669999"/>
                </a:solidFill>
                <a:latin typeface="Arial" charset="0"/>
              </a:defRPr>
            </a:lvl9pPr>
          </a:lstStyle>
          <a:p>
            <a:r>
              <a:rPr lang="en-GB" altLang="en-US" dirty="0" smtClean="0"/>
              <a:t>Will you contact</a:t>
            </a:r>
          </a:p>
          <a:p>
            <a:endParaRPr lang="en-GB" altLang="en-US" dirty="0" smtClean="0"/>
          </a:p>
          <a:p>
            <a:endParaRPr lang="en-GB" altLang="en-US" dirty="0"/>
          </a:p>
          <a:p>
            <a:r>
              <a:rPr lang="en-GB" altLang="en-US" dirty="0" smtClean="0"/>
              <a:t>to  </a:t>
            </a:r>
            <a:r>
              <a:rPr lang="en-GB" altLang="en-US" dirty="0"/>
              <a:t>arrange your</a:t>
            </a:r>
          </a:p>
          <a:p>
            <a:endParaRPr lang="en-GB" altLang="en-US" dirty="0"/>
          </a:p>
          <a:p>
            <a:endParaRPr lang="en-GB" altLang="en-US" dirty="0" smtClean="0"/>
          </a:p>
          <a:p>
            <a:r>
              <a:rPr lang="en-GB" altLang="en-US" dirty="0" smtClean="0"/>
              <a:t>awareness workshop?</a:t>
            </a:r>
            <a:endParaRPr lang="en-GB" altLang="en-US" dirty="0"/>
          </a:p>
        </p:txBody>
      </p:sp>
      <p:sp>
        <p:nvSpPr>
          <p:cNvPr id="14" name="Rounded Rectangle 13"/>
          <p:cNvSpPr/>
          <p:nvPr/>
        </p:nvSpPr>
        <p:spPr bwMode="auto">
          <a:xfrm>
            <a:off x="2929170" y="4479447"/>
            <a:ext cx="1080000" cy="1080000"/>
          </a:xfrm>
          <a:prstGeom prst="roundRect">
            <a:avLst/>
          </a:prstGeom>
          <a:solidFill>
            <a:schemeClr val="bg1"/>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pPr defTabSz="914264"/>
            <a:r>
              <a:rPr lang="en-GB" sz="7200" b="0" dirty="0">
                <a:solidFill>
                  <a:srgbClr val="285EA6"/>
                </a:solidFill>
                <a:latin typeface="MicrogrammaDBolExt" panose="020E0907030506060204" pitchFamily="34" charset="0"/>
              </a:rPr>
              <a:t>P</a:t>
            </a:r>
          </a:p>
        </p:txBody>
      </p:sp>
      <p:sp>
        <p:nvSpPr>
          <p:cNvPr id="15" name="Rounded Rectangle 14"/>
          <p:cNvSpPr/>
          <p:nvPr/>
        </p:nvSpPr>
        <p:spPr bwMode="auto">
          <a:xfrm>
            <a:off x="4133339" y="4479447"/>
            <a:ext cx="1080000" cy="1080000"/>
          </a:xfrm>
          <a:prstGeom prst="roundRect">
            <a:avLst/>
          </a:prstGeom>
          <a:solidFill>
            <a:srgbClr val="2848A6"/>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pPr defTabSz="914264"/>
            <a:r>
              <a:rPr lang="en-GB" sz="7200" b="0" dirty="0">
                <a:solidFill>
                  <a:schemeClr val="bg1"/>
                </a:solidFill>
                <a:latin typeface="MicrogrammaDBolExt" panose="020E0907030506060204" pitchFamily="34" charset="0"/>
              </a:rPr>
              <a:t>E</a:t>
            </a:r>
          </a:p>
        </p:txBody>
      </p:sp>
      <p:sp>
        <p:nvSpPr>
          <p:cNvPr id="16" name="Rounded Rectangle 15"/>
          <p:cNvSpPr/>
          <p:nvPr/>
        </p:nvSpPr>
        <p:spPr bwMode="auto">
          <a:xfrm>
            <a:off x="5337506" y="4479447"/>
            <a:ext cx="1080000" cy="1080000"/>
          </a:xfrm>
          <a:prstGeom prst="roundRect">
            <a:avLst/>
          </a:prstGeom>
          <a:solidFill>
            <a:srgbClr val="2848A6"/>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pPr defTabSz="914264"/>
            <a:r>
              <a:rPr lang="en-GB" sz="7200" b="0" dirty="0">
                <a:solidFill>
                  <a:schemeClr val="bg1"/>
                </a:solidFill>
                <a:latin typeface="MicrogrammaDBolExt" panose="020E0907030506060204" pitchFamily="34" charset="0"/>
              </a:rPr>
              <a:t>A</a:t>
            </a:r>
          </a:p>
        </p:txBody>
      </p:sp>
      <p:sp>
        <p:nvSpPr>
          <p:cNvPr id="17" name="Rounded Rectangle 16"/>
          <p:cNvSpPr/>
          <p:nvPr/>
        </p:nvSpPr>
        <p:spPr bwMode="auto">
          <a:xfrm>
            <a:off x="6541673" y="4479447"/>
            <a:ext cx="1080000" cy="1080000"/>
          </a:xfrm>
          <a:prstGeom prst="roundRect">
            <a:avLst/>
          </a:prstGeom>
          <a:solidFill>
            <a:schemeClr val="bg1"/>
          </a:solidFill>
          <a:ln w="9525" cap="flat" cmpd="sng" algn="ctr">
            <a:solidFill>
              <a:srgbClr val="285EA6"/>
            </a:solid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26" tIns="45713" rIns="91426" bIns="45713" numCol="1" rtlCol="0" anchor="ctr" anchorCtr="0" compatLnSpc="1">
            <a:prstTxWarp prst="textNoShape">
              <a:avLst/>
            </a:prstTxWarp>
          </a:bodyPr>
          <a:lstStyle/>
          <a:p>
            <a:pPr defTabSz="914264"/>
            <a:r>
              <a:rPr lang="en-GB" sz="7200" b="0" dirty="0">
                <a:solidFill>
                  <a:srgbClr val="285EA6"/>
                </a:solidFill>
                <a:latin typeface="MicrogrammaDBolExt" panose="020E0907030506060204" pitchFamily="34" charset="0"/>
              </a:rPr>
              <a:t>F</a:t>
            </a:r>
          </a:p>
        </p:txBody>
      </p:sp>
      <p:sp>
        <p:nvSpPr>
          <p:cNvPr id="18" name="Rectangle 17"/>
          <p:cNvSpPr/>
          <p:nvPr/>
        </p:nvSpPr>
        <p:spPr>
          <a:xfrm>
            <a:off x="7558498" y="4434203"/>
            <a:ext cx="296848" cy="184652"/>
          </a:xfrm>
          <a:prstGeom prst="rect">
            <a:avLst/>
          </a:prstGeom>
        </p:spPr>
        <p:txBody>
          <a:bodyPr wrap="none" lIns="91426" tIns="45713" rIns="91426" bIns="45713">
            <a:spAutoFit/>
          </a:bodyPr>
          <a:lstStyle/>
          <a:p>
            <a:r>
              <a:rPr lang="en-GB" sz="600" b="0" dirty="0">
                <a:latin typeface="Verdana" panose="020B0604030504040204" pitchFamily="34" charset="0"/>
                <a:ea typeface="Verdana" panose="020B0604030504040204" pitchFamily="34" charset="0"/>
                <a:cs typeface="Verdana" panose="020B0604030504040204" pitchFamily="34" charset="0"/>
              </a:rPr>
              <a:t>TM</a:t>
            </a:r>
            <a:endParaRPr lang="en-GB" sz="6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0364" y="1509453"/>
            <a:ext cx="5972673" cy="133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0" advTm="12635">
        <p:cut/>
      </p:transition>
    </mc:Choice>
    <mc:Fallback xmlns="">
      <p:transition advTm="12635">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GB" dirty="0" smtClean="0"/>
              <a:t>Overview</a:t>
            </a:r>
            <a:endParaRPr lang="en-GB" dirty="0"/>
          </a:p>
        </p:txBody>
      </p:sp>
      <p:sp>
        <p:nvSpPr>
          <p:cNvPr id="14" name="Text Placeholder 8"/>
          <p:cNvSpPr>
            <a:spLocks noGrp="1"/>
          </p:cNvSpPr>
          <p:nvPr>
            <p:ph type="body" sz="quarter" idx="11"/>
          </p:nvPr>
        </p:nvSpPr>
        <p:spPr/>
        <p:txBody>
          <a:bodyPr/>
          <a:lstStyle/>
          <a:p>
            <a:r>
              <a:rPr lang="en-GB" dirty="0" smtClean="0"/>
              <a:t>Phases -  Project Governance &amp; Lobbying</a:t>
            </a:r>
            <a:endParaRPr lang="en-GB" dirty="0"/>
          </a:p>
        </p:txBody>
      </p:sp>
      <p:sp>
        <p:nvSpPr>
          <p:cNvPr id="13" name="Text Placeholder 6"/>
          <p:cNvSpPr>
            <a:spLocks noGrp="1"/>
          </p:cNvSpPr>
          <p:nvPr>
            <p:ph type="body" sz="quarter" idx="10"/>
          </p:nvPr>
        </p:nvSpPr>
        <p:spPr/>
        <p:txBody>
          <a:bodyPr/>
          <a:lstStyle/>
          <a:p>
            <a:r>
              <a:rPr lang="en-GB" dirty="0" smtClean="0"/>
              <a:t>3</a:t>
            </a:r>
            <a:endParaRPr lang="en-GB"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87400"/>
            <a:ext cx="10375900" cy="611794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298841"/>
      </p:ext>
    </p:extLst>
  </p:cSld>
  <p:clrMapOvr>
    <a:masterClrMapping/>
  </p:clrMapOvr>
  <mc:AlternateContent xmlns:mc="http://schemas.openxmlformats.org/markup-compatibility/2006" xmlns:p14="http://schemas.microsoft.com/office/powerpoint/2010/main">
    <mc:Choice Requires="p14">
      <p:transition p14:dur="100" advTm="8861">
        <p:cut/>
      </p:transition>
    </mc:Choice>
    <mc:Fallback xmlns="">
      <p:transition advTm="8861">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Problems &amp; Opportunities</a:t>
            </a:r>
          </a:p>
        </p:txBody>
      </p:sp>
    </p:spTree>
    <p:extLst>
      <p:ext uri="{BB962C8B-B14F-4D97-AF65-F5344CB8AC3E}">
        <p14:creationId xmlns:p14="http://schemas.microsoft.com/office/powerpoint/2010/main" val="732584113"/>
      </p:ext>
    </p:extLst>
  </p:cSld>
  <p:clrMapOvr>
    <a:masterClrMapping/>
  </p:clrMapOvr>
  <mc:AlternateContent xmlns:mc="http://schemas.openxmlformats.org/markup-compatibility/2006" xmlns:p14="http://schemas.microsoft.com/office/powerpoint/2010/main">
    <mc:Choice Requires="p14">
      <p:transition p14:dur="100" advTm="2513">
        <p:cut/>
      </p:transition>
    </mc:Choice>
    <mc:Fallback xmlns="">
      <p:transition advTm="2513">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4237" y="591193"/>
            <a:ext cx="9212238" cy="600164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lvl="1">
              <a:spcBef>
                <a:spcPts val="0"/>
              </a:spcBef>
              <a:spcAft>
                <a:spcPts val="0"/>
              </a:spcAft>
            </a:pPr>
            <a:r>
              <a:rPr lang="en-GB" sz="3200" b="0" dirty="0" smtClean="0">
                <a:latin typeface="+mn-lt"/>
              </a:rPr>
              <a:t>In the next 4 slides we </a:t>
            </a:r>
            <a:r>
              <a:rPr lang="en-GB" sz="3200" b="0" dirty="0">
                <a:latin typeface="+mn-lt"/>
              </a:rPr>
              <a:t>will give examples of problems and opportunities related </a:t>
            </a:r>
            <a:r>
              <a:rPr lang="en-GB" sz="3200" b="0" dirty="0" smtClean="0">
                <a:latin typeface="+mn-lt"/>
              </a:rPr>
              <a:t>to</a:t>
            </a:r>
          </a:p>
          <a:p>
            <a:pPr lvl="1">
              <a:spcBef>
                <a:spcPts val="0"/>
              </a:spcBef>
              <a:spcAft>
                <a:spcPts val="0"/>
              </a:spcAft>
            </a:pPr>
            <a:endParaRPr lang="en-GB" sz="3200" b="0" dirty="0" smtClean="0">
              <a:latin typeface="+mn-lt"/>
            </a:endParaRPr>
          </a:p>
          <a:p>
            <a:pPr lvl="1">
              <a:spcBef>
                <a:spcPts val="0"/>
              </a:spcBef>
              <a:spcAft>
                <a:spcPts val="0"/>
              </a:spcAft>
            </a:pPr>
            <a:r>
              <a:rPr lang="en-GB" sz="3200" dirty="0" smtClean="0">
                <a:solidFill>
                  <a:srgbClr val="0066CC"/>
                </a:solidFill>
                <a:latin typeface="+mn-lt"/>
              </a:rPr>
              <a:t>Strategising,</a:t>
            </a:r>
          </a:p>
          <a:p>
            <a:pPr lvl="1">
              <a:spcBef>
                <a:spcPts val="0"/>
              </a:spcBef>
              <a:spcAft>
                <a:spcPts val="0"/>
              </a:spcAft>
            </a:pPr>
            <a:r>
              <a:rPr lang="en-GB" sz="3200" dirty="0" smtClean="0">
                <a:solidFill>
                  <a:srgbClr val="00B050"/>
                </a:solidFill>
                <a:latin typeface="+mn-lt"/>
              </a:rPr>
              <a:t>Roadmapping,</a:t>
            </a:r>
          </a:p>
          <a:p>
            <a:pPr lvl="1">
              <a:spcBef>
                <a:spcPts val="0"/>
              </a:spcBef>
              <a:spcAft>
                <a:spcPts val="0"/>
              </a:spcAft>
            </a:pPr>
            <a:r>
              <a:rPr lang="en-GB" altLang="en-US" sz="3200" b="0" dirty="0" smtClean="0">
                <a:latin typeface="+mn-lt"/>
              </a:rPr>
              <a:t>and</a:t>
            </a:r>
          </a:p>
          <a:p>
            <a:pPr lvl="1">
              <a:spcBef>
                <a:spcPts val="0"/>
              </a:spcBef>
              <a:spcAft>
                <a:spcPts val="0"/>
              </a:spcAft>
            </a:pPr>
            <a:r>
              <a:rPr lang="en-GB" sz="3200" dirty="0" smtClean="0">
                <a:solidFill>
                  <a:srgbClr val="C00000"/>
                </a:solidFill>
                <a:latin typeface="+mn-lt"/>
              </a:rPr>
              <a:t>Project Governance </a:t>
            </a:r>
            <a:r>
              <a:rPr lang="en-GB" sz="3200" dirty="0">
                <a:solidFill>
                  <a:srgbClr val="C00000"/>
                </a:solidFill>
                <a:latin typeface="+mn-lt"/>
              </a:rPr>
              <a:t>&amp; </a:t>
            </a:r>
            <a:r>
              <a:rPr lang="en-GB" sz="3200" dirty="0" smtClean="0">
                <a:solidFill>
                  <a:srgbClr val="C00000"/>
                </a:solidFill>
                <a:latin typeface="+mn-lt"/>
              </a:rPr>
              <a:t>Lobbying</a:t>
            </a:r>
            <a:r>
              <a:rPr lang="en-GB" altLang="en-US" sz="3200" b="0" dirty="0" smtClean="0">
                <a:latin typeface="+mn-lt"/>
              </a:rPr>
              <a:t>,</a:t>
            </a:r>
          </a:p>
          <a:p>
            <a:pPr lvl="1">
              <a:spcBef>
                <a:spcPts val="0"/>
              </a:spcBef>
              <a:spcAft>
                <a:spcPts val="0"/>
              </a:spcAft>
            </a:pPr>
            <a:endParaRPr lang="en-GB" altLang="en-US" sz="3200" b="0" dirty="0">
              <a:latin typeface="+mn-lt"/>
            </a:endParaRPr>
          </a:p>
          <a:p>
            <a:pPr lvl="1">
              <a:spcBef>
                <a:spcPts val="0"/>
              </a:spcBef>
              <a:spcAft>
                <a:spcPts val="0"/>
              </a:spcAft>
            </a:pPr>
            <a:r>
              <a:rPr lang="en-GB" sz="3200" b="0" dirty="0" smtClean="0">
                <a:latin typeface="+mn-lt"/>
              </a:rPr>
              <a:t>that </a:t>
            </a:r>
            <a:r>
              <a:rPr lang="en-GB" sz="3200" b="0" dirty="0">
                <a:latin typeface="+mn-lt"/>
              </a:rPr>
              <a:t>may or may not apply to your Enterprise</a:t>
            </a:r>
            <a:r>
              <a:rPr lang="en-GB" sz="3200" b="0" dirty="0" smtClean="0">
                <a:latin typeface="+mn-lt"/>
              </a:rPr>
              <a:t>.</a:t>
            </a:r>
          </a:p>
          <a:p>
            <a:r>
              <a:rPr lang="en-GB" sz="3200" dirty="0"/>
              <a:t/>
            </a:r>
            <a:br>
              <a:rPr lang="en-GB" sz="3200" dirty="0"/>
            </a:br>
            <a:r>
              <a:rPr lang="en-GB" sz="3200" dirty="0"/>
              <a:t>You can </a:t>
            </a:r>
            <a:r>
              <a:rPr lang="en-GB" sz="3200" dirty="0" smtClean="0"/>
              <a:t>augment these with the </a:t>
            </a:r>
            <a:r>
              <a:rPr lang="en-GB" sz="3200" dirty="0"/>
              <a:t>problems or opportunities that are specific to your Enterprise.</a:t>
            </a:r>
          </a:p>
        </p:txBody>
      </p:sp>
    </p:spTree>
    <p:extLst>
      <p:ext uri="{BB962C8B-B14F-4D97-AF65-F5344CB8AC3E}">
        <p14:creationId xmlns:p14="http://schemas.microsoft.com/office/powerpoint/2010/main" val="3120449875"/>
      </p:ext>
    </p:extLst>
  </p:cSld>
  <p:clrMapOvr>
    <a:masterClrMapping/>
  </p:clrMapOvr>
  <mc:AlternateContent xmlns:mc="http://schemas.openxmlformats.org/markup-compatibility/2006" xmlns:p14="http://schemas.microsoft.com/office/powerpoint/2010/main">
    <mc:Choice Requires="p14">
      <p:transition p14:dur="100" advTm="9413">
        <p:cut/>
      </p:transition>
    </mc:Choice>
    <mc:Fallback xmlns="">
      <p:transition advTm="9413">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Motivation - Methods</a:t>
            </a:r>
            <a:endParaRPr lang="en-GB" altLang="en-US" dirty="0" smtClean="0"/>
          </a:p>
        </p:txBody>
      </p:sp>
      <p:sp>
        <p:nvSpPr>
          <p:cNvPr id="4" name="Text Placeholder 3"/>
          <p:cNvSpPr>
            <a:spLocks noGrp="1"/>
          </p:cNvSpPr>
          <p:nvPr>
            <p:ph type="body" sz="quarter" idx="11"/>
          </p:nvPr>
        </p:nvSpPr>
        <p:spPr/>
        <p:txBody>
          <a:bodyPr/>
          <a:lstStyle/>
          <a:p>
            <a:r>
              <a:rPr lang="en-GB" dirty="0" smtClean="0"/>
              <a:t>Problems/Opportunities - Strategising</a:t>
            </a:r>
            <a:endParaRPr lang="en-GB" dirty="0"/>
          </a:p>
        </p:txBody>
      </p:sp>
      <p:sp>
        <p:nvSpPr>
          <p:cNvPr id="3" name="Text Placeholder 2"/>
          <p:cNvSpPr>
            <a:spLocks noGrp="1"/>
          </p:cNvSpPr>
          <p:nvPr>
            <p:ph type="body" sz="quarter" idx="10"/>
          </p:nvPr>
        </p:nvSpPr>
        <p:spPr/>
        <p:txBody>
          <a:bodyPr/>
          <a:lstStyle/>
          <a:p>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584200"/>
            <a:ext cx="10375900" cy="6521842"/>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286507"/>
      </p:ext>
    </p:extLst>
  </p:cSld>
  <p:clrMapOvr>
    <a:masterClrMapping/>
  </p:clrMapOvr>
  <mc:AlternateContent xmlns:mc="http://schemas.openxmlformats.org/markup-compatibility/2006" xmlns:p14="http://schemas.microsoft.com/office/powerpoint/2010/main">
    <mc:Choice Requires="p14">
      <p:transition p14:dur="100" advTm="20873">
        <p:cut/>
      </p:transition>
    </mc:Choice>
    <mc:Fallback xmlns="">
      <p:transition advTm="20873">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Motivation - Methods</a:t>
            </a:r>
            <a:endParaRPr lang="en-GB" altLang="en-US" dirty="0" smtClean="0"/>
          </a:p>
        </p:txBody>
      </p:sp>
      <p:sp>
        <p:nvSpPr>
          <p:cNvPr id="4" name="Text Placeholder 3"/>
          <p:cNvSpPr>
            <a:spLocks noGrp="1"/>
          </p:cNvSpPr>
          <p:nvPr>
            <p:ph type="body" sz="quarter" idx="11"/>
          </p:nvPr>
        </p:nvSpPr>
        <p:spPr/>
        <p:txBody>
          <a:bodyPr/>
          <a:lstStyle/>
          <a:p>
            <a:r>
              <a:rPr lang="en-GB" dirty="0"/>
              <a:t>Problems/Opportunities - </a:t>
            </a:r>
            <a:r>
              <a:rPr lang="en-GB" dirty="0" smtClean="0"/>
              <a:t>Roadmapping</a:t>
            </a:r>
            <a:endParaRPr lang="en-GB" dirty="0"/>
          </a:p>
        </p:txBody>
      </p:sp>
      <p:sp>
        <p:nvSpPr>
          <p:cNvPr id="3" name="Text Placeholder 2"/>
          <p:cNvSpPr>
            <a:spLocks noGrp="1"/>
          </p:cNvSpPr>
          <p:nvPr>
            <p:ph type="body" sz="quarter" idx="10"/>
          </p:nvPr>
        </p:nvSpPr>
        <p:spPr/>
        <p:txBody>
          <a:bodyPr/>
          <a:lstStyle/>
          <a:p>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74700"/>
            <a:ext cx="10375900" cy="616410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7433815"/>
      </p:ext>
    </p:extLst>
  </p:cSld>
  <p:clrMapOvr>
    <a:masterClrMapping/>
  </p:clrMapOvr>
  <mc:AlternateContent xmlns:mc="http://schemas.openxmlformats.org/markup-compatibility/2006" xmlns:p14="http://schemas.microsoft.com/office/powerpoint/2010/main">
    <mc:Choice Requires="p14">
      <p:transition p14:dur="100" advTm="17270">
        <p:cut/>
      </p:transition>
    </mc:Choice>
    <mc:Fallback xmlns="">
      <p:transition advTm="17270">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Motivation - Methods</a:t>
            </a:r>
            <a:endParaRPr lang="en-GB" altLang="en-US" dirty="0" smtClean="0"/>
          </a:p>
        </p:txBody>
      </p:sp>
      <p:sp>
        <p:nvSpPr>
          <p:cNvPr id="4" name="Text Placeholder 3"/>
          <p:cNvSpPr>
            <a:spLocks noGrp="1"/>
          </p:cNvSpPr>
          <p:nvPr>
            <p:ph type="body" sz="quarter" idx="11"/>
          </p:nvPr>
        </p:nvSpPr>
        <p:spPr/>
        <p:txBody>
          <a:bodyPr/>
          <a:lstStyle/>
          <a:p>
            <a:r>
              <a:rPr lang="en-GB" dirty="0"/>
              <a:t>Problems/Opportunities </a:t>
            </a:r>
            <a:r>
              <a:rPr lang="en-GB" smtClean="0"/>
              <a:t>– Project Governance </a:t>
            </a:r>
            <a:r>
              <a:rPr lang="en-GB" dirty="0" smtClean="0"/>
              <a:t>&amp; Lobbying</a:t>
            </a:r>
            <a:endParaRPr lang="en-GB" dirty="0"/>
          </a:p>
        </p:txBody>
      </p:sp>
      <p:sp>
        <p:nvSpPr>
          <p:cNvPr id="3" name="Text Placeholder 2"/>
          <p:cNvSpPr>
            <a:spLocks noGrp="1"/>
          </p:cNvSpPr>
          <p:nvPr>
            <p:ph type="body" sz="quarter" idx="10"/>
          </p:nvPr>
        </p:nvSpPr>
        <p:spPr/>
        <p:txBody>
          <a:bodyPr/>
          <a:lstStyle/>
          <a:p>
            <a:endParaRPr lang="en-GB"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762000"/>
            <a:ext cx="10375900" cy="6178899"/>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4207414"/>
      </p:ext>
    </p:extLst>
  </p:cSld>
  <p:clrMapOvr>
    <a:masterClrMapping/>
  </p:clrMapOvr>
  <mc:AlternateContent xmlns:mc="http://schemas.openxmlformats.org/markup-compatibility/2006" xmlns:p14="http://schemas.microsoft.com/office/powerpoint/2010/main">
    <mc:Choice Requires="p14">
      <p:transition p14:dur="100" advTm="19298">
        <p:cut/>
      </p:transition>
    </mc:Choice>
    <mc:Fallback xmlns="">
      <p:transition advTm="19298">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 y="335281"/>
            <a:ext cx="10553700" cy="6332220"/>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numCol="1" spcCol="360000"/>
          <a:lstStyle>
            <a:defPPr>
              <a:defRPr lang="en-US"/>
            </a:defPPr>
            <a:lvl1pPr marL="252000" indent="-252000" algn="l">
              <a:spcBef>
                <a:spcPct val="30000"/>
              </a:spcBef>
              <a:buClr>
                <a:schemeClr val="tx1"/>
              </a:buClr>
              <a:buFont typeface="Arial" panose="020B0604020202020204" pitchFamily="34" charset="0"/>
              <a:buChar char="•"/>
              <a:defRPr sz="2800">
                <a:solidFill>
                  <a:srgbClr val="0070C0"/>
                </a:solidFill>
                <a:latin typeface="+mn-lt"/>
              </a:defRPr>
            </a:lvl1pPr>
            <a:lvl2pPr marL="520700" indent="-63500">
              <a:defRPr sz="2300"/>
            </a:lvl2pPr>
            <a:lvl3pPr marL="1042988" indent="-128588">
              <a:defRPr sz="2300"/>
            </a:lvl3pPr>
            <a:lvl4pPr marL="1563688" indent="-192088">
              <a:defRPr sz="2300"/>
            </a:lvl4pPr>
            <a:lvl5pPr marL="2085975" indent="-257175">
              <a:defRPr sz="2300"/>
            </a:lvl5pPr>
            <a:lvl6pPr marL="2286000" defTabSz="914400">
              <a:defRPr sz="2300"/>
            </a:lvl6pPr>
            <a:lvl7pPr marL="2743200" defTabSz="914400">
              <a:defRPr sz="2300"/>
            </a:lvl7pPr>
            <a:lvl8pPr marL="3200400" defTabSz="914400">
              <a:defRPr sz="2300"/>
            </a:lvl8pPr>
            <a:lvl9pPr marL="3657600" defTabSz="914400">
              <a:defRPr sz="2300"/>
            </a:lvl9pPr>
          </a:lstStyle>
          <a:p>
            <a:pPr marL="0" indent="0" algn="ctr">
              <a:spcBef>
                <a:spcPts val="0"/>
              </a:spcBef>
              <a:spcAft>
                <a:spcPts val="1200"/>
              </a:spcAft>
              <a:buNone/>
            </a:pPr>
            <a:r>
              <a:rPr lang="en-GB" sz="4000" dirty="0">
                <a:solidFill>
                  <a:schemeClr val="tx1"/>
                </a:solidFill>
              </a:rPr>
              <a:t>This presentation provides the fundamental information required to enable senior executives and stakeholders,</a:t>
            </a:r>
          </a:p>
          <a:p>
            <a:pPr marL="0" indent="0" algn="ctr">
              <a:spcBef>
                <a:spcPts val="0"/>
              </a:spcBef>
              <a:spcAft>
                <a:spcPts val="1200"/>
              </a:spcAft>
              <a:buNone/>
            </a:pPr>
            <a:endParaRPr lang="en-GB" sz="4000" dirty="0">
              <a:solidFill>
                <a:schemeClr val="tx1"/>
              </a:solidFill>
            </a:endParaRPr>
          </a:p>
          <a:p>
            <a:pPr marL="0" indent="0" algn="ctr">
              <a:spcBef>
                <a:spcPts val="0"/>
              </a:spcBef>
              <a:spcAft>
                <a:spcPts val="1200"/>
              </a:spcAft>
              <a:buNone/>
            </a:pPr>
            <a:r>
              <a:rPr lang="en-GB" sz="4000" dirty="0">
                <a:solidFill>
                  <a:schemeClr val="tx1"/>
                </a:solidFill>
              </a:rPr>
              <a:t>to decide whether to invest any time or money in increasing the maturity of their</a:t>
            </a:r>
          </a:p>
          <a:p>
            <a:pPr marL="0" indent="0" algn="ctr">
              <a:spcBef>
                <a:spcPts val="0"/>
              </a:spcBef>
              <a:spcAft>
                <a:spcPts val="1200"/>
              </a:spcAft>
              <a:buNone/>
            </a:pPr>
            <a:endParaRPr lang="en-GB" sz="4000" dirty="0" smtClean="0">
              <a:solidFill>
                <a:schemeClr val="tx1"/>
              </a:solidFill>
            </a:endParaRPr>
          </a:p>
          <a:p>
            <a:pPr marL="0" indent="0" algn="ctr">
              <a:spcBef>
                <a:spcPts val="0"/>
              </a:spcBef>
              <a:spcAft>
                <a:spcPts val="1200"/>
              </a:spcAft>
              <a:buNone/>
            </a:pPr>
            <a:r>
              <a:rPr lang="en-GB" sz="4000" dirty="0" smtClean="0">
                <a:solidFill>
                  <a:srgbClr val="2848A6"/>
                </a:solidFill>
              </a:rPr>
              <a:t>Enterprise </a:t>
            </a:r>
            <a:r>
              <a:rPr lang="en-GB" sz="4000" dirty="0">
                <a:solidFill>
                  <a:srgbClr val="2848A6"/>
                </a:solidFill>
              </a:rPr>
              <a:t>Architecture </a:t>
            </a:r>
            <a:r>
              <a:rPr lang="en-GB" sz="4000" dirty="0" smtClean="0">
                <a:solidFill>
                  <a:srgbClr val="2848A6"/>
                </a:solidFill>
              </a:rPr>
              <a:t>Capability.</a:t>
            </a:r>
            <a:endParaRPr lang="en-GB" sz="4000" dirty="0">
              <a:solidFill>
                <a:schemeClr val="tx1"/>
              </a:solidFill>
            </a:endParaRPr>
          </a:p>
        </p:txBody>
      </p:sp>
    </p:spTree>
    <p:extLst>
      <p:ext uri="{BB962C8B-B14F-4D97-AF65-F5344CB8AC3E}">
        <p14:creationId xmlns:p14="http://schemas.microsoft.com/office/powerpoint/2010/main" val="3488285273"/>
      </p:ext>
    </p:extLst>
  </p:cSld>
  <p:clrMapOvr>
    <a:masterClrMapping/>
  </p:clrMapOvr>
  <mc:AlternateContent xmlns:mc="http://schemas.openxmlformats.org/markup-compatibility/2006" xmlns:p14="http://schemas.microsoft.com/office/powerpoint/2010/main">
    <mc:Choice Requires="p14">
      <p:transition p14:dur="100" advTm="8528">
        <p:cut/>
      </p:transition>
    </mc:Choice>
    <mc:Fallback xmlns="">
      <p:transition advTm="8528">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dirty="0" smtClean="0">
                <a:ea typeface="MS PGothic" pitchFamily="34" charset="-128"/>
              </a:rPr>
              <a:t>Some Questions</a:t>
            </a:r>
          </a:p>
        </p:txBody>
      </p:sp>
      <p:sp>
        <p:nvSpPr>
          <p:cNvPr id="2" name="Content Placeholder 1"/>
          <p:cNvSpPr>
            <a:spLocks noGrp="1"/>
          </p:cNvSpPr>
          <p:nvPr>
            <p:ph idx="1"/>
          </p:nvPr>
        </p:nvSpPr>
        <p:spPr>
          <a:effectLst>
            <a:outerShdw blurRad="292100" dist="139700" dir="2700000" algn="tl" rotWithShape="0">
              <a:prstClr val="black">
                <a:alpha val="65000"/>
              </a:prstClr>
            </a:outerShdw>
          </a:effectLst>
        </p:spPr>
        <p:txBody>
          <a:bodyPr/>
          <a:lstStyle/>
          <a:p>
            <a:pPr marL="0" indent="0">
              <a:spcBef>
                <a:spcPts val="3600"/>
              </a:spcBef>
              <a:buFontTx/>
              <a:buNone/>
              <a:defRPr/>
            </a:pPr>
            <a:r>
              <a:rPr lang="en-GB" sz="2800" dirty="0"/>
              <a:t>Within your Enterprise…</a:t>
            </a:r>
          </a:p>
          <a:p>
            <a:pPr>
              <a:spcBef>
                <a:spcPts val="3600"/>
              </a:spcBef>
              <a:defRPr/>
            </a:pPr>
            <a:r>
              <a:rPr lang="en-GB" sz="2800" dirty="0"/>
              <a:t>Are you happy that the way your Enterprise effects  </a:t>
            </a:r>
            <a:r>
              <a:rPr lang="en-GB" sz="2800" dirty="0">
                <a:solidFill>
                  <a:srgbClr val="0066CC"/>
                </a:solidFill>
              </a:rPr>
              <a:t>Strategising </a:t>
            </a:r>
            <a:r>
              <a:rPr lang="en-GB" sz="2800" dirty="0"/>
              <a:t>and </a:t>
            </a:r>
            <a:r>
              <a:rPr lang="en-GB" sz="2800" dirty="0">
                <a:solidFill>
                  <a:srgbClr val="00B050"/>
                </a:solidFill>
              </a:rPr>
              <a:t>Roadmapping </a:t>
            </a:r>
            <a:r>
              <a:rPr lang="en-GB" sz="2800" dirty="0"/>
              <a:t>is sufficiently effective, efficient, agile and responsive enough to cope with the demands of the business?</a:t>
            </a:r>
          </a:p>
          <a:p>
            <a:pPr>
              <a:spcBef>
                <a:spcPts val="3600"/>
              </a:spcBef>
              <a:defRPr/>
            </a:pPr>
            <a:r>
              <a:rPr lang="en-GB" sz="2800" dirty="0"/>
              <a:t>Are you happy that the </a:t>
            </a:r>
            <a:r>
              <a:rPr lang="en-GB" sz="2800" dirty="0">
                <a:solidFill>
                  <a:srgbClr val="C00000"/>
                </a:solidFill>
              </a:rPr>
              <a:t>Project Governance &amp; Lobbying</a:t>
            </a:r>
            <a:r>
              <a:rPr lang="en-GB" sz="2800" dirty="0"/>
              <a:t> used to keep the Projects effectively and efficiency aligned is sufficiently effective, efficient, agile and responsive enough to cope with the demands of the business?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17331">
        <p:cut/>
      </p:transition>
    </mc:Choice>
    <mc:Fallback xmlns="">
      <p:transition advTm="17331">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094307"/>
      </p:ext>
    </p:extLst>
  </p:cSld>
  <p:clrMapOvr>
    <a:masterClrMapping/>
  </p:clrMapOvr>
  <mc:AlternateContent xmlns:mc="http://schemas.openxmlformats.org/markup-compatibility/2006" xmlns:p14="http://schemas.microsoft.com/office/powerpoint/2010/main">
    <mc:Choice Requires="p14">
      <p:transition p14:dur="100" advTm="3049">
        <p:cut/>
      </p:transition>
    </mc:Choice>
    <mc:Fallback xmlns="">
      <p:transition advTm="3049">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 y="0"/>
            <a:ext cx="10693400" cy="6985000"/>
          </a:xfrm>
          <a:effectLst>
            <a:outerShdw blurRad="292100" dist="139700" dir="2700000" algn="ctr" rotWithShape="0">
              <a:srgbClr val="000000">
                <a:alpha val="65000"/>
              </a:srgbClr>
            </a:outerShdw>
          </a:effectLst>
        </p:spPr>
        <p:txBody>
          <a:bodyPr anchor="ctr"/>
          <a:lstStyle/>
          <a:p>
            <a:pPr marL="0" indent="0" algn="ctr">
              <a:spcBef>
                <a:spcPts val="0"/>
              </a:spcBef>
              <a:buNone/>
            </a:pPr>
            <a:r>
              <a:rPr lang="en-GB" altLang="en-US" sz="3500" dirty="0"/>
              <a:t>If you answered Yes </a:t>
            </a:r>
            <a:r>
              <a:rPr lang="en-GB" altLang="en-US" sz="3500" dirty="0" smtClean="0"/>
              <a:t>to all the previous questions then </a:t>
            </a:r>
            <a:r>
              <a:rPr lang="en-GB" altLang="en-US" sz="3500" dirty="0"/>
              <a:t>your Enterprise is already mature enough in </a:t>
            </a:r>
            <a:r>
              <a:rPr lang="en-GB" altLang="en-US" sz="3500" dirty="0" smtClean="0"/>
              <a:t>its use of Enterprise Architecture,</a:t>
            </a:r>
          </a:p>
          <a:p>
            <a:pPr marL="0" indent="0" algn="ctr">
              <a:spcBef>
                <a:spcPts val="0"/>
              </a:spcBef>
              <a:buNone/>
            </a:pPr>
            <a:r>
              <a:rPr lang="en-GB" altLang="en-US" sz="3500" dirty="0" smtClean="0"/>
              <a:t>so </a:t>
            </a:r>
            <a:r>
              <a:rPr lang="en-GB" altLang="en-US" sz="3500" dirty="0" smtClean="0">
                <a:latin typeface="Arial" pitchFamily="34" charset="0"/>
              </a:rPr>
              <a:t>we </a:t>
            </a:r>
            <a:r>
              <a:rPr lang="en-GB" altLang="en-US" sz="3500" dirty="0">
                <a:latin typeface="Arial" pitchFamily="34" charset="0"/>
              </a:rPr>
              <a:t>suggest that you</a:t>
            </a:r>
          </a:p>
          <a:p>
            <a:pPr marL="0" indent="0" algn="ctr">
              <a:spcBef>
                <a:spcPts val="0"/>
              </a:spcBef>
              <a:buNone/>
            </a:pPr>
            <a:r>
              <a:rPr lang="en-GB" altLang="en-US" sz="3500" dirty="0">
                <a:solidFill>
                  <a:srgbClr val="FF0000"/>
                </a:solidFill>
                <a:latin typeface="Arial" pitchFamily="34" charset="0"/>
              </a:rPr>
              <a:t>stop the presentation at this point.</a:t>
            </a:r>
          </a:p>
          <a:p>
            <a:pPr marL="0" indent="0" algn="ctr">
              <a:spcBef>
                <a:spcPts val="0"/>
              </a:spcBef>
              <a:buNone/>
            </a:pPr>
            <a:endParaRPr lang="en-GB" altLang="en-US" sz="3500" dirty="0">
              <a:solidFill>
                <a:srgbClr val="FF0000"/>
              </a:solidFill>
            </a:endParaRPr>
          </a:p>
          <a:p>
            <a:pPr marL="0" indent="0" algn="ctr">
              <a:spcBef>
                <a:spcPts val="0"/>
              </a:spcBef>
              <a:buNone/>
            </a:pPr>
            <a:r>
              <a:rPr lang="en-GB" altLang="en-US" sz="3500" dirty="0"/>
              <a:t>If you answered No </a:t>
            </a:r>
            <a:r>
              <a:rPr lang="en-GB" altLang="en-US" sz="3500" dirty="0" smtClean="0"/>
              <a:t>to one or more questions then </a:t>
            </a:r>
            <a:r>
              <a:rPr lang="en-GB" altLang="en-US" sz="3500" dirty="0"/>
              <a:t>your Enterprise can benefit from becoming more </a:t>
            </a:r>
            <a:r>
              <a:rPr lang="en-GB" altLang="en-US" sz="3500" dirty="0" smtClean="0"/>
              <a:t>mature in its use of Enterprise Architecture,</a:t>
            </a:r>
          </a:p>
          <a:p>
            <a:pPr marL="0" indent="0" algn="ctr">
              <a:spcBef>
                <a:spcPts val="0"/>
              </a:spcBef>
              <a:buNone/>
            </a:pPr>
            <a:r>
              <a:rPr lang="en-GB" altLang="en-US" sz="3500" dirty="0" smtClean="0">
                <a:latin typeface="Arial" pitchFamily="34" charset="0"/>
              </a:rPr>
              <a:t>so we </a:t>
            </a:r>
            <a:r>
              <a:rPr lang="en-GB" altLang="en-US" sz="3500" dirty="0">
                <a:latin typeface="Arial" pitchFamily="34" charset="0"/>
              </a:rPr>
              <a:t>suggest that you</a:t>
            </a:r>
          </a:p>
          <a:p>
            <a:pPr marL="0" indent="0" algn="ctr">
              <a:spcBef>
                <a:spcPts val="0"/>
              </a:spcBef>
              <a:buNone/>
            </a:pPr>
            <a:r>
              <a:rPr lang="en-GB" altLang="en-US" sz="3500" dirty="0" smtClean="0">
                <a:solidFill>
                  <a:srgbClr val="00B050"/>
                </a:solidFill>
              </a:rPr>
              <a:t>continue </a:t>
            </a:r>
            <a:r>
              <a:rPr lang="en-GB" altLang="en-US" sz="3500" dirty="0">
                <a:solidFill>
                  <a:srgbClr val="00B050"/>
                </a:solidFill>
              </a:rPr>
              <a:t>with this presentation…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9071">
        <p:cut/>
      </p:transition>
    </mc:Choice>
    <mc:Fallback xmlns="">
      <p:transition advTm="9071">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What is the</a:t>
            </a:r>
            <a:br>
              <a:rPr lang="en-GB" sz="4800" b="1" kern="1200" dirty="0">
                <a:solidFill>
                  <a:srgbClr val="2848A6"/>
                </a:solidFill>
                <a:latin typeface="+mn-lt"/>
                <a:ea typeface="+mn-ea"/>
                <a:cs typeface="+mn-cs"/>
              </a:rPr>
            </a:br>
            <a:r>
              <a:rPr lang="en-GB" sz="4800" b="1" kern="1200" dirty="0">
                <a:solidFill>
                  <a:srgbClr val="2848A6"/>
                </a:solidFill>
                <a:latin typeface="+mn-lt"/>
                <a:ea typeface="+mn-ea"/>
                <a:cs typeface="+mn-cs"/>
              </a:rPr>
              <a:t>Fundamental Problem?</a:t>
            </a:r>
          </a:p>
        </p:txBody>
      </p:sp>
    </p:spTree>
  </p:cSld>
  <p:clrMapOvr>
    <a:masterClrMapping/>
  </p:clrMapOvr>
  <mc:AlternateContent xmlns:mc="http://schemas.openxmlformats.org/markup-compatibility/2006" xmlns:p14="http://schemas.microsoft.com/office/powerpoint/2010/main">
    <mc:Choice Requires="p14">
      <p:transition p14:dur="100" advTm="2441">
        <p:cut/>
      </p:transition>
    </mc:Choice>
    <mc:Fallback xmlns="">
      <p:transition advTm="2441">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ea typeface="MS PGothic" pitchFamily="34" charset="-128"/>
              </a:rPr>
              <a:t>The Fundamental Problem</a:t>
            </a:r>
            <a:endParaRPr lang="en-GB" altLang="en-US" smtClean="0">
              <a:ea typeface="MS PGothic" pitchFamily="34" charset="-128"/>
            </a:endParaRPr>
          </a:p>
        </p:txBody>
      </p:sp>
      <p:sp>
        <p:nvSpPr>
          <p:cNvPr id="477187"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r>
              <a:rPr lang="en-GB" altLang="en-US" sz="3500" dirty="0">
                <a:solidFill>
                  <a:srgbClr val="5E28A6"/>
                </a:solidFill>
              </a:rPr>
              <a:t>Structural Complexity</a:t>
            </a:r>
          </a:p>
          <a:p>
            <a:pPr lvl="1"/>
            <a:r>
              <a:rPr lang="en-GB" altLang="en-US" sz="3500" dirty="0"/>
              <a:t>Enterprises are now more complex than ever – </a:t>
            </a:r>
            <a:r>
              <a:rPr lang="en-GB" altLang="en-US" sz="3500" u="sng" dirty="0"/>
              <a:t>and getting more so</a:t>
            </a:r>
            <a:r>
              <a:rPr lang="en-GB" altLang="en-US" sz="3500" dirty="0"/>
              <a:t>.</a:t>
            </a:r>
          </a:p>
          <a:p>
            <a:pPr lvl="2"/>
            <a:r>
              <a:rPr lang="en-GB" altLang="en-US" sz="2600" dirty="0"/>
              <a:t>Largely but not solely due to IT</a:t>
            </a:r>
            <a:endParaRPr lang="en-GB" altLang="en-US" sz="3000" dirty="0"/>
          </a:p>
          <a:p>
            <a:pPr>
              <a:spcBef>
                <a:spcPts val="1960"/>
              </a:spcBef>
            </a:pPr>
            <a:r>
              <a:rPr lang="en-GB" altLang="en-US" sz="3500" dirty="0">
                <a:solidFill>
                  <a:srgbClr val="5E28A6"/>
                </a:solidFill>
              </a:rPr>
              <a:t>Transformational Volatility</a:t>
            </a:r>
          </a:p>
          <a:p>
            <a:pPr lvl="1"/>
            <a:r>
              <a:rPr lang="en-GB" altLang="en-US" sz="3500" dirty="0"/>
              <a:t>Enterprises are now more volatile than ever – </a:t>
            </a:r>
            <a:r>
              <a:rPr lang="en-GB" altLang="en-US" sz="3500" u="sng" dirty="0"/>
              <a:t>and getting more so</a:t>
            </a:r>
            <a:r>
              <a:rPr lang="en-GB" altLang="en-US" sz="3500" dirty="0"/>
              <a:t>.</a:t>
            </a:r>
          </a:p>
          <a:p>
            <a:pPr lvl="2"/>
            <a:r>
              <a:rPr lang="en-GB" altLang="en-US" sz="2600" dirty="0"/>
              <a:t>Due to the context they operate within. </a:t>
            </a:r>
            <a:r>
              <a:rPr lang="en-GB" altLang="en-US" sz="2600" dirty="0" err="1"/>
              <a:t>e.g</a:t>
            </a:r>
            <a:r>
              <a:rPr lang="en-GB" altLang="en-US" sz="2600" dirty="0"/>
              <a:t> Markets, Regulators, Investors, Competitors, Suppliers, Customers, The Media, Legislation, Technology…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18629">
        <p:cut/>
      </p:transition>
    </mc:Choice>
    <mc:Fallback xmlns="">
      <p:transition advTm="18629">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a typeface="MS PGothic" pitchFamily="34" charset="-128"/>
              </a:rPr>
              <a:t>The Fundamental Problem</a:t>
            </a:r>
            <a:endParaRPr lang="en-GB" altLang="en-US" dirty="0" smtClean="0">
              <a:ea typeface="MS PGothic" pitchFamily="34" charset="-128"/>
            </a:endParaRPr>
          </a:p>
        </p:txBody>
      </p:sp>
      <p:sp>
        <p:nvSpPr>
          <p:cNvPr id="477187"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pPr marL="0" lvl="1" indent="0" algn="ctr">
              <a:spcBef>
                <a:spcPts val="0"/>
              </a:spcBef>
              <a:spcAft>
                <a:spcPts val="0"/>
              </a:spcAft>
              <a:buNone/>
            </a:pPr>
            <a:r>
              <a:rPr lang="en-GB" altLang="en-US" sz="3000" dirty="0"/>
              <a:t>This inexorable increase of complexity and </a:t>
            </a:r>
            <a:r>
              <a:rPr lang="en-GB" altLang="en-US" sz="3000" dirty="0" smtClean="0"/>
              <a:t>volatility,</a:t>
            </a:r>
          </a:p>
          <a:p>
            <a:pPr marL="0" lvl="1" indent="0" algn="ctr">
              <a:spcBef>
                <a:spcPts val="0"/>
              </a:spcBef>
              <a:spcAft>
                <a:spcPts val="0"/>
              </a:spcAft>
              <a:buNone/>
            </a:pPr>
            <a:r>
              <a:rPr lang="en-GB" altLang="en-US" sz="3000" dirty="0" smtClean="0"/>
              <a:t>without </a:t>
            </a:r>
            <a:r>
              <a:rPr lang="en-GB" altLang="en-US" sz="3000" dirty="0"/>
              <a:t>an adequate means of dealing with it</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smtClean="0"/>
              <a:t>creates </a:t>
            </a:r>
            <a:r>
              <a:rPr lang="en-GB" altLang="en-US" sz="3000" dirty="0"/>
              <a:t>a </a:t>
            </a:r>
            <a:r>
              <a:rPr lang="en-GB" altLang="en-US" sz="3000" dirty="0">
                <a:solidFill>
                  <a:srgbClr val="5E28A6"/>
                </a:solidFill>
              </a:rPr>
              <a:t>negative feedback loop </a:t>
            </a:r>
            <a:r>
              <a:rPr lang="en-GB" altLang="en-US" sz="3000" dirty="0"/>
              <a:t>that only increases complexity and volatility</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a:t>This causes </a:t>
            </a:r>
            <a:r>
              <a:rPr lang="en-GB" altLang="en-US" sz="3000" b="1" u="sng" dirty="0">
                <a:solidFill>
                  <a:srgbClr val="5E28A6"/>
                </a:solidFill>
              </a:rPr>
              <a:t>how</a:t>
            </a:r>
            <a:r>
              <a:rPr lang="en-GB" altLang="en-US" sz="3000" dirty="0">
                <a:solidFill>
                  <a:srgbClr val="5E28A6"/>
                </a:solidFill>
              </a:rPr>
              <a:t> we effect transformation </a:t>
            </a:r>
            <a:r>
              <a:rPr lang="en-GB" altLang="en-US" sz="3000" dirty="0"/>
              <a:t>to become more and more ineffective and inefficient</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a:t>reduces how responsive an Enterprises Transformation efforts are to changing business priorities</a:t>
            </a:r>
            <a:r>
              <a:rPr lang="en-GB" altLang="en-US" sz="3000" dirty="0" smtClean="0"/>
              <a:t>,</a:t>
            </a:r>
          </a:p>
          <a:p>
            <a:pPr marL="0" lvl="1" indent="0" algn="ctr">
              <a:spcBef>
                <a:spcPts val="0"/>
              </a:spcBef>
              <a:spcAft>
                <a:spcPts val="0"/>
              </a:spcAft>
              <a:buNone/>
            </a:pPr>
            <a:endParaRPr lang="en-GB" altLang="en-US" sz="1600" dirty="0"/>
          </a:p>
          <a:p>
            <a:pPr marL="0" lvl="1" indent="0" algn="ctr">
              <a:spcBef>
                <a:spcPts val="0"/>
              </a:spcBef>
              <a:spcAft>
                <a:spcPts val="0"/>
              </a:spcAft>
              <a:buNone/>
            </a:pPr>
            <a:r>
              <a:rPr lang="en-GB" altLang="en-US" sz="3000" dirty="0"/>
              <a:t>and causes the fruits of those efforts to be less effective, less efficient, less agile and less durable than they would otherwise be.</a:t>
            </a:r>
          </a:p>
        </p:txBody>
      </p:sp>
    </p:spTree>
    <p:custDataLst>
      <p:tags r:id="rId1"/>
    </p:custDataLst>
    <p:extLst>
      <p:ext uri="{BB962C8B-B14F-4D97-AF65-F5344CB8AC3E}">
        <p14:creationId xmlns:p14="http://schemas.microsoft.com/office/powerpoint/2010/main" val="683891706"/>
      </p:ext>
    </p:extLst>
  </p:cSld>
  <p:clrMapOvr>
    <a:masterClrMapping/>
  </p:clrMapOvr>
  <mc:AlternateContent xmlns:mc="http://schemas.openxmlformats.org/markup-compatibility/2006" xmlns:p14="http://schemas.microsoft.com/office/powerpoint/2010/main">
    <mc:Choice Requires="p14">
      <p:transition p14:dur="100" advTm="23335">
        <p:cut/>
      </p:transition>
    </mc:Choice>
    <mc:Fallback xmlns="">
      <p:transition advTm="23335">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094307"/>
      </p:ext>
    </p:extLst>
  </p:cSld>
  <p:clrMapOvr>
    <a:masterClrMapping/>
  </p:clrMapOvr>
  <mc:AlternateContent xmlns:mc="http://schemas.openxmlformats.org/markup-compatibility/2006" xmlns:p14="http://schemas.microsoft.com/office/powerpoint/2010/main">
    <mc:Choice Requires="p14">
      <p:transition p14:dur="100" advTm="2988">
        <p:cut/>
      </p:transition>
    </mc:Choice>
    <mc:Fallback xmlns="">
      <p:transition advTm="2988">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 y="0"/>
            <a:ext cx="10693400" cy="6985000"/>
          </a:xfrm>
          <a:effectLst>
            <a:outerShdw blurRad="292100" dist="139700" dir="2700000" algn="ctr" rotWithShape="0">
              <a:srgbClr val="000000">
                <a:alpha val="65000"/>
              </a:srgbClr>
            </a:outerShdw>
          </a:effectLst>
        </p:spPr>
        <p:txBody>
          <a:bodyPr anchor="ctr"/>
          <a:lstStyle/>
          <a:p>
            <a:pPr marL="0" indent="0" algn="ctr">
              <a:spcBef>
                <a:spcPts val="0"/>
              </a:spcBef>
              <a:buNone/>
              <a:defRPr/>
            </a:pPr>
            <a:r>
              <a:rPr lang="en-GB" altLang="en-US" sz="3500" dirty="0" smtClean="0"/>
              <a:t>If you </a:t>
            </a:r>
            <a:r>
              <a:rPr lang="en-GB" sz="3600" dirty="0" smtClean="0"/>
              <a:t>believe that the </a:t>
            </a:r>
            <a:r>
              <a:rPr lang="en-GB" sz="3600" dirty="0"/>
              <a:t>way </a:t>
            </a:r>
            <a:r>
              <a:rPr lang="en-GB" sz="3600" dirty="0" smtClean="0"/>
              <a:t>your Enterprise</a:t>
            </a:r>
          </a:p>
          <a:p>
            <a:pPr marL="0" indent="0" algn="ctr">
              <a:spcBef>
                <a:spcPts val="0"/>
              </a:spcBef>
              <a:buNone/>
              <a:defRPr/>
            </a:pPr>
            <a:r>
              <a:rPr lang="en-GB" sz="3600" dirty="0" smtClean="0"/>
              <a:t>deals </a:t>
            </a:r>
            <a:r>
              <a:rPr lang="en-GB" sz="3600" dirty="0"/>
              <a:t>with its Structural Complexity and </a:t>
            </a:r>
            <a:r>
              <a:rPr lang="en-GB" sz="3600" dirty="0" smtClean="0"/>
              <a:t>Transformational Volatility is appropriate,</a:t>
            </a:r>
          </a:p>
          <a:p>
            <a:pPr marL="0" indent="0" algn="ctr">
              <a:spcBef>
                <a:spcPts val="0"/>
              </a:spcBef>
              <a:buNone/>
              <a:defRPr/>
            </a:pPr>
            <a:r>
              <a:rPr lang="en-GB" altLang="en-US" sz="3600" dirty="0">
                <a:latin typeface="Arial" pitchFamily="34" charset="0"/>
              </a:rPr>
              <a:t>w</a:t>
            </a:r>
            <a:r>
              <a:rPr lang="en-GB" altLang="en-US" sz="3500" dirty="0" smtClean="0">
                <a:latin typeface="Arial" pitchFamily="34" charset="0"/>
              </a:rPr>
              <a:t>e </a:t>
            </a:r>
            <a:r>
              <a:rPr lang="en-GB" altLang="en-US" sz="3500" dirty="0">
                <a:latin typeface="Arial" pitchFamily="34" charset="0"/>
              </a:rPr>
              <a:t>suggest that </a:t>
            </a:r>
            <a:r>
              <a:rPr lang="en-GB" altLang="en-US" sz="3500" dirty="0" smtClean="0">
                <a:latin typeface="Arial" pitchFamily="34" charset="0"/>
              </a:rPr>
              <a:t>you</a:t>
            </a:r>
          </a:p>
          <a:p>
            <a:pPr marL="0" indent="0" algn="ctr">
              <a:spcBef>
                <a:spcPts val="0"/>
              </a:spcBef>
              <a:buNone/>
            </a:pPr>
            <a:r>
              <a:rPr lang="en-GB" altLang="en-US" sz="3500" dirty="0">
                <a:solidFill>
                  <a:srgbClr val="FF0000"/>
                </a:solidFill>
                <a:latin typeface="Arial" pitchFamily="34" charset="0"/>
              </a:rPr>
              <a:t>stop the presentation at this point.</a:t>
            </a:r>
          </a:p>
          <a:p>
            <a:pPr marL="0" indent="0" algn="ctr">
              <a:spcBef>
                <a:spcPts val="0"/>
              </a:spcBef>
              <a:buNone/>
            </a:pPr>
            <a:endParaRPr lang="en-GB" altLang="en-US" sz="3500" dirty="0">
              <a:solidFill>
                <a:srgbClr val="FF0000"/>
              </a:solidFill>
            </a:endParaRPr>
          </a:p>
          <a:p>
            <a:pPr marL="0" indent="0" algn="ctr">
              <a:spcBef>
                <a:spcPts val="0"/>
              </a:spcBef>
              <a:buNone/>
            </a:pPr>
            <a:r>
              <a:rPr lang="en-GB" altLang="en-US" sz="3500" dirty="0"/>
              <a:t>If you </a:t>
            </a:r>
            <a:r>
              <a:rPr lang="en-GB" altLang="en-US" sz="3500" dirty="0" smtClean="0"/>
              <a:t>do not,</a:t>
            </a:r>
          </a:p>
          <a:p>
            <a:pPr marL="0" indent="0" algn="ctr">
              <a:spcBef>
                <a:spcPts val="0"/>
              </a:spcBef>
              <a:buNone/>
            </a:pPr>
            <a:r>
              <a:rPr lang="en-GB" altLang="en-US" sz="3500" dirty="0" smtClean="0">
                <a:latin typeface="Arial" pitchFamily="34" charset="0"/>
              </a:rPr>
              <a:t>we </a:t>
            </a:r>
            <a:r>
              <a:rPr lang="en-GB" altLang="en-US" sz="3500" dirty="0">
                <a:latin typeface="Arial" pitchFamily="34" charset="0"/>
              </a:rPr>
              <a:t>suggest that </a:t>
            </a:r>
            <a:r>
              <a:rPr lang="en-GB" altLang="en-US" sz="3500" dirty="0" smtClean="0">
                <a:latin typeface="Arial" pitchFamily="34" charset="0"/>
              </a:rPr>
              <a:t>you</a:t>
            </a:r>
          </a:p>
          <a:p>
            <a:pPr marL="0" indent="0" algn="ctr">
              <a:spcBef>
                <a:spcPts val="0"/>
              </a:spcBef>
              <a:buNone/>
            </a:pPr>
            <a:r>
              <a:rPr lang="en-GB" altLang="en-US" sz="3500" dirty="0" smtClean="0">
                <a:solidFill>
                  <a:srgbClr val="00B050"/>
                </a:solidFill>
              </a:rPr>
              <a:t>continue </a:t>
            </a:r>
            <a:r>
              <a:rPr lang="en-GB" altLang="en-US" sz="3500" dirty="0">
                <a:solidFill>
                  <a:srgbClr val="00B050"/>
                </a:solidFill>
              </a:rPr>
              <a:t>with this presentation…</a:t>
            </a:r>
          </a:p>
        </p:txBody>
      </p:sp>
    </p:spTree>
    <p:custDataLst>
      <p:tags r:id="rId1"/>
    </p:custDataLst>
    <p:extLst>
      <p:ext uri="{BB962C8B-B14F-4D97-AF65-F5344CB8AC3E}">
        <p14:creationId xmlns:p14="http://schemas.microsoft.com/office/powerpoint/2010/main" val="552016596"/>
      </p:ext>
    </p:extLst>
  </p:cSld>
  <p:clrMapOvr>
    <a:masterClrMapping/>
  </p:clrMapOvr>
  <mc:AlternateContent xmlns:mc="http://schemas.openxmlformats.org/markup-compatibility/2006" xmlns:p14="http://schemas.microsoft.com/office/powerpoint/2010/main">
    <mc:Choice Requires="p14">
      <p:transition p14:dur="100" advTm="9717">
        <p:cut/>
      </p:transition>
    </mc:Choice>
    <mc:Fallback xmlns="">
      <p:transition advTm="9717">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2848A6"/>
                </a:solidFill>
                <a:latin typeface="+mn-lt"/>
                <a:ea typeface="+mn-ea"/>
                <a:cs typeface="+mn-cs"/>
              </a:rPr>
              <a:t>What is the</a:t>
            </a:r>
            <a:br>
              <a:rPr lang="en-GB" sz="4800" b="1" kern="1200">
                <a:solidFill>
                  <a:srgbClr val="2848A6"/>
                </a:solidFill>
                <a:latin typeface="+mn-lt"/>
                <a:ea typeface="+mn-ea"/>
                <a:cs typeface="+mn-cs"/>
              </a:rPr>
            </a:br>
            <a:r>
              <a:rPr lang="en-GB" sz="4800" b="1" kern="1200">
                <a:solidFill>
                  <a:srgbClr val="2848A6"/>
                </a:solidFill>
                <a:latin typeface="+mn-lt"/>
                <a:ea typeface="+mn-ea"/>
                <a:cs typeface="+mn-cs"/>
              </a:rPr>
              <a:t>Fundamental Solution?</a:t>
            </a:r>
            <a:endParaRPr lang="en-GB" sz="4800" b="1" kern="1200" dirty="0">
              <a:solidFill>
                <a:srgbClr val="2848A6"/>
              </a:solidFill>
              <a:latin typeface="+mn-lt"/>
              <a:ea typeface="+mn-ea"/>
              <a:cs typeface="+mn-cs"/>
            </a:endParaRPr>
          </a:p>
        </p:txBody>
      </p:sp>
    </p:spTree>
    <p:extLst>
      <p:ext uri="{BB962C8B-B14F-4D97-AF65-F5344CB8AC3E}">
        <p14:creationId xmlns:p14="http://schemas.microsoft.com/office/powerpoint/2010/main" val="2753176374"/>
      </p:ext>
    </p:extLst>
  </p:cSld>
  <p:clrMapOvr>
    <a:masterClrMapping/>
  </p:clrMapOvr>
  <mc:AlternateContent xmlns:mc="http://schemas.openxmlformats.org/markup-compatibility/2006" xmlns:p14="http://schemas.microsoft.com/office/powerpoint/2010/main">
    <mc:Choice Requires="p14">
      <p:transition p14:dur="100" advTm="2607">
        <p:cut/>
      </p:transition>
    </mc:Choice>
    <mc:Fallback xmlns="">
      <p:transition advTm="2607">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a typeface="MS PGothic" pitchFamily="34" charset="-128"/>
              </a:rPr>
              <a:t>The Fundamental Solution</a:t>
            </a:r>
            <a:endParaRPr lang="en-GB" altLang="en-US" dirty="0" smtClean="0">
              <a:ea typeface="MS PGothic" pitchFamily="34" charset="-128"/>
            </a:endParaRPr>
          </a:p>
        </p:txBody>
      </p:sp>
      <p:sp>
        <p:nvSpPr>
          <p:cNvPr id="477187" name="Rectangle 3"/>
          <p:cNvSpPr>
            <a:spLocks noGrp="1" noChangeArrowheads="1"/>
          </p:cNvSpPr>
          <p:nvPr>
            <p:ph idx="1"/>
          </p:nvPr>
        </p:nvSpPr>
        <p:spPr>
          <a:xfrm>
            <a:off x="209550" y="714375"/>
            <a:ext cx="10315575" cy="6241287"/>
          </a:xfrm>
          <a:effectLst>
            <a:outerShdw blurRad="292100" dist="139700" dir="2700000" algn="ctr" rotWithShape="0">
              <a:srgbClr val="000000">
                <a:alpha val="65000"/>
              </a:srgbClr>
            </a:outerShdw>
          </a:effectLst>
        </p:spPr>
        <p:txBody>
          <a:bodyPr/>
          <a:lstStyle/>
          <a:p>
            <a:pPr marL="0" indent="0">
              <a:spcBef>
                <a:spcPts val="1307"/>
              </a:spcBef>
              <a:spcAft>
                <a:spcPts val="1307"/>
              </a:spcAft>
              <a:buNone/>
            </a:pPr>
            <a:r>
              <a:rPr lang="en-GB" altLang="en-US" sz="4000" dirty="0" smtClean="0"/>
              <a:t>We </a:t>
            </a:r>
            <a:r>
              <a:rPr lang="en-GB" altLang="en-US" sz="4000" dirty="0"/>
              <a:t>need something to stop this negative downward spiral of increasing </a:t>
            </a:r>
            <a:r>
              <a:rPr lang="en-GB" altLang="en-US" sz="4000" dirty="0" smtClean="0"/>
              <a:t>Complexity </a:t>
            </a:r>
            <a:r>
              <a:rPr lang="en-GB" altLang="en-US" sz="4000" dirty="0"/>
              <a:t>and </a:t>
            </a:r>
            <a:r>
              <a:rPr lang="en-GB" altLang="en-US" sz="4000" dirty="0" smtClean="0"/>
              <a:t>Volatility</a:t>
            </a:r>
            <a:r>
              <a:rPr lang="en-GB" altLang="en-US" sz="4000" dirty="0"/>
              <a:t>.</a:t>
            </a:r>
          </a:p>
          <a:p>
            <a:pPr marL="0" indent="0">
              <a:spcBef>
                <a:spcPts val="1307"/>
              </a:spcBef>
              <a:spcAft>
                <a:spcPts val="1307"/>
              </a:spcAft>
              <a:buNone/>
            </a:pPr>
            <a:r>
              <a:rPr lang="en-GB" altLang="en-US" sz="4000" dirty="0" smtClean="0"/>
              <a:t>What </a:t>
            </a:r>
            <a:r>
              <a:rPr lang="en-GB" altLang="en-US" sz="4000" dirty="0"/>
              <a:t>is required is a </a:t>
            </a:r>
            <a:r>
              <a:rPr lang="en-GB" altLang="en-US" sz="4000" dirty="0" smtClean="0"/>
              <a:t>change in </a:t>
            </a:r>
            <a:r>
              <a:rPr lang="en-GB" altLang="en-US" sz="4000" dirty="0"/>
              <a:t>the way Enterprises approach and execute </a:t>
            </a:r>
            <a:r>
              <a:rPr lang="en-GB" altLang="en-US" sz="4000" dirty="0" smtClean="0"/>
              <a:t>Transformation.</a:t>
            </a:r>
          </a:p>
          <a:p>
            <a:pPr marL="0" indent="0">
              <a:spcBef>
                <a:spcPts val="1307"/>
              </a:spcBef>
              <a:spcAft>
                <a:spcPts val="1307"/>
              </a:spcAft>
              <a:buNone/>
            </a:pPr>
            <a:r>
              <a:rPr lang="en-GB" altLang="en-US" sz="4000" dirty="0"/>
              <a:t>"</a:t>
            </a:r>
            <a:r>
              <a:rPr lang="en-GB" altLang="en-US" sz="4000" b="1" dirty="0">
                <a:solidFill>
                  <a:srgbClr val="2848A6"/>
                </a:solidFill>
              </a:rPr>
              <a:t>We can't solve problems by using the same kind of thinking we used when we created them.</a:t>
            </a:r>
            <a:r>
              <a:rPr lang="en-GB" altLang="en-US" sz="4000" b="1" dirty="0"/>
              <a:t>"</a:t>
            </a:r>
            <a:r>
              <a:rPr lang="en-GB" altLang="en-US" sz="4000" b="1" dirty="0">
                <a:solidFill>
                  <a:srgbClr val="2848A6"/>
                </a:solidFill>
              </a:rPr>
              <a:t> </a:t>
            </a:r>
            <a:r>
              <a:rPr lang="en-GB" altLang="en-US" sz="4000" dirty="0"/>
              <a:t>- Albert Einstein </a:t>
            </a:r>
          </a:p>
        </p:txBody>
      </p:sp>
    </p:spTree>
    <p:custDataLst>
      <p:tags r:id="rId1"/>
    </p:custDataLst>
    <p:extLst>
      <p:ext uri="{BB962C8B-B14F-4D97-AF65-F5344CB8AC3E}">
        <p14:creationId xmlns:p14="http://schemas.microsoft.com/office/powerpoint/2010/main" val="3753056728"/>
      </p:ext>
    </p:extLst>
  </p:cSld>
  <p:clrMapOvr>
    <a:masterClrMapping/>
  </p:clrMapOvr>
  <mc:AlternateContent xmlns:mc="http://schemas.openxmlformats.org/markup-compatibility/2006" xmlns:p14="http://schemas.microsoft.com/office/powerpoint/2010/main">
    <mc:Choice Requires="p14">
      <p:transition p14:dur="100" advTm="7271">
        <p:cut/>
      </p:transition>
    </mc:Choice>
    <mc:Fallback xmlns="">
      <p:transition advTm="7271">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1200" y="5217739"/>
            <a:ext cx="7105650"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presentation runs for a total of 20 minutes and is organised in </a:t>
            </a:r>
            <a:r>
              <a:rPr lang="en-GB" sz="3200" dirty="0" smtClean="0"/>
              <a:t>steps</a:t>
            </a:r>
            <a:endParaRPr lang="en-GB" sz="3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 y="1336040"/>
            <a:ext cx="10375900" cy="217738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8088194"/>
      </p:ext>
    </p:extLst>
  </p:cSld>
  <p:clrMapOvr>
    <a:masterClrMapping/>
  </p:clrMapOvr>
  <mc:AlternateContent xmlns:mc="http://schemas.openxmlformats.org/markup-compatibility/2006" xmlns:p14="http://schemas.microsoft.com/office/powerpoint/2010/main">
    <mc:Choice Requires="p14">
      <p:transition p14:dur="100" advTm="4664">
        <p:cut/>
      </p:transition>
    </mc:Choice>
    <mc:Fallback xmlns="">
      <p:transition advTm="4664">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ea typeface="MS PGothic" pitchFamily="34" charset="-128"/>
              </a:rPr>
              <a:t>The Fundamental Solution</a:t>
            </a:r>
            <a:endParaRPr lang="en-GB" altLang="en-US" dirty="0" smtClean="0">
              <a:ea typeface="MS PGothic" pitchFamily="34" charset="-128"/>
            </a:endParaRPr>
          </a:p>
        </p:txBody>
      </p:sp>
      <p:sp>
        <p:nvSpPr>
          <p:cNvPr id="477187" name="Rectangle 3"/>
          <p:cNvSpPr>
            <a:spLocks noGrp="1" noChangeArrowheads="1"/>
          </p:cNvSpPr>
          <p:nvPr>
            <p:ph idx="1"/>
          </p:nvPr>
        </p:nvSpPr>
        <p:spPr>
          <a:xfrm>
            <a:off x="95250" y="647701"/>
            <a:ext cx="10598149" cy="6307962"/>
          </a:xfrm>
          <a:effectLst>
            <a:outerShdw blurRad="292100" dist="139700" dir="2700000" algn="ctr" rotWithShape="0">
              <a:srgbClr val="000000">
                <a:alpha val="65000"/>
              </a:srgbClr>
            </a:outerShdw>
          </a:effectLst>
        </p:spPr>
        <p:txBody>
          <a:bodyPr/>
          <a:lstStyle/>
          <a:p>
            <a:pPr marL="0" indent="0">
              <a:spcBef>
                <a:spcPts val="0"/>
              </a:spcBef>
              <a:spcAft>
                <a:spcPts val="0"/>
              </a:spcAft>
              <a:buNone/>
            </a:pPr>
            <a:r>
              <a:rPr lang="en-GB" altLang="en-US" sz="4000" dirty="0" smtClean="0"/>
              <a:t>That change is,</a:t>
            </a:r>
          </a:p>
          <a:p>
            <a:pPr marL="0" indent="0">
              <a:spcBef>
                <a:spcPts val="0"/>
              </a:spcBef>
              <a:spcAft>
                <a:spcPts val="0"/>
              </a:spcAft>
              <a:buNone/>
            </a:pPr>
            <a:endParaRPr lang="en-GB" altLang="en-US" sz="4000" dirty="0" smtClean="0">
              <a:solidFill>
                <a:srgbClr val="5E28A6"/>
              </a:solidFill>
            </a:endParaRPr>
          </a:p>
          <a:p>
            <a:pPr marL="435614" lvl="1" indent="0">
              <a:spcBef>
                <a:spcPts val="0"/>
              </a:spcBef>
              <a:spcAft>
                <a:spcPts val="0"/>
              </a:spcAft>
              <a:buNone/>
            </a:pPr>
            <a:r>
              <a:rPr lang="en-GB" altLang="en-US" sz="4000" dirty="0" smtClean="0">
                <a:solidFill>
                  <a:srgbClr val="5E28A6"/>
                </a:solidFill>
              </a:rPr>
              <a:t>The Architecture Paradigm</a:t>
            </a:r>
            <a:r>
              <a:rPr lang="en-GB" altLang="en-US" sz="4000" dirty="0" smtClean="0">
                <a:solidFill>
                  <a:schemeClr val="bg1">
                    <a:lumMod val="50000"/>
                  </a:schemeClr>
                </a:solidFill>
              </a:rPr>
              <a:t>™</a:t>
            </a:r>
            <a:r>
              <a:rPr lang="en-GB" altLang="en-US" sz="4000" dirty="0" smtClean="0"/>
              <a:t>, whose purpose is to allow people to deal with the Structural Complexity and Transformational Volatility of the Enterprise.</a:t>
            </a:r>
          </a:p>
          <a:p>
            <a:pPr marL="435614" lvl="1" indent="0">
              <a:spcBef>
                <a:spcPts val="0"/>
              </a:spcBef>
              <a:spcAft>
                <a:spcPts val="0"/>
              </a:spcAft>
              <a:buNone/>
            </a:pPr>
            <a:endParaRPr lang="en-GB" altLang="en-US" sz="4000" dirty="0" smtClean="0"/>
          </a:p>
          <a:p>
            <a:pPr marL="435614" lvl="1" indent="0">
              <a:spcBef>
                <a:spcPts val="0"/>
              </a:spcBef>
              <a:spcAft>
                <a:spcPts val="0"/>
              </a:spcAft>
              <a:buNone/>
            </a:pPr>
            <a:r>
              <a:rPr lang="en-GB" altLang="en-US" sz="4000" dirty="0" smtClean="0">
                <a:solidFill>
                  <a:srgbClr val="5E28A6"/>
                </a:solidFill>
              </a:rPr>
              <a:t>Enterprise Debt</a:t>
            </a:r>
            <a:r>
              <a:rPr lang="en-GB" altLang="en-US" sz="4000" dirty="0" smtClean="0">
                <a:solidFill>
                  <a:schemeClr val="bg1">
                    <a:lumMod val="50000"/>
                  </a:schemeClr>
                </a:solidFill>
              </a:rPr>
              <a:t>™</a:t>
            </a:r>
            <a:r>
              <a:rPr lang="en-GB" altLang="en-US" sz="4000" dirty="0" smtClean="0"/>
              <a:t>, whose purpose is to allow people to deal with the Volatility of  Transformation.</a:t>
            </a:r>
          </a:p>
          <a:p>
            <a:pPr marL="0" indent="0">
              <a:spcBef>
                <a:spcPts val="0"/>
              </a:spcBef>
              <a:spcAft>
                <a:spcPts val="0"/>
              </a:spcAft>
              <a:buNone/>
            </a:pPr>
            <a:endParaRPr lang="en-GB" altLang="en-US" sz="4000" dirty="0"/>
          </a:p>
        </p:txBody>
      </p:sp>
    </p:spTree>
    <p:custDataLst>
      <p:tags r:id="rId1"/>
    </p:custDataLst>
    <p:extLst>
      <p:ext uri="{BB962C8B-B14F-4D97-AF65-F5344CB8AC3E}">
        <p14:creationId xmlns:p14="http://schemas.microsoft.com/office/powerpoint/2010/main" val="3818108299"/>
      </p:ext>
    </p:extLst>
  </p:cSld>
  <p:clrMapOvr>
    <a:masterClrMapping/>
  </p:clrMapOvr>
  <mc:AlternateContent xmlns:mc="http://schemas.openxmlformats.org/markup-compatibility/2006" xmlns:p14="http://schemas.microsoft.com/office/powerpoint/2010/main">
    <mc:Choice Requires="p14">
      <p:transition p14:dur="100" advTm="12473">
        <p:cut/>
      </p:transition>
    </mc:Choice>
    <mc:Fallback xmlns="">
      <p:transition advTm="12473">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5E28A6"/>
                </a:solidFill>
                <a:latin typeface="+mn-lt"/>
                <a:ea typeface="+mn-ea"/>
                <a:cs typeface="+mn-cs"/>
              </a:rPr>
              <a:t>The Architecture Paradigm™</a:t>
            </a:r>
            <a:endParaRPr lang="en-GB" sz="4800" b="1" kern="1200" dirty="0">
              <a:solidFill>
                <a:srgbClr val="5E28A6"/>
              </a:solidFill>
              <a:latin typeface="+mn-lt"/>
              <a:ea typeface="+mn-ea"/>
              <a:cs typeface="+mn-cs"/>
            </a:endParaRPr>
          </a:p>
        </p:txBody>
      </p:sp>
    </p:spTree>
    <p:extLst>
      <p:ext uri="{BB962C8B-B14F-4D97-AF65-F5344CB8AC3E}">
        <p14:creationId xmlns:p14="http://schemas.microsoft.com/office/powerpoint/2010/main" val="1189432217"/>
      </p:ext>
    </p:extLst>
  </p:cSld>
  <p:clrMapOvr>
    <a:masterClrMapping/>
  </p:clrMapOvr>
  <mc:AlternateContent xmlns:mc="http://schemas.openxmlformats.org/markup-compatibility/2006" xmlns:p14="http://schemas.microsoft.com/office/powerpoint/2010/main">
    <mc:Choice Requires="p14">
      <p:transition p14:dur="100" advTm="3104">
        <p:cut/>
      </p:transition>
    </mc:Choice>
    <mc:Fallback xmlns="">
      <p:transition advTm="3104">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Tree>
    <p:extLst>
      <p:ext uri="{BB962C8B-B14F-4D97-AF65-F5344CB8AC3E}">
        <p14:creationId xmlns:p14="http://schemas.microsoft.com/office/powerpoint/2010/main" val="742577646"/>
      </p:ext>
    </p:extLst>
  </p:cSld>
  <p:clrMapOvr>
    <a:masterClrMapping/>
  </p:clrMapOvr>
  <mc:AlternateContent xmlns:mc="http://schemas.openxmlformats.org/markup-compatibility/2006" xmlns:p14="http://schemas.microsoft.com/office/powerpoint/2010/main">
    <mc:Choice Requires="p14">
      <p:transition p14:dur="100" advTm="5131">
        <p:cut/>
      </p:transition>
    </mc:Choice>
    <mc:Fallback xmlns="">
      <p:transition advTm="5131">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2" name="TextBox 1"/>
          <p:cNvSpPr txBox="1"/>
          <p:nvPr/>
        </p:nvSpPr>
        <p:spPr>
          <a:xfrm>
            <a:off x="1323834" y="1182052"/>
            <a:ext cx="5568285" cy="4524315"/>
          </a:xfrm>
          <a:prstGeom prst="rect">
            <a:avLst/>
          </a:prstGeom>
          <a:solidFill>
            <a:srgbClr val="F8F8F8"/>
          </a:solidFill>
          <a:effectLst>
            <a:innerShdw blurRad="114300">
              <a:prstClr val="black"/>
            </a:innerShdw>
          </a:effectLst>
        </p:spPr>
        <p:txBody>
          <a:bodyPr wrap="square" rtlCol="0">
            <a:spAutoFit/>
          </a:bodyPr>
          <a:lstStyle/>
          <a:p>
            <a:r>
              <a:rPr lang="en-GB" sz="3200" b="0" dirty="0">
                <a:latin typeface="+mn-lt"/>
              </a:rPr>
              <a:t>Justification for the investment required to make the changes necessary to utilise The Architecture Paradigm™ </a:t>
            </a:r>
            <a:r>
              <a:rPr lang="en-GB" sz="3200" b="0" dirty="0" smtClean="0">
                <a:latin typeface="+mn-lt"/>
              </a:rPr>
              <a:t>cannot </a:t>
            </a:r>
            <a:r>
              <a:rPr lang="en-GB" sz="3200" b="0" dirty="0">
                <a:latin typeface="+mn-lt"/>
              </a:rPr>
              <a:t>be based on numbers or </a:t>
            </a:r>
            <a:r>
              <a:rPr lang="en-GB" sz="3200" b="0" dirty="0" smtClean="0">
                <a:latin typeface="+mn-lt"/>
              </a:rPr>
              <a:t>normal </a:t>
            </a:r>
            <a:r>
              <a:rPr lang="en-GB" sz="3200" b="0" dirty="0">
                <a:latin typeface="+mn-lt"/>
              </a:rPr>
              <a:t>simple cost/benefit justification. Any attempt to do so will end in disaster.</a:t>
            </a:r>
          </a:p>
        </p:txBody>
      </p:sp>
    </p:spTree>
    <p:extLst>
      <p:ext uri="{BB962C8B-B14F-4D97-AF65-F5344CB8AC3E}">
        <p14:creationId xmlns:p14="http://schemas.microsoft.com/office/powerpoint/2010/main" val="3637180525"/>
      </p:ext>
    </p:extLst>
  </p:cSld>
  <p:clrMapOvr>
    <a:masterClrMapping/>
  </p:clrMapOvr>
  <mc:AlternateContent xmlns:mc="http://schemas.openxmlformats.org/markup-compatibility/2006" xmlns:p14="http://schemas.microsoft.com/office/powerpoint/2010/main">
    <mc:Choice Requires="p14">
      <p:transition p14:dur="100" advTm="7349">
        <p:cut/>
      </p:transition>
    </mc:Choice>
    <mc:Fallback xmlns="">
      <p:transition advTm="7349">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883392" y="2037491"/>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Justification MUST </a:t>
            </a:r>
            <a:r>
              <a:rPr lang="en-GB" sz="3200" dirty="0" smtClean="0"/>
              <a:t>be </a:t>
            </a:r>
            <a:r>
              <a:rPr lang="en-GB" sz="3200" dirty="0"/>
              <a:t>based on understanding when </a:t>
            </a:r>
            <a:r>
              <a:rPr lang="en-GB" sz="3200" dirty="0" smtClean="0"/>
              <a:t>it is </a:t>
            </a:r>
            <a:r>
              <a:rPr lang="en-GB" sz="3200" dirty="0"/>
              <a:t>applicable and when it is not.</a:t>
            </a:r>
          </a:p>
        </p:txBody>
      </p:sp>
    </p:spTree>
    <p:extLst>
      <p:ext uri="{BB962C8B-B14F-4D97-AF65-F5344CB8AC3E}">
        <p14:creationId xmlns:p14="http://schemas.microsoft.com/office/powerpoint/2010/main" val="2949360383"/>
      </p:ext>
    </p:extLst>
  </p:cSld>
  <p:clrMapOvr>
    <a:masterClrMapping/>
  </p:clrMapOvr>
  <mc:AlternateContent xmlns:mc="http://schemas.openxmlformats.org/markup-compatibility/2006" xmlns:p14="http://schemas.microsoft.com/office/powerpoint/2010/main">
    <mc:Choice Requires="p14">
      <p:transition p14:dur="100" advTm="3622">
        <p:cut/>
      </p:transition>
    </mc:Choice>
    <mc:Fallback xmlns="">
      <p:transition advTm="3622">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303867" y="757282"/>
            <a:ext cx="5729049"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Just as there are times when use of The Architecture Paradigm™ is critically important, there are also times when it is of no use whatsoever. The trick is to understand where you are on that continuum and more importantly where you are likely to be in the short, medium and long term.</a:t>
            </a:r>
          </a:p>
        </p:txBody>
      </p:sp>
    </p:spTree>
    <p:extLst>
      <p:ext uri="{BB962C8B-B14F-4D97-AF65-F5344CB8AC3E}">
        <p14:creationId xmlns:p14="http://schemas.microsoft.com/office/powerpoint/2010/main" val="2338456517"/>
      </p:ext>
    </p:extLst>
  </p:cSld>
  <p:clrMapOvr>
    <a:masterClrMapping/>
  </p:clrMapOvr>
  <mc:AlternateContent xmlns:mc="http://schemas.openxmlformats.org/markup-compatibility/2006" xmlns:p14="http://schemas.microsoft.com/office/powerpoint/2010/main">
    <mc:Choice Requires="p14">
      <p:transition p14:dur="100" advTm="9558">
        <p:cut/>
      </p:transition>
    </mc:Choice>
    <mc:Fallback xmlns="">
      <p:transition advTm="9558">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337481" y="1372725"/>
            <a:ext cx="5604975"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How applicable and beneficial it is to use The Architecture Paradigm™ </a:t>
            </a:r>
            <a:r>
              <a:rPr lang="en-GB" sz="3200" dirty="0" smtClean="0"/>
              <a:t>is </a:t>
            </a:r>
            <a:r>
              <a:rPr lang="en-GB" sz="3200" dirty="0"/>
              <a:t>a function of the Structural Complexity and Transformational Volatility of the </a:t>
            </a:r>
            <a:r>
              <a:rPr lang="en-GB" sz="3200" dirty="0" smtClean="0"/>
              <a:t>Enterprise which </a:t>
            </a:r>
            <a:r>
              <a:rPr lang="en-GB" sz="3200" dirty="0"/>
              <a:t>come together to form Transformational Complexity</a:t>
            </a:r>
            <a:r>
              <a:rPr lang="en-GB" sz="3200" dirty="0" smtClean="0"/>
              <a:t>.</a:t>
            </a:r>
            <a:endParaRPr lang="en-GB" sz="3200" dirty="0"/>
          </a:p>
        </p:txBody>
      </p:sp>
    </p:spTree>
    <p:extLst>
      <p:ext uri="{BB962C8B-B14F-4D97-AF65-F5344CB8AC3E}">
        <p14:creationId xmlns:p14="http://schemas.microsoft.com/office/powerpoint/2010/main" val="2221741466"/>
      </p:ext>
    </p:extLst>
  </p:cSld>
  <p:clrMapOvr>
    <a:masterClrMapping/>
  </p:clrMapOvr>
  <mc:AlternateContent xmlns:mc="http://schemas.openxmlformats.org/markup-compatibility/2006" xmlns:p14="http://schemas.microsoft.com/office/powerpoint/2010/main">
    <mc:Choice Requires="p14">
      <p:transition p14:dur="100" advTm="7445">
        <p:cut/>
      </p:transition>
    </mc:Choice>
    <mc:Fallback xmlns="">
      <p:transition advTm="7445">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3858064" y="584201"/>
            <a:ext cx="3248166" cy="600164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If Structural Complexity is very low, then Transformational Volatility can rise to very high levels before use of The Architecture Paradigm™ becomes advantageous. </a:t>
            </a:r>
          </a:p>
        </p:txBody>
      </p:sp>
    </p:spTree>
    <p:extLst>
      <p:ext uri="{BB962C8B-B14F-4D97-AF65-F5344CB8AC3E}">
        <p14:creationId xmlns:p14="http://schemas.microsoft.com/office/powerpoint/2010/main" val="2408975111"/>
      </p:ext>
    </p:extLst>
  </p:cSld>
  <p:clrMapOvr>
    <a:masterClrMapping/>
  </p:clrMapOvr>
  <mc:AlternateContent xmlns:mc="http://schemas.openxmlformats.org/markup-compatibility/2006" xmlns:p14="http://schemas.microsoft.com/office/powerpoint/2010/main">
    <mc:Choice Requires="p14">
      <p:transition p14:dur="100" advTm="8413">
        <p:cut/>
      </p:transition>
    </mc:Choice>
    <mc:Fallback xmlns="">
      <p:transition advTm="8413">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246663" y="571877"/>
            <a:ext cx="5836526"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If Transformational </a:t>
            </a:r>
            <a:r>
              <a:rPr lang="en-GB" sz="3200" dirty="0"/>
              <a:t>Volatility </a:t>
            </a:r>
            <a:r>
              <a:rPr lang="en-GB" sz="3200" dirty="0" smtClean="0"/>
              <a:t>is </a:t>
            </a:r>
            <a:r>
              <a:rPr lang="en-GB" sz="3200" dirty="0"/>
              <a:t>very low, then Structural Complexity can rise to very high levels before use of The Architecture Paradigm™ become advantageous</a:t>
            </a:r>
            <a:r>
              <a:rPr lang="en-GB" sz="3200" dirty="0" smtClean="0"/>
              <a:t>.</a:t>
            </a:r>
            <a:endParaRPr lang="en-GB" sz="3200" dirty="0"/>
          </a:p>
        </p:txBody>
      </p:sp>
    </p:spTree>
    <p:extLst>
      <p:ext uri="{BB962C8B-B14F-4D97-AF65-F5344CB8AC3E}">
        <p14:creationId xmlns:p14="http://schemas.microsoft.com/office/powerpoint/2010/main" val="1479738957"/>
      </p:ext>
    </p:extLst>
  </p:cSld>
  <p:clrMapOvr>
    <a:masterClrMapping/>
  </p:clrMapOvr>
  <mc:AlternateContent xmlns:mc="http://schemas.openxmlformats.org/markup-compatibility/2006" xmlns:p14="http://schemas.microsoft.com/office/powerpoint/2010/main">
    <mc:Choice Requires="p14">
      <p:transition p14:dur="100" advTm="8085">
        <p:cut/>
      </p:transition>
    </mc:Choice>
    <mc:Fallback xmlns="">
      <p:transition advTm="8085">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4141250" y="3765293"/>
            <a:ext cx="5453125"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Therefore justification for utilising </a:t>
            </a:r>
            <a:r>
              <a:rPr lang="en-GB" sz="3200" dirty="0"/>
              <a:t>The Architecture Paradigm™ rises as a function of </a:t>
            </a:r>
            <a:r>
              <a:rPr lang="en-GB" sz="3200" dirty="0" smtClean="0"/>
              <a:t>Transformational Complexity.</a:t>
            </a:r>
          </a:p>
        </p:txBody>
      </p:sp>
    </p:spTree>
    <p:extLst>
      <p:ext uri="{BB962C8B-B14F-4D97-AF65-F5344CB8AC3E}">
        <p14:creationId xmlns:p14="http://schemas.microsoft.com/office/powerpoint/2010/main" val="2380582231"/>
      </p:ext>
    </p:extLst>
  </p:cSld>
  <p:clrMapOvr>
    <a:masterClrMapping/>
  </p:clrMapOvr>
  <mc:AlternateContent xmlns:mc="http://schemas.openxmlformats.org/markup-compatibility/2006" xmlns:p14="http://schemas.microsoft.com/office/powerpoint/2010/main">
    <mc:Choice Requires="p14">
      <p:transition p14:dur="100" advTm="7648">
        <p:cut/>
      </p:transition>
    </mc:Choice>
    <mc:Fallback xmlns="">
      <p:transition advTm="7648">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 y="1336040"/>
            <a:ext cx="10375900" cy="217738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95750" y="4401371"/>
            <a:ext cx="5467350"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 decision point is reached after </a:t>
            </a:r>
            <a:r>
              <a:rPr lang="en-GB" sz="3200" dirty="0" smtClean="0"/>
              <a:t>1 minute </a:t>
            </a:r>
            <a:r>
              <a:rPr lang="en-GB" sz="3200" dirty="0"/>
              <a:t>where the viewer can decide </a:t>
            </a:r>
            <a:r>
              <a:rPr lang="en-GB" sz="3200" dirty="0" smtClean="0"/>
              <a:t>to continue or not</a:t>
            </a:r>
            <a:endParaRPr lang="en-GB" sz="3200" dirty="0"/>
          </a:p>
        </p:txBody>
      </p:sp>
      <p:pic>
        <p:nvPicPr>
          <p:cNvPr id="7" name="Picture 2" descr="http://www.mentalhealthy.co.uk/sites/default/files/bigstock_Question_Mark_399305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74" y="4365623"/>
            <a:ext cx="2133601"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00982"/>
      </p:ext>
    </p:extLst>
  </p:cSld>
  <p:clrMapOvr>
    <a:masterClrMapping/>
  </p:clrMapOvr>
  <mc:AlternateContent xmlns:mc="http://schemas.openxmlformats.org/markup-compatibility/2006" xmlns:p14="http://schemas.microsoft.com/office/powerpoint/2010/main">
    <mc:Choice Requires="p14">
      <p:transition p14:dur="100" advTm="4820">
        <p:cut/>
      </p:transition>
    </mc:Choice>
    <mc:Fallback xmlns="">
      <p:transition advTm="4820">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
        <p:nvSpPr>
          <p:cNvPr id="8" name="TextBox 7"/>
          <p:cNvSpPr txBox="1"/>
          <p:nvPr/>
        </p:nvSpPr>
        <p:spPr>
          <a:xfrm>
            <a:off x="1719618" y="1022093"/>
            <a:ext cx="4763067" cy="501675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If </a:t>
            </a:r>
            <a:r>
              <a:rPr lang="en-GB" sz="3200" dirty="0"/>
              <a:t>Transformational Complexity is low then use of The Architecture Paradigm™ is of little use but as Transformational Complexity rises, use of The Architecture Paradigm™ becomes mandatory</a:t>
            </a:r>
            <a:r>
              <a:rPr lang="en-GB" sz="3200" dirty="0" smtClean="0"/>
              <a:t>.</a:t>
            </a:r>
            <a:endParaRPr lang="en-GB" sz="3200" dirty="0"/>
          </a:p>
        </p:txBody>
      </p:sp>
    </p:spTree>
    <p:extLst>
      <p:ext uri="{BB962C8B-B14F-4D97-AF65-F5344CB8AC3E}">
        <p14:creationId xmlns:p14="http://schemas.microsoft.com/office/powerpoint/2010/main" val="65802610"/>
      </p:ext>
    </p:extLst>
  </p:cSld>
  <p:clrMapOvr>
    <a:masterClrMapping/>
  </p:clrMapOvr>
  <mc:AlternateContent xmlns:mc="http://schemas.openxmlformats.org/markup-compatibility/2006" xmlns:p14="http://schemas.microsoft.com/office/powerpoint/2010/main">
    <mc:Choice Requires="p14">
      <p:transition p14:dur="100" advTm="9807">
        <p:cut/>
      </p:transition>
    </mc:Choice>
    <mc:Fallback xmlns="">
      <p:transition advTm="9807">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1" y="584202"/>
            <a:ext cx="9446737"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6"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7" name="Text Placeholder 7"/>
          <p:cNvSpPr>
            <a:spLocks noGrp="1"/>
          </p:cNvSpPr>
          <p:nvPr>
            <p:ph type="body" sz="quarter" idx="11"/>
          </p:nvPr>
        </p:nvSpPr>
        <p:spPr>
          <a:xfrm>
            <a:off x="3949701" y="0"/>
            <a:ext cx="6648346" cy="414000"/>
          </a:xfrm>
        </p:spPr>
        <p:txBody>
          <a:bodyPr/>
          <a:lstStyle/>
          <a:p>
            <a:r>
              <a:rPr lang="en-GB" dirty="0" smtClean="0"/>
              <a:t>Justification - Applicability</a:t>
            </a:r>
            <a:endParaRPr lang="en-GB" dirty="0"/>
          </a:p>
        </p:txBody>
      </p:sp>
    </p:spTree>
    <p:extLst>
      <p:ext uri="{BB962C8B-B14F-4D97-AF65-F5344CB8AC3E}">
        <p14:creationId xmlns:p14="http://schemas.microsoft.com/office/powerpoint/2010/main" val="50785039"/>
      </p:ext>
    </p:extLst>
  </p:cSld>
  <p:clrMapOvr>
    <a:masterClrMapping/>
  </p:clrMapOvr>
  <mc:AlternateContent xmlns:mc="http://schemas.openxmlformats.org/markup-compatibility/2006" xmlns:p14="http://schemas.microsoft.com/office/powerpoint/2010/main">
    <mc:Choice Requires="p14">
      <p:transition p14:dur="100" advTm="3557">
        <p:cut/>
      </p:transition>
    </mc:Choice>
    <mc:Fallback xmlns="">
      <p:transition advTm="3557">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143059"/>
      </p:ext>
    </p:extLst>
  </p:cSld>
  <p:clrMapOvr>
    <a:masterClrMapping/>
  </p:clrMapOvr>
  <mc:AlternateContent xmlns:mc="http://schemas.openxmlformats.org/markup-compatibility/2006" xmlns:p14="http://schemas.microsoft.com/office/powerpoint/2010/main">
    <mc:Choice Requires="p14">
      <p:transition p14:dur="100" advTm="3290">
        <p:cut/>
      </p:transition>
    </mc:Choice>
    <mc:Fallback xmlns="">
      <p:transition advTm="3290">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00331" y="687585"/>
            <a:ext cx="2856555"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Here we see how the Cost of Transforming </a:t>
            </a:r>
            <a:r>
              <a:rPr lang="en-GB" sz="3200" dirty="0" smtClean="0"/>
              <a:t>the Enterprise and </a:t>
            </a:r>
            <a:r>
              <a:rPr lang="en-GB" sz="3200" dirty="0"/>
              <a:t>the Ability to Transform </a:t>
            </a:r>
            <a:r>
              <a:rPr lang="en-GB" sz="3200" dirty="0" smtClean="0"/>
              <a:t>it changes </a:t>
            </a:r>
            <a:r>
              <a:rPr lang="en-GB" sz="3200" dirty="0"/>
              <a:t>as Transformational Complexity increases</a:t>
            </a:r>
            <a:r>
              <a:rPr lang="en-GB" sz="3200" dirty="0" smtClean="0"/>
              <a:t>.</a:t>
            </a:r>
            <a:endParaRPr lang="en-GB" sz="3200" dirty="0"/>
          </a:p>
        </p:txBody>
      </p:sp>
    </p:spTree>
    <p:extLst>
      <p:ext uri="{BB962C8B-B14F-4D97-AF65-F5344CB8AC3E}">
        <p14:creationId xmlns:p14="http://schemas.microsoft.com/office/powerpoint/2010/main" val="530773901"/>
      </p:ext>
    </p:extLst>
  </p:cSld>
  <p:clrMapOvr>
    <a:masterClrMapping/>
  </p:clrMapOvr>
  <mc:AlternateContent xmlns:mc="http://schemas.openxmlformats.org/markup-compatibility/2006" xmlns:p14="http://schemas.microsoft.com/office/powerpoint/2010/main">
    <mc:Choice Requires="p14">
      <p:transition p14:dur="100" advTm="7630">
        <p:cut/>
      </p:transition>
    </mc:Choice>
    <mc:Fallback xmlns="">
      <p:transition advTm="7630">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4498" y="2233399"/>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dotted lines indicate the result if we DO NOT USE The Architecture Paradigm™</a:t>
            </a:r>
          </a:p>
        </p:txBody>
      </p:sp>
    </p:spTree>
    <p:extLst>
      <p:ext uri="{BB962C8B-B14F-4D97-AF65-F5344CB8AC3E}">
        <p14:creationId xmlns:p14="http://schemas.microsoft.com/office/powerpoint/2010/main" val="1525708782"/>
      </p:ext>
    </p:extLst>
  </p:cSld>
  <p:clrMapOvr>
    <a:masterClrMapping/>
  </p:clrMapOvr>
  <mc:AlternateContent xmlns:mc="http://schemas.openxmlformats.org/markup-compatibility/2006" xmlns:p14="http://schemas.microsoft.com/office/powerpoint/2010/main">
    <mc:Choice Requires="p14">
      <p:transition p14:dur="100" advTm="5135">
        <p:cut/>
      </p:transition>
    </mc:Choice>
    <mc:Fallback xmlns="">
      <p:transition advTm="5135">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4500" y="595411"/>
            <a:ext cx="4763067"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Cost of Transformation (the red dotted line) </a:t>
            </a:r>
            <a:r>
              <a:rPr lang="en-GB" sz="3200" dirty="0" smtClean="0"/>
              <a:t>starts </a:t>
            </a:r>
            <a:r>
              <a:rPr lang="en-GB" sz="3200" dirty="0"/>
              <a:t>very low but rises exponentially as Transformational Complexity rises. </a:t>
            </a:r>
          </a:p>
        </p:txBody>
      </p:sp>
    </p:spTree>
    <p:extLst>
      <p:ext uri="{BB962C8B-B14F-4D97-AF65-F5344CB8AC3E}">
        <p14:creationId xmlns:p14="http://schemas.microsoft.com/office/powerpoint/2010/main" val="1267667738"/>
      </p:ext>
    </p:extLst>
  </p:cSld>
  <p:clrMapOvr>
    <a:masterClrMapping/>
  </p:clrMapOvr>
  <mc:AlternateContent xmlns:mc="http://schemas.openxmlformats.org/markup-compatibility/2006" xmlns:p14="http://schemas.microsoft.com/office/powerpoint/2010/main">
    <mc:Choice Requires="p14">
      <p:transition p14:dur="100" advTm="6815">
        <p:cut/>
      </p:transition>
    </mc:Choice>
    <mc:Fallback xmlns="">
      <p:transition advTm="6815">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78172" y="817377"/>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Ultimately </a:t>
            </a:r>
            <a:r>
              <a:rPr lang="en-GB" sz="3200" dirty="0"/>
              <a:t>it rises to a point where the cost of Transformation becomes prohibitive.</a:t>
            </a:r>
          </a:p>
        </p:txBody>
      </p:sp>
    </p:spTree>
    <p:extLst>
      <p:ext uri="{BB962C8B-B14F-4D97-AF65-F5344CB8AC3E}">
        <p14:creationId xmlns:p14="http://schemas.microsoft.com/office/powerpoint/2010/main" val="1261515479"/>
      </p:ext>
    </p:extLst>
  </p:cSld>
  <p:clrMapOvr>
    <a:masterClrMapping/>
  </p:clrMapOvr>
  <mc:AlternateContent xmlns:mc="http://schemas.openxmlformats.org/markup-compatibility/2006" xmlns:p14="http://schemas.microsoft.com/office/powerpoint/2010/main">
    <mc:Choice Requires="p14">
      <p:transition p14:dur="100" advTm="4559">
        <p:cut/>
      </p:transition>
    </mc:Choice>
    <mc:Fallback xmlns="">
      <p:transition advTm="4559">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2386" y="3040475"/>
            <a:ext cx="476306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Ability to Transform (the green dotted line) </a:t>
            </a:r>
            <a:r>
              <a:rPr lang="en-GB" sz="3200" dirty="0" smtClean="0"/>
              <a:t>starts </a:t>
            </a:r>
            <a:r>
              <a:rPr lang="en-GB" sz="3200" dirty="0"/>
              <a:t>very high but falls exponentially as  Transformational Complexity rises. </a:t>
            </a:r>
          </a:p>
        </p:txBody>
      </p:sp>
    </p:spTree>
    <p:extLst>
      <p:ext uri="{BB962C8B-B14F-4D97-AF65-F5344CB8AC3E}">
        <p14:creationId xmlns:p14="http://schemas.microsoft.com/office/powerpoint/2010/main" val="3601121915"/>
      </p:ext>
    </p:extLst>
  </p:cSld>
  <p:clrMapOvr>
    <a:masterClrMapping/>
  </p:clrMapOvr>
  <mc:AlternateContent xmlns:mc="http://schemas.openxmlformats.org/markup-compatibility/2006" xmlns:p14="http://schemas.microsoft.com/office/powerpoint/2010/main">
    <mc:Choice Requires="p14">
      <p:transition p14:dur="100" advTm="4880">
        <p:cut/>
      </p:transition>
    </mc:Choice>
    <mc:Fallback xmlns="">
      <p:transition advTm="4880">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19618" y="4065544"/>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Ultimately it falls to a point where the Ability to Transformation becomes impossible.</a:t>
            </a:r>
          </a:p>
        </p:txBody>
      </p:sp>
    </p:spTree>
    <p:extLst>
      <p:ext uri="{BB962C8B-B14F-4D97-AF65-F5344CB8AC3E}">
        <p14:creationId xmlns:p14="http://schemas.microsoft.com/office/powerpoint/2010/main" val="658810019"/>
      </p:ext>
    </p:extLst>
  </p:cSld>
  <p:clrMapOvr>
    <a:masterClrMapping/>
  </p:clrMapOvr>
  <mc:AlternateContent xmlns:mc="http://schemas.openxmlformats.org/markup-compatibility/2006" xmlns:p14="http://schemas.microsoft.com/office/powerpoint/2010/main">
    <mc:Choice Requires="p14">
      <p:transition p14:dur="100" advTm="3747">
        <p:cut/>
      </p:transition>
    </mc:Choice>
    <mc:Fallback xmlns="">
      <p:transition advTm="3747">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869744" y="2113915"/>
            <a:ext cx="4763067"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solid lines indicate the result if we DO USE The Architecture Paradigm</a:t>
            </a:r>
            <a:r>
              <a:rPr lang="en-GB" sz="3200" dirty="0" smtClean="0"/>
              <a:t>™</a:t>
            </a:r>
            <a:endParaRPr lang="en-GB" sz="3200" dirty="0"/>
          </a:p>
        </p:txBody>
      </p:sp>
    </p:spTree>
    <p:extLst>
      <p:ext uri="{BB962C8B-B14F-4D97-AF65-F5344CB8AC3E}">
        <p14:creationId xmlns:p14="http://schemas.microsoft.com/office/powerpoint/2010/main" val="3006467583"/>
      </p:ext>
    </p:extLst>
  </p:cSld>
  <p:clrMapOvr>
    <a:masterClrMapping/>
  </p:clrMapOvr>
  <mc:AlternateContent xmlns:mc="http://schemas.openxmlformats.org/markup-compatibility/2006" xmlns:p14="http://schemas.microsoft.com/office/powerpoint/2010/main">
    <mc:Choice Requires="p14">
      <p:transition p14:dur="100" advTm="3437">
        <p:cut/>
      </p:transition>
    </mc:Choice>
    <mc:Fallback xmlns="">
      <p:transition advTm="3437">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 y="1336040"/>
            <a:ext cx="10375900" cy="217738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95750" y="4647593"/>
            <a:ext cx="5467350"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Another decision point is reached after 3 minutes and then 4 minutes.</a:t>
            </a:r>
          </a:p>
        </p:txBody>
      </p:sp>
      <p:pic>
        <p:nvPicPr>
          <p:cNvPr id="7" name="Picture 2" descr="http://www.mentalhealthy.co.uk/sites/default/files/bigstock_Question_Mark_399305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74" y="4365623"/>
            <a:ext cx="2133601"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00982"/>
      </p:ext>
    </p:extLst>
  </p:cSld>
  <p:clrMapOvr>
    <a:masterClrMapping/>
  </p:clrMapOvr>
  <mc:AlternateContent xmlns:mc="http://schemas.openxmlformats.org/markup-compatibility/2006" xmlns:p14="http://schemas.microsoft.com/office/powerpoint/2010/main">
    <mc:Choice Requires="p14">
      <p:transition p14:dur="100" advTm="4021">
        <p:cut/>
      </p:transition>
    </mc:Choice>
    <mc:Fallback xmlns="">
      <p:transition advTm="4021">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173707" y="568117"/>
            <a:ext cx="4763067"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Cost of Transformation (the red solid line) </a:t>
            </a:r>
            <a:r>
              <a:rPr lang="en-GB" sz="3200" dirty="0" smtClean="0"/>
              <a:t>starts </a:t>
            </a:r>
            <a:r>
              <a:rPr lang="en-GB" sz="3200" dirty="0"/>
              <a:t>very low, and while it does rise as Transformational Complexity rises, this rise tends to be more linear and manageable</a:t>
            </a:r>
            <a:r>
              <a:rPr lang="en-GB" sz="3200" dirty="0" smtClean="0"/>
              <a:t>.</a:t>
            </a:r>
            <a:endParaRPr lang="en-GB" sz="3200" dirty="0"/>
          </a:p>
        </p:txBody>
      </p:sp>
    </p:spTree>
    <p:extLst>
      <p:ext uri="{BB962C8B-B14F-4D97-AF65-F5344CB8AC3E}">
        <p14:creationId xmlns:p14="http://schemas.microsoft.com/office/powerpoint/2010/main" val="4122039535"/>
      </p:ext>
    </p:extLst>
  </p:cSld>
  <p:clrMapOvr>
    <a:masterClrMapping/>
  </p:clrMapOvr>
  <mc:AlternateContent xmlns:mc="http://schemas.openxmlformats.org/markup-compatibility/2006" xmlns:p14="http://schemas.microsoft.com/office/powerpoint/2010/main">
    <mc:Choice Requires="p14">
      <p:transition p14:dur="100" advTm="6596">
        <p:cut/>
      </p:transition>
    </mc:Choice>
    <mc:Fallback xmlns="">
      <p:transition advTm="6596">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44500" y="2417622"/>
            <a:ext cx="4763067" cy="452431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a:t>
            </a:r>
            <a:r>
              <a:rPr lang="en-GB" sz="3200" dirty="0"/>
              <a:t>Ability to Effect Transformation (the green solid line) </a:t>
            </a:r>
            <a:r>
              <a:rPr lang="en-GB" sz="3200" dirty="0" smtClean="0"/>
              <a:t>also </a:t>
            </a:r>
            <a:r>
              <a:rPr lang="en-GB" sz="3200" dirty="0"/>
              <a:t>starts very high, and while it does fall as Transformational Complexity rises, this fall tends to be more linear and manageable</a:t>
            </a:r>
            <a:r>
              <a:rPr lang="en-GB" sz="3200" dirty="0" smtClean="0"/>
              <a:t>.</a:t>
            </a:r>
            <a:endParaRPr lang="en-GB" sz="3200" dirty="0"/>
          </a:p>
        </p:txBody>
      </p:sp>
    </p:spTree>
    <p:extLst>
      <p:ext uri="{BB962C8B-B14F-4D97-AF65-F5344CB8AC3E}">
        <p14:creationId xmlns:p14="http://schemas.microsoft.com/office/powerpoint/2010/main" val="4146800548"/>
      </p:ext>
    </p:extLst>
  </p:cSld>
  <p:clrMapOvr>
    <a:masterClrMapping/>
  </p:clrMapOvr>
  <mc:AlternateContent xmlns:mc="http://schemas.openxmlformats.org/markup-compatibility/2006" xmlns:p14="http://schemas.microsoft.com/office/powerpoint/2010/main">
    <mc:Choice Requires="p14">
      <p:transition p14:dur="100" advTm="7688">
        <p:cut/>
      </p:transition>
    </mc:Choice>
    <mc:Fallback xmlns="">
      <p:transition advTm="7688">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0977" y="2135592"/>
            <a:ext cx="9190819"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Deciding to adopt The Architecture Paradigm™ (or </a:t>
            </a:r>
            <a:r>
              <a:rPr lang="en-GB" sz="3200" dirty="0" smtClean="0"/>
              <a:t>rather increase </a:t>
            </a:r>
            <a:r>
              <a:rPr lang="en-GB" sz="3200" dirty="0"/>
              <a:t>their maturity in their use of it) </a:t>
            </a:r>
            <a:r>
              <a:rPr lang="en-GB" sz="3200" dirty="0" smtClean="0"/>
              <a:t>in relation to Enterprise Transformation, </a:t>
            </a:r>
            <a:r>
              <a:rPr lang="en-GB" sz="3200" dirty="0"/>
              <a:t>requires that an Enterprise make adjustments to the Methods, Artefacts, Culture and Environment used for Transformation.</a:t>
            </a:r>
          </a:p>
        </p:txBody>
      </p:sp>
    </p:spTree>
    <p:extLst>
      <p:ext uri="{BB962C8B-B14F-4D97-AF65-F5344CB8AC3E}">
        <p14:creationId xmlns:p14="http://schemas.microsoft.com/office/powerpoint/2010/main" val="2000570200"/>
      </p:ext>
    </p:extLst>
  </p:cSld>
  <p:clrMapOvr>
    <a:masterClrMapping/>
  </p:clrMapOvr>
  <mc:AlternateContent xmlns:mc="http://schemas.openxmlformats.org/markup-compatibility/2006" xmlns:p14="http://schemas.microsoft.com/office/powerpoint/2010/main">
    <mc:Choice Requires="p14">
      <p:transition p14:dur="100" advTm="8126">
        <p:cut/>
      </p:transition>
    </mc:Choice>
    <mc:Fallback xmlns="">
      <p:transition advTm="8126">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228849"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Cost and Ability</a:t>
            </a:r>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96900"/>
            <a:ext cx="9804400" cy="6345037"/>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621973"/>
      </p:ext>
    </p:extLst>
  </p:cSld>
  <p:clrMapOvr>
    <a:masterClrMapping/>
  </p:clrMapOvr>
  <mc:AlternateContent xmlns:mc="http://schemas.openxmlformats.org/markup-compatibility/2006" xmlns:p14="http://schemas.microsoft.com/office/powerpoint/2010/main">
    <mc:Choice Requires="p14">
      <p:transition p14:dur="100" advTm="2751">
        <p:cut/>
      </p:transition>
    </mc:Choice>
    <mc:Fallback xmlns="">
      <p:transition advTm="2751">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Tree>
    <p:extLst>
      <p:ext uri="{BB962C8B-B14F-4D97-AF65-F5344CB8AC3E}">
        <p14:creationId xmlns:p14="http://schemas.microsoft.com/office/powerpoint/2010/main" val="1928308968"/>
      </p:ext>
    </p:extLst>
  </p:cSld>
  <p:clrMapOvr>
    <a:masterClrMapping/>
  </p:clrMapOvr>
  <mc:AlternateContent xmlns:mc="http://schemas.openxmlformats.org/markup-compatibility/2006" xmlns:p14="http://schemas.microsoft.com/office/powerpoint/2010/main">
    <mc:Choice Requires="p14">
      <p:transition p14:dur="100" advTm="5038">
        <p:cut/>
      </p:transition>
    </mc:Choice>
    <mc:Fallback xmlns="">
      <p:transition advTm="5038">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651380" y="610009"/>
            <a:ext cx="4763067"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These adjustments to the Methods, Artefacts, Culture and Environment used for Transformation take an investment of time, money and most </a:t>
            </a:r>
            <a:r>
              <a:rPr lang="en-GB" sz="3200" dirty="0" smtClean="0"/>
              <a:t>importantly, </a:t>
            </a:r>
            <a:r>
              <a:rPr lang="en-GB" sz="3200" dirty="0"/>
              <a:t>will. </a:t>
            </a:r>
          </a:p>
        </p:txBody>
      </p:sp>
    </p:spTree>
    <p:extLst>
      <p:ext uri="{BB962C8B-B14F-4D97-AF65-F5344CB8AC3E}">
        <p14:creationId xmlns:p14="http://schemas.microsoft.com/office/powerpoint/2010/main" val="920222770"/>
      </p:ext>
    </p:extLst>
  </p:cSld>
  <p:clrMapOvr>
    <a:masterClrMapping/>
  </p:clrMapOvr>
  <mc:AlternateContent xmlns:mc="http://schemas.openxmlformats.org/markup-compatibility/2006" xmlns:p14="http://schemas.microsoft.com/office/powerpoint/2010/main">
    <mc:Choice Requires="p14">
      <p:transition p14:dur="100" advTm="7487">
        <p:cut/>
      </p:transition>
    </mc:Choice>
    <mc:Fallback xmlns="">
      <p:transition advTm="7487">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733266" y="708194"/>
            <a:ext cx="3248166"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How much time, money and will is required, is a function of the current Transformational Complexity that exists</a:t>
            </a:r>
            <a:r>
              <a:rPr lang="en-GB" sz="3200" dirty="0" smtClean="0"/>
              <a:t>.</a:t>
            </a:r>
            <a:endParaRPr lang="en-GB" sz="3200" dirty="0"/>
          </a:p>
        </p:txBody>
      </p:sp>
    </p:spTree>
    <p:extLst>
      <p:ext uri="{BB962C8B-B14F-4D97-AF65-F5344CB8AC3E}">
        <p14:creationId xmlns:p14="http://schemas.microsoft.com/office/powerpoint/2010/main" val="448551399"/>
      </p:ext>
    </p:extLst>
  </p:cSld>
  <p:clrMapOvr>
    <a:masterClrMapping/>
  </p:clrMapOvr>
  <mc:AlternateContent xmlns:mc="http://schemas.openxmlformats.org/markup-compatibility/2006" xmlns:p14="http://schemas.microsoft.com/office/powerpoint/2010/main">
    <mc:Choice Requires="p14">
      <p:transition p14:dur="100" advTm="4278">
        <p:cut/>
      </p:transition>
    </mc:Choice>
    <mc:Fallback xmlns="">
      <p:transition advTm="4278">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787857" y="925268"/>
            <a:ext cx="367124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a:t>As the need to make the adjustments </a:t>
            </a:r>
            <a:r>
              <a:rPr lang="en-GB" altLang="en-US" sz="3200" dirty="0" smtClean="0"/>
              <a:t>increases, </a:t>
            </a:r>
            <a:r>
              <a:rPr lang="en-GB" altLang="en-US" sz="3200" dirty="0"/>
              <a:t>the will to make them decreases</a:t>
            </a:r>
            <a:r>
              <a:rPr lang="en-GB" altLang="en-US" sz="3200" dirty="0" smtClean="0"/>
              <a:t>.</a:t>
            </a:r>
            <a:endParaRPr lang="en-GB" altLang="en-US" sz="3200" dirty="0"/>
          </a:p>
        </p:txBody>
      </p:sp>
    </p:spTree>
    <p:extLst>
      <p:ext uri="{BB962C8B-B14F-4D97-AF65-F5344CB8AC3E}">
        <p14:creationId xmlns:p14="http://schemas.microsoft.com/office/powerpoint/2010/main" val="3192649119"/>
      </p:ext>
    </p:extLst>
  </p:cSld>
  <p:clrMapOvr>
    <a:masterClrMapping/>
  </p:clrMapOvr>
  <mc:AlternateContent xmlns:mc="http://schemas.openxmlformats.org/markup-compatibility/2006" xmlns:p14="http://schemas.microsoft.com/office/powerpoint/2010/main">
    <mc:Choice Requires="p14">
      <p:transition p14:dur="100" advTm="6001">
        <p:cut/>
      </p:transition>
    </mc:Choice>
    <mc:Fallback xmlns="">
      <p:transition advTm="6001">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2300291" y="596362"/>
            <a:ext cx="3936736"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a:t>If left too late, there comes a time when the amount of time and money that is required is just not available regardless of how much will that exists and the </a:t>
            </a:r>
            <a:r>
              <a:rPr lang="en-GB" altLang="en-US" sz="3200" dirty="0" smtClean="0"/>
              <a:t>Enterprise will </a:t>
            </a:r>
            <a:r>
              <a:rPr lang="en-GB" altLang="en-US" sz="3200" dirty="0"/>
              <a:t>cease to be able to transform at </a:t>
            </a:r>
            <a:r>
              <a:rPr lang="en-GB" altLang="en-US" sz="3200" dirty="0" smtClean="0"/>
              <a:t>all.</a:t>
            </a:r>
          </a:p>
        </p:txBody>
      </p:sp>
    </p:spTree>
    <p:extLst>
      <p:ext uri="{BB962C8B-B14F-4D97-AF65-F5344CB8AC3E}">
        <p14:creationId xmlns:p14="http://schemas.microsoft.com/office/powerpoint/2010/main" val="1130286604"/>
      </p:ext>
    </p:extLst>
  </p:cSld>
  <p:clrMapOvr>
    <a:masterClrMapping/>
  </p:clrMapOvr>
  <mc:AlternateContent xmlns:mc="http://schemas.openxmlformats.org/markup-compatibility/2006" xmlns:p14="http://schemas.microsoft.com/office/powerpoint/2010/main">
    <mc:Choice Requires="p14">
      <p:transition p14:dur="100" advTm="8862">
        <p:cut/>
      </p:transition>
    </mc:Choice>
    <mc:Fallback xmlns="">
      <p:transition advTm="8862">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1940426" y="2588805"/>
            <a:ext cx="6810232"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smtClean="0"/>
              <a:t>When </a:t>
            </a:r>
            <a:r>
              <a:rPr lang="en-GB" altLang="en-US" sz="3200" dirty="0"/>
              <a:t>you are drowning</a:t>
            </a:r>
            <a:r>
              <a:rPr lang="en-GB" altLang="en-US" sz="3200" dirty="0" smtClean="0"/>
              <a:t>,</a:t>
            </a:r>
          </a:p>
          <a:p>
            <a:endParaRPr lang="en-GB" altLang="en-US" sz="3200" dirty="0" smtClean="0"/>
          </a:p>
          <a:p>
            <a:r>
              <a:rPr lang="en-GB" altLang="en-US" sz="3200" dirty="0" smtClean="0"/>
              <a:t>it’s </a:t>
            </a:r>
            <a:r>
              <a:rPr lang="en-GB" altLang="en-US" sz="3200" dirty="0"/>
              <a:t>too late to learn to </a:t>
            </a:r>
            <a:r>
              <a:rPr lang="en-GB" altLang="en-US" sz="3200" dirty="0" smtClean="0"/>
              <a:t>how swim.</a:t>
            </a:r>
            <a:endParaRPr lang="en-GB" altLang="en-US" sz="3200" dirty="0"/>
          </a:p>
        </p:txBody>
      </p:sp>
    </p:spTree>
    <p:extLst>
      <p:ext uri="{BB962C8B-B14F-4D97-AF65-F5344CB8AC3E}">
        <p14:creationId xmlns:p14="http://schemas.microsoft.com/office/powerpoint/2010/main" val="2086563330"/>
      </p:ext>
    </p:extLst>
  </p:cSld>
  <p:clrMapOvr>
    <a:masterClrMapping/>
  </p:clrMapOvr>
  <mc:AlternateContent xmlns:mc="http://schemas.openxmlformats.org/markup-compatibility/2006" xmlns:p14="http://schemas.microsoft.com/office/powerpoint/2010/main">
    <mc:Choice Requires="p14">
      <p:transition p14:dur="100" advTm="4923">
        <p:cut/>
      </p:transition>
    </mc:Choice>
    <mc:Fallback xmlns="">
      <p:transition advTm="4923">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 y="1336040"/>
            <a:ext cx="10375900" cy="217738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095750" y="4647593"/>
            <a:ext cx="5467350"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A final decision point is reached at the end of the presentation.</a:t>
            </a:r>
          </a:p>
        </p:txBody>
      </p:sp>
      <p:pic>
        <p:nvPicPr>
          <p:cNvPr id="7" name="Picture 2" descr="http://www.mentalhealthy.co.uk/sites/default/files/bigstock_Question_Mark_399305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874" y="4365623"/>
            <a:ext cx="2133601"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00982"/>
      </p:ext>
    </p:extLst>
  </p:cSld>
  <p:clrMapOvr>
    <a:masterClrMapping/>
  </p:clrMapOvr>
  <mc:AlternateContent xmlns:mc="http://schemas.openxmlformats.org/markup-compatibility/2006" xmlns:p14="http://schemas.microsoft.com/office/powerpoint/2010/main">
    <mc:Choice Requires="p14">
      <p:transition p14:dur="100" advTm="4303">
        <p:cut/>
      </p:transition>
    </mc:Choice>
    <mc:Fallback xmlns="">
      <p:transition advTm="4303">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
        <p:nvSpPr>
          <p:cNvPr id="6" name="TextBox 5"/>
          <p:cNvSpPr txBox="1"/>
          <p:nvPr/>
        </p:nvSpPr>
        <p:spPr>
          <a:xfrm>
            <a:off x="218364" y="2214124"/>
            <a:ext cx="10003809"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altLang="en-US" sz="3200" dirty="0"/>
              <a:t>Justification is also very difficult because the realisation of the benefits only materialise after subsequent projects (which Transform Operations), execute within that improved Transformation environment</a:t>
            </a:r>
            <a:r>
              <a:rPr lang="en-GB" altLang="en-US" sz="3200" dirty="0" smtClean="0"/>
              <a:t>.</a:t>
            </a:r>
            <a:endParaRPr lang="en-GB" altLang="en-US" sz="3200" dirty="0"/>
          </a:p>
        </p:txBody>
      </p:sp>
    </p:spTree>
    <p:extLst>
      <p:ext uri="{BB962C8B-B14F-4D97-AF65-F5344CB8AC3E}">
        <p14:creationId xmlns:p14="http://schemas.microsoft.com/office/powerpoint/2010/main" val="1162408788"/>
      </p:ext>
    </p:extLst>
  </p:cSld>
  <p:clrMapOvr>
    <a:masterClrMapping/>
  </p:clrMapOvr>
  <mc:AlternateContent xmlns:mc="http://schemas.openxmlformats.org/markup-compatibility/2006" xmlns:p14="http://schemas.microsoft.com/office/powerpoint/2010/main">
    <mc:Choice Requires="p14">
      <p:transition p14:dur="100" advTm="7343">
        <p:cut/>
      </p:transition>
    </mc:Choice>
    <mc:Fallback xmlns="">
      <p:transition advTm="7343">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497283"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Investment</a:t>
            </a:r>
            <a:endParaRPr lang="en-GB" dirty="0"/>
          </a:p>
        </p:txBody>
      </p:sp>
    </p:spTree>
    <p:extLst>
      <p:ext uri="{BB962C8B-B14F-4D97-AF65-F5344CB8AC3E}">
        <p14:creationId xmlns:p14="http://schemas.microsoft.com/office/powerpoint/2010/main" val="844233341"/>
      </p:ext>
    </p:extLst>
  </p:cSld>
  <p:clrMapOvr>
    <a:masterClrMapping/>
  </p:clrMapOvr>
  <mc:AlternateContent xmlns:mc="http://schemas.openxmlformats.org/markup-compatibility/2006" xmlns:p14="http://schemas.microsoft.com/office/powerpoint/2010/main">
    <mc:Choice Requires="p14">
      <p:transition p14:dur="100" advTm="3294">
        <p:cut/>
      </p:transition>
    </mc:Choice>
    <mc:Fallback xmlns="">
      <p:transition advTm="3294">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Tree>
    <p:extLst>
      <p:ext uri="{BB962C8B-B14F-4D97-AF65-F5344CB8AC3E}">
        <p14:creationId xmlns:p14="http://schemas.microsoft.com/office/powerpoint/2010/main" val="1446691974"/>
      </p:ext>
    </p:extLst>
  </p:cSld>
  <p:clrMapOvr>
    <a:masterClrMapping/>
  </p:clrMapOvr>
  <mc:AlternateContent xmlns:mc="http://schemas.openxmlformats.org/markup-compatibility/2006" xmlns:p14="http://schemas.microsoft.com/office/powerpoint/2010/main">
    <mc:Choice Requires="p14">
      <p:transition p14:dur="100" advTm="4150">
        <p:cut/>
      </p:transition>
    </mc:Choice>
    <mc:Fallback xmlns="">
      <p:transition advTm="4150">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4177078" y="2288683"/>
            <a:ext cx="4763067"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Peoples expectations of short term value are too high and their expectations of long term value are too low</a:t>
            </a:r>
            <a:r>
              <a:rPr lang="en-GB" sz="3200" dirty="0" smtClean="0"/>
              <a:t>.</a:t>
            </a:r>
            <a:endParaRPr lang="en-GB" sz="3200" dirty="0"/>
          </a:p>
        </p:txBody>
      </p:sp>
    </p:spTree>
    <p:extLst>
      <p:ext uri="{BB962C8B-B14F-4D97-AF65-F5344CB8AC3E}">
        <p14:creationId xmlns:p14="http://schemas.microsoft.com/office/powerpoint/2010/main" val="450428695"/>
      </p:ext>
    </p:extLst>
  </p:cSld>
  <p:clrMapOvr>
    <a:masterClrMapping/>
  </p:clrMapOvr>
  <mc:AlternateContent xmlns:mc="http://schemas.openxmlformats.org/markup-compatibility/2006" xmlns:p14="http://schemas.microsoft.com/office/powerpoint/2010/main">
    <mc:Choice Requires="p14">
      <p:transition p14:dur="100" advTm="6031">
        <p:cut/>
      </p:transition>
    </mc:Choice>
    <mc:Fallback xmlns="">
      <p:transition advTm="6031">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205579" y="856831"/>
            <a:ext cx="4763067"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In reality, short term value is much less than expected but long term value is much higher than expected.</a:t>
            </a:r>
          </a:p>
        </p:txBody>
      </p:sp>
    </p:spTree>
    <p:extLst>
      <p:ext uri="{BB962C8B-B14F-4D97-AF65-F5344CB8AC3E}">
        <p14:creationId xmlns:p14="http://schemas.microsoft.com/office/powerpoint/2010/main" val="2702466423"/>
      </p:ext>
    </p:extLst>
  </p:cSld>
  <p:clrMapOvr>
    <a:masterClrMapping/>
  </p:clrMapOvr>
  <mc:AlternateContent xmlns:mc="http://schemas.openxmlformats.org/markup-compatibility/2006" xmlns:p14="http://schemas.microsoft.com/office/powerpoint/2010/main">
    <mc:Choice Requires="p14">
      <p:transition p14:dur="100" advTm="5100">
        <p:cut/>
      </p:transition>
    </mc:Choice>
    <mc:Fallback xmlns="">
      <p:transition advTm="5100">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5609230" y="864120"/>
            <a:ext cx="476306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There is a time lapse between making the investment in utilising The Architecture Paradigm™ and reaping it’s benefits</a:t>
            </a:r>
            <a:r>
              <a:rPr lang="en-GB" sz="3200" dirty="0" smtClean="0"/>
              <a:t>.</a:t>
            </a:r>
            <a:endParaRPr lang="en-GB" sz="3200" dirty="0"/>
          </a:p>
        </p:txBody>
      </p:sp>
    </p:spTree>
    <p:extLst>
      <p:ext uri="{BB962C8B-B14F-4D97-AF65-F5344CB8AC3E}">
        <p14:creationId xmlns:p14="http://schemas.microsoft.com/office/powerpoint/2010/main" val="2708311290"/>
      </p:ext>
    </p:extLst>
  </p:cSld>
  <p:clrMapOvr>
    <a:masterClrMapping/>
  </p:clrMapOvr>
  <mc:AlternateContent xmlns:mc="http://schemas.openxmlformats.org/markup-compatibility/2006" xmlns:p14="http://schemas.microsoft.com/office/powerpoint/2010/main">
    <mc:Choice Requires="p14">
      <p:transition p14:dur="100" advTm="5541">
        <p:cut/>
      </p:transition>
    </mc:Choice>
    <mc:Fallback xmlns="">
      <p:transition advTm="5541">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1446663" y="1076684"/>
            <a:ext cx="476306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Justification for The Architecture Paradigm™ cannot be based on the benefit of the next project or even the next </a:t>
            </a:r>
            <a:r>
              <a:rPr lang="en-GB" sz="3200" dirty="0" smtClean="0"/>
              <a:t>2, </a:t>
            </a:r>
            <a:r>
              <a:rPr lang="en-GB" sz="3200" dirty="0"/>
              <a:t>3 or 4 projects</a:t>
            </a:r>
            <a:r>
              <a:rPr lang="en-GB" sz="3200" dirty="0" smtClean="0"/>
              <a:t>.</a:t>
            </a:r>
            <a:endParaRPr lang="en-GB" sz="3200" dirty="0"/>
          </a:p>
        </p:txBody>
      </p:sp>
    </p:spTree>
    <p:extLst>
      <p:ext uri="{BB962C8B-B14F-4D97-AF65-F5344CB8AC3E}">
        <p14:creationId xmlns:p14="http://schemas.microsoft.com/office/powerpoint/2010/main" val="383321036"/>
      </p:ext>
    </p:extLst>
  </p:cSld>
  <p:clrMapOvr>
    <a:masterClrMapping/>
  </p:clrMapOvr>
  <mc:AlternateContent xmlns:mc="http://schemas.openxmlformats.org/markup-compatibility/2006" xmlns:p14="http://schemas.microsoft.com/office/powerpoint/2010/main">
    <mc:Choice Requires="p14">
      <p:transition p14:dur="100" advTm="5298">
        <p:cut/>
      </p:transition>
    </mc:Choice>
    <mc:Fallback xmlns="">
      <p:transition advTm="5298">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
        <p:nvSpPr>
          <p:cNvPr id="6" name="TextBox 5"/>
          <p:cNvSpPr txBox="1"/>
          <p:nvPr/>
        </p:nvSpPr>
        <p:spPr>
          <a:xfrm>
            <a:off x="232011" y="890854"/>
            <a:ext cx="4763067"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 fact, the next project (and </a:t>
            </a:r>
            <a:r>
              <a:rPr lang="en-GB" sz="3200" dirty="0" smtClean="0"/>
              <a:t>probably the </a:t>
            </a:r>
            <a:r>
              <a:rPr lang="en-GB" sz="3200" dirty="0"/>
              <a:t>2nd and 3rd </a:t>
            </a:r>
            <a:r>
              <a:rPr lang="en-GB" sz="3200" dirty="0" smtClean="0"/>
              <a:t>projects also) </a:t>
            </a:r>
            <a:r>
              <a:rPr lang="en-GB" sz="3200" dirty="0"/>
              <a:t>may well run slower and cost more money. This is the Chasm of Procrastination.</a:t>
            </a:r>
          </a:p>
        </p:txBody>
      </p:sp>
    </p:spTree>
    <p:extLst>
      <p:ext uri="{BB962C8B-B14F-4D97-AF65-F5344CB8AC3E}">
        <p14:creationId xmlns:p14="http://schemas.microsoft.com/office/powerpoint/2010/main" val="978080576"/>
      </p:ext>
    </p:extLst>
  </p:cSld>
  <p:clrMapOvr>
    <a:masterClrMapping/>
  </p:clrMapOvr>
  <mc:AlternateContent xmlns:mc="http://schemas.openxmlformats.org/markup-compatibility/2006" xmlns:p14="http://schemas.microsoft.com/office/powerpoint/2010/main">
    <mc:Choice Requires="p14">
      <p:transition p14:dur="100" advTm="6227">
        <p:cut/>
      </p:transition>
    </mc:Choice>
    <mc:Fallback xmlns="">
      <p:transition advTm="6227">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2"/>
            <a:ext cx="9507764" cy="6418263"/>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2228850" y="0"/>
            <a:ext cx="6851652" cy="414000"/>
          </a:xfrm>
        </p:spPr>
        <p:txBody>
          <a:bodyPr/>
          <a:lstStyle/>
          <a:p>
            <a:r>
              <a:rPr lang="en-GB" dirty="0" smtClean="0"/>
              <a:t>The Architecture Paradigm™</a:t>
            </a:r>
            <a:endParaRPr lang="en-GB" dirty="0"/>
          </a:p>
        </p:txBody>
      </p:sp>
      <p:sp>
        <p:nvSpPr>
          <p:cNvPr id="12" name="Text Placeholder 5"/>
          <p:cNvSpPr>
            <a:spLocks noGrp="1"/>
          </p:cNvSpPr>
          <p:nvPr>
            <p:ph type="body" sz="quarter" idx="10"/>
          </p:nvPr>
        </p:nvSpPr>
        <p:spPr>
          <a:xfrm>
            <a:off x="1605280" y="0"/>
            <a:ext cx="320278" cy="414000"/>
          </a:xfrm>
        </p:spPr>
        <p:txBody>
          <a:bodyPr/>
          <a:lstStyle/>
          <a:p>
            <a:r>
              <a:rPr lang="en-GB" dirty="0" smtClean="0"/>
              <a:t>2</a:t>
            </a:r>
            <a:endParaRPr lang="en-GB" dirty="0"/>
          </a:p>
        </p:txBody>
      </p:sp>
      <p:sp>
        <p:nvSpPr>
          <p:cNvPr id="13" name="Text Placeholder 7"/>
          <p:cNvSpPr>
            <a:spLocks noGrp="1"/>
          </p:cNvSpPr>
          <p:nvPr>
            <p:ph type="body" sz="quarter" idx="11"/>
          </p:nvPr>
        </p:nvSpPr>
        <p:spPr>
          <a:xfrm>
            <a:off x="3949701" y="0"/>
            <a:ext cx="6648346" cy="414000"/>
          </a:xfrm>
        </p:spPr>
        <p:txBody>
          <a:bodyPr/>
          <a:lstStyle/>
          <a:p>
            <a:r>
              <a:rPr lang="en-GB" dirty="0" smtClean="0"/>
              <a:t>Justification - Procrastination</a:t>
            </a:r>
            <a:endParaRPr lang="en-GB" dirty="0"/>
          </a:p>
        </p:txBody>
      </p:sp>
    </p:spTree>
    <p:extLst>
      <p:ext uri="{BB962C8B-B14F-4D97-AF65-F5344CB8AC3E}">
        <p14:creationId xmlns:p14="http://schemas.microsoft.com/office/powerpoint/2010/main" val="476432960"/>
      </p:ext>
    </p:extLst>
  </p:cSld>
  <p:clrMapOvr>
    <a:masterClrMapping/>
  </p:clrMapOvr>
  <mc:AlternateContent xmlns:mc="http://schemas.openxmlformats.org/markup-compatibility/2006" xmlns:p14="http://schemas.microsoft.com/office/powerpoint/2010/main">
    <mc:Choice Requires="p14">
      <p:transition p14:dur="100" advTm="3148">
        <p:cut/>
      </p:transition>
    </mc:Choice>
    <mc:Fallback xmlns="">
      <p:transition advTm="3148">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dirty="0" smtClean="0">
                <a:ea typeface="MS PGothic" pitchFamily="34" charset="-128"/>
              </a:rPr>
              <a:t>What Does The Architecture Paradigm™ Really Mean?</a:t>
            </a:r>
          </a:p>
        </p:txBody>
      </p:sp>
      <p:sp>
        <p:nvSpPr>
          <p:cNvPr id="354307" name="Rectangle 3"/>
          <p:cNvSpPr>
            <a:spLocks noGrp="1" noChangeArrowheads="1"/>
          </p:cNvSpPr>
          <p:nvPr>
            <p:ph idx="1"/>
          </p:nvPr>
        </p:nvSpPr>
        <p:spPr>
          <a:effectLst>
            <a:outerShdw blurRad="292100" dist="139700" dir="2700000" algn="ctr" rotWithShape="0">
              <a:srgbClr val="000000">
                <a:alpha val="65000"/>
              </a:srgbClr>
            </a:outerShdw>
          </a:effectLst>
        </p:spPr>
        <p:txBody>
          <a:bodyPr/>
          <a:lstStyle/>
          <a:p>
            <a:r>
              <a:rPr lang="en-GB" altLang="en-US" sz="2600" dirty="0"/>
              <a:t>We do not mean adding a new set of people…</a:t>
            </a:r>
          </a:p>
          <a:p>
            <a:r>
              <a:rPr lang="en-GB" altLang="en-US" sz="2600" dirty="0"/>
              <a:t>We mean adjusting the way people do their jobs…</a:t>
            </a:r>
          </a:p>
          <a:p>
            <a:pPr lvl="1"/>
            <a:r>
              <a:rPr lang="en-GB" altLang="en-US" sz="2600" dirty="0"/>
              <a:t>Using Models, Metamodels &amp; Modelling</a:t>
            </a:r>
          </a:p>
          <a:p>
            <a:pPr lvl="1"/>
            <a:r>
              <a:rPr lang="en-GB" altLang="en-US" sz="2600" dirty="0"/>
              <a:t>Understanding the Relationships between things</a:t>
            </a:r>
          </a:p>
          <a:p>
            <a:pPr lvl="1"/>
            <a:r>
              <a:rPr lang="en-GB" altLang="en-US" sz="2600" dirty="0"/>
              <a:t>Understanding the context of things</a:t>
            </a:r>
          </a:p>
          <a:p>
            <a:pPr lvl="1"/>
            <a:r>
              <a:rPr lang="en-GB" altLang="en-US" sz="2600" dirty="0"/>
              <a:t>Using Abstraction/Elaboration</a:t>
            </a:r>
          </a:p>
          <a:p>
            <a:pPr lvl="2">
              <a:spcBef>
                <a:spcPts val="0"/>
              </a:spcBef>
            </a:pPr>
            <a:r>
              <a:rPr lang="en-GB" altLang="en-US" sz="2000" dirty="0"/>
              <a:t>Omission/Inclusion</a:t>
            </a:r>
          </a:p>
          <a:p>
            <a:pPr lvl="2">
              <a:spcBef>
                <a:spcPts val="0"/>
              </a:spcBef>
            </a:pPr>
            <a:r>
              <a:rPr lang="en-GB" altLang="en-US" sz="2000" dirty="0"/>
              <a:t>Composition/Decomposition</a:t>
            </a:r>
          </a:p>
          <a:p>
            <a:pPr lvl="2">
              <a:spcBef>
                <a:spcPts val="0"/>
              </a:spcBef>
            </a:pPr>
            <a:r>
              <a:rPr lang="en-GB" altLang="en-US" sz="2000" dirty="0"/>
              <a:t>Generalisation/Specialisation</a:t>
            </a:r>
          </a:p>
          <a:p>
            <a:pPr lvl="2">
              <a:spcBef>
                <a:spcPts val="0"/>
              </a:spcBef>
            </a:pPr>
            <a:r>
              <a:rPr lang="en-GB" altLang="en-US" sz="2000" dirty="0"/>
              <a:t>Idealisation/Realisation</a:t>
            </a:r>
          </a:p>
          <a:p>
            <a:pPr lvl="1"/>
            <a:r>
              <a:rPr lang="en-GB" altLang="en-US" sz="2600" dirty="0"/>
              <a:t>Providing Clarity – in terms of Communication Semantics &amp; </a:t>
            </a:r>
            <a:r>
              <a:rPr lang="en-GB" altLang="en-US" sz="2600" dirty="0" smtClean="0"/>
              <a:t>Language</a:t>
            </a:r>
            <a:endParaRPr lang="en-GB" altLang="en-US" sz="2600" dirty="0"/>
          </a:p>
        </p:txBody>
      </p:sp>
    </p:spTree>
    <p:custDataLst>
      <p:tags r:id="rId1"/>
    </p:custDataLst>
    <p:extLst>
      <p:ext uri="{BB962C8B-B14F-4D97-AF65-F5344CB8AC3E}">
        <p14:creationId xmlns:p14="http://schemas.microsoft.com/office/powerpoint/2010/main" val="2831321666"/>
      </p:ext>
    </p:extLst>
  </p:cSld>
  <p:clrMapOvr>
    <a:masterClrMapping/>
  </p:clrMapOvr>
  <mc:AlternateContent xmlns:mc="http://schemas.openxmlformats.org/markup-compatibility/2006" xmlns:p14="http://schemas.microsoft.com/office/powerpoint/2010/main">
    <mc:Choice Requires="p14">
      <p:transition p14:dur="100" advTm="18166">
        <p:cut/>
      </p:transition>
    </mc:Choice>
    <mc:Fallback xmlns="">
      <p:transition advTm="18166">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numCol="1" spcCol="360000"/>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Lets Begin with a Premise…</a:t>
            </a:r>
          </a:p>
        </p:txBody>
      </p:sp>
    </p:spTree>
    <p:extLst>
      <p:ext uri="{BB962C8B-B14F-4D97-AF65-F5344CB8AC3E}">
        <p14:creationId xmlns:p14="http://schemas.microsoft.com/office/powerpoint/2010/main" val="765506683"/>
      </p:ext>
    </p:extLst>
  </p:cSld>
  <p:clrMapOvr>
    <a:masterClrMapping/>
  </p:clrMapOvr>
  <mc:AlternateContent xmlns:mc="http://schemas.openxmlformats.org/markup-compatibility/2006" xmlns:p14="http://schemas.microsoft.com/office/powerpoint/2010/main">
    <mc:Choice Requires="p14">
      <p:transition p14:dur="100" advTm="2226">
        <p:cut/>
      </p:transition>
    </mc:Choice>
    <mc:Fallback xmlns="">
      <p:transition advTm="2226">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a:solidFill>
                  <a:srgbClr val="2848A6"/>
                </a:solidFill>
                <a:latin typeface="+mn-lt"/>
                <a:ea typeface="+mn-ea"/>
                <a:cs typeface="+mn-cs"/>
              </a:rPr>
              <a:t>Enterprise Debt™</a:t>
            </a:r>
            <a:endParaRPr lang="en-GB" sz="4800" b="1" kern="1200" dirty="0">
              <a:solidFill>
                <a:srgbClr val="2848A6"/>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100" advTm="2865">
        <p:cut/>
      </p:transition>
    </mc:Choice>
    <mc:Fallback xmlns="">
      <p:transition advTm="2865">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857249" y="4257707"/>
            <a:ext cx="4152901"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work undertaken in any project can be thought of consisting of three fundamental types: </a:t>
            </a:r>
            <a:r>
              <a:rPr lang="en-GB" sz="3200" dirty="0" smtClean="0"/>
              <a:t>-</a:t>
            </a:r>
            <a:endParaRPr lang="en-GB" sz="3200" dirty="0"/>
          </a:p>
        </p:txBody>
      </p:sp>
    </p:spTree>
    <p:extLst>
      <p:ext uri="{BB962C8B-B14F-4D97-AF65-F5344CB8AC3E}">
        <p14:creationId xmlns:p14="http://schemas.microsoft.com/office/powerpoint/2010/main" val="1486760995"/>
      </p:ext>
    </p:extLst>
  </p:cSld>
  <p:clrMapOvr>
    <a:masterClrMapping/>
  </p:clrMapOvr>
  <mc:AlternateContent xmlns:mc="http://schemas.openxmlformats.org/markup-compatibility/2006" xmlns:p14="http://schemas.microsoft.com/office/powerpoint/2010/main">
    <mc:Choice Requires="p14">
      <p:transition p14:dur="100" advTm="4581">
        <p:cut/>
      </p:transition>
    </mc:Choice>
    <mc:Fallback xmlns="">
      <p:transition advTm="4581">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5657849" y="1414016"/>
            <a:ext cx="4095751"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1. Strategic </a:t>
            </a:r>
            <a:r>
              <a:rPr lang="en-GB" sz="3200" dirty="0"/>
              <a:t>Work – Work that complies with Guidance. Generally the most effective, most efficient and least risky manner of achieving an end. </a:t>
            </a:r>
          </a:p>
        </p:txBody>
      </p:sp>
    </p:spTree>
    <p:extLst>
      <p:ext uri="{BB962C8B-B14F-4D97-AF65-F5344CB8AC3E}">
        <p14:creationId xmlns:p14="http://schemas.microsoft.com/office/powerpoint/2010/main" val="1486760995"/>
      </p:ext>
    </p:extLst>
  </p:cSld>
  <p:clrMapOvr>
    <a:masterClrMapping/>
  </p:clrMapOvr>
  <mc:AlternateContent xmlns:mc="http://schemas.openxmlformats.org/markup-compatibility/2006" xmlns:p14="http://schemas.microsoft.com/office/powerpoint/2010/main">
    <mc:Choice Requires="p14">
      <p:transition p14:dur="100" advTm="6898">
        <p:cut/>
      </p:transition>
    </mc:Choice>
    <mc:Fallback xmlns="">
      <p:transition advTm="6898">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5648325" y="1380467"/>
            <a:ext cx="4215024"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2. Tactical </a:t>
            </a:r>
            <a:r>
              <a:rPr lang="en-GB" sz="3200" dirty="0"/>
              <a:t>Work – Work that contravenes Guidance. Generally less effective, less efficient and more risky manner of achieving an end</a:t>
            </a:r>
            <a:r>
              <a:rPr lang="en-GB" sz="3200" dirty="0" smtClean="0"/>
              <a:t>.</a:t>
            </a:r>
            <a:endParaRPr lang="en-GB" sz="3200" dirty="0"/>
          </a:p>
        </p:txBody>
      </p:sp>
    </p:spTree>
    <p:extLst>
      <p:ext uri="{BB962C8B-B14F-4D97-AF65-F5344CB8AC3E}">
        <p14:creationId xmlns:p14="http://schemas.microsoft.com/office/powerpoint/2010/main" val="1486760995"/>
      </p:ext>
    </p:extLst>
  </p:cSld>
  <p:clrMapOvr>
    <a:masterClrMapping/>
  </p:clrMapOvr>
  <mc:AlternateContent xmlns:mc="http://schemas.openxmlformats.org/markup-compatibility/2006" xmlns:p14="http://schemas.microsoft.com/office/powerpoint/2010/main">
    <mc:Choice Requires="p14">
      <p:transition p14:dur="100" advTm="6372">
        <p:cut/>
      </p:transition>
    </mc:Choice>
    <mc:Fallback xmlns="">
      <p:transition advTm="6372">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5634960" y="1918841"/>
            <a:ext cx="4223415"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3. Remedial </a:t>
            </a:r>
            <a:r>
              <a:rPr lang="en-GB" sz="3200" dirty="0"/>
              <a:t>Work – Work that exists to correct previous Tactical Work (i.e. changing previous Tactical work into Strategic Work </a:t>
            </a:r>
            <a:r>
              <a:rPr lang="en-GB" sz="3200" dirty="0" smtClean="0"/>
              <a:t>)</a:t>
            </a:r>
            <a:endParaRPr lang="en-GB" sz="3200" dirty="0"/>
          </a:p>
        </p:txBody>
      </p:sp>
    </p:spTree>
    <p:extLst>
      <p:ext uri="{BB962C8B-B14F-4D97-AF65-F5344CB8AC3E}">
        <p14:creationId xmlns:p14="http://schemas.microsoft.com/office/powerpoint/2010/main" val="1486760995"/>
      </p:ext>
    </p:extLst>
  </p:cSld>
  <p:clrMapOvr>
    <a:masterClrMapping/>
  </p:clrMapOvr>
  <mc:AlternateContent xmlns:mc="http://schemas.openxmlformats.org/markup-compatibility/2006" xmlns:p14="http://schemas.microsoft.com/office/powerpoint/2010/main">
    <mc:Choice Requires="p14">
      <p:transition p14:dur="100" advTm="7793">
        <p:cut/>
      </p:transition>
    </mc:Choice>
    <mc:Fallback xmlns="">
      <p:transition advTm="7793">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900751" y="1341230"/>
            <a:ext cx="837972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Note </a:t>
            </a:r>
            <a:r>
              <a:rPr lang="en-GB" sz="3200" dirty="0"/>
              <a:t>that this is not the same as a Strategic Project or a Tactical project.</a:t>
            </a:r>
          </a:p>
          <a:p>
            <a:endParaRPr lang="en-GB" sz="3200" dirty="0" smtClean="0"/>
          </a:p>
          <a:p>
            <a:r>
              <a:rPr lang="en-GB" sz="3200" dirty="0" smtClean="0"/>
              <a:t>A </a:t>
            </a:r>
            <a:r>
              <a:rPr lang="en-GB" sz="3200" dirty="0"/>
              <a:t>project might be deemed to be a Strategic Project (i.e. key for business success) but could be implemented solely by Tactical Work</a:t>
            </a:r>
            <a:r>
              <a:rPr lang="en-GB" sz="3200" dirty="0" smtClean="0"/>
              <a:t>.</a:t>
            </a:r>
            <a:endParaRPr lang="en-GB" sz="3200" dirty="0"/>
          </a:p>
        </p:txBody>
      </p:sp>
    </p:spTree>
    <p:extLst>
      <p:ext uri="{BB962C8B-B14F-4D97-AF65-F5344CB8AC3E}">
        <p14:creationId xmlns:p14="http://schemas.microsoft.com/office/powerpoint/2010/main" val="1486760995"/>
      </p:ext>
    </p:extLst>
  </p:cSld>
  <p:clrMapOvr>
    <a:masterClrMapping/>
  </p:clrMapOvr>
  <mc:AlternateContent xmlns:mc="http://schemas.openxmlformats.org/markup-compatibility/2006" xmlns:p14="http://schemas.microsoft.com/office/powerpoint/2010/main">
    <mc:Choice Requires="p14">
      <p:transition p14:dur="100" advTm="10996">
        <p:cut/>
      </p:transition>
    </mc:Choice>
    <mc:Fallback xmlns="">
      <p:transition advTm="10996">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362312" y="1109218"/>
            <a:ext cx="9976514" cy="452431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This </a:t>
            </a:r>
            <a:r>
              <a:rPr lang="en-GB" sz="3200" dirty="0"/>
              <a:t>is the reason why in many projects, the project personnel may be raising red flags saying “This is a tactical </a:t>
            </a:r>
            <a:r>
              <a:rPr lang="en-GB" sz="3200" dirty="0" smtClean="0"/>
              <a:t>project” </a:t>
            </a:r>
            <a:r>
              <a:rPr lang="en-GB" sz="3200" dirty="0"/>
              <a:t>while the Customer of the project may be saying “This is a Strategic Project</a:t>
            </a:r>
            <a:r>
              <a:rPr lang="en-GB" sz="3200" dirty="0" smtClean="0"/>
              <a:t>”.</a:t>
            </a:r>
          </a:p>
          <a:p>
            <a:endParaRPr lang="en-GB" sz="3200" dirty="0"/>
          </a:p>
          <a:p>
            <a:r>
              <a:rPr lang="en-GB" sz="3200" dirty="0"/>
              <a:t>WHY we are doing the project is Strategic, but HOW we are doing the project </a:t>
            </a:r>
            <a:r>
              <a:rPr lang="en-GB" sz="3200" dirty="0" smtClean="0"/>
              <a:t>may well be Tactical - Which </a:t>
            </a:r>
            <a:r>
              <a:rPr lang="en-GB" sz="3200" dirty="0"/>
              <a:t>is why many “Tactical Projects” end up being the “Strategic Solution”</a:t>
            </a:r>
          </a:p>
        </p:txBody>
      </p:sp>
    </p:spTree>
    <p:extLst>
      <p:ext uri="{BB962C8B-B14F-4D97-AF65-F5344CB8AC3E}">
        <p14:creationId xmlns:p14="http://schemas.microsoft.com/office/powerpoint/2010/main" val="1486760995"/>
      </p:ext>
    </p:extLst>
  </p:cSld>
  <p:clrMapOvr>
    <a:masterClrMapping/>
  </p:clrMapOvr>
  <mc:AlternateContent xmlns:mc="http://schemas.openxmlformats.org/markup-compatibility/2006" xmlns:p14="http://schemas.microsoft.com/office/powerpoint/2010/main">
    <mc:Choice Requires="p14">
      <p:transition p14:dur="100" advTm="16037">
        <p:cut/>
      </p:transition>
    </mc:Choice>
    <mc:Fallback xmlns="">
      <p:transition advTm="16037">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3810001" y="932937"/>
            <a:ext cx="6218038"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Here we see the Enterprise </a:t>
            </a:r>
            <a:r>
              <a:rPr lang="en-GB" sz="3200" dirty="0" smtClean="0"/>
              <a:t>Debt Ratio™ for </a:t>
            </a:r>
            <a:r>
              <a:rPr lang="en-GB" sz="3200" dirty="0"/>
              <a:t>the projects in the currently executing Project Portfolio. Enterprise </a:t>
            </a:r>
            <a:r>
              <a:rPr lang="en-GB" sz="3200" dirty="0" smtClean="0"/>
              <a:t>Debt Ratio™ </a:t>
            </a:r>
            <a:r>
              <a:rPr lang="en-GB" sz="3200" dirty="0"/>
              <a:t>is the ratio (adding up to 1 or 100%) of Strategic vs Tactical vs Remedial work in any project. </a:t>
            </a:r>
            <a:endParaRPr lang="en-GB" sz="3200" dirty="0" smtClean="0"/>
          </a:p>
        </p:txBody>
      </p:sp>
    </p:spTree>
    <p:extLst>
      <p:ext uri="{BB962C8B-B14F-4D97-AF65-F5344CB8AC3E}">
        <p14:creationId xmlns:p14="http://schemas.microsoft.com/office/powerpoint/2010/main" val="36896226"/>
      </p:ext>
    </p:extLst>
  </p:cSld>
  <p:clrMapOvr>
    <a:masterClrMapping/>
  </p:clrMapOvr>
  <mc:AlternateContent xmlns:mc="http://schemas.openxmlformats.org/markup-compatibility/2006" xmlns:p14="http://schemas.microsoft.com/office/powerpoint/2010/main">
    <mc:Choice Requires="p14">
      <p:transition p14:dur="100" advTm="12255">
        <p:cut/>
      </p:transition>
    </mc:Choice>
    <mc:Fallback xmlns="">
      <p:transition advTm="12255">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3905250" y="932937"/>
            <a:ext cx="6122789"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While EDR is defined for each project, it can also be combined to produce an EDR for a group of projects in a program or an overall EDR for the entire Project Portfolio.</a:t>
            </a:r>
          </a:p>
        </p:txBody>
      </p:sp>
    </p:spTree>
    <p:extLst>
      <p:ext uri="{BB962C8B-B14F-4D97-AF65-F5344CB8AC3E}">
        <p14:creationId xmlns:p14="http://schemas.microsoft.com/office/powerpoint/2010/main" val="880865001"/>
      </p:ext>
    </p:extLst>
  </p:cSld>
  <p:clrMapOvr>
    <a:masterClrMapping/>
  </p:clrMapOvr>
  <mc:AlternateContent xmlns:mc="http://schemas.openxmlformats.org/markup-compatibility/2006" xmlns:p14="http://schemas.microsoft.com/office/powerpoint/2010/main">
    <mc:Choice Requires="p14">
      <p:transition p14:dur="100" advTm="7365">
        <p:cut/>
      </p:transition>
    </mc:Choice>
    <mc:Fallback xmlns="">
      <p:transition advTm="7365">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3867150" y="932937"/>
            <a:ext cx="6160889" cy="501675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It is useful to track EDR over time. A sensible view might be that over time, an Enterprise might like to see the amount of Strategic work increase and the amount of Tactical work decrease, since Strategic work is generally the most effective, most efficient and least risky manner of achieving an end. </a:t>
            </a:r>
            <a:endParaRPr lang="en-GB" sz="3200" dirty="0"/>
          </a:p>
        </p:txBody>
      </p:sp>
    </p:spTree>
    <p:extLst>
      <p:ext uri="{BB962C8B-B14F-4D97-AF65-F5344CB8AC3E}">
        <p14:creationId xmlns:p14="http://schemas.microsoft.com/office/powerpoint/2010/main" val="880865001"/>
      </p:ext>
    </p:extLst>
  </p:cSld>
  <p:clrMapOvr>
    <a:masterClrMapping/>
  </p:clrMapOvr>
  <mc:AlternateContent xmlns:mc="http://schemas.openxmlformats.org/markup-compatibility/2006" xmlns:p14="http://schemas.microsoft.com/office/powerpoint/2010/main">
    <mc:Choice Requires="p14">
      <p:transition p14:dur="100" advTm="12348">
        <p:cut/>
      </p:transition>
    </mc:Choice>
    <mc:Fallback xmlns="">
      <p:transition advTm="12348">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GB" dirty="0" smtClean="0"/>
              <a:t>Why Use PEAF</a:t>
            </a:r>
            <a:endParaRPr lang="en-GB" dirty="0"/>
          </a:p>
        </p:txBody>
      </p:sp>
      <p:sp>
        <p:nvSpPr>
          <p:cNvPr id="15" name="Text Placeholder 14"/>
          <p:cNvSpPr>
            <a:spLocks noGrp="1"/>
          </p:cNvSpPr>
          <p:nvPr>
            <p:ph type="body" sz="quarter" idx="10"/>
          </p:nvPr>
        </p:nvSpPr>
        <p:spPr/>
        <p:txBody>
          <a:bodyPr/>
          <a:lstStyle/>
          <a:p>
            <a:r>
              <a:rPr lang="en-GB" dirty="0" smtClean="0"/>
              <a:t>4</a:t>
            </a:r>
            <a:endParaRPr lang="en-GB" dirty="0"/>
          </a:p>
        </p:txBody>
      </p:sp>
      <p:sp>
        <p:nvSpPr>
          <p:cNvPr id="16" name="Text Placeholder 15"/>
          <p:cNvSpPr>
            <a:spLocks noGrp="1"/>
          </p:cNvSpPr>
          <p:nvPr>
            <p:ph type="body" sz="quarter" idx="11"/>
          </p:nvPr>
        </p:nvSpPr>
        <p:spPr/>
        <p:txBody>
          <a:bodyPr/>
          <a:lstStyle/>
          <a:p>
            <a:r>
              <a:rPr lang="en-GB" dirty="0" smtClean="0"/>
              <a:t>Basic Premise</a:t>
            </a:r>
            <a:endParaRPr lang="en-GB"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596900"/>
            <a:ext cx="10375900" cy="6504998"/>
          </a:xfrm>
          <a:prstGeom prst="rect">
            <a:avLst/>
          </a:prstGeo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09608"/>
      </p:ext>
    </p:extLst>
  </p:cSld>
  <p:clrMapOvr>
    <a:masterClrMapping/>
  </p:clrMapOvr>
  <mc:AlternateContent xmlns:mc="http://schemas.openxmlformats.org/markup-compatibility/2006" xmlns:p14="http://schemas.microsoft.com/office/powerpoint/2010/main">
    <mc:Choice Requires="p14">
      <p:transition p14:dur="100" advTm="21453">
        <p:cut/>
      </p:transition>
    </mc:Choice>
    <mc:Fallback xmlns="">
      <p:transition advTm="21453">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937070" y="3925753"/>
            <a:ext cx="4020337"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If the work in a project complies with all Guidance (aka is Strategic) then we have no problems</a:t>
            </a:r>
            <a:r>
              <a:rPr lang="en-GB" sz="3200" dirty="0" smtClean="0"/>
              <a:t>.</a:t>
            </a:r>
            <a:endParaRPr lang="en-GB" sz="3200" dirty="0"/>
          </a:p>
        </p:txBody>
      </p:sp>
    </p:spTree>
    <p:extLst>
      <p:ext uri="{BB962C8B-B14F-4D97-AF65-F5344CB8AC3E}">
        <p14:creationId xmlns:p14="http://schemas.microsoft.com/office/powerpoint/2010/main" val="2857724344"/>
      </p:ext>
    </p:extLst>
  </p:cSld>
  <p:clrMapOvr>
    <a:masterClrMapping/>
  </p:clrMapOvr>
  <mc:AlternateContent xmlns:mc="http://schemas.openxmlformats.org/markup-compatibility/2006" xmlns:p14="http://schemas.microsoft.com/office/powerpoint/2010/main">
    <mc:Choice Requires="p14">
      <p:transition p14:dur="100" advTm="5486">
        <p:cut/>
      </p:transition>
    </mc:Choice>
    <mc:Fallback xmlns="">
      <p:transition advTm="5486">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673100" y="5460620"/>
            <a:ext cx="4473400"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But </a:t>
            </a:r>
            <a:r>
              <a:rPr lang="en-GB" sz="3200" dirty="0"/>
              <a:t>if not then a Waiver is created which details 3 things </a:t>
            </a:r>
            <a:r>
              <a:rPr lang="en-GB" sz="3200" dirty="0" smtClean="0"/>
              <a:t>:-</a:t>
            </a:r>
            <a:endParaRPr lang="en-GB" sz="3200" dirty="0"/>
          </a:p>
        </p:txBody>
      </p:sp>
    </p:spTree>
    <p:extLst>
      <p:ext uri="{BB962C8B-B14F-4D97-AF65-F5344CB8AC3E}">
        <p14:creationId xmlns:p14="http://schemas.microsoft.com/office/powerpoint/2010/main" val="1371230314"/>
      </p:ext>
    </p:extLst>
  </p:cSld>
  <p:clrMapOvr>
    <a:masterClrMapping/>
  </p:clrMapOvr>
  <mc:AlternateContent xmlns:mc="http://schemas.openxmlformats.org/markup-compatibility/2006" xmlns:p14="http://schemas.microsoft.com/office/powerpoint/2010/main">
    <mc:Choice Requires="p14">
      <p:transition p14:dur="100" advTm="4066">
        <p:cut/>
      </p:transition>
    </mc:Choice>
    <mc:Fallback xmlns="">
      <p:transition advTm="4066">
        <p:cu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7" name="TextBox 6"/>
          <p:cNvSpPr txBox="1"/>
          <p:nvPr/>
        </p:nvSpPr>
        <p:spPr>
          <a:xfrm>
            <a:off x="234464" y="5445506"/>
            <a:ext cx="6309919" cy="156966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marL="514350" indent="-514350" algn="l">
              <a:buFont typeface="+mj-lt"/>
              <a:buAutoNum type="arabicPeriod"/>
            </a:pPr>
            <a:r>
              <a:rPr lang="en-GB" sz="3200" dirty="0"/>
              <a:t>The Cost of Compliance</a:t>
            </a:r>
          </a:p>
          <a:p>
            <a:pPr algn="l"/>
            <a:r>
              <a:rPr lang="en-GB" sz="3200" dirty="0"/>
              <a:t>What will it cost us to do the right things now.</a:t>
            </a:r>
          </a:p>
        </p:txBody>
      </p:sp>
    </p:spTree>
    <p:extLst>
      <p:ext uri="{BB962C8B-B14F-4D97-AF65-F5344CB8AC3E}">
        <p14:creationId xmlns:p14="http://schemas.microsoft.com/office/powerpoint/2010/main" val="1371230314"/>
      </p:ext>
    </p:extLst>
  </p:cSld>
  <p:clrMapOvr>
    <a:masterClrMapping/>
  </p:clrMapOvr>
  <mc:AlternateContent xmlns:mc="http://schemas.openxmlformats.org/markup-compatibility/2006" xmlns:p14="http://schemas.microsoft.com/office/powerpoint/2010/main">
    <mc:Choice Requires="p14">
      <p:transition p14:dur="100" advTm="5187">
        <p:cut/>
      </p:transition>
    </mc:Choice>
    <mc:Fallback xmlns="">
      <p:transition advTm="5187">
        <p:cu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7" name="TextBox 6"/>
          <p:cNvSpPr txBox="1"/>
          <p:nvPr/>
        </p:nvSpPr>
        <p:spPr>
          <a:xfrm>
            <a:off x="234464" y="5445506"/>
            <a:ext cx="6309919"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marL="514350" indent="-514350" algn="l">
              <a:buFont typeface="+mj-lt"/>
              <a:buAutoNum type="arabicPeriod" startAt="2"/>
            </a:pPr>
            <a:r>
              <a:rPr lang="en-GB" sz="3200" dirty="0"/>
              <a:t>The Cost of Non-Compliance</a:t>
            </a:r>
          </a:p>
          <a:p>
            <a:pPr algn="l"/>
            <a:r>
              <a:rPr lang="en-GB" sz="3200" dirty="0" smtClean="0"/>
              <a:t>What </a:t>
            </a:r>
            <a:r>
              <a:rPr lang="en-GB" sz="3200" dirty="0"/>
              <a:t>will it cost us going forward.</a:t>
            </a:r>
          </a:p>
        </p:txBody>
      </p:sp>
    </p:spTree>
    <p:extLst>
      <p:ext uri="{BB962C8B-B14F-4D97-AF65-F5344CB8AC3E}">
        <p14:creationId xmlns:p14="http://schemas.microsoft.com/office/powerpoint/2010/main" val="1371230314"/>
      </p:ext>
    </p:extLst>
  </p:cSld>
  <p:clrMapOvr>
    <a:masterClrMapping/>
  </p:clrMapOvr>
  <mc:AlternateContent xmlns:mc="http://schemas.openxmlformats.org/markup-compatibility/2006" xmlns:p14="http://schemas.microsoft.com/office/powerpoint/2010/main">
    <mc:Choice Requires="p14">
      <p:transition p14:dur="100" advTm="5222">
        <p:cut/>
      </p:transition>
    </mc:Choice>
    <mc:Fallback xmlns="">
      <p:transition advTm="5222">
        <p:cu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9" name="TextBox 8"/>
          <p:cNvSpPr txBox="1"/>
          <p:nvPr/>
        </p:nvSpPr>
        <p:spPr>
          <a:xfrm>
            <a:off x="234464" y="5445506"/>
            <a:ext cx="6309919" cy="107721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marL="514350" indent="-514350" algn="l">
              <a:buFont typeface="+mj-lt"/>
              <a:buAutoNum type="arabicPeriod" startAt="3"/>
            </a:pPr>
            <a:r>
              <a:rPr lang="en-GB" sz="3200" dirty="0"/>
              <a:t>The Cost of Remediation</a:t>
            </a:r>
          </a:p>
          <a:p>
            <a:pPr algn="l"/>
            <a:r>
              <a:rPr lang="en-GB" sz="3200" dirty="0" smtClean="0"/>
              <a:t>What </a:t>
            </a:r>
            <a:r>
              <a:rPr lang="en-GB" sz="3200" dirty="0"/>
              <a:t>will it cost us fix it later.</a:t>
            </a:r>
          </a:p>
        </p:txBody>
      </p:sp>
    </p:spTree>
    <p:extLst>
      <p:ext uri="{BB962C8B-B14F-4D97-AF65-F5344CB8AC3E}">
        <p14:creationId xmlns:p14="http://schemas.microsoft.com/office/powerpoint/2010/main" val="1371230314"/>
      </p:ext>
    </p:extLst>
  </p:cSld>
  <p:clrMapOvr>
    <a:masterClrMapping/>
  </p:clrMapOvr>
  <mc:AlternateContent xmlns:mc="http://schemas.openxmlformats.org/markup-compatibility/2006" xmlns:p14="http://schemas.microsoft.com/office/powerpoint/2010/main">
    <mc:Choice Requires="p14">
      <p:transition p14:dur="100" advTm="5213">
        <p:cut/>
      </p:transition>
    </mc:Choice>
    <mc:Fallback xmlns="">
      <p:transition advTm="5213">
        <p:cu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5350568" y="1507560"/>
            <a:ext cx="5049025" cy="550920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Having defined this information a business decision is then made to either provide what is required now or </a:t>
            </a:r>
            <a:r>
              <a:rPr lang="en-GB" sz="3200" dirty="0" smtClean="0"/>
              <a:t>accept </a:t>
            </a:r>
            <a:r>
              <a:rPr lang="en-GB" sz="3200" dirty="0"/>
              <a:t>the pain we will have to endure going forward AND the costs of fixing it later. This is what sits at the heart of Governance and Lobbying. </a:t>
            </a:r>
          </a:p>
        </p:txBody>
      </p:sp>
    </p:spTree>
    <p:extLst>
      <p:ext uri="{BB962C8B-B14F-4D97-AF65-F5344CB8AC3E}">
        <p14:creationId xmlns:p14="http://schemas.microsoft.com/office/powerpoint/2010/main" val="3057764770"/>
      </p:ext>
    </p:extLst>
  </p:cSld>
  <p:clrMapOvr>
    <a:masterClrMapping/>
  </p:clrMapOvr>
  <mc:AlternateContent xmlns:mc="http://schemas.openxmlformats.org/markup-compatibility/2006" xmlns:p14="http://schemas.microsoft.com/office/powerpoint/2010/main">
    <mc:Choice Requires="p14">
      <p:transition p14:dur="100" advTm="11734">
        <p:cut/>
      </p:transition>
    </mc:Choice>
    <mc:Fallback xmlns="">
      <p:transition advTm="11734">
        <p:cu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5350569" y="3708097"/>
            <a:ext cx="5035377"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When a project completes, any waivers created contribute their </a:t>
            </a:r>
            <a:r>
              <a:rPr lang="en-GB" sz="3200" dirty="0"/>
              <a:t>Cost of Non-Compliance and Cost of Remediation </a:t>
            </a:r>
            <a:r>
              <a:rPr lang="en-GB" sz="3200" dirty="0" smtClean="0"/>
              <a:t>to the overall EDV</a:t>
            </a:r>
          </a:p>
        </p:txBody>
      </p:sp>
    </p:spTree>
    <p:extLst>
      <p:ext uri="{BB962C8B-B14F-4D97-AF65-F5344CB8AC3E}">
        <p14:creationId xmlns:p14="http://schemas.microsoft.com/office/powerpoint/2010/main" val="3247480045"/>
      </p:ext>
    </p:extLst>
  </p:cSld>
  <p:clrMapOvr>
    <a:masterClrMapping/>
  </p:clrMapOvr>
  <mc:AlternateContent xmlns:mc="http://schemas.openxmlformats.org/markup-compatibility/2006" xmlns:p14="http://schemas.microsoft.com/office/powerpoint/2010/main">
    <mc:Choice Requires="p14">
      <p:transition p14:dur="100" advTm="9172">
        <p:cut/>
      </p:transition>
    </mc:Choice>
    <mc:Fallback xmlns="">
      <p:transition advTm="9172">
        <p:cu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533400"/>
            <a:ext cx="9342175" cy="6481763"/>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a:t>4</a:t>
            </a:r>
          </a:p>
        </p:txBody>
      </p:sp>
      <p:sp>
        <p:nvSpPr>
          <p:cNvPr id="14" name="Text Placeholder 8"/>
          <p:cNvSpPr>
            <a:spLocks noGrp="1"/>
          </p:cNvSpPr>
          <p:nvPr>
            <p:ph type="body" sz="quarter" idx="11"/>
          </p:nvPr>
        </p:nvSpPr>
        <p:spPr>
          <a:xfrm>
            <a:off x="3949701" y="0"/>
            <a:ext cx="6648346" cy="414000"/>
          </a:xfrm>
        </p:spPr>
        <p:txBody>
          <a:bodyPr/>
          <a:lstStyle/>
          <a:p>
            <a:r>
              <a:rPr lang="en-GB" dirty="0"/>
              <a:t>Mechanism</a:t>
            </a:r>
          </a:p>
        </p:txBody>
      </p:sp>
      <p:sp>
        <p:nvSpPr>
          <p:cNvPr id="6" name="TextBox 5"/>
          <p:cNvSpPr txBox="1"/>
          <p:nvPr/>
        </p:nvSpPr>
        <p:spPr>
          <a:xfrm>
            <a:off x="2848997" y="538206"/>
            <a:ext cx="3438447" cy="501675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total Cost </a:t>
            </a:r>
            <a:r>
              <a:rPr lang="en-GB" sz="3200" dirty="0"/>
              <a:t>of </a:t>
            </a:r>
            <a:r>
              <a:rPr lang="en-GB" sz="3200" dirty="0" smtClean="0"/>
              <a:t>Non-Compliance is akin to paying Interest on the Debt and the Cost of Remediation (if executed) is akin to paying off </a:t>
            </a:r>
          </a:p>
          <a:p>
            <a:r>
              <a:rPr lang="en-GB" sz="3200" dirty="0" smtClean="0"/>
              <a:t>the Debt.</a:t>
            </a:r>
          </a:p>
        </p:txBody>
      </p:sp>
    </p:spTree>
    <p:extLst>
      <p:ext uri="{BB962C8B-B14F-4D97-AF65-F5344CB8AC3E}">
        <p14:creationId xmlns:p14="http://schemas.microsoft.com/office/powerpoint/2010/main" val="1006740951"/>
      </p:ext>
    </p:extLst>
  </p:cSld>
  <p:clrMapOvr>
    <a:masterClrMapping/>
  </p:clrMapOvr>
  <mc:AlternateContent xmlns:mc="http://schemas.openxmlformats.org/markup-compatibility/2006" xmlns:p14="http://schemas.microsoft.com/office/powerpoint/2010/main">
    <mc:Choice Requires="p14">
      <p:transition p14:dur="100" advTm="10626">
        <p:cut/>
      </p:transition>
    </mc:Choice>
    <mc:Fallback xmlns="">
      <p:transition advTm="10626">
        <p:cu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070747" y="2466150"/>
            <a:ext cx="6632810"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diagram illustrates the Transformation investment/cost profile of an </a:t>
            </a:r>
            <a:r>
              <a:rPr lang="en-GB" sz="3200" dirty="0" smtClean="0"/>
              <a:t>Enterprise that </a:t>
            </a:r>
            <a:r>
              <a:rPr lang="en-GB" sz="3200" dirty="0"/>
              <a:t>does not expose and manage Enterprise Debt™ (shown in red) and is typical of 99.9% of all Enterprises</a:t>
            </a:r>
            <a:r>
              <a:rPr lang="en-GB" sz="3200" dirty="0" smtClean="0"/>
              <a:t>.</a:t>
            </a:r>
            <a:endParaRPr lang="en-GB" sz="3200" dirty="0"/>
          </a:p>
        </p:txBody>
      </p:sp>
    </p:spTree>
    <p:extLst>
      <p:ext uri="{BB962C8B-B14F-4D97-AF65-F5344CB8AC3E}">
        <p14:creationId xmlns:p14="http://schemas.microsoft.com/office/powerpoint/2010/main" val="583525770"/>
      </p:ext>
    </p:extLst>
  </p:cSld>
  <p:clrMapOvr>
    <a:masterClrMapping/>
  </p:clrMapOvr>
  <mc:AlternateContent xmlns:mc="http://schemas.openxmlformats.org/markup-compatibility/2006" xmlns:p14="http://schemas.microsoft.com/office/powerpoint/2010/main">
    <mc:Choice Requires="p14">
      <p:transition p14:dur="100" advTm="8835">
        <p:cut/>
      </p:transition>
    </mc:Choice>
    <mc:Fallback xmlns="">
      <p:transition advTm="8835">
        <p:cu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6100549" y="2211784"/>
            <a:ext cx="4278952"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smtClean="0"/>
              <a:t>The </a:t>
            </a:r>
            <a:r>
              <a:rPr lang="en-GB" sz="3200" dirty="0"/>
              <a:t>level of investment rises, but very slowly, while costs are kept low. During this time hidden Enterprise Debt™ is slowly building up</a:t>
            </a:r>
            <a:r>
              <a:rPr lang="en-GB" sz="3200" dirty="0" smtClean="0"/>
              <a:t>…</a:t>
            </a:r>
            <a:endParaRPr lang="en-GB" sz="3200" dirty="0"/>
          </a:p>
        </p:txBody>
      </p:sp>
    </p:spTree>
    <p:extLst>
      <p:ext uri="{BB962C8B-B14F-4D97-AF65-F5344CB8AC3E}">
        <p14:creationId xmlns:p14="http://schemas.microsoft.com/office/powerpoint/2010/main" val="3019144348"/>
      </p:ext>
    </p:extLst>
  </p:cSld>
  <p:clrMapOvr>
    <a:masterClrMapping/>
  </p:clrMapOvr>
  <mc:AlternateContent xmlns:mc="http://schemas.openxmlformats.org/markup-compatibility/2006" xmlns:p14="http://schemas.microsoft.com/office/powerpoint/2010/main">
    <mc:Choice Requires="p14">
      <p:transition p14:dur="100" advTm="10756">
        <p:cut/>
      </p:transition>
    </mc:Choice>
    <mc:Fallback xmlns="">
      <p:transition advTm="10756">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1300" y="0"/>
            <a:ext cx="3924300" cy="7105650"/>
          </a:xfrm>
          <a:noFill/>
          <a:ln>
            <a:noFill/>
          </a:ln>
          <a:effectLst>
            <a:outerShdw blurRad="292100" dist="139700" dir="2699995"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9569" tIns="49785" rIns="99569" bIns="49785" numCol="1" spcCol="360000" anchor="ctr" anchorCtr="0" compatLnSpc="1">
            <a:prstTxWarp prst="textNoShape">
              <a:avLst/>
            </a:prstTxWarp>
          </a:bodyPr>
          <a:lstStyle/>
          <a:p>
            <a:pPr>
              <a:spcBef>
                <a:spcPct val="30000"/>
              </a:spcBef>
              <a:buClr>
                <a:schemeClr val="tx1"/>
              </a:buClr>
              <a:buFont typeface="Arial" panose="020B0604020202020204" pitchFamily="34" charset="0"/>
              <a:buNone/>
            </a:pPr>
            <a:r>
              <a:rPr lang="en-GB" sz="4800" b="1" kern="1200" dirty="0">
                <a:solidFill>
                  <a:srgbClr val="2848A6"/>
                </a:solidFill>
                <a:latin typeface="+mn-lt"/>
                <a:ea typeface="+mn-ea"/>
                <a:cs typeface="+mn-cs"/>
              </a:rPr>
              <a:t>Decision point…</a:t>
            </a:r>
          </a:p>
        </p:txBody>
      </p:sp>
      <p:pic>
        <p:nvPicPr>
          <p:cNvPr id="1026" name="Picture 2" descr="http://www.mentalhealthy.co.uk/sites/default/files/bigstock_Question_Mark_39930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4" y="952499"/>
            <a:ext cx="5546725" cy="55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13747"/>
      </p:ext>
    </p:extLst>
  </p:cSld>
  <p:clrMapOvr>
    <a:masterClrMapping/>
  </p:clrMapOvr>
  <mc:AlternateContent xmlns:mc="http://schemas.openxmlformats.org/markup-compatibility/2006" xmlns:p14="http://schemas.microsoft.com/office/powerpoint/2010/main">
    <mc:Choice Requires="p14">
      <p:transition p14:dur="100" advTm="2264">
        <p:cut/>
      </p:transition>
    </mc:Choice>
    <mc:Fallback xmlns="">
      <p:transition advTm="2264">
        <p:cu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807727" y="2161803"/>
            <a:ext cx="653727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When this hidden Enterprise Debt™ reaches a critical </a:t>
            </a:r>
            <a:r>
              <a:rPr lang="en-GB" sz="3200" dirty="0" smtClean="0"/>
              <a:t>point</a:t>
            </a:r>
          </a:p>
          <a:p>
            <a:r>
              <a:rPr lang="en-GB" sz="3200" dirty="0" smtClean="0"/>
              <a:t>(i.e. when </a:t>
            </a:r>
            <a:r>
              <a:rPr lang="en-GB" sz="3200" dirty="0"/>
              <a:t>the pile of dirt </a:t>
            </a:r>
            <a:r>
              <a:rPr lang="en-GB" sz="3200" dirty="0" smtClean="0"/>
              <a:t>under </a:t>
            </a:r>
            <a:r>
              <a:rPr lang="en-GB" sz="3200" dirty="0"/>
              <a:t>the carpet has become too big to </a:t>
            </a:r>
            <a:r>
              <a:rPr lang="en-GB" sz="3200" dirty="0" smtClean="0"/>
              <a:t>ignore)</a:t>
            </a:r>
          </a:p>
          <a:p>
            <a:r>
              <a:rPr lang="en-GB" sz="3200" dirty="0" smtClean="0"/>
              <a:t>a </a:t>
            </a:r>
            <a:r>
              <a:rPr lang="en-GB" sz="3200" dirty="0"/>
              <a:t>very large and abrupt investment is required to deal with it</a:t>
            </a:r>
            <a:r>
              <a:rPr lang="en-GB" sz="3200" dirty="0" smtClean="0"/>
              <a:t>.</a:t>
            </a:r>
            <a:endParaRPr lang="en-GB" sz="3200" dirty="0"/>
          </a:p>
        </p:txBody>
      </p:sp>
    </p:spTree>
    <p:extLst>
      <p:ext uri="{BB962C8B-B14F-4D97-AF65-F5344CB8AC3E}">
        <p14:creationId xmlns:p14="http://schemas.microsoft.com/office/powerpoint/2010/main" val="61567311"/>
      </p:ext>
    </p:extLst>
  </p:cSld>
  <p:clrMapOvr>
    <a:masterClrMapping/>
  </p:clrMapOvr>
  <mc:AlternateContent xmlns:mc="http://schemas.openxmlformats.org/markup-compatibility/2006" xmlns:p14="http://schemas.microsoft.com/office/powerpoint/2010/main">
    <mc:Choice Requires="p14">
      <p:transition p14:dur="100" advTm="9592">
        <p:cut/>
      </p:transition>
    </mc:Choice>
    <mc:Fallback xmlns="">
      <p:transition advTm="9592">
        <p:cu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4299047" y="2193194"/>
            <a:ext cx="4790364" cy="403187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Often referred to as “getting the car out of the ditch</a:t>
            </a:r>
            <a:r>
              <a:rPr lang="en-GB" sz="3200" dirty="0" smtClean="0"/>
              <a:t>”, it’s </a:t>
            </a:r>
            <a:r>
              <a:rPr lang="en-GB" sz="3200" dirty="0"/>
              <a:t>focus is usually very short term and only concerned with dealing with the major issue that cannot be ignored any </a:t>
            </a:r>
            <a:r>
              <a:rPr lang="en-GB" sz="3200" dirty="0" smtClean="0"/>
              <a:t>longer.</a:t>
            </a:r>
            <a:endParaRPr lang="en-GB" sz="3200" dirty="0"/>
          </a:p>
        </p:txBody>
      </p:sp>
    </p:spTree>
    <p:extLst>
      <p:ext uri="{BB962C8B-B14F-4D97-AF65-F5344CB8AC3E}">
        <p14:creationId xmlns:p14="http://schemas.microsoft.com/office/powerpoint/2010/main" val="3015487607"/>
      </p:ext>
    </p:extLst>
  </p:cSld>
  <p:clrMapOvr>
    <a:masterClrMapping/>
  </p:clrMapOvr>
  <mc:AlternateContent xmlns:mc="http://schemas.openxmlformats.org/markup-compatibility/2006" xmlns:p14="http://schemas.microsoft.com/office/powerpoint/2010/main">
    <mc:Choice Requires="p14">
      <p:transition p14:dur="100" advTm="8758">
        <p:cut/>
      </p:transition>
    </mc:Choice>
    <mc:Fallback xmlns="">
      <p:transition advTm="8758">
        <p:cu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6025868" y="626797"/>
            <a:ext cx="4258100" cy="600164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Having spent a large amount of money over a very short timeframe the focus then tends to be, once again, to reduce costs and expenditure and therefore we return to the low level of investment we saw before and the whole process repeats itself</a:t>
            </a:r>
            <a:r>
              <a:rPr lang="en-GB" sz="3200" dirty="0" smtClean="0"/>
              <a:t>.</a:t>
            </a:r>
            <a:endParaRPr lang="en-GB" sz="3200" dirty="0"/>
          </a:p>
        </p:txBody>
      </p:sp>
    </p:spTree>
    <p:extLst>
      <p:ext uri="{BB962C8B-B14F-4D97-AF65-F5344CB8AC3E}">
        <p14:creationId xmlns:p14="http://schemas.microsoft.com/office/powerpoint/2010/main" val="2490160384"/>
      </p:ext>
    </p:extLst>
  </p:cSld>
  <p:clrMapOvr>
    <a:masterClrMapping/>
  </p:clrMapOvr>
  <mc:AlternateContent xmlns:mc="http://schemas.openxmlformats.org/markup-compatibility/2006" xmlns:p14="http://schemas.microsoft.com/office/powerpoint/2010/main">
    <mc:Choice Requires="p14">
      <p:transition p14:dur="100" advTm="9515">
        <p:cut/>
      </p:transition>
    </mc:Choice>
    <mc:Fallback xmlns="">
      <p:transition advTm="9515">
        <p:cu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177421" y="2209868"/>
            <a:ext cx="10402413" cy="2554545"/>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pPr algn="l"/>
            <a:r>
              <a:rPr lang="en-GB" sz="3200" dirty="0"/>
              <a:t>This graph is characterised by: -</a:t>
            </a:r>
          </a:p>
          <a:p>
            <a:pPr marL="514350" indent="-514350" algn="l">
              <a:buFont typeface="+mj-lt"/>
              <a:buAutoNum type="arabicPeriod"/>
            </a:pPr>
            <a:r>
              <a:rPr lang="en-GB" sz="3200" dirty="0"/>
              <a:t>Low levels of investment while hidden Enterprise Debt™ builds up</a:t>
            </a:r>
          </a:p>
          <a:p>
            <a:pPr marL="514350" indent="-514350" algn="l">
              <a:buFont typeface="+mj-lt"/>
              <a:buAutoNum type="arabicPeriod"/>
            </a:pPr>
            <a:r>
              <a:rPr lang="en-GB" sz="3200" dirty="0"/>
              <a:t>Followed by large, unplanned and abrupt investment when things get too </a:t>
            </a:r>
            <a:r>
              <a:rPr lang="en-GB" sz="3200" dirty="0" smtClean="0"/>
              <a:t>bad.</a:t>
            </a:r>
            <a:endParaRPr lang="en-GB" sz="3200" dirty="0"/>
          </a:p>
        </p:txBody>
      </p:sp>
    </p:spTree>
    <p:extLst>
      <p:ext uri="{BB962C8B-B14F-4D97-AF65-F5344CB8AC3E}">
        <p14:creationId xmlns:p14="http://schemas.microsoft.com/office/powerpoint/2010/main" val="3675336801"/>
      </p:ext>
    </p:extLst>
  </p:cSld>
  <p:clrMapOvr>
    <a:masterClrMapping/>
  </p:clrMapOvr>
  <mc:AlternateContent xmlns:mc="http://schemas.openxmlformats.org/markup-compatibility/2006" xmlns:p14="http://schemas.microsoft.com/office/powerpoint/2010/main">
    <mc:Choice Requires="p14">
      <p:transition p14:dur="100" advTm="8744">
        <p:cut/>
      </p:transition>
    </mc:Choice>
    <mc:Fallback xmlns="">
      <p:transition advTm="8744">
        <p:cut/>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3113495" y="2142889"/>
            <a:ext cx="4503310"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causes Un-predictability, which leads to Un-stability, which means management is not in Control</a:t>
            </a:r>
            <a:r>
              <a:rPr lang="en-GB" sz="3200" dirty="0" smtClean="0"/>
              <a:t>.</a:t>
            </a:r>
            <a:endParaRPr lang="en-GB" sz="3200" dirty="0"/>
          </a:p>
        </p:txBody>
      </p:sp>
    </p:spTree>
    <p:extLst>
      <p:ext uri="{BB962C8B-B14F-4D97-AF65-F5344CB8AC3E}">
        <p14:creationId xmlns:p14="http://schemas.microsoft.com/office/powerpoint/2010/main" val="138921387"/>
      </p:ext>
    </p:extLst>
  </p:cSld>
  <p:clrMapOvr>
    <a:masterClrMapping/>
  </p:clrMapOvr>
  <mc:AlternateContent xmlns:mc="http://schemas.openxmlformats.org/markup-compatibility/2006" xmlns:p14="http://schemas.microsoft.com/office/powerpoint/2010/main">
    <mc:Choice Requires="p14">
      <p:transition p14:dur="100" advTm="5339">
        <p:cut/>
      </p:transition>
    </mc:Choice>
    <mc:Fallback xmlns="">
      <p:transition advTm="5339">
        <p:cu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29045"/>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1937984" y="2466150"/>
            <a:ext cx="7451676"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These large, unplanned and abrupt rises in investment, can often occur at the same time that an incumbent CIO is replaced by </a:t>
            </a:r>
            <a:r>
              <a:rPr lang="en-GB" sz="3200" dirty="0" smtClean="0"/>
              <a:t>another</a:t>
            </a:r>
            <a:r>
              <a:rPr lang="en-GB" sz="3200" dirty="0"/>
              <a:t>!</a:t>
            </a:r>
          </a:p>
        </p:txBody>
      </p:sp>
    </p:spTree>
    <p:extLst>
      <p:ext uri="{BB962C8B-B14F-4D97-AF65-F5344CB8AC3E}">
        <p14:creationId xmlns:p14="http://schemas.microsoft.com/office/powerpoint/2010/main" val="1613430169"/>
      </p:ext>
    </p:extLst>
  </p:cSld>
  <p:clrMapOvr>
    <a:masterClrMapping/>
  </p:clrMapOvr>
  <mc:AlternateContent xmlns:mc="http://schemas.openxmlformats.org/markup-compatibility/2006" xmlns:p14="http://schemas.microsoft.com/office/powerpoint/2010/main">
    <mc:Choice Requires="p14">
      <p:transition p14:dur="100" advTm="6695">
        <p:cut/>
      </p:transition>
    </mc:Choice>
    <mc:Fallback xmlns="">
      <p:transition advTm="6695">
        <p:cu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This diagram illustrates the Transformation investment/cost profile of an organisation that DOES expose and manage Enterprise Debt™ (shown in green</a:t>
            </a:r>
            <a:r>
              <a:rPr lang="en-GB" sz="3200" dirty="0" smtClean="0"/>
              <a:t>).</a:t>
            </a:r>
            <a:endParaRPr lang="en-GB" sz="3200" dirty="0"/>
          </a:p>
        </p:txBody>
      </p:sp>
    </p:spTree>
    <p:extLst>
      <p:ext uri="{BB962C8B-B14F-4D97-AF65-F5344CB8AC3E}">
        <p14:creationId xmlns:p14="http://schemas.microsoft.com/office/powerpoint/2010/main" val="2315690753"/>
      </p:ext>
    </p:extLst>
  </p:cSld>
  <p:clrMapOvr>
    <a:masterClrMapping/>
  </p:clrMapOvr>
  <mc:AlternateContent xmlns:mc="http://schemas.openxmlformats.org/markup-compatibility/2006" xmlns:p14="http://schemas.microsoft.com/office/powerpoint/2010/main">
    <mc:Choice Requires="p14">
      <p:transition p14:dur="100" advTm="6761">
        <p:cut/>
      </p:transition>
    </mc:Choice>
    <mc:Fallback xmlns="">
      <p:transition advTm="6761">
        <p:cut/>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3046988"/>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The level of investment rises more steeply than before as management decisions release resources to keep Enterprise Debt™ under control</a:t>
            </a:r>
            <a:r>
              <a:rPr lang="en-GB" sz="3200" dirty="0" smtClean="0"/>
              <a:t>.</a:t>
            </a:r>
            <a:endParaRPr lang="en-GB" sz="3200" dirty="0"/>
          </a:p>
        </p:txBody>
      </p:sp>
    </p:spTree>
    <p:extLst>
      <p:ext uri="{BB962C8B-B14F-4D97-AF65-F5344CB8AC3E}">
        <p14:creationId xmlns:p14="http://schemas.microsoft.com/office/powerpoint/2010/main" val="2561241015"/>
      </p:ext>
    </p:extLst>
  </p:cSld>
  <p:clrMapOvr>
    <a:masterClrMapping/>
  </p:clrMapOvr>
  <mc:AlternateContent xmlns:mc="http://schemas.openxmlformats.org/markup-compatibility/2006" xmlns:p14="http://schemas.microsoft.com/office/powerpoint/2010/main">
    <mc:Choice Requires="p14">
      <p:transition p14:dur="100" advTm="6226">
        <p:cut/>
      </p:transition>
    </mc:Choice>
    <mc:Fallback xmlns="">
      <p:transition advTm="6226">
        <p:cut/>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2062103"/>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Enterprise Debt™ does build up but this debt is exposed  and managed and does not get as large as before. </a:t>
            </a:r>
          </a:p>
        </p:txBody>
      </p:sp>
    </p:spTree>
    <p:extLst>
      <p:ext uri="{BB962C8B-B14F-4D97-AF65-F5344CB8AC3E}">
        <p14:creationId xmlns:p14="http://schemas.microsoft.com/office/powerpoint/2010/main" val="1204179853"/>
      </p:ext>
    </p:extLst>
  </p:cSld>
  <p:clrMapOvr>
    <a:masterClrMapping/>
  </p:clrMapOvr>
  <mc:AlternateContent xmlns:mc="http://schemas.openxmlformats.org/markup-compatibility/2006" xmlns:p14="http://schemas.microsoft.com/office/powerpoint/2010/main">
    <mc:Choice Requires="p14">
      <p:transition p14:dur="100" advTm="6240">
        <p:cut/>
      </p:transition>
    </mc:Choice>
    <mc:Fallback xmlns="">
      <p:transition advTm="6240">
        <p:cut/>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762000"/>
            <a:ext cx="9804400" cy="6037658"/>
          </a:xfrm>
          <a:prstGeom prst="rect">
            <a:avLst/>
          </a:prstGeom>
          <a:noFill/>
          <a:ln>
            <a:noFill/>
          </a:ln>
          <a:effectLst>
            <a:outerShdw blurRad="292100" dist="139700" dir="2700002" algn="ctr"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a:spLocks noGrp="1"/>
          </p:cNvSpPr>
          <p:nvPr>
            <p:ph type="title"/>
          </p:nvPr>
        </p:nvSpPr>
        <p:spPr>
          <a:xfrm>
            <a:off x="2228850" y="0"/>
            <a:ext cx="6851652" cy="414000"/>
          </a:xfrm>
        </p:spPr>
        <p:txBody>
          <a:bodyPr/>
          <a:lstStyle/>
          <a:p>
            <a:r>
              <a:rPr lang="en-GB" smtClean="0"/>
              <a:t>Enterprise Debt™</a:t>
            </a:r>
            <a:endParaRPr lang="en-GB" dirty="0"/>
          </a:p>
        </p:txBody>
      </p:sp>
      <p:sp>
        <p:nvSpPr>
          <p:cNvPr id="13" name="Text Placeholder 6"/>
          <p:cNvSpPr>
            <a:spLocks noGrp="1"/>
          </p:cNvSpPr>
          <p:nvPr>
            <p:ph type="body" sz="quarter" idx="10"/>
          </p:nvPr>
        </p:nvSpPr>
        <p:spPr>
          <a:xfrm>
            <a:off x="1605280" y="0"/>
            <a:ext cx="320278" cy="414000"/>
          </a:xfrm>
        </p:spPr>
        <p:txBody>
          <a:bodyPr/>
          <a:lstStyle/>
          <a:p>
            <a:r>
              <a:rPr lang="en-GB" dirty="0" smtClean="0"/>
              <a:t>4</a:t>
            </a:r>
            <a:endParaRPr lang="en-GB" dirty="0"/>
          </a:p>
        </p:txBody>
      </p:sp>
      <p:sp>
        <p:nvSpPr>
          <p:cNvPr id="14" name="Text Placeholder 8"/>
          <p:cNvSpPr>
            <a:spLocks noGrp="1"/>
          </p:cNvSpPr>
          <p:nvPr>
            <p:ph type="body" sz="quarter" idx="11"/>
          </p:nvPr>
        </p:nvSpPr>
        <p:spPr>
          <a:xfrm>
            <a:off x="3949701" y="0"/>
            <a:ext cx="6648346" cy="414000"/>
          </a:xfrm>
        </p:spPr>
        <p:txBody>
          <a:bodyPr/>
          <a:lstStyle/>
          <a:p>
            <a:r>
              <a:rPr lang="en-GB" dirty="0" smtClean="0"/>
              <a:t>Investment Comparison</a:t>
            </a:r>
            <a:endParaRPr lang="en-GB" dirty="0"/>
          </a:p>
        </p:txBody>
      </p:sp>
      <p:sp>
        <p:nvSpPr>
          <p:cNvPr id="6" name="TextBox 5"/>
          <p:cNvSpPr txBox="1"/>
          <p:nvPr/>
        </p:nvSpPr>
        <p:spPr>
          <a:xfrm>
            <a:off x="941696" y="611872"/>
            <a:ext cx="5568286" cy="3539430"/>
          </a:xfrm>
          <a:prstGeom prst="rect">
            <a:avLst/>
          </a:prstGeom>
          <a:solidFill>
            <a:srgbClr val="F8F8F8"/>
          </a:solidFill>
          <a:effectLst>
            <a:innerShdw blurRad="114300">
              <a:prstClr val="black"/>
            </a:innerShdw>
          </a:effectLst>
        </p:spPr>
        <p:txBody>
          <a:bodyPr wrap="square" rtlCol="0">
            <a:spAutoFit/>
          </a:bodyPr>
          <a:lstStyle>
            <a:defPPr>
              <a:defRPr lang="en-US"/>
            </a:defPPr>
            <a:lvl1pPr>
              <a:defRPr sz="4000" b="0">
                <a:latin typeface="+mn-lt"/>
              </a:defRPr>
            </a:lvl1pPr>
          </a:lstStyle>
          <a:p>
            <a:r>
              <a:rPr lang="en-GB" sz="3200" dirty="0"/>
              <a:t>Increased investment to reduce it can be planned </a:t>
            </a:r>
            <a:r>
              <a:rPr lang="en-GB" sz="3200" dirty="0" smtClean="0"/>
              <a:t>ahead when appropriate, </a:t>
            </a:r>
            <a:r>
              <a:rPr lang="en-GB" sz="3200" dirty="0"/>
              <a:t>so that when then debt reaches a critical point we can execute the investment in a controlled way</a:t>
            </a:r>
            <a:r>
              <a:rPr lang="en-GB" sz="3200" dirty="0" smtClean="0"/>
              <a:t>.</a:t>
            </a:r>
            <a:endParaRPr lang="en-GB" sz="3200" dirty="0"/>
          </a:p>
        </p:txBody>
      </p:sp>
    </p:spTree>
    <p:extLst>
      <p:ext uri="{BB962C8B-B14F-4D97-AF65-F5344CB8AC3E}">
        <p14:creationId xmlns:p14="http://schemas.microsoft.com/office/powerpoint/2010/main" val="978915021"/>
      </p:ext>
    </p:extLst>
  </p:cSld>
  <p:clrMapOvr>
    <a:masterClrMapping/>
  </p:clrMapOvr>
  <mc:AlternateContent xmlns:mc="http://schemas.openxmlformats.org/markup-compatibility/2006" xmlns:p14="http://schemas.microsoft.com/office/powerpoint/2010/main">
    <mc:Choice Requires="p14">
      <p:transition p14:dur="100" advTm="6760">
        <p:cut/>
      </p:transition>
    </mc:Choice>
    <mc:Fallback xmlns="">
      <p:transition advTm="6760">
        <p:cu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2b05d90e721fcf4ff8ed34a896101914ee4c"/>
</p:tagLst>
</file>

<file path=ppt/tags/tag10.xml><?xml version="1.0" encoding="utf-8"?>
<p:tagLst xmlns:a="http://schemas.openxmlformats.org/drawingml/2006/main" xmlns:r="http://schemas.openxmlformats.org/officeDocument/2006/relationships" xmlns:p="http://schemas.openxmlformats.org/presentationml/2006/main">
  <p:tag name="TIMING" val="|4.3|3.8|3.1|1.4|0.8|0.7|1.9"/>
</p:tagLst>
</file>

<file path=ppt/tags/tag11.xml><?xml version="1.0" encoding="utf-8"?>
<p:tagLst xmlns:a="http://schemas.openxmlformats.org/drawingml/2006/main" xmlns:r="http://schemas.openxmlformats.org/officeDocument/2006/relationships" xmlns:p="http://schemas.openxmlformats.org/presentationml/2006/main">
  <p:tag name="TIMING" val="|3.6|4.2"/>
</p:tagLst>
</file>

<file path=ppt/tags/tag2.xml><?xml version="1.0" encoding="utf-8"?>
<p:tagLst xmlns:a="http://schemas.openxmlformats.org/drawingml/2006/main" xmlns:r="http://schemas.openxmlformats.org/officeDocument/2006/relationships" xmlns:p="http://schemas.openxmlformats.org/presentationml/2006/main">
  <p:tag name="TIMING" val="|8.9"/>
</p:tagLst>
</file>

<file path=ppt/tags/tag3.xml><?xml version="1.0" encoding="utf-8"?>
<p:tagLst xmlns:a="http://schemas.openxmlformats.org/drawingml/2006/main" xmlns:r="http://schemas.openxmlformats.org/officeDocument/2006/relationships" xmlns:p="http://schemas.openxmlformats.org/presentationml/2006/main">
  <p:tag name="TIMING" val="|11.5|6"/>
</p:tagLst>
</file>

<file path=ppt/tags/tag4.xml><?xml version="1.0" encoding="utf-8"?>
<p:tagLst xmlns:a="http://schemas.openxmlformats.org/drawingml/2006/main" xmlns:r="http://schemas.openxmlformats.org/officeDocument/2006/relationships" xmlns:p="http://schemas.openxmlformats.org/presentationml/2006/main">
  <p:tag name="TIMING" val="|8|3.4|1.8|0.6"/>
</p:tagLst>
</file>

<file path=ppt/tags/tag5.xml><?xml version="1.0" encoding="utf-8"?>
<p:tagLst xmlns:a="http://schemas.openxmlformats.org/drawingml/2006/main" xmlns:r="http://schemas.openxmlformats.org/officeDocument/2006/relationships" xmlns:p="http://schemas.openxmlformats.org/presentationml/2006/main">
  <p:tag name="TIMING" val="|5.8"/>
</p:tagLst>
</file>

<file path=ppt/tags/tag6.xml><?xml version="1.0" encoding="utf-8"?>
<p:tagLst xmlns:a="http://schemas.openxmlformats.org/drawingml/2006/main" xmlns:r="http://schemas.openxmlformats.org/officeDocument/2006/relationships" xmlns:p="http://schemas.openxmlformats.org/presentationml/2006/main">
  <p:tag name="TIMING" val="|5.4|5.1|4.9|5.4"/>
</p:tagLst>
</file>

<file path=ppt/tags/tag7.xml><?xml version="1.0" encoding="utf-8"?>
<p:tagLst xmlns:a="http://schemas.openxmlformats.org/drawingml/2006/main" xmlns:r="http://schemas.openxmlformats.org/officeDocument/2006/relationships" xmlns:p="http://schemas.openxmlformats.org/presentationml/2006/main">
  <p:tag name="TIMING" val="|8.4"/>
</p:tagLst>
</file>

<file path=ppt/tags/tag8.xml><?xml version="1.0" encoding="utf-8"?>
<p:tagLst xmlns:a="http://schemas.openxmlformats.org/drawingml/2006/main" xmlns:r="http://schemas.openxmlformats.org/officeDocument/2006/relationships" xmlns:p="http://schemas.openxmlformats.org/presentationml/2006/main">
  <p:tag name="TIMING" val="|5.7|6.3"/>
</p:tagLst>
</file>

<file path=ppt/tags/tag9.xml><?xml version="1.0" encoding="utf-8"?>
<p:tagLst xmlns:a="http://schemas.openxmlformats.org/drawingml/2006/main" xmlns:r="http://schemas.openxmlformats.org/officeDocument/2006/relationships" xmlns:p="http://schemas.openxmlformats.org/presentationml/2006/main">
  <p:tag name="TIMING" val="|5.7|6.3"/>
</p:tagLst>
</file>

<file path=ppt/theme/theme1.xml><?xml version="1.0" encoding="utf-8"?>
<a:theme xmlns:a="http://schemas.openxmlformats.org/drawingml/2006/main" name="1_Corporate_PowerPoint_template">
  <a:themeElements>
    <a:clrScheme name="">
      <a:dk1>
        <a:srgbClr val="000000"/>
      </a:dk1>
      <a:lt1>
        <a:srgbClr val="FFFFFF"/>
      </a:lt1>
      <a:dk2>
        <a:srgbClr val="FFFFFF"/>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1_Corporate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FF00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Corporate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orporate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orporate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orporate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rporate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orporate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orporate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Corporate_PowerPoint_template 8">
        <a:dk1>
          <a:srgbClr val="808080"/>
        </a:dk1>
        <a:lt1>
          <a:srgbClr val="FFFFFF"/>
        </a:lt1>
        <a:dk2>
          <a:srgbClr val="009999"/>
        </a:dk2>
        <a:lt2>
          <a:srgbClr val="FFFFFF"/>
        </a:lt2>
        <a:accent1>
          <a:srgbClr val="C0C0C0"/>
        </a:accent1>
        <a:accent2>
          <a:srgbClr val="0066FF"/>
        </a:accent2>
        <a:accent3>
          <a:srgbClr val="AACACA"/>
        </a:accent3>
        <a:accent4>
          <a:srgbClr val="DADADA"/>
        </a:accent4>
        <a:accent5>
          <a:srgbClr val="DCDCDC"/>
        </a:accent5>
        <a:accent6>
          <a:srgbClr val="005CE7"/>
        </a:accent6>
        <a:hlink>
          <a:srgbClr val="FF0000"/>
        </a:hlink>
        <a:folHlink>
          <a:srgbClr val="00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777777"/>
    </a:lt1>
    <a:dk2>
      <a:srgbClr val="FFFFFF"/>
    </a:dk2>
    <a:lt2>
      <a:srgbClr val="808080"/>
    </a:lt2>
    <a:accent1>
      <a:srgbClr val="C0C0C0"/>
    </a:accent1>
    <a:accent2>
      <a:srgbClr val="0066FF"/>
    </a:accent2>
    <a:accent3>
      <a:srgbClr val="BDBDBD"/>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
  <TotalTime>7953</TotalTime>
  <Words>8916</Words>
  <Application>Microsoft Office PowerPoint</Application>
  <PresentationFormat>Custom</PresentationFormat>
  <Paragraphs>952</Paragraphs>
  <Slides>135</Slides>
  <Notes>130</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1_Corporate_PowerPoint_template</vt:lpstr>
      <vt:lpstr>A Pragmatic Briefing for Senior Executives and Stakeholders   </vt:lpstr>
      <vt:lpstr>PowerPoint Presentation</vt:lpstr>
      <vt:lpstr>PowerPoint Presentation</vt:lpstr>
      <vt:lpstr>PowerPoint Presentation</vt:lpstr>
      <vt:lpstr>PowerPoint Presentation</vt:lpstr>
      <vt:lpstr>PowerPoint Presentation</vt:lpstr>
      <vt:lpstr>Lets Begin with a Premise…</vt:lpstr>
      <vt:lpstr>Why Use PEAF</vt:lpstr>
      <vt:lpstr>Decision point…</vt:lpstr>
      <vt:lpstr>PowerPoint Presentation</vt:lpstr>
      <vt:lpstr>Definitions</vt:lpstr>
      <vt:lpstr>Overview</vt:lpstr>
      <vt:lpstr>Overview</vt:lpstr>
      <vt:lpstr>Overview</vt:lpstr>
      <vt:lpstr>Problems &amp; Opportunities</vt:lpstr>
      <vt:lpstr>PowerPoint Presentation</vt:lpstr>
      <vt:lpstr>Motivation - Methods</vt:lpstr>
      <vt:lpstr>Motivation - Methods</vt:lpstr>
      <vt:lpstr>Motivation - Methods</vt:lpstr>
      <vt:lpstr>Some Questions</vt:lpstr>
      <vt:lpstr>Decision point…</vt:lpstr>
      <vt:lpstr>PowerPoint Presentation</vt:lpstr>
      <vt:lpstr>What is the Fundamental Problem?</vt:lpstr>
      <vt:lpstr>The Fundamental Problem</vt:lpstr>
      <vt:lpstr>The Fundamental Problem</vt:lpstr>
      <vt:lpstr>Decision point…</vt:lpstr>
      <vt:lpstr>PowerPoint Presentation</vt:lpstr>
      <vt:lpstr>What is the Fundamental Solution?</vt:lpstr>
      <vt:lpstr>The Fundamental Solution</vt:lpstr>
      <vt:lpstr>The Fundamental Solution</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The Architecture Paradigm™</vt:lpstr>
      <vt:lpstr>What Does The Architecture Paradigm™ Really Mean?</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Enterprise Debt™</vt:lpstr>
      <vt:lpstr>How do we become more mature?</vt:lpstr>
      <vt:lpstr>Increasing our Transformational Maturity</vt:lpstr>
      <vt:lpstr>What is a Framework…</vt:lpstr>
      <vt:lpstr>Primitives</vt:lpstr>
      <vt:lpstr>Primitives</vt:lpstr>
      <vt:lpstr>Primitives</vt:lpstr>
      <vt:lpstr>Primitives</vt:lpstr>
      <vt:lpstr>Primitives</vt:lpstr>
      <vt:lpstr>Primitives</vt:lpstr>
      <vt:lpstr>Primitives</vt:lpstr>
      <vt:lpstr>Primitives</vt:lpstr>
      <vt:lpstr>Primitives</vt:lpstr>
      <vt:lpstr>Primitives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Next Steps</vt:lpstr>
      <vt:lpstr>Why Use PEAF</vt:lpstr>
      <vt:lpstr>Decision point…</vt:lpstr>
      <vt:lpstr>PowerPoint Presentation</vt:lpstr>
    </vt:vector>
  </TitlesOfParts>
  <Company>Pragmatic EA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 - Frameworks</dc:title>
  <dc:creator>Pragmatic EA Ltd</dc:creator>
  <cp:lastModifiedBy>Kevin Lee Smith</cp:lastModifiedBy>
  <cp:revision>488</cp:revision>
  <dcterms:created xsi:type="dcterms:W3CDTF">2008-05-19T09:09:29Z</dcterms:created>
  <dcterms:modified xsi:type="dcterms:W3CDTF">2014-07-03T05:37:08Z</dcterms:modified>
</cp:coreProperties>
</file>