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xml" ContentType="application/vnd.openxmlformats-officedocument.presentationml.tags+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0.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11.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12.xml" ContentType="application/vnd.openxmlformats-officedocument.presentationml.tags+xml"/>
  <Override PartName="/ppt/notesSlides/notesSlide1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36"/>
  </p:notesMasterIdLst>
  <p:handoutMasterIdLst>
    <p:handoutMasterId r:id="rId137"/>
  </p:handoutMasterIdLst>
  <p:sldIdLst>
    <p:sldId id="456" r:id="rId2"/>
    <p:sldId id="658" r:id="rId3"/>
    <p:sldId id="752" r:id="rId4"/>
    <p:sldId id="753" r:id="rId5"/>
    <p:sldId id="808" r:id="rId6"/>
    <p:sldId id="809" r:id="rId7"/>
    <p:sldId id="757" r:id="rId8"/>
    <p:sldId id="759" r:id="rId9"/>
    <p:sldId id="657" r:id="rId10"/>
    <p:sldId id="653" r:id="rId11"/>
    <p:sldId id="584" r:id="rId12"/>
    <p:sldId id="770" r:id="rId13"/>
    <p:sldId id="771" r:id="rId14"/>
    <p:sldId id="772" r:id="rId15"/>
    <p:sldId id="773" r:id="rId16"/>
    <p:sldId id="621" r:id="rId17"/>
    <p:sldId id="659" r:id="rId18"/>
    <p:sldId id="810" r:id="rId19"/>
    <p:sldId id="812" r:id="rId20"/>
    <p:sldId id="811" r:id="rId21"/>
    <p:sldId id="535" r:id="rId22"/>
    <p:sldId id="805" r:id="rId23"/>
    <p:sldId id="554" r:id="rId24"/>
    <p:sldId id="588" r:id="rId25"/>
    <p:sldId id="541" r:id="rId26"/>
    <p:sldId id="624" r:id="rId27"/>
    <p:sldId id="806" r:id="rId28"/>
    <p:sldId id="655" r:id="rId29"/>
    <p:sldId id="622" r:id="rId30"/>
    <p:sldId id="778" r:id="rId31"/>
    <p:sldId id="779" r:id="rId32"/>
    <p:sldId id="589" r:id="rId33"/>
    <p:sldId id="626" r:id="rId34"/>
    <p:sldId id="669" r:id="rId35"/>
    <p:sldId id="660" r:id="rId36"/>
    <p:sldId id="661" r:id="rId37"/>
    <p:sldId id="662" r:id="rId38"/>
    <p:sldId id="663" r:id="rId39"/>
    <p:sldId id="664" r:id="rId40"/>
    <p:sldId id="665" r:id="rId41"/>
    <p:sldId id="666" r:id="rId42"/>
    <p:sldId id="670" r:id="rId43"/>
    <p:sldId id="667" r:id="rId44"/>
    <p:sldId id="695" r:id="rId45"/>
    <p:sldId id="671" r:id="rId46"/>
    <p:sldId id="672" r:id="rId47"/>
    <p:sldId id="673" r:id="rId48"/>
    <p:sldId id="674" r:id="rId49"/>
    <p:sldId id="675" r:id="rId50"/>
    <p:sldId id="668" r:id="rId51"/>
    <p:sldId id="676" r:id="rId52"/>
    <p:sldId id="677" r:id="rId53"/>
    <p:sldId id="678" r:id="rId54"/>
    <p:sldId id="688" r:id="rId55"/>
    <p:sldId id="629" r:id="rId56"/>
    <p:sldId id="689" r:id="rId57"/>
    <p:sldId id="690" r:id="rId58"/>
    <p:sldId id="691" r:id="rId59"/>
    <p:sldId id="692" r:id="rId60"/>
    <p:sldId id="696" r:id="rId61"/>
    <p:sldId id="693" r:id="rId62"/>
    <p:sldId id="694" r:id="rId63"/>
    <p:sldId id="630" r:id="rId64"/>
    <p:sldId id="697" r:id="rId65"/>
    <p:sldId id="698" r:id="rId66"/>
    <p:sldId id="699" r:id="rId67"/>
    <p:sldId id="700" r:id="rId68"/>
    <p:sldId id="701" r:id="rId69"/>
    <p:sldId id="702" r:id="rId70"/>
    <p:sldId id="780" r:id="rId71"/>
    <p:sldId id="591" r:id="rId72"/>
    <p:sldId id="782" r:id="rId73"/>
    <p:sldId id="794" r:id="rId74"/>
    <p:sldId id="783" r:id="rId75"/>
    <p:sldId id="795" r:id="rId76"/>
    <p:sldId id="784" r:id="rId77"/>
    <p:sldId id="785" r:id="rId78"/>
    <p:sldId id="786" r:id="rId79"/>
    <p:sldId id="787" r:id="rId80"/>
    <p:sldId id="788" r:id="rId81"/>
    <p:sldId id="789" r:id="rId82"/>
    <p:sldId id="791" r:id="rId83"/>
    <p:sldId id="793" r:id="rId84"/>
    <p:sldId id="648" r:id="rId85"/>
    <p:sldId id="718" r:id="rId86"/>
    <p:sldId id="719" r:id="rId87"/>
    <p:sldId id="720" r:id="rId88"/>
    <p:sldId id="721" r:id="rId89"/>
    <p:sldId id="722" r:id="rId90"/>
    <p:sldId id="723" r:id="rId91"/>
    <p:sldId id="724" r:id="rId92"/>
    <p:sldId id="649" r:id="rId93"/>
    <p:sldId id="725" r:id="rId94"/>
    <p:sldId id="726" r:id="rId95"/>
    <p:sldId id="727" r:id="rId96"/>
    <p:sldId id="728" r:id="rId97"/>
    <p:sldId id="729" r:id="rId98"/>
    <p:sldId id="730" r:id="rId99"/>
    <p:sldId id="731" r:id="rId100"/>
    <p:sldId id="750" r:id="rId101"/>
    <p:sldId id="650" r:id="rId102"/>
    <p:sldId id="632" r:id="rId103"/>
    <p:sldId id="633" r:id="rId104"/>
    <p:sldId id="592" r:id="rId105"/>
    <p:sldId id="634" r:id="rId106"/>
    <p:sldId id="732" r:id="rId107"/>
    <p:sldId id="733" r:id="rId108"/>
    <p:sldId id="734" r:id="rId109"/>
    <p:sldId id="735" r:id="rId110"/>
    <p:sldId id="736" r:id="rId111"/>
    <p:sldId id="737" r:id="rId112"/>
    <p:sldId id="738" r:id="rId113"/>
    <p:sldId id="635" r:id="rId114"/>
    <p:sldId id="636" r:id="rId115"/>
    <p:sldId id="599" r:id="rId116"/>
    <p:sldId id="739" r:id="rId117"/>
    <p:sldId id="751" r:id="rId118"/>
    <p:sldId id="740" r:id="rId119"/>
    <p:sldId id="741" r:id="rId120"/>
    <p:sldId id="756" r:id="rId121"/>
    <p:sldId id="796" r:id="rId122"/>
    <p:sldId id="797" r:id="rId123"/>
    <p:sldId id="617" r:id="rId124"/>
    <p:sldId id="742" r:id="rId125"/>
    <p:sldId id="743" r:id="rId126"/>
    <p:sldId id="744" r:id="rId127"/>
    <p:sldId id="745" r:id="rId128"/>
    <p:sldId id="798" r:id="rId129"/>
    <p:sldId id="651" r:id="rId130"/>
    <p:sldId id="748" r:id="rId131"/>
    <p:sldId id="749" r:id="rId132"/>
    <p:sldId id="804" r:id="rId133"/>
    <p:sldId id="807" r:id="rId134"/>
    <p:sldId id="500" r:id="rId135"/>
  </p:sldIdLst>
  <p:sldSz cx="10693400" cy="7561263"/>
  <p:notesSz cx="7099300" cy="10234613"/>
  <p:custDataLst>
    <p:tags r:id="rId138"/>
  </p:custDataLst>
  <p:defaultTextStyle>
    <a:defPPr>
      <a:defRPr lang="en-US"/>
    </a:defPPr>
    <a:lvl1pPr algn="ctr" rtl="0" eaLnBrk="0" fontAlgn="base" hangingPunct="0">
      <a:spcBef>
        <a:spcPct val="0"/>
      </a:spcBef>
      <a:spcAft>
        <a:spcPct val="0"/>
      </a:spcAft>
      <a:defRPr sz="2200" b="1" kern="1200">
        <a:solidFill>
          <a:schemeClr val="tx1"/>
        </a:solidFill>
        <a:latin typeface="Times New Roman" pitchFamily="18" charset="0"/>
        <a:ea typeface="+mn-ea"/>
        <a:cs typeface="+mn-cs"/>
      </a:defRPr>
    </a:lvl1pPr>
    <a:lvl2pPr marL="497845" algn="ctr" rtl="0" eaLnBrk="0" fontAlgn="base" hangingPunct="0">
      <a:spcBef>
        <a:spcPct val="0"/>
      </a:spcBef>
      <a:spcAft>
        <a:spcPct val="0"/>
      </a:spcAft>
      <a:defRPr sz="2200" b="1" kern="1200">
        <a:solidFill>
          <a:schemeClr val="tx1"/>
        </a:solidFill>
        <a:latin typeface="Times New Roman" pitchFamily="18" charset="0"/>
        <a:ea typeface="+mn-ea"/>
        <a:cs typeface="+mn-cs"/>
      </a:defRPr>
    </a:lvl2pPr>
    <a:lvl3pPr marL="995690" algn="ctr" rtl="0" eaLnBrk="0" fontAlgn="base" hangingPunct="0">
      <a:spcBef>
        <a:spcPct val="0"/>
      </a:spcBef>
      <a:spcAft>
        <a:spcPct val="0"/>
      </a:spcAft>
      <a:defRPr sz="2200" b="1" kern="1200">
        <a:solidFill>
          <a:schemeClr val="tx1"/>
        </a:solidFill>
        <a:latin typeface="Times New Roman" pitchFamily="18" charset="0"/>
        <a:ea typeface="+mn-ea"/>
        <a:cs typeface="+mn-cs"/>
      </a:defRPr>
    </a:lvl3pPr>
    <a:lvl4pPr marL="1493535" algn="ctr" rtl="0" eaLnBrk="0" fontAlgn="base" hangingPunct="0">
      <a:spcBef>
        <a:spcPct val="0"/>
      </a:spcBef>
      <a:spcAft>
        <a:spcPct val="0"/>
      </a:spcAft>
      <a:defRPr sz="2200" b="1" kern="1200">
        <a:solidFill>
          <a:schemeClr val="tx1"/>
        </a:solidFill>
        <a:latin typeface="Times New Roman" pitchFamily="18" charset="0"/>
        <a:ea typeface="+mn-ea"/>
        <a:cs typeface="+mn-cs"/>
      </a:defRPr>
    </a:lvl4pPr>
    <a:lvl5pPr marL="1991380" algn="ctr" rtl="0" eaLnBrk="0" fontAlgn="base" hangingPunct="0">
      <a:spcBef>
        <a:spcPct val="0"/>
      </a:spcBef>
      <a:spcAft>
        <a:spcPct val="0"/>
      </a:spcAft>
      <a:defRPr sz="2200" b="1" kern="1200">
        <a:solidFill>
          <a:schemeClr val="tx1"/>
        </a:solidFill>
        <a:latin typeface="Times New Roman" pitchFamily="18" charset="0"/>
        <a:ea typeface="+mn-ea"/>
        <a:cs typeface="+mn-cs"/>
      </a:defRPr>
    </a:lvl5pPr>
    <a:lvl6pPr marL="2489225" algn="l" defTabSz="995690" rtl="0" eaLnBrk="1" latinLnBrk="0" hangingPunct="1">
      <a:defRPr sz="2200" b="1" kern="1200">
        <a:solidFill>
          <a:schemeClr val="tx1"/>
        </a:solidFill>
        <a:latin typeface="Times New Roman" pitchFamily="18" charset="0"/>
        <a:ea typeface="+mn-ea"/>
        <a:cs typeface="+mn-cs"/>
      </a:defRPr>
    </a:lvl6pPr>
    <a:lvl7pPr marL="2987070" algn="l" defTabSz="995690" rtl="0" eaLnBrk="1" latinLnBrk="0" hangingPunct="1">
      <a:defRPr sz="2200" b="1" kern="1200">
        <a:solidFill>
          <a:schemeClr val="tx1"/>
        </a:solidFill>
        <a:latin typeface="Times New Roman" pitchFamily="18" charset="0"/>
        <a:ea typeface="+mn-ea"/>
        <a:cs typeface="+mn-cs"/>
      </a:defRPr>
    </a:lvl7pPr>
    <a:lvl8pPr marL="3484916" algn="l" defTabSz="995690" rtl="0" eaLnBrk="1" latinLnBrk="0" hangingPunct="1">
      <a:defRPr sz="2200" b="1" kern="1200">
        <a:solidFill>
          <a:schemeClr val="tx1"/>
        </a:solidFill>
        <a:latin typeface="Times New Roman" pitchFamily="18" charset="0"/>
        <a:ea typeface="+mn-ea"/>
        <a:cs typeface="+mn-cs"/>
      </a:defRPr>
    </a:lvl8pPr>
    <a:lvl9pPr marL="3982761" algn="l" defTabSz="995690" rtl="0" eaLnBrk="1" latinLnBrk="0" hangingPunct="1">
      <a:defRPr sz="2200" b="1"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Premise" id="{5D066517-3D2E-4381-9330-C8F8C8668403}">
          <p14:sldIdLst>
            <p14:sldId id="456"/>
            <p14:sldId id="658"/>
            <p14:sldId id="752"/>
            <p14:sldId id="753"/>
            <p14:sldId id="808"/>
            <p14:sldId id="809"/>
            <p14:sldId id="757"/>
            <p14:sldId id="759"/>
            <p14:sldId id="657"/>
            <p14:sldId id="653"/>
          </p14:sldIdLst>
        </p14:section>
        <p14:section name="Problem" id="{EBBD8BDF-C4EB-4B9C-8AA0-0B58C2BAF883}">
          <p14:sldIdLst>
            <p14:sldId id="584"/>
            <p14:sldId id="770"/>
            <p14:sldId id="771"/>
            <p14:sldId id="772"/>
            <p14:sldId id="773"/>
            <p14:sldId id="621"/>
            <p14:sldId id="659"/>
            <p14:sldId id="810"/>
            <p14:sldId id="812"/>
            <p14:sldId id="811"/>
            <p14:sldId id="535"/>
            <p14:sldId id="805"/>
            <p14:sldId id="554"/>
            <p14:sldId id="588"/>
            <p14:sldId id="541"/>
            <p14:sldId id="624"/>
            <p14:sldId id="806"/>
            <p14:sldId id="655"/>
          </p14:sldIdLst>
        </p14:section>
        <p14:section name="Solution" id="{435CBCF6-2C9B-41F6-968C-41C4A36D7A81}">
          <p14:sldIdLst>
            <p14:sldId id="622"/>
            <p14:sldId id="778"/>
            <p14:sldId id="779"/>
          </p14:sldIdLst>
        </p14:section>
        <p14:section name="The Architecture Paraidm(TM)" id="{677E1417-DA87-4980-B2D0-ED2903E16307}">
          <p14:sldIdLst>
            <p14:sldId id="589"/>
            <p14:sldId id="626"/>
            <p14:sldId id="669"/>
            <p14:sldId id="660"/>
            <p14:sldId id="661"/>
            <p14:sldId id="662"/>
            <p14:sldId id="663"/>
            <p14:sldId id="664"/>
            <p14:sldId id="665"/>
            <p14:sldId id="666"/>
            <p14:sldId id="670"/>
            <p14:sldId id="667"/>
            <p14:sldId id="695"/>
            <p14:sldId id="671"/>
            <p14:sldId id="672"/>
            <p14:sldId id="673"/>
            <p14:sldId id="674"/>
            <p14:sldId id="675"/>
            <p14:sldId id="668"/>
            <p14:sldId id="676"/>
            <p14:sldId id="677"/>
            <p14:sldId id="678"/>
            <p14:sldId id="688"/>
            <p14:sldId id="629"/>
            <p14:sldId id="689"/>
            <p14:sldId id="690"/>
            <p14:sldId id="691"/>
            <p14:sldId id="692"/>
            <p14:sldId id="696"/>
            <p14:sldId id="693"/>
            <p14:sldId id="694"/>
            <p14:sldId id="630"/>
            <p14:sldId id="697"/>
            <p14:sldId id="698"/>
            <p14:sldId id="699"/>
            <p14:sldId id="700"/>
            <p14:sldId id="701"/>
            <p14:sldId id="702"/>
            <p14:sldId id="780"/>
          </p14:sldIdLst>
        </p14:section>
        <p14:section name="Enterprise Debt(TM)" id="{752C08EF-2323-4343-A9E3-E5A0D1B09513}">
          <p14:sldIdLst>
            <p14:sldId id="591"/>
            <p14:sldId id="782"/>
            <p14:sldId id="794"/>
            <p14:sldId id="783"/>
            <p14:sldId id="795"/>
            <p14:sldId id="784"/>
            <p14:sldId id="785"/>
            <p14:sldId id="786"/>
            <p14:sldId id="787"/>
            <p14:sldId id="788"/>
            <p14:sldId id="789"/>
            <p14:sldId id="791"/>
            <p14:sldId id="793"/>
            <p14:sldId id="648"/>
            <p14:sldId id="718"/>
            <p14:sldId id="719"/>
            <p14:sldId id="720"/>
            <p14:sldId id="721"/>
            <p14:sldId id="722"/>
            <p14:sldId id="723"/>
            <p14:sldId id="724"/>
            <p14:sldId id="649"/>
            <p14:sldId id="725"/>
            <p14:sldId id="726"/>
            <p14:sldId id="727"/>
            <p14:sldId id="728"/>
            <p14:sldId id="729"/>
            <p14:sldId id="730"/>
            <p14:sldId id="731"/>
            <p14:sldId id="750"/>
            <p14:sldId id="650"/>
            <p14:sldId id="632"/>
            <p14:sldId id="633"/>
          </p14:sldIdLst>
        </p14:section>
        <p14:section name="Framework" id="{F6DF2052-F61F-47B1-B736-1CA4FAB7D96C}">
          <p14:sldIdLst>
            <p14:sldId id="592"/>
            <p14:sldId id="634"/>
            <p14:sldId id="732"/>
            <p14:sldId id="733"/>
            <p14:sldId id="734"/>
            <p14:sldId id="735"/>
            <p14:sldId id="736"/>
            <p14:sldId id="737"/>
            <p14:sldId id="738"/>
            <p14:sldId id="635"/>
            <p14:sldId id="636"/>
          </p14:sldIdLst>
        </p14:section>
        <p14:section name="Next Steps" id="{B5E2D114-A3AF-42DB-A6A6-4527A7B23B97}">
          <p14:sldIdLst>
            <p14:sldId id="599"/>
            <p14:sldId id="739"/>
            <p14:sldId id="751"/>
            <p14:sldId id="740"/>
            <p14:sldId id="741"/>
            <p14:sldId id="756"/>
            <p14:sldId id="796"/>
            <p14:sldId id="797"/>
            <p14:sldId id="617"/>
            <p14:sldId id="742"/>
            <p14:sldId id="743"/>
            <p14:sldId id="744"/>
            <p14:sldId id="745"/>
            <p14:sldId id="798"/>
            <p14:sldId id="651"/>
            <p14:sldId id="748"/>
            <p14:sldId id="749"/>
          </p14:sldIdLst>
        </p14:section>
        <p14:section name="End" id="{45582919-8F60-4FF0-BA7B-3A4EB60E0DA1}">
          <p14:sldIdLst>
            <p14:sldId id="804"/>
            <p14:sldId id="807"/>
            <p14:sldId id="5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E28A6"/>
    <a:srgbClr val="2848A6"/>
    <a:srgbClr val="F8F8F8"/>
    <a:srgbClr val="FFFFFF"/>
    <a:srgbClr val="9A69DB"/>
    <a:srgbClr val="8C54D6"/>
    <a:srgbClr val="CCCCFF"/>
    <a:srgbClr val="0066CC"/>
    <a:srgbClr val="C092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440" autoAdjust="0"/>
    <p:restoredTop sz="61896" autoAdjust="0"/>
  </p:normalViewPr>
  <p:slideViewPr>
    <p:cSldViewPr snapToGrid="0">
      <p:cViewPr>
        <p:scale>
          <a:sx n="100" d="100"/>
          <a:sy n="100" d="100"/>
        </p:scale>
        <p:origin x="-1230" y="-636"/>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270"/>
    </p:cViewPr>
  </p:sorterViewPr>
  <p:notesViewPr>
    <p:cSldViewPr snapToGrid="0">
      <p:cViewPr varScale="1">
        <p:scale>
          <a:sx n="91" d="100"/>
          <a:sy n="91" d="100"/>
        </p:scale>
        <p:origin x="-3606"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defRPr>
            </a:lvl1pPr>
          </a:lstStyle>
          <a:p>
            <a:pPr>
              <a:defRPr/>
            </a:pPr>
            <a:endParaRPr lang="en-US"/>
          </a:p>
        </p:txBody>
      </p:sp>
      <p:sp>
        <p:nvSpPr>
          <p:cNvPr id="2253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2253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defRPr>
            </a:lvl1pPr>
          </a:lstStyle>
          <a:p>
            <a:pPr>
              <a:defRPr/>
            </a:pPr>
            <a:endParaRPr lang="en-US"/>
          </a:p>
        </p:txBody>
      </p:sp>
      <p:sp>
        <p:nvSpPr>
          <p:cNvPr id="2253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3A36565-FFCE-4E92-B3B6-93AE3A9F5009}" type="slidenum">
              <a:rPr lang="en-US"/>
              <a:pPr>
                <a:defRPr/>
              </a:pPr>
              <a:t>‹#›</a:t>
            </a:fld>
            <a:endParaRPr lang="en-US"/>
          </a:p>
        </p:txBody>
      </p:sp>
    </p:spTree>
    <p:extLst>
      <p:ext uri="{BB962C8B-B14F-4D97-AF65-F5344CB8AC3E}">
        <p14:creationId xmlns:p14="http://schemas.microsoft.com/office/powerpoint/2010/main" val="327180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defRPr>
            </a:lvl1pPr>
          </a:lstStyle>
          <a:p>
            <a:pPr>
              <a:defRPr/>
            </a:pPr>
            <a:endParaRPr lang="en-US"/>
          </a:p>
        </p:txBody>
      </p:sp>
      <p:sp>
        <p:nvSpPr>
          <p:cNvPr id="1741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835025" y="768350"/>
            <a:ext cx="54292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ABEF0DE-1B5A-4AAB-BB2A-51CB8FB587A0}" type="slidenum">
              <a:rPr lang="en-US"/>
              <a:pPr>
                <a:defRPr/>
              </a:pPr>
              <a:t>‹#›</a:t>
            </a:fld>
            <a:endParaRPr lang="en-US"/>
          </a:p>
        </p:txBody>
      </p:sp>
    </p:spTree>
    <p:extLst>
      <p:ext uri="{BB962C8B-B14F-4D97-AF65-F5344CB8AC3E}">
        <p14:creationId xmlns:p14="http://schemas.microsoft.com/office/powerpoint/2010/main" val="385507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charset="0"/>
        <a:ea typeface="+mn-ea"/>
        <a:cs typeface="+mn-cs"/>
      </a:defRPr>
    </a:lvl1pPr>
    <a:lvl2pPr marL="497845" algn="l" rtl="0" eaLnBrk="0" fontAlgn="base" hangingPunct="0">
      <a:spcBef>
        <a:spcPct val="30000"/>
      </a:spcBef>
      <a:spcAft>
        <a:spcPct val="0"/>
      </a:spcAft>
      <a:defRPr sz="1300" kern="1200">
        <a:solidFill>
          <a:schemeClr val="tx1"/>
        </a:solidFill>
        <a:latin typeface="Arial" charset="0"/>
        <a:ea typeface="+mn-ea"/>
        <a:cs typeface="+mn-cs"/>
      </a:defRPr>
    </a:lvl2pPr>
    <a:lvl3pPr marL="995690" algn="l" rtl="0" eaLnBrk="0" fontAlgn="base" hangingPunct="0">
      <a:spcBef>
        <a:spcPct val="30000"/>
      </a:spcBef>
      <a:spcAft>
        <a:spcPct val="0"/>
      </a:spcAft>
      <a:defRPr sz="1300" kern="1200">
        <a:solidFill>
          <a:schemeClr val="tx1"/>
        </a:solidFill>
        <a:latin typeface="Arial" charset="0"/>
        <a:ea typeface="+mn-ea"/>
        <a:cs typeface="+mn-cs"/>
      </a:defRPr>
    </a:lvl3pPr>
    <a:lvl4pPr marL="1493535" algn="l" rtl="0" eaLnBrk="0" fontAlgn="base" hangingPunct="0">
      <a:spcBef>
        <a:spcPct val="30000"/>
      </a:spcBef>
      <a:spcAft>
        <a:spcPct val="0"/>
      </a:spcAft>
      <a:defRPr sz="1300" kern="1200">
        <a:solidFill>
          <a:schemeClr val="tx1"/>
        </a:solidFill>
        <a:latin typeface="Arial" charset="0"/>
        <a:ea typeface="+mn-ea"/>
        <a:cs typeface="+mn-cs"/>
      </a:defRPr>
    </a:lvl4pPr>
    <a:lvl5pPr marL="1991380" algn="l" rtl="0" eaLnBrk="0" fontAlgn="base" hangingPunct="0">
      <a:spcBef>
        <a:spcPct val="30000"/>
      </a:spcBef>
      <a:spcAft>
        <a:spcPct val="0"/>
      </a:spcAft>
      <a:defRPr sz="1300" kern="1200">
        <a:solidFill>
          <a:schemeClr val="tx1"/>
        </a:solidFill>
        <a:latin typeface="Arial" charset="0"/>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835025" y="768350"/>
            <a:ext cx="5429250" cy="3838575"/>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baseline="0"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835025" y="768350"/>
            <a:ext cx="5429250" cy="3838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835025" y="768350"/>
            <a:ext cx="5429250" cy="3838575"/>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835025" y="768350"/>
            <a:ext cx="5429250" cy="3838575"/>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105</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106</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107</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108</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109</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110</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111</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112</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833438" y="768350"/>
            <a:ext cx="5432425" cy="3840163"/>
          </a:xfrm>
          <a:ln/>
        </p:spPr>
      </p:sp>
      <p:sp>
        <p:nvSpPr>
          <p:cNvPr id="90115"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defRPr/>
            </a:pPr>
            <a:endParaRPr lang="en-GB" dirty="0"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8AE2D99A-942F-4E3D-BF20-D1337441918F}" type="slidenum">
              <a:rPr lang="en-US" altLang="en-US" sz="1200" b="0" smtClean="0">
                <a:latin typeface="Arial" pitchFamily="34" charset="0"/>
              </a:rPr>
              <a:pPr/>
              <a:t>113</a:t>
            </a:fld>
            <a:endParaRPr lang="en-US" altLang="en-US" sz="1200" b="0" smtClean="0">
              <a:latin typeface="Arial" pitchFamily="34" charset="0"/>
            </a:endParaRPr>
          </a:p>
        </p:txBody>
      </p:sp>
      <p:sp>
        <p:nvSpPr>
          <p:cNvPr id="88069"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807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833438" y="768350"/>
            <a:ext cx="5432425" cy="3840163"/>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55675" rtl="0" eaLnBrk="1" fontAlgn="base" latinLnBrk="0" hangingPunct="1">
              <a:lnSpc>
                <a:spcPct val="100000"/>
              </a:lnSpc>
              <a:spcBef>
                <a:spcPct val="30000"/>
              </a:spcBef>
              <a:spcAft>
                <a:spcPct val="0"/>
              </a:spcAft>
              <a:buClrTx/>
              <a:buSzTx/>
              <a:buFontTx/>
              <a:buNone/>
              <a:tabLst/>
              <a:defRPr/>
            </a:pPr>
            <a:endParaRPr lang="en-GB" altLang="en-US" dirty="0"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3AFA232F-DFCA-4767-A580-0BF691BEFE60}" type="slidenum">
              <a:rPr lang="en-US" altLang="en-US" sz="1200" b="0" smtClean="0">
                <a:latin typeface="Arial" pitchFamily="34" charset="0"/>
              </a:rPr>
              <a:pPr/>
              <a:t>114</a:t>
            </a:fld>
            <a:endParaRPr lang="en-US" altLang="en-US" sz="1200" b="0" smtClean="0">
              <a:latin typeface="Arial" pitchFamily="34" charset="0"/>
            </a:endParaRPr>
          </a:p>
        </p:txBody>
      </p:sp>
      <p:sp>
        <p:nvSpPr>
          <p:cNvPr id="8909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909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835025" y="768350"/>
            <a:ext cx="5429250" cy="3838575"/>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116</a:t>
            </a:fld>
            <a:endParaRPr lang="en-US" altLang="en-US" sz="1200" b="0" smtClean="0">
              <a:latin typeface="Arial"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117</a:t>
            </a:fld>
            <a:endParaRPr lang="en-US" altLang="en-US" sz="1200" b="0" smtClean="0">
              <a:latin typeface="Arial"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118</a:t>
            </a:fld>
            <a:endParaRPr lang="en-US" altLang="en-US" sz="1200" b="0" smtClean="0">
              <a:latin typeface="Arial"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119</a:t>
            </a:fld>
            <a:endParaRPr lang="en-US" altLang="en-US" sz="1200" b="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12</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120</a:t>
            </a:fld>
            <a:endParaRPr lang="en-US" altLang="en-US" sz="1200" b="0" smtClean="0">
              <a:latin typeface="Arial"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121</a:t>
            </a:fld>
            <a:endParaRPr lang="en-US" altLang="en-US" sz="1200" b="0" smtClean="0">
              <a:latin typeface="Arial"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122</a:t>
            </a:fld>
            <a:endParaRPr lang="en-US" altLang="en-US" sz="1200" b="0" smtClean="0">
              <a:latin typeface="Arial"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123</a:t>
            </a:fld>
            <a:endParaRPr lang="en-US" altLang="en-US" sz="1200" b="0" smtClean="0">
              <a:latin typeface="Arial"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124</a:t>
            </a:fld>
            <a:endParaRPr lang="en-US" altLang="en-US" sz="1200" b="0" smtClean="0">
              <a:latin typeface="Arial"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125</a:t>
            </a:fld>
            <a:endParaRPr lang="en-US" altLang="en-US" sz="1200" b="0" smtClean="0">
              <a:latin typeface="Arial"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126</a:t>
            </a:fld>
            <a:endParaRPr lang="en-US" altLang="en-US" sz="1200" b="0" smtClean="0">
              <a:latin typeface="Arial"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127</a:t>
            </a:fld>
            <a:endParaRPr lang="en-US" altLang="en-US" sz="1200" b="0" smtClean="0">
              <a:latin typeface="Arial"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128</a:t>
            </a:fld>
            <a:endParaRPr lang="en-US" altLang="en-US" sz="1200" b="0" smtClean="0">
              <a:latin typeface="Arial"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8" name="Slide Image Placeholder 7"/>
          <p:cNvSpPr>
            <a:spLocks noGrp="1" noRot="1" noChangeAspect="1"/>
          </p:cNvSpPr>
          <p:nvPr>
            <p:ph type="sldImg"/>
          </p:nvPr>
        </p:nvSpPr>
        <p:spPr>
          <a:xfrm>
            <a:off x="835025" y="768350"/>
            <a:ext cx="5429250" cy="3838575"/>
          </a:xfrm>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129</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13</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000" kern="1200" baseline="0" dirty="0" smtClean="0">
              <a:solidFill>
                <a:schemeClr val="tx1"/>
              </a:solidFill>
              <a:effectLst/>
              <a:latin typeface="Arial" charset="0"/>
              <a:ea typeface="+mn-ea"/>
              <a:cs typeface="+mn-cs"/>
            </a:endParaRPr>
          </a:p>
        </p:txBody>
      </p:sp>
      <p:sp>
        <p:nvSpPr>
          <p:cNvPr id="8" name="Slide Image Placeholder 7"/>
          <p:cNvSpPr>
            <a:spLocks noGrp="1" noRot="1" noChangeAspect="1"/>
          </p:cNvSpPr>
          <p:nvPr>
            <p:ph type="sldImg"/>
          </p:nvPr>
        </p:nvSpPr>
        <p:spPr>
          <a:xfrm>
            <a:off x="835025" y="768350"/>
            <a:ext cx="5429250" cy="3838575"/>
          </a:xfrm>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130</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000" kern="1200" baseline="0" dirty="0" smtClean="0">
              <a:solidFill>
                <a:schemeClr val="tx1"/>
              </a:solidFill>
              <a:effectLst/>
              <a:latin typeface="Arial" charset="0"/>
              <a:ea typeface="+mn-ea"/>
              <a:cs typeface="+mn-cs"/>
            </a:endParaRPr>
          </a:p>
        </p:txBody>
      </p:sp>
      <p:sp>
        <p:nvSpPr>
          <p:cNvPr id="8" name="Slide Image Placeholder 7"/>
          <p:cNvSpPr>
            <a:spLocks noGrp="1" noRot="1" noChangeAspect="1"/>
          </p:cNvSpPr>
          <p:nvPr>
            <p:ph type="sldImg"/>
          </p:nvPr>
        </p:nvSpPr>
        <p:spPr>
          <a:xfrm>
            <a:off x="835025" y="768350"/>
            <a:ext cx="5429250" cy="3838575"/>
          </a:xfrm>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131</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132</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392674181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835025" y="768350"/>
            <a:ext cx="5429250" cy="3838575"/>
          </a:xfrm>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14</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15</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40667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466725"/>
            <a:ext cx="6686550" cy="4727575"/>
          </a:xfrm>
        </p:spPr>
      </p:sp>
      <p:sp>
        <p:nvSpPr>
          <p:cNvPr id="3" name="Notes Placeholder 2"/>
          <p:cNvSpPr>
            <a:spLocks noGrp="1"/>
          </p:cNvSpPr>
          <p:nvPr>
            <p:ph type="body" idx="1"/>
          </p:nvPr>
        </p:nvSpPr>
        <p:spPr/>
        <p:txBody>
          <a:bodyPr/>
          <a:lstStyle/>
          <a:p>
            <a:r>
              <a:rPr lang="en-GB" sz="1000" dirty="0"/>
              <a:t>[Professional]</a:t>
            </a:r>
            <a:endParaRPr lang="en-GB" dirty="0"/>
          </a:p>
        </p:txBody>
      </p:sp>
      <p:sp>
        <p:nvSpPr>
          <p:cNvPr id="7" name="Footer Placeholder 6"/>
          <p:cNvSpPr>
            <a:spLocks noGrp="1"/>
          </p:cNvSpPr>
          <p:nvPr>
            <p:ph type="ftr" sz="quarter" idx="10"/>
          </p:nvPr>
        </p:nvSpPr>
        <p:spPr/>
        <p:txBody>
          <a:bodyPr/>
          <a:lstStyle/>
          <a:p>
            <a:r>
              <a:rPr lang="en-US" dirty="0" smtClean="0"/>
              <a:t>© Pragmatic EA Ltd                        www.PragmaticEA.com</a:t>
            </a:r>
          </a:p>
        </p:txBody>
      </p:sp>
      <p:sp>
        <p:nvSpPr>
          <p:cNvPr id="8" name="Slide Number Placeholder 7"/>
          <p:cNvSpPr>
            <a:spLocks noGrp="1"/>
          </p:cNvSpPr>
          <p:nvPr>
            <p:ph type="sldNum" sz="quarter" idx="11"/>
          </p:nvPr>
        </p:nvSpPr>
        <p:spPr/>
        <p:txBody>
          <a:bodyPr/>
          <a:lstStyle/>
          <a:p>
            <a:fld id="{556D56FA-5527-45DE-AD85-09908428112E}" type="slidenum">
              <a:rPr lang="en-GB" smtClean="0"/>
              <a:pPr/>
              <a:t>18</a:t>
            </a:fld>
            <a:endParaRPr lang="en-GB" dirty="0"/>
          </a:p>
        </p:txBody>
      </p:sp>
      <p:sp>
        <p:nvSpPr>
          <p:cNvPr id="9" name="Header Placeholder 8"/>
          <p:cNvSpPr>
            <a:spLocks noGrp="1"/>
          </p:cNvSpPr>
          <p:nvPr>
            <p:ph type="hdr" sz="quarter" idx="12"/>
          </p:nvPr>
        </p:nvSpPr>
        <p:spPr/>
        <p:txBody>
          <a:bodyPr/>
          <a:lstStyle/>
          <a:p>
            <a:r>
              <a:rPr lang="en-GB" dirty="0">
                <a:latin typeface="Arial" pitchFamily="34" charset="0"/>
              </a:rPr>
              <a:t>PEAF - The Pragmatic Enterprise Architecture Framework</a:t>
            </a:r>
            <a:endParaRPr lang="en-US" dirty="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466725"/>
            <a:ext cx="6686550" cy="4727575"/>
          </a:xfrm>
        </p:spPr>
      </p:sp>
      <p:sp>
        <p:nvSpPr>
          <p:cNvPr id="3" name="Notes Placeholder 2"/>
          <p:cNvSpPr>
            <a:spLocks noGrp="1"/>
          </p:cNvSpPr>
          <p:nvPr>
            <p:ph type="body" idx="1"/>
          </p:nvPr>
        </p:nvSpPr>
        <p:spPr/>
        <p:txBody>
          <a:bodyPr/>
          <a:lstStyle/>
          <a:p>
            <a:r>
              <a:rPr lang="en-GB" sz="1000" dirty="0"/>
              <a:t>[Professional]</a:t>
            </a:r>
            <a:endParaRPr lang="en-GB" dirty="0"/>
          </a:p>
        </p:txBody>
      </p:sp>
      <p:sp>
        <p:nvSpPr>
          <p:cNvPr id="7" name="Footer Placeholder 6"/>
          <p:cNvSpPr>
            <a:spLocks noGrp="1"/>
          </p:cNvSpPr>
          <p:nvPr>
            <p:ph type="ftr" sz="quarter" idx="10"/>
          </p:nvPr>
        </p:nvSpPr>
        <p:spPr/>
        <p:txBody>
          <a:bodyPr/>
          <a:lstStyle/>
          <a:p>
            <a:r>
              <a:rPr lang="en-US" dirty="0" smtClean="0"/>
              <a:t>© Pragmatic EA Ltd                        www.PragmaticEA.com</a:t>
            </a:r>
          </a:p>
        </p:txBody>
      </p:sp>
      <p:sp>
        <p:nvSpPr>
          <p:cNvPr id="8" name="Slide Number Placeholder 7"/>
          <p:cNvSpPr>
            <a:spLocks noGrp="1"/>
          </p:cNvSpPr>
          <p:nvPr>
            <p:ph type="sldNum" sz="quarter" idx="11"/>
          </p:nvPr>
        </p:nvSpPr>
        <p:spPr/>
        <p:txBody>
          <a:bodyPr/>
          <a:lstStyle/>
          <a:p>
            <a:fld id="{556D56FA-5527-45DE-AD85-09908428112E}" type="slidenum">
              <a:rPr lang="en-GB" smtClean="0"/>
              <a:pPr/>
              <a:t>19</a:t>
            </a:fld>
            <a:endParaRPr lang="en-GB" dirty="0"/>
          </a:p>
        </p:txBody>
      </p:sp>
      <p:sp>
        <p:nvSpPr>
          <p:cNvPr id="9" name="Header Placeholder 8"/>
          <p:cNvSpPr>
            <a:spLocks noGrp="1"/>
          </p:cNvSpPr>
          <p:nvPr>
            <p:ph type="hdr" sz="quarter" idx="12"/>
          </p:nvPr>
        </p:nvSpPr>
        <p:spPr/>
        <p:txBody>
          <a:bodyPr/>
          <a:lstStyle/>
          <a:p>
            <a:r>
              <a:rPr lang="en-GB" dirty="0">
                <a:latin typeface="Arial" pitchFamily="34" charset="0"/>
              </a:rPr>
              <a:t>PEAF - The Pragmatic Enterprise Architecture Framework</a:t>
            </a:r>
            <a:endParaRPr lang="en-US" dirty="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ABEF0DE-1B5A-4AAB-BB2A-51CB8FB587A0}" type="slidenum">
              <a:rPr lang="en-US" smtClean="0"/>
              <a:pPr>
                <a:defRPr/>
              </a:pPr>
              <a:t>2</a:t>
            </a:fld>
            <a:endParaRPr lang="en-US"/>
          </a:p>
        </p:txBody>
      </p:sp>
    </p:spTree>
    <p:extLst>
      <p:ext uri="{BB962C8B-B14F-4D97-AF65-F5344CB8AC3E}">
        <p14:creationId xmlns:p14="http://schemas.microsoft.com/office/powerpoint/2010/main" val="25298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466725"/>
            <a:ext cx="6686550" cy="4727575"/>
          </a:xfrm>
        </p:spPr>
      </p:sp>
      <p:sp>
        <p:nvSpPr>
          <p:cNvPr id="3" name="Notes Placeholder 2"/>
          <p:cNvSpPr>
            <a:spLocks noGrp="1"/>
          </p:cNvSpPr>
          <p:nvPr>
            <p:ph type="body" idx="1"/>
          </p:nvPr>
        </p:nvSpPr>
        <p:spPr/>
        <p:txBody>
          <a:bodyPr/>
          <a:lstStyle/>
          <a:p>
            <a:r>
              <a:rPr lang="en-GB" sz="1000" dirty="0"/>
              <a:t>[Professional]</a:t>
            </a:r>
            <a:endParaRPr lang="en-GB" dirty="0"/>
          </a:p>
        </p:txBody>
      </p:sp>
      <p:sp>
        <p:nvSpPr>
          <p:cNvPr id="7" name="Footer Placeholder 6"/>
          <p:cNvSpPr>
            <a:spLocks noGrp="1"/>
          </p:cNvSpPr>
          <p:nvPr>
            <p:ph type="ftr" sz="quarter" idx="10"/>
          </p:nvPr>
        </p:nvSpPr>
        <p:spPr/>
        <p:txBody>
          <a:bodyPr/>
          <a:lstStyle/>
          <a:p>
            <a:r>
              <a:rPr lang="en-US" dirty="0" smtClean="0"/>
              <a:t>© Pragmatic EA Ltd                        www.PragmaticEA.com</a:t>
            </a:r>
          </a:p>
        </p:txBody>
      </p:sp>
      <p:sp>
        <p:nvSpPr>
          <p:cNvPr id="8" name="Slide Number Placeholder 7"/>
          <p:cNvSpPr>
            <a:spLocks noGrp="1"/>
          </p:cNvSpPr>
          <p:nvPr>
            <p:ph type="sldNum" sz="quarter" idx="11"/>
          </p:nvPr>
        </p:nvSpPr>
        <p:spPr/>
        <p:txBody>
          <a:bodyPr/>
          <a:lstStyle/>
          <a:p>
            <a:fld id="{556D56FA-5527-45DE-AD85-09908428112E}" type="slidenum">
              <a:rPr lang="en-GB" smtClean="0"/>
              <a:pPr/>
              <a:t>20</a:t>
            </a:fld>
            <a:endParaRPr lang="en-GB" dirty="0"/>
          </a:p>
        </p:txBody>
      </p:sp>
      <p:sp>
        <p:nvSpPr>
          <p:cNvPr id="9" name="Header Placeholder 8"/>
          <p:cNvSpPr>
            <a:spLocks noGrp="1"/>
          </p:cNvSpPr>
          <p:nvPr>
            <p:ph type="hdr" sz="quarter" idx="12"/>
          </p:nvPr>
        </p:nvSpPr>
        <p:spPr/>
        <p:txBody>
          <a:bodyPr/>
          <a:lstStyle/>
          <a:p>
            <a:r>
              <a:rPr lang="en-GB" dirty="0">
                <a:latin typeface="Arial" pitchFamily="34" charset="0"/>
              </a:rPr>
              <a:t>PEAF - The Pragmatic Enterprise Architecture Framework</a:t>
            </a:r>
            <a:endParaRPr lang="en-US" dirty="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835025" y="768350"/>
            <a:ext cx="5429250" cy="3838575"/>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35025" y="768350"/>
            <a:ext cx="5429250" cy="3838575"/>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35025" y="768350"/>
            <a:ext cx="5429250" cy="3838575"/>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ABEF0DE-1B5A-4AAB-BB2A-51CB8FB587A0}" type="slidenum">
              <a:rPr lang="en-US" smtClean="0"/>
              <a:pPr>
                <a:defRPr/>
              </a:pPr>
              <a:t>3</a:t>
            </a:fld>
            <a:endParaRPr lang="en-US"/>
          </a:p>
        </p:txBody>
      </p:sp>
    </p:spTree>
    <p:extLst>
      <p:ext uri="{BB962C8B-B14F-4D97-AF65-F5344CB8AC3E}">
        <p14:creationId xmlns:p14="http://schemas.microsoft.com/office/powerpoint/2010/main" val="4114239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835025" y="768350"/>
            <a:ext cx="5429250" cy="3838575"/>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33</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34</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35</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36</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37</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38</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39</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ABEF0DE-1B5A-4AAB-BB2A-51CB8FB587A0}" type="slidenum">
              <a:rPr lang="en-US" smtClean="0"/>
              <a:pPr>
                <a:defRPr/>
              </a:pPr>
              <a:t>4</a:t>
            </a:fld>
            <a:endParaRPr lang="en-US"/>
          </a:p>
        </p:txBody>
      </p:sp>
    </p:spTree>
    <p:extLst>
      <p:ext uri="{BB962C8B-B14F-4D97-AF65-F5344CB8AC3E}">
        <p14:creationId xmlns:p14="http://schemas.microsoft.com/office/powerpoint/2010/main" val="3797030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40</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41</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42</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43</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44</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45</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49</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ABEF0DE-1B5A-4AAB-BB2A-51CB8FB587A0}" type="slidenum">
              <a:rPr lang="en-US" smtClean="0"/>
              <a:pPr>
                <a:defRPr/>
              </a:pPr>
              <a:t>5</a:t>
            </a:fld>
            <a:endParaRPr lang="en-US"/>
          </a:p>
        </p:txBody>
      </p:sp>
    </p:spTree>
    <p:extLst>
      <p:ext uri="{BB962C8B-B14F-4D97-AF65-F5344CB8AC3E}">
        <p14:creationId xmlns:p14="http://schemas.microsoft.com/office/powerpoint/2010/main" val="37970303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50</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51</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52</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53</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54</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55</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59</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ABEF0DE-1B5A-4AAB-BB2A-51CB8FB587A0}" type="slidenum">
              <a:rPr lang="en-US" smtClean="0"/>
              <a:pPr>
                <a:defRPr/>
              </a:pPr>
              <a:t>6</a:t>
            </a:fld>
            <a:endParaRPr lang="en-US"/>
          </a:p>
        </p:txBody>
      </p:sp>
    </p:spTree>
    <p:extLst>
      <p:ext uri="{BB962C8B-B14F-4D97-AF65-F5344CB8AC3E}">
        <p14:creationId xmlns:p14="http://schemas.microsoft.com/office/powerpoint/2010/main" val="37970303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60</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61</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62</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63</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64</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65</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69</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835025" y="768350"/>
            <a:ext cx="5429250" cy="3838575"/>
          </a:xfrm>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835025" y="768350"/>
            <a:ext cx="5429250" cy="3838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79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8" name="Slide Image Placeholder 7"/>
          <p:cNvSpPr>
            <a:spLocks noGrp="1" noRot="1" noChangeAspect="1"/>
          </p:cNvSpPr>
          <p:nvPr>
            <p:ph type="sldImg"/>
          </p:nvPr>
        </p:nvSpPr>
        <p:spPr/>
      </p:sp>
      <p:sp>
        <p:nvSpPr>
          <p:cNvPr id="10" name="Footer Placeholder 9"/>
          <p:cNvSpPr>
            <a:spLocks noGrp="1"/>
          </p:cNvSpPr>
          <p:nvPr>
            <p:ph type="ftr" sz="quarter" idx="10"/>
          </p:nvPr>
        </p:nvSpPr>
        <p:spPr/>
        <p:txBody>
          <a:bodyPr/>
          <a:lstStyle/>
          <a:p>
            <a:r>
              <a:rPr lang="en-US" dirty="0" smtClean="0"/>
              <a:t>© Pragmatic EA Ltd                        www.PragmaticEA.com</a:t>
            </a:r>
          </a:p>
        </p:txBody>
      </p:sp>
      <p:sp>
        <p:nvSpPr>
          <p:cNvPr id="11" name="Slide Number Placeholder 10"/>
          <p:cNvSpPr>
            <a:spLocks noGrp="1"/>
          </p:cNvSpPr>
          <p:nvPr>
            <p:ph type="sldNum" sz="quarter" idx="11"/>
          </p:nvPr>
        </p:nvSpPr>
        <p:spPr/>
        <p:txBody>
          <a:bodyPr/>
          <a:lstStyle/>
          <a:p>
            <a:fld id="{556D56FA-5527-45DE-AD85-09908428112E}" type="slidenum">
              <a:rPr lang="en-GB" smtClean="0"/>
              <a:pPr/>
              <a:t>8</a:t>
            </a:fld>
            <a:endParaRPr lang="en-GB" dirty="0"/>
          </a:p>
        </p:txBody>
      </p:sp>
      <p:sp>
        <p:nvSpPr>
          <p:cNvPr id="12" name="Header Placeholder 11"/>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39267418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39110"/>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doption">
    <p:spTree>
      <p:nvGrpSpPr>
        <p:cNvPr id="1" name=""/>
        <p:cNvGrpSpPr/>
        <p:nvPr/>
      </p:nvGrpSpPr>
      <p:grpSpPr>
        <a:xfrm>
          <a:off x="0" y="0"/>
          <a:ext cx="0" cy="0"/>
          <a:chOff x="0" y="0"/>
          <a:chExt cx="0" cy="0"/>
        </a:xfrm>
      </p:grpSpPr>
      <p:sp>
        <p:nvSpPr>
          <p:cNvPr id="5" name="Title 1"/>
          <p:cNvSpPr txBox="1">
            <a:spLocks/>
          </p:cNvSpPr>
          <p:nvPr userDrawn="1"/>
        </p:nvSpPr>
        <p:spPr bwMode="auto">
          <a:xfrm>
            <a:off x="-1" y="0"/>
            <a:ext cx="1800000" cy="414000"/>
          </a:xfrm>
          <a:prstGeom prst="rect">
            <a:avLst/>
          </a:prstGeom>
          <a:solidFill>
            <a:srgbClr val="E9DCF8"/>
          </a:solidFill>
          <a:ln>
            <a:noFill/>
          </a:ln>
          <a:extLst/>
        </p:spPr>
        <p:txBody>
          <a:bodyPr vert="horz" wrap="square" lIns="104306" tIns="52153" rIns="104306" bIns="52153" numCol="1" anchor="t" anchorCtr="0" compatLnSpc="1">
            <a:prstTxWarp prst="textNoShape">
              <a:avLst/>
            </a:prstTxWarp>
          </a:bodyPr>
          <a:lstStyle>
            <a:lvl1pPr algn="l" rtl="0" eaLnBrk="0" fontAlgn="base" hangingPunct="0">
              <a:spcBef>
                <a:spcPct val="0"/>
              </a:spcBef>
              <a:spcAft>
                <a:spcPct val="0"/>
              </a:spcAft>
              <a:defRPr sz="2400">
                <a:solidFill>
                  <a:srgbClr val="669999"/>
                </a:solidFill>
                <a:latin typeface="+mj-lt"/>
                <a:ea typeface="+mj-ea"/>
                <a:cs typeface="+mj-cs"/>
              </a:defRPr>
            </a:lvl1pPr>
            <a:lvl2pPr algn="l" rtl="0" eaLnBrk="0" fontAlgn="base" hangingPunct="0">
              <a:spcBef>
                <a:spcPct val="0"/>
              </a:spcBef>
              <a:spcAft>
                <a:spcPct val="0"/>
              </a:spcAft>
              <a:defRPr sz="3200">
                <a:solidFill>
                  <a:srgbClr val="669999"/>
                </a:solidFill>
                <a:latin typeface="Arial" charset="0"/>
              </a:defRPr>
            </a:lvl2pPr>
            <a:lvl3pPr algn="l" rtl="0" eaLnBrk="0" fontAlgn="base" hangingPunct="0">
              <a:spcBef>
                <a:spcPct val="0"/>
              </a:spcBef>
              <a:spcAft>
                <a:spcPct val="0"/>
              </a:spcAft>
              <a:defRPr sz="3200">
                <a:solidFill>
                  <a:srgbClr val="669999"/>
                </a:solidFill>
                <a:latin typeface="Arial" charset="0"/>
              </a:defRPr>
            </a:lvl3pPr>
            <a:lvl4pPr algn="l" rtl="0" eaLnBrk="0" fontAlgn="base" hangingPunct="0">
              <a:spcBef>
                <a:spcPct val="0"/>
              </a:spcBef>
              <a:spcAft>
                <a:spcPct val="0"/>
              </a:spcAft>
              <a:defRPr sz="3200">
                <a:solidFill>
                  <a:srgbClr val="669999"/>
                </a:solidFill>
                <a:latin typeface="Arial" charset="0"/>
              </a:defRPr>
            </a:lvl4pPr>
            <a:lvl5pPr algn="l" rtl="0" eaLnBrk="0" fontAlgn="base" hangingPunct="0">
              <a:spcBef>
                <a:spcPct val="0"/>
              </a:spcBef>
              <a:spcAft>
                <a:spcPct val="0"/>
              </a:spcAft>
              <a:defRPr sz="3200">
                <a:solidFill>
                  <a:srgbClr val="669999"/>
                </a:solidFill>
                <a:latin typeface="Arial" charset="0"/>
              </a:defRPr>
            </a:lvl5pPr>
            <a:lvl6pPr marL="521528" algn="l" rtl="0" fontAlgn="base">
              <a:spcBef>
                <a:spcPct val="0"/>
              </a:spcBef>
              <a:spcAft>
                <a:spcPct val="0"/>
              </a:spcAft>
              <a:defRPr sz="3200">
                <a:solidFill>
                  <a:srgbClr val="669999"/>
                </a:solidFill>
                <a:latin typeface="Arial" charset="0"/>
              </a:defRPr>
            </a:lvl6pPr>
            <a:lvl7pPr marL="1043056" algn="l" rtl="0" fontAlgn="base">
              <a:spcBef>
                <a:spcPct val="0"/>
              </a:spcBef>
              <a:spcAft>
                <a:spcPct val="0"/>
              </a:spcAft>
              <a:defRPr sz="3200">
                <a:solidFill>
                  <a:srgbClr val="669999"/>
                </a:solidFill>
                <a:latin typeface="Arial" charset="0"/>
              </a:defRPr>
            </a:lvl7pPr>
            <a:lvl8pPr marL="1564584" algn="l" rtl="0" fontAlgn="base">
              <a:spcBef>
                <a:spcPct val="0"/>
              </a:spcBef>
              <a:spcAft>
                <a:spcPct val="0"/>
              </a:spcAft>
              <a:defRPr sz="3200">
                <a:solidFill>
                  <a:srgbClr val="669999"/>
                </a:solidFill>
                <a:latin typeface="Arial" charset="0"/>
              </a:defRPr>
            </a:lvl8pPr>
            <a:lvl9pPr marL="2086112" algn="l" rtl="0" fontAlgn="base">
              <a:spcBef>
                <a:spcPct val="0"/>
              </a:spcBef>
              <a:spcAft>
                <a:spcPct val="0"/>
              </a:spcAft>
              <a:defRPr sz="3200">
                <a:solidFill>
                  <a:srgbClr val="669999"/>
                </a:solidFill>
                <a:latin typeface="Arial" charset="0"/>
              </a:defRPr>
            </a:lvl9pPr>
          </a:lstStyle>
          <a:p>
            <a:pPr algn="ctr"/>
            <a:r>
              <a:rPr lang="en-SG" sz="2200" b="1" kern="0" dirty="0" smtClean="0">
                <a:solidFill>
                  <a:srgbClr val="5F28A6"/>
                </a:solidFill>
                <a:latin typeface="Calibri" panose="020F0502020204030204" pitchFamily="34" charset="0"/>
              </a:rPr>
              <a:t>Adoption</a:t>
            </a:r>
            <a:endParaRPr lang="en-SG" sz="2200" b="1" kern="0" dirty="0">
              <a:solidFill>
                <a:srgbClr val="5F28A6"/>
              </a:solidFill>
              <a:latin typeface="Calibri" panose="020F0502020204030204" pitchFamily="34" charset="0"/>
            </a:endParaRPr>
          </a:p>
        </p:txBody>
      </p:sp>
      <p:sp>
        <p:nvSpPr>
          <p:cNvPr id="7" name="Title 1"/>
          <p:cNvSpPr>
            <a:spLocks noGrp="1"/>
          </p:cNvSpPr>
          <p:nvPr>
            <p:ph type="title"/>
          </p:nvPr>
        </p:nvSpPr>
        <p:spPr>
          <a:xfrm>
            <a:off x="1799998" y="0"/>
            <a:ext cx="7280503" cy="414000"/>
          </a:xfrm>
          <a:noFill/>
        </p:spPr>
        <p:txBody>
          <a:bodyPr/>
          <a:lstStyle>
            <a:lvl1pPr algn="l">
              <a:defRPr sz="2200" b="1" i="1">
                <a:solidFill>
                  <a:srgbClr val="5F28A6"/>
                </a:solidFill>
                <a:latin typeface="Calibri" panose="020F0502020204030204" pitchFamily="34" charset="0"/>
              </a:defRPr>
            </a:lvl1pPr>
          </a:lstStyle>
          <a:p>
            <a:r>
              <a:rPr lang="en-US" dirty="0" smtClean="0"/>
              <a:t>Click to edit Master title style</a:t>
            </a:r>
            <a:endParaRPr lang="en-SG" dirty="0"/>
          </a:p>
        </p:txBody>
      </p:sp>
      <p:cxnSp>
        <p:nvCxnSpPr>
          <p:cNvPr id="9" name="Straight Connector 8"/>
          <p:cNvCxnSpPr/>
          <p:nvPr userDrawn="1"/>
        </p:nvCxnSpPr>
        <p:spPr bwMode="auto">
          <a:xfrm>
            <a:off x="1" y="421493"/>
            <a:ext cx="10693400" cy="0"/>
          </a:xfrm>
          <a:prstGeom prst="line">
            <a:avLst/>
          </a:prstGeom>
          <a:solidFill>
            <a:srgbClr val="FF0099"/>
          </a:solidFill>
          <a:ln w="38100" cap="flat" cmpd="sng" algn="ctr">
            <a:solidFill>
              <a:srgbClr val="5F28A6"/>
            </a:solidFill>
            <a:prstDash val="solid"/>
            <a:round/>
            <a:headEnd type="none" w="med" len="med"/>
            <a:tailEnd type="none" w="med" len="med"/>
          </a:ln>
          <a:effectLst/>
        </p:spPr>
      </p:cxnSp>
      <p:cxnSp>
        <p:nvCxnSpPr>
          <p:cNvPr id="10" name="Straight Connector 9"/>
          <p:cNvCxnSpPr/>
          <p:nvPr userDrawn="1"/>
        </p:nvCxnSpPr>
        <p:spPr bwMode="auto">
          <a:xfrm flipV="1">
            <a:off x="10644982" y="1"/>
            <a:ext cx="0" cy="413999"/>
          </a:xfrm>
          <a:prstGeom prst="line">
            <a:avLst/>
          </a:prstGeom>
          <a:solidFill>
            <a:srgbClr val="FF0099"/>
          </a:solidFill>
          <a:ln w="101600" cap="flat" cmpd="sng" algn="ctr">
            <a:solidFill>
              <a:srgbClr val="5F28A6"/>
            </a:solidFill>
            <a:prstDash val="solid"/>
            <a:round/>
            <a:headEnd type="none" w="med" len="med"/>
            <a:tailEnd type="none" w="med" len="med"/>
          </a:ln>
          <a:effectLst/>
        </p:spPr>
      </p:cxnSp>
      <p:cxnSp>
        <p:nvCxnSpPr>
          <p:cNvPr id="11" name="Straight Connector 10"/>
          <p:cNvCxnSpPr/>
          <p:nvPr userDrawn="1"/>
        </p:nvCxnSpPr>
        <p:spPr bwMode="auto">
          <a:xfrm flipV="1">
            <a:off x="1800000" y="7495"/>
            <a:ext cx="0" cy="413999"/>
          </a:xfrm>
          <a:prstGeom prst="line">
            <a:avLst/>
          </a:prstGeom>
          <a:solidFill>
            <a:srgbClr val="FF0099"/>
          </a:solidFill>
          <a:ln w="38100" cap="flat" cmpd="sng" algn="ctr">
            <a:solidFill>
              <a:srgbClr val="5F28A6"/>
            </a:solidFill>
            <a:prstDash val="solid"/>
            <a:round/>
            <a:headEnd type="none" w="med" len="med"/>
            <a:tailEnd type="none" w="med" len="med"/>
          </a:ln>
          <a:effectLst/>
        </p:spPr>
      </p:cxnSp>
      <p:cxnSp>
        <p:nvCxnSpPr>
          <p:cNvPr id="15" name="Straight Connector 14"/>
          <p:cNvCxnSpPr/>
          <p:nvPr userDrawn="1"/>
        </p:nvCxnSpPr>
        <p:spPr bwMode="auto">
          <a:xfrm>
            <a:off x="1" y="0"/>
            <a:ext cx="10693400" cy="0"/>
          </a:xfrm>
          <a:prstGeom prst="line">
            <a:avLst/>
          </a:prstGeom>
          <a:solidFill>
            <a:srgbClr val="FF0099"/>
          </a:solidFill>
          <a:ln w="63500" cap="flat" cmpd="sng" algn="ctr">
            <a:solidFill>
              <a:srgbClr val="5F28A6"/>
            </a:solidFill>
            <a:prstDash val="solid"/>
            <a:round/>
            <a:headEnd type="none" w="med" len="med"/>
            <a:tailEnd type="none" w="med" len="med"/>
          </a:ln>
          <a:effectLst/>
        </p:spPr>
      </p:cxnSp>
      <p:cxnSp>
        <p:nvCxnSpPr>
          <p:cNvPr id="16" name="Straight Connector 15"/>
          <p:cNvCxnSpPr/>
          <p:nvPr userDrawn="1"/>
        </p:nvCxnSpPr>
        <p:spPr bwMode="auto">
          <a:xfrm flipV="1">
            <a:off x="9461" y="1"/>
            <a:ext cx="0" cy="413999"/>
          </a:xfrm>
          <a:prstGeom prst="line">
            <a:avLst/>
          </a:prstGeom>
          <a:solidFill>
            <a:srgbClr val="FF0099"/>
          </a:solidFill>
          <a:ln w="38100" cap="flat" cmpd="sng" algn="ctr">
            <a:solidFill>
              <a:srgbClr val="5F28A6"/>
            </a:solidFill>
            <a:prstDash val="solid"/>
            <a:round/>
            <a:headEnd type="none" w="med" len="med"/>
            <a:tailEnd type="none" w="med" len="med"/>
          </a:ln>
          <a:effectLst/>
        </p:spPr>
      </p:cxnSp>
      <p:sp>
        <p:nvSpPr>
          <p:cNvPr id="17" name="Text Placeholder 23"/>
          <p:cNvSpPr>
            <a:spLocks noGrp="1"/>
          </p:cNvSpPr>
          <p:nvPr>
            <p:ph type="body" sz="quarter" idx="11"/>
          </p:nvPr>
        </p:nvSpPr>
        <p:spPr>
          <a:xfrm>
            <a:off x="2181226" y="0"/>
            <a:ext cx="8416822" cy="414000"/>
          </a:xfrm>
          <a:noFill/>
        </p:spPr>
        <p:txBody>
          <a:bodyPr/>
          <a:lstStyle>
            <a:lvl1pPr marL="0" indent="0" algn="r">
              <a:buNone/>
              <a:defRPr sz="2000" b="0" i="0">
                <a:solidFill>
                  <a:schemeClr val="tx1"/>
                </a:solidFill>
                <a:latin typeface="Calibri" panose="020F0502020204030204" pitchFamily="34" charset="0"/>
              </a:defRPr>
            </a:lvl1pPr>
            <a:lvl2pPr marL="520700" indent="0">
              <a:buNone/>
              <a:defRPr sz="2200" b="1" i="1">
                <a:solidFill>
                  <a:srgbClr val="5E31A6"/>
                </a:solidFill>
                <a:latin typeface="Calibri" panose="020F0502020204030204" pitchFamily="34" charset="0"/>
              </a:defRPr>
            </a:lvl2pPr>
            <a:lvl3pPr marL="1042988" indent="0">
              <a:buNone/>
              <a:defRPr sz="2200" b="1" i="1">
                <a:solidFill>
                  <a:srgbClr val="5E31A6"/>
                </a:solidFill>
                <a:latin typeface="Calibri" panose="020F0502020204030204" pitchFamily="34" charset="0"/>
              </a:defRPr>
            </a:lvl3pPr>
            <a:lvl4pPr marL="1563688" indent="0">
              <a:buNone/>
              <a:defRPr sz="2200" b="1" i="1">
                <a:solidFill>
                  <a:srgbClr val="5E31A6"/>
                </a:solidFill>
                <a:latin typeface="Calibri" panose="020F0502020204030204" pitchFamily="34" charset="0"/>
              </a:defRPr>
            </a:lvl4pPr>
            <a:lvl5pPr marL="2085975" indent="0">
              <a:buNone/>
              <a:defRPr sz="2200" b="1" i="1">
                <a:solidFill>
                  <a:srgbClr val="5E31A6"/>
                </a:solidFill>
                <a:latin typeface="Calibri" panose="020F0502020204030204" pitchFamily="34" charset="0"/>
              </a:defRPr>
            </a:lvl5pPr>
          </a:lstStyle>
          <a:p>
            <a:pPr lvl="0"/>
            <a:r>
              <a:rPr lang="en-US" dirty="0" smtClean="0"/>
              <a:t>Click to edit Master text styles</a:t>
            </a:r>
            <a:endParaRPr lang="en-GB" dirty="0"/>
          </a:p>
        </p:txBody>
      </p:sp>
    </p:spTree>
    <p:extLst>
      <p:ext uri="{BB962C8B-B14F-4D97-AF65-F5344CB8AC3E}">
        <p14:creationId xmlns:p14="http://schemas.microsoft.com/office/powerpoint/2010/main" val="1589051389"/>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515018"/>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8" name="Title 1"/>
          <p:cNvSpPr>
            <a:spLocks noGrp="1"/>
          </p:cNvSpPr>
          <p:nvPr>
            <p:ph type="title"/>
          </p:nvPr>
        </p:nvSpPr>
        <p:spPr>
          <a:xfrm>
            <a:off x="76200" y="127772"/>
            <a:ext cx="10102953" cy="635356"/>
          </a:xfrm>
        </p:spPr>
        <p:txBody>
          <a:bodyPr/>
          <a:lstStyle/>
          <a:p>
            <a:r>
              <a:rPr lang="en-US" dirty="0" smtClean="0"/>
              <a:t>Click to edit Master title style</a:t>
            </a:r>
            <a:endParaRPr lang="en-SG" dirty="0"/>
          </a:p>
        </p:txBody>
      </p:sp>
      <p:sp>
        <p:nvSpPr>
          <p:cNvPr id="9" name="Content Placeholder 2"/>
          <p:cNvSpPr>
            <a:spLocks noGrp="1"/>
          </p:cNvSpPr>
          <p:nvPr>
            <p:ph idx="1"/>
          </p:nvPr>
        </p:nvSpPr>
        <p:spPr>
          <a:xfrm>
            <a:off x="462268" y="843641"/>
            <a:ext cx="9683467" cy="61120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2300694984"/>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rra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462268" y="191069"/>
            <a:ext cx="9683467" cy="6764593"/>
          </a:xfrm>
        </p:spPr>
        <p:txBody>
          <a:bodyPr anchor="ctr"/>
          <a:lstStyle>
            <a:lvl1pPr marL="0" indent="0" algn="ctr">
              <a:buNone/>
              <a:defRPr sz="4400">
                <a:solidFill>
                  <a:srgbClr val="5E28A6"/>
                </a:solidFill>
              </a:defRPr>
            </a:lvl1pPr>
          </a:lstStyle>
          <a:p>
            <a:pPr lvl="0"/>
            <a:r>
              <a:rPr lang="en-US" dirty="0" smtClean="0"/>
              <a:t>Click to edit Master text styles</a:t>
            </a:r>
          </a:p>
        </p:txBody>
      </p:sp>
    </p:spTree>
    <p:extLst>
      <p:ext uri="{BB962C8B-B14F-4D97-AF65-F5344CB8AC3E}">
        <p14:creationId xmlns:p14="http://schemas.microsoft.com/office/powerpoint/2010/main" val="381217901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194872" y="127771"/>
            <a:ext cx="10320728" cy="6865139"/>
          </a:xfrm>
        </p:spPr>
        <p:txBody>
          <a:bodyPr anchor="ctr"/>
          <a:lstStyle>
            <a:lvl1pPr algn="ctr">
              <a:defRPr sz="4400" i="1">
                <a:solidFill>
                  <a:srgbClr val="9A69DB"/>
                </a:solidFill>
              </a:defRPr>
            </a:lvl1pPr>
          </a:lstStyle>
          <a:p>
            <a:r>
              <a:rPr lang="en-US" smtClean="0"/>
              <a:t>Click to edit Master title style</a:t>
            </a:r>
            <a:endParaRPr lang="en-SG"/>
          </a:p>
        </p:txBody>
      </p:sp>
    </p:spTree>
    <p:extLst>
      <p:ext uri="{BB962C8B-B14F-4D97-AF65-F5344CB8AC3E}">
        <p14:creationId xmlns:p14="http://schemas.microsoft.com/office/powerpoint/2010/main" val="2446844024"/>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45619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vironment">
    <p:spTree>
      <p:nvGrpSpPr>
        <p:cNvPr id="1" name=""/>
        <p:cNvGrpSpPr/>
        <p:nvPr/>
      </p:nvGrpSpPr>
      <p:grpSpPr>
        <a:xfrm>
          <a:off x="0" y="0"/>
          <a:ext cx="0" cy="0"/>
          <a:chOff x="0" y="0"/>
          <a:chExt cx="0" cy="0"/>
        </a:xfrm>
      </p:grpSpPr>
      <p:sp>
        <p:nvSpPr>
          <p:cNvPr id="18" name="Title 1"/>
          <p:cNvSpPr txBox="1">
            <a:spLocks/>
          </p:cNvSpPr>
          <p:nvPr userDrawn="1"/>
        </p:nvSpPr>
        <p:spPr bwMode="auto">
          <a:xfrm>
            <a:off x="1" y="0"/>
            <a:ext cx="2228848" cy="414000"/>
          </a:xfrm>
          <a:prstGeom prst="rect">
            <a:avLst/>
          </a:prstGeom>
          <a:solidFill>
            <a:srgbClr val="00B900"/>
          </a:solidFill>
          <a:ln>
            <a:noFill/>
          </a:ln>
          <a:extLst/>
        </p:spPr>
        <p:txBody>
          <a:bodyPr vert="horz" wrap="square" lIns="99552" tIns="49776" rIns="99552" bIns="49776" numCol="1" anchor="t" anchorCtr="0" compatLnSpc="1">
            <a:prstTxWarp prst="textNoShape">
              <a:avLst/>
            </a:prstTxWarp>
          </a:bodyPr>
          <a:lstStyle>
            <a:lvl1pPr algn="l" rtl="0" eaLnBrk="0" fontAlgn="base" hangingPunct="0">
              <a:spcBef>
                <a:spcPct val="0"/>
              </a:spcBef>
              <a:spcAft>
                <a:spcPct val="0"/>
              </a:spcAft>
              <a:defRPr sz="2400">
                <a:solidFill>
                  <a:srgbClr val="669999"/>
                </a:solidFill>
                <a:latin typeface="+mj-lt"/>
                <a:ea typeface="+mj-ea"/>
                <a:cs typeface="+mj-cs"/>
              </a:defRPr>
            </a:lvl1pPr>
            <a:lvl2pPr algn="l" rtl="0" eaLnBrk="0" fontAlgn="base" hangingPunct="0">
              <a:spcBef>
                <a:spcPct val="0"/>
              </a:spcBef>
              <a:spcAft>
                <a:spcPct val="0"/>
              </a:spcAft>
              <a:defRPr sz="3200">
                <a:solidFill>
                  <a:srgbClr val="669999"/>
                </a:solidFill>
                <a:latin typeface="Arial" charset="0"/>
              </a:defRPr>
            </a:lvl2pPr>
            <a:lvl3pPr algn="l" rtl="0" eaLnBrk="0" fontAlgn="base" hangingPunct="0">
              <a:spcBef>
                <a:spcPct val="0"/>
              </a:spcBef>
              <a:spcAft>
                <a:spcPct val="0"/>
              </a:spcAft>
              <a:defRPr sz="3200">
                <a:solidFill>
                  <a:srgbClr val="669999"/>
                </a:solidFill>
                <a:latin typeface="Arial" charset="0"/>
              </a:defRPr>
            </a:lvl3pPr>
            <a:lvl4pPr algn="l" rtl="0" eaLnBrk="0" fontAlgn="base" hangingPunct="0">
              <a:spcBef>
                <a:spcPct val="0"/>
              </a:spcBef>
              <a:spcAft>
                <a:spcPct val="0"/>
              </a:spcAft>
              <a:defRPr sz="3200">
                <a:solidFill>
                  <a:srgbClr val="669999"/>
                </a:solidFill>
                <a:latin typeface="Arial" charset="0"/>
              </a:defRPr>
            </a:lvl4pPr>
            <a:lvl5pPr algn="l" rtl="0" eaLnBrk="0" fontAlgn="base" hangingPunct="0">
              <a:spcBef>
                <a:spcPct val="0"/>
              </a:spcBef>
              <a:spcAft>
                <a:spcPct val="0"/>
              </a:spcAft>
              <a:defRPr sz="3200">
                <a:solidFill>
                  <a:srgbClr val="669999"/>
                </a:solidFill>
                <a:latin typeface="Arial" charset="0"/>
              </a:defRPr>
            </a:lvl5pPr>
            <a:lvl6pPr marL="521528" algn="l" rtl="0" fontAlgn="base">
              <a:spcBef>
                <a:spcPct val="0"/>
              </a:spcBef>
              <a:spcAft>
                <a:spcPct val="0"/>
              </a:spcAft>
              <a:defRPr sz="3200">
                <a:solidFill>
                  <a:srgbClr val="669999"/>
                </a:solidFill>
                <a:latin typeface="Arial" charset="0"/>
              </a:defRPr>
            </a:lvl6pPr>
            <a:lvl7pPr marL="1043056" algn="l" rtl="0" fontAlgn="base">
              <a:spcBef>
                <a:spcPct val="0"/>
              </a:spcBef>
              <a:spcAft>
                <a:spcPct val="0"/>
              </a:spcAft>
              <a:defRPr sz="3200">
                <a:solidFill>
                  <a:srgbClr val="669999"/>
                </a:solidFill>
                <a:latin typeface="Arial" charset="0"/>
              </a:defRPr>
            </a:lvl7pPr>
            <a:lvl8pPr marL="1564584" algn="l" rtl="0" fontAlgn="base">
              <a:spcBef>
                <a:spcPct val="0"/>
              </a:spcBef>
              <a:spcAft>
                <a:spcPct val="0"/>
              </a:spcAft>
              <a:defRPr sz="3200">
                <a:solidFill>
                  <a:srgbClr val="669999"/>
                </a:solidFill>
                <a:latin typeface="Arial" charset="0"/>
              </a:defRPr>
            </a:lvl8pPr>
            <a:lvl9pPr marL="2086112" algn="l" rtl="0" fontAlgn="base">
              <a:spcBef>
                <a:spcPct val="0"/>
              </a:spcBef>
              <a:spcAft>
                <a:spcPct val="0"/>
              </a:spcAft>
              <a:defRPr sz="3200">
                <a:solidFill>
                  <a:srgbClr val="669999"/>
                </a:solidFill>
                <a:latin typeface="Arial" charset="0"/>
              </a:defRPr>
            </a:lvl9pPr>
          </a:lstStyle>
          <a:p>
            <a:pPr algn="l"/>
            <a:r>
              <a:rPr lang="en-SG" sz="2100" b="1" kern="0" dirty="0" smtClean="0">
                <a:solidFill>
                  <a:schemeClr val="bg1"/>
                </a:solidFill>
                <a:latin typeface="Calibri" panose="020F0502020204030204" pitchFamily="34" charset="0"/>
              </a:rPr>
              <a:t>Environment    /4</a:t>
            </a:r>
            <a:endParaRPr lang="en-SG" sz="2100" b="1" kern="0" dirty="0">
              <a:solidFill>
                <a:schemeClr val="bg1"/>
              </a:solidFill>
              <a:latin typeface="Calibri" panose="020F0502020204030204" pitchFamily="34" charset="0"/>
            </a:endParaRPr>
          </a:p>
        </p:txBody>
      </p:sp>
      <p:sp>
        <p:nvSpPr>
          <p:cNvPr id="19" name="Title 1"/>
          <p:cNvSpPr>
            <a:spLocks noGrp="1"/>
          </p:cNvSpPr>
          <p:nvPr>
            <p:ph type="title"/>
          </p:nvPr>
        </p:nvSpPr>
        <p:spPr>
          <a:xfrm>
            <a:off x="2228850" y="0"/>
            <a:ext cx="6851652" cy="414000"/>
          </a:xfrm>
        </p:spPr>
        <p:txBody>
          <a:bodyPr/>
          <a:lstStyle>
            <a:lvl1pPr algn="l">
              <a:defRPr sz="2100" b="1" i="1">
                <a:solidFill>
                  <a:srgbClr val="00B900"/>
                </a:solidFill>
                <a:latin typeface="Calibri" panose="020F0502020204030204" pitchFamily="34" charset="0"/>
              </a:defRPr>
            </a:lvl1pPr>
          </a:lstStyle>
          <a:p>
            <a:r>
              <a:rPr lang="en-US" dirty="0" smtClean="0"/>
              <a:t>Click to edit Master title style</a:t>
            </a:r>
            <a:endParaRPr lang="en-SG" dirty="0"/>
          </a:p>
        </p:txBody>
      </p:sp>
      <p:sp>
        <p:nvSpPr>
          <p:cNvPr id="20" name="Text Placeholder 14"/>
          <p:cNvSpPr>
            <a:spLocks noGrp="1"/>
          </p:cNvSpPr>
          <p:nvPr>
            <p:ph type="body" sz="quarter" idx="10" hasCustomPrompt="1"/>
          </p:nvPr>
        </p:nvSpPr>
        <p:spPr>
          <a:xfrm>
            <a:off x="1605280" y="0"/>
            <a:ext cx="320278" cy="414000"/>
          </a:xfrm>
        </p:spPr>
        <p:txBody>
          <a:bodyPr/>
          <a:lstStyle>
            <a:lvl1pPr marL="0" indent="0" algn="r">
              <a:buNone/>
              <a:defRPr sz="2100" b="1">
                <a:solidFill>
                  <a:schemeClr val="bg1"/>
                </a:solidFill>
                <a:latin typeface="Calibri" panose="020F0502020204030204" pitchFamily="34" charset="0"/>
              </a:defRPr>
            </a:lvl1pPr>
            <a:lvl2pPr marL="496967" indent="0">
              <a:buNone/>
              <a:defRPr/>
            </a:lvl2pPr>
            <a:lvl3pPr marL="995450" indent="0">
              <a:buNone/>
              <a:defRPr/>
            </a:lvl3pPr>
            <a:lvl4pPr marL="1492417" indent="0">
              <a:buNone/>
              <a:defRPr/>
            </a:lvl4pPr>
            <a:lvl5pPr marL="1990898" indent="0">
              <a:buNone/>
              <a:defRPr/>
            </a:lvl5pPr>
          </a:lstStyle>
          <a:p>
            <a:pPr lvl="0"/>
            <a:r>
              <a:rPr lang="en-SG" sz="2100" b="1" kern="0" dirty="0" smtClean="0">
                <a:solidFill>
                  <a:schemeClr val="bg1"/>
                </a:solidFill>
                <a:latin typeface="Calibri" panose="020F0502020204030204" pitchFamily="34" charset="0"/>
              </a:rPr>
              <a:t>6</a:t>
            </a:r>
            <a:endParaRPr lang="en-GB" dirty="0"/>
          </a:p>
        </p:txBody>
      </p:sp>
      <p:sp>
        <p:nvSpPr>
          <p:cNvPr id="21" name="Text Placeholder 23"/>
          <p:cNvSpPr>
            <a:spLocks noGrp="1"/>
          </p:cNvSpPr>
          <p:nvPr>
            <p:ph type="body" sz="quarter" idx="11"/>
          </p:nvPr>
        </p:nvSpPr>
        <p:spPr>
          <a:xfrm>
            <a:off x="3949701" y="0"/>
            <a:ext cx="6648346" cy="414000"/>
          </a:xfrm>
        </p:spPr>
        <p:txBody>
          <a:bodyPr/>
          <a:lstStyle>
            <a:lvl1pPr marL="0" indent="0" algn="r">
              <a:buNone/>
              <a:defRPr sz="2100" b="1" i="1">
                <a:solidFill>
                  <a:srgbClr val="5E31A6"/>
                </a:solidFill>
                <a:latin typeface="Calibri" panose="020F0502020204030204" pitchFamily="34" charset="0"/>
              </a:defRPr>
            </a:lvl1pPr>
            <a:lvl2pPr marL="496967" indent="0">
              <a:buNone/>
              <a:defRPr sz="2100" b="1" i="1">
                <a:solidFill>
                  <a:srgbClr val="5E31A6"/>
                </a:solidFill>
                <a:latin typeface="Calibri" panose="020F0502020204030204" pitchFamily="34" charset="0"/>
              </a:defRPr>
            </a:lvl2pPr>
            <a:lvl3pPr marL="995450" indent="0">
              <a:buNone/>
              <a:defRPr sz="2100" b="1" i="1">
                <a:solidFill>
                  <a:srgbClr val="5E31A6"/>
                </a:solidFill>
                <a:latin typeface="Calibri" panose="020F0502020204030204" pitchFamily="34" charset="0"/>
              </a:defRPr>
            </a:lvl3pPr>
            <a:lvl4pPr marL="1492417" indent="0">
              <a:buNone/>
              <a:defRPr sz="2100" b="1" i="1">
                <a:solidFill>
                  <a:srgbClr val="5E31A6"/>
                </a:solidFill>
                <a:latin typeface="Calibri" panose="020F0502020204030204" pitchFamily="34" charset="0"/>
              </a:defRPr>
            </a:lvl4pPr>
            <a:lvl5pPr marL="1990898" indent="0">
              <a:buNone/>
              <a:defRPr sz="2100" b="1" i="1">
                <a:solidFill>
                  <a:srgbClr val="5E31A6"/>
                </a:solidFill>
                <a:latin typeface="Calibri" panose="020F0502020204030204" pitchFamily="34" charset="0"/>
              </a:defRPr>
            </a:lvl5pPr>
          </a:lstStyle>
          <a:p>
            <a:pPr lvl="0"/>
            <a:r>
              <a:rPr lang="en-US" dirty="0" smtClean="0"/>
              <a:t>Click to edit Master text styles</a:t>
            </a:r>
            <a:endParaRPr lang="en-GB" dirty="0"/>
          </a:p>
        </p:txBody>
      </p:sp>
      <p:cxnSp>
        <p:nvCxnSpPr>
          <p:cNvPr id="22" name="Straight Connector 21"/>
          <p:cNvCxnSpPr/>
          <p:nvPr userDrawn="1"/>
        </p:nvCxnSpPr>
        <p:spPr bwMode="auto">
          <a:xfrm>
            <a:off x="0" y="421492"/>
            <a:ext cx="10693400" cy="0"/>
          </a:xfrm>
          <a:prstGeom prst="line">
            <a:avLst/>
          </a:prstGeom>
          <a:solidFill>
            <a:srgbClr val="FF0099"/>
          </a:solidFill>
          <a:ln w="38100" cap="flat" cmpd="sng" algn="ctr">
            <a:solidFill>
              <a:srgbClr val="00B900"/>
            </a:solidFill>
            <a:prstDash val="solid"/>
            <a:round/>
            <a:headEnd type="none" w="med" len="med"/>
            <a:tailEnd type="none" w="med" len="med"/>
          </a:ln>
          <a:effectLst/>
        </p:spPr>
      </p:cxnSp>
      <p:cxnSp>
        <p:nvCxnSpPr>
          <p:cNvPr id="23" name="Straight Connector 22"/>
          <p:cNvCxnSpPr/>
          <p:nvPr userDrawn="1"/>
        </p:nvCxnSpPr>
        <p:spPr bwMode="auto">
          <a:xfrm flipV="1">
            <a:off x="10644982" y="0"/>
            <a:ext cx="0" cy="414000"/>
          </a:xfrm>
          <a:prstGeom prst="line">
            <a:avLst/>
          </a:prstGeom>
          <a:solidFill>
            <a:srgbClr val="FF0099"/>
          </a:solidFill>
          <a:ln w="101600" cap="flat" cmpd="sng" algn="ctr">
            <a:solidFill>
              <a:srgbClr val="00B900"/>
            </a:solidFill>
            <a:prstDash val="solid"/>
            <a:round/>
            <a:headEnd type="none" w="med" len="med"/>
            <a:tailEnd type="none" w="med" len="med"/>
          </a:ln>
          <a:effectLst/>
        </p:spPr>
      </p:cxnSp>
    </p:spTree>
    <p:extLst>
      <p:ext uri="{BB962C8B-B14F-4D97-AF65-F5344CB8AC3E}">
        <p14:creationId xmlns:p14="http://schemas.microsoft.com/office/powerpoint/2010/main" val="1130500273"/>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xt">
    <p:spTree>
      <p:nvGrpSpPr>
        <p:cNvPr id="1" name=""/>
        <p:cNvGrpSpPr/>
        <p:nvPr/>
      </p:nvGrpSpPr>
      <p:grpSpPr>
        <a:xfrm>
          <a:off x="0" y="0"/>
          <a:ext cx="0" cy="0"/>
          <a:chOff x="0" y="0"/>
          <a:chExt cx="0" cy="0"/>
        </a:xfrm>
      </p:grpSpPr>
      <p:sp>
        <p:nvSpPr>
          <p:cNvPr id="18" name="Title 1"/>
          <p:cNvSpPr>
            <a:spLocks noGrp="1"/>
          </p:cNvSpPr>
          <p:nvPr>
            <p:ph type="title"/>
          </p:nvPr>
        </p:nvSpPr>
        <p:spPr>
          <a:xfrm>
            <a:off x="1659731" y="-8"/>
            <a:ext cx="8350999" cy="414000"/>
          </a:xfrm>
        </p:spPr>
        <p:txBody>
          <a:bodyPr/>
          <a:lstStyle>
            <a:lvl1pPr algn="l">
              <a:defRPr sz="2100" b="1" i="1">
                <a:solidFill>
                  <a:schemeClr val="tx1">
                    <a:lumMod val="65000"/>
                    <a:lumOff val="35000"/>
                  </a:schemeClr>
                </a:solidFill>
                <a:latin typeface="Calibri" panose="020F0502020204030204" pitchFamily="34" charset="0"/>
              </a:defRPr>
            </a:lvl1pPr>
          </a:lstStyle>
          <a:p>
            <a:r>
              <a:rPr lang="en-US" dirty="0" smtClean="0"/>
              <a:t>Click to edit Master title style</a:t>
            </a:r>
            <a:endParaRPr lang="en-SG" dirty="0"/>
          </a:p>
        </p:txBody>
      </p:sp>
      <p:sp>
        <p:nvSpPr>
          <p:cNvPr id="19" name="Title 1"/>
          <p:cNvSpPr txBox="1">
            <a:spLocks/>
          </p:cNvSpPr>
          <p:nvPr userDrawn="1"/>
        </p:nvSpPr>
        <p:spPr bwMode="auto">
          <a:xfrm>
            <a:off x="2" y="-8"/>
            <a:ext cx="1659730" cy="414000"/>
          </a:xfrm>
          <a:prstGeom prst="rect">
            <a:avLst/>
          </a:prstGeom>
          <a:solidFill>
            <a:schemeClr val="tx1">
              <a:lumMod val="65000"/>
              <a:lumOff val="35000"/>
            </a:schemeClr>
          </a:solidFill>
          <a:ln>
            <a:noFill/>
          </a:ln>
          <a:extLst/>
        </p:spPr>
        <p:txBody>
          <a:bodyPr vert="horz" wrap="square" lIns="99552" tIns="49776" rIns="99552" bIns="49776" numCol="1" anchor="t" anchorCtr="0" compatLnSpc="1">
            <a:prstTxWarp prst="textNoShape">
              <a:avLst/>
            </a:prstTxWarp>
          </a:bodyPr>
          <a:lstStyle>
            <a:lvl1pPr algn="l" rtl="0" eaLnBrk="0" fontAlgn="base" hangingPunct="0">
              <a:spcBef>
                <a:spcPct val="0"/>
              </a:spcBef>
              <a:spcAft>
                <a:spcPct val="0"/>
              </a:spcAft>
              <a:defRPr sz="2400">
                <a:solidFill>
                  <a:srgbClr val="669999"/>
                </a:solidFill>
                <a:latin typeface="+mj-lt"/>
                <a:ea typeface="+mj-ea"/>
                <a:cs typeface="+mj-cs"/>
              </a:defRPr>
            </a:lvl1pPr>
            <a:lvl2pPr algn="l" rtl="0" eaLnBrk="0" fontAlgn="base" hangingPunct="0">
              <a:spcBef>
                <a:spcPct val="0"/>
              </a:spcBef>
              <a:spcAft>
                <a:spcPct val="0"/>
              </a:spcAft>
              <a:defRPr sz="3200">
                <a:solidFill>
                  <a:srgbClr val="669999"/>
                </a:solidFill>
                <a:latin typeface="Arial" charset="0"/>
              </a:defRPr>
            </a:lvl2pPr>
            <a:lvl3pPr algn="l" rtl="0" eaLnBrk="0" fontAlgn="base" hangingPunct="0">
              <a:spcBef>
                <a:spcPct val="0"/>
              </a:spcBef>
              <a:spcAft>
                <a:spcPct val="0"/>
              </a:spcAft>
              <a:defRPr sz="3200">
                <a:solidFill>
                  <a:srgbClr val="669999"/>
                </a:solidFill>
                <a:latin typeface="Arial" charset="0"/>
              </a:defRPr>
            </a:lvl3pPr>
            <a:lvl4pPr algn="l" rtl="0" eaLnBrk="0" fontAlgn="base" hangingPunct="0">
              <a:spcBef>
                <a:spcPct val="0"/>
              </a:spcBef>
              <a:spcAft>
                <a:spcPct val="0"/>
              </a:spcAft>
              <a:defRPr sz="3200">
                <a:solidFill>
                  <a:srgbClr val="669999"/>
                </a:solidFill>
                <a:latin typeface="Arial" charset="0"/>
              </a:defRPr>
            </a:lvl4pPr>
            <a:lvl5pPr algn="l" rtl="0" eaLnBrk="0" fontAlgn="base" hangingPunct="0">
              <a:spcBef>
                <a:spcPct val="0"/>
              </a:spcBef>
              <a:spcAft>
                <a:spcPct val="0"/>
              </a:spcAft>
              <a:defRPr sz="3200">
                <a:solidFill>
                  <a:srgbClr val="669999"/>
                </a:solidFill>
                <a:latin typeface="Arial" charset="0"/>
              </a:defRPr>
            </a:lvl5pPr>
            <a:lvl6pPr marL="521528" algn="l" rtl="0" fontAlgn="base">
              <a:spcBef>
                <a:spcPct val="0"/>
              </a:spcBef>
              <a:spcAft>
                <a:spcPct val="0"/>
              </a:spcAft>
              <a:defRPr sz="3200">
                <a:solidFill>
                  <a:srgbClr val="669999"/>
                </a:solidFill>
                <a:latin typeface="Arial" charset="0"/>
              </a:defRPr>
            </a:lvl6pPr>
            <a:lvl7pPr marL="1043056" algn="l" rtl="0" fontAlgn="base">
              <a:spcBef>
                <a:spcPct val="0"/>
              </a:spcBef>
              <a:spcAft>
                <a:spcPct val="0"/>
              </a:spcAft>
              <a:defRPr sz="3200">
                <a:solidFill>
                  <a:srgbClr val="669999"/>
                </a:solidFill>
                <a:latin typeface="Arial" charset="0"/>
              </a:defRPr>
            </a:lvl7pPr>
            <a:lvl8pPr marL="1564584" algn="l" rtl="0" fontAlgn="base">
              <a:spcBef>
                <a:spcPct val="0"/>
              </a:spcBef>
              <a:spcAft>
                <a:spcPct val="0"/>
              </a:spcAft>
              <a:defRPr sz="3200">
                <a:solidFill>
                  <a:srgbClr val="669999"/>
                </a:solidFill>
                <a:latin typeface="Arial" charset="0"/>
              </a:defRPr>
            </a:lvl8pPr>
            <a:lvl9pPr marL="2086112" algn="l" rtl="0" fontAlgn="base">
              <a:spcBef>
                <a:spcPct val="0"/>
              </a:spcBef>
              <a:spcAft>
                <a:spcPct val="0"/>
              </a:spcAft>
              <a:defRPr sz="3200">
                <a:solidFill>
                  <a:srgbClr val="669999"/>
                </a:solidFill>
                <a:latin typeface="Arial" charset="0"/>
              </a:defRPr>
            </a:lvl9pPr>
          </a:lstStyle>
          <a:p>
            <a:pPr algn="l"/>
            <a:r>
              <a:rPr lang="en-SG" sz="2100" b="1" kern="0" dirty="0" smtClean="0">
                <a:solidFill>
                  <a:schemeClr val="bg1"/>
                </a:solidFill>
                <a:latin typeface="Calibri" panose="020F0502020204030204" pitchFamily="34" charset="0"/>
              </a:rPr>
              <a:t>Context    /6</a:t>
            </a:r>
            <a:endParaRPr lang="en-SG" sz="2100" b="1" kern="0" dirty="0">
              <a:solidFill>
                <a:schemeClr val="bg1"/>
              </a:solidFill>
              <a:latin typeface="Calibri" panose="020F0502020204030204" pitchFamily="34" charset="0"/>
            </a:endParaRPr>
          </a:p>
        </p:txBody>
      </p:sp>
      <p:sp>
        <p:nvSpPr>
          <p:cNvPr id="20" name="Text Placeholder 14"/>
          <p:cNvSpPr>
            <a:spLocks noGrp="1"/>
          </p:cNvSpPr>
          <p:nvPr>
            <p:ph type="body" sz="quarter" idx="10" hasCustomPrompt="1"/>
          </p:nvPr>
        </p:nvSpPr>
        <p:spPr>
          <a:xfrm>
            <a:off x="1021081" y="-8"/>
            <a:ext cx="320278" cy="414000"/>
          </a:xfrm>
        </p:spPr>
        <p:txBody>
          <a:bodyPr/>
          <a:lstStyle>
            <a:lvl1pPr marL="0" indent="0" algn="r">
              <a:buNone/>
              <a:defRPr sz="2100" b="1">
                <a:solidFill>
                  <a:schemeClr val="bg1"/>
                </a:solidFill>
                <a:latin typeface="Calibri" panose="020F0502020204030204" pitchFamily="34" charset="0"/>
              </a:defRPr>
            </a:lvl1pPr>
            <a:lvl2pPr marL="496967" indent="0">
              <a:buNone/>
              <a:defRPr/>
            </a:lvl2pPr>
            <a:lvl3pPr marL="995450" indent="0">
              <a:buNone/>
              <a:defRPr/>
            </a:lvl3pPr>
            <a:lvl4pPr marL="1492417" indent="0">
              <a:buNone/>
              <a:defRPr/>
            </a:lvl4pPr>
            <a:lvl5pPr marL="1990898" indent="0">
              <a:buNone/>
              <a:defRPr/>
            </a:lvl5pPr>
          </a:lstStyle>
          <a:p>
            <a:pPr lvl="0"/>
            <a:r>
              <a:rPr lang="en-SG" sz="2100" b="1" kern="0" dirty="0" smtClean="0">
                <a:solidFill>
                  <a:schemeClr val="bg1"/>
                </a:solidFill>
                <a:latin typeface="Calibri" panose="020F0502020204030204" pitchFamily="34" charset="0"/>
              </a:rPr>
              <a:t>6</a:t>
            </a:r>
            <a:endParaRPr lang="en-GB" dirty="0"/>
          </a:p>
        </p:txBody>
      </p:sp>
      <p:sp>
        <p:nvSpPr>
          <p:cNvPr id="21" name="Text Placeholder 23"/>
          <p:cNvSpPr>
            <a:spLocks noGrp="1"/>
          </p:cNvSpPr>
          <p:nvPr>
            <p:ph type="body" sz="quarter" idx="11"/>
          </p:nvPr>
        </p:nvSpPr>
        <p:spPr>
          <a:xfrm>
            <a:off x="2152324" y="-8"/>
            <a:ext cx="8445723" cy="414000"/>
          </a:xfrm>
        </p:spPr>
        <p:txBody>
          <a:bodyPr/>
          <a:lstStyle>
            <a:lvl1pPr marL="0" indent="0" algn="r">
              <a:buNone/>
              <a:defRPr sz="2100" b="1" i="1">
                <a:solidFill>
                  <a:srgbClr val="5E31A6"/>
                </a:solidFill>
                <a:latin typeface="Calibri" panose="020F0502020204030204" pitchFamily="34" charset="0"/>
              </a:defRPr>
            </a:lvl1pPr>
            <a:lvl2pPr marL="496967" indent="0">
              <a:buNone/>
              <a:defRPr sz="2100" b="1" i="1">
                <a:solidFill>
                  <a:srgbClr val="5E31A6"/>
                </a:solidFill>
                <a:latin typeface="Calibri" panose="020F0502020204030204" pitchFamily="34" charset="0"/>
              </a:defRPr>
            </a:lvl2pPr>
            <a:lvl3pPr marL="995450" indent="0">
              <a:buNone/>
              <a:defRPr sz="2100" b="1" i="1">
                <a:solidFill>
                  <a:srgbClr val="5E31A6"/>
                </a:solidFill>
                <a:latin typeface="Calibri" panose="020F0502020204030204" pitchFamily="34" charset="0"/>
              </a:defRPr>
            </a:lvl3pPr>
            <a:lvl4pPr marL="1492417" indent="0">
              <a:buNone/>
              <a:defRPr sz="2100" b="1" i="1">
                <a:solidFill>
                  <a:srgbClr val="5E31A6"/>
                </a:solidFill>
                <a:latin typeface="Calibri" panose="020F0502020204030204" pitchFamily="34" charset="0"/>
              </a:defRPr>
            </a:lvl4pPr>
            <a:lvl5pPr marL="1990898" indent="0">
              <a:buNone/>
              <a:defRPr sz="2100" b="1" i="1">
                <a:solidFill>
                  <a:srgbClr val="5E31A6"/>
                </a:solidFill>
                <a:latin typeface="Calibri" panose="020F0502020204030204" pitchFamily="34" charset="0"/>
              </a:defRPr>
            </a:lvl5pPr>
          </a:lstStyle>
          <a:p>
            <a:pPr lvl="0"/>
            <a:r>
              <a:rPr lang="en-US" dirty="0" smtClean="0"/>
              <a:t>Click to edit Master text styles</a:t>
            </a:r>
            <a:endParaRPr lang="en-GB" dirty="0"/>
          </a:p>
        </p:txBody>
      </p:sp>
      <p:cxnSp>
        <p:nvCxnSpPr>
          <p:cNvPr id="22" name="Straight Connector 21"/>
          <p:cNvCxnSpPr/>
          <p:nvPr userDrawn="1"/>
        </p:nvCxnSpPr>
        <p:spPr bwMode="auto">
          <a:xfrm>
            <a:off x="0" y="421492"/>
            <a:ext cx="10693400" cy="0"/>
          </a:xfrm>
          <a:prstGeom prst="line">
            <a:avLst/>
          </a:prstGeom>
          <a:solidFill>
            <a:srgbClr val="FF0099"/>
          </a:solidFill>
          <a:ln w="38100" cap="flat" cmpd="sng" algn="ctr">
            <a:solidFill>
              <a:schemeClr val="tx1">
                <a:lumMod val="65000"/>
                <a:lumOff val="35000"/>
              </a:schemeClr>
            </a:solidFill>
            <a:prstDash val="solid"/>
            <a:round/>
            <a:headEnd type="none" w="med" len="med"/>
            <a:tailEnd type="none" w="med" len="med"/>
          </a:ln>
          <a:effectLst/>
        </p:spPr>
      </p:cxnSp>
      <p:cxnSp>
        <p:nvCxnSpPr>
          <p:cNvPr id="23" name="Straight Connector 22"/>
          <p:cNvCxnSpPr/>
          <p:nvPr userDrawn="1"/>
        </p:nvCxnSpPr>
        <p:spPr bwMode="auto">
          <a:xfrm flipV="1">
            <a:off x="10644982" y="0"/>
            <a:ext cx="0" cy="414000"/>
          </a:xfrm>
          <a:prstGeom prst="line">
            <a:avLst/>
          </a:prstGeom>
          <a:solidFill>
            <a:srgbClr val="FF0099"/>
          </a:solidFill>
          <a:ln w="101600" cap="flat" cmpd="sng" algn="ctr">
            <a:solidFill>
              <a:schemeClr val="tx1">
                <a:lumMod val="65000"/>
                <a:lumOff val="35000"/>
              </a:schemeClr>
            </a:solidFill>
            <a:prstDash val="solid"/>
            <a:round/>
            <a:headEnd type="none" w="med" len="med"/>
            <a:tailEnd type="none" w="med" len="med"/>
          </a:ln>
          <a:effectLst/>
        </p:spPr>
      </p:cxnSp>
    </p:spTree>
    <p:extLst>
      <p:ext uri="{BB962C8B-B14F-4D97-AF65-F5344CB8AC3E}">
        <p14:creationId xmlns:p14="http://schemas.microsoft.com/office/powerpoint/2010/main" val="4102964858"/>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ethods">
    <p:spTree>
      <p:nvGrpSpPr>
        <p:cNvPr id="1" name=""/>
        <p:cNvGrpSpPr/>
        <p:nvPr/>
      </p:nvGrpSpPr>
      <p:grpSpPr>
        <a:xfrm>
          <a:off x="0" y="0"/>
          <a:ext cx="0" cy="0"/>
          <a:chOff x="0" y="0"/>
          <a:chExt cx="0" cy="0"/>
        </a:xfrm>
      </p:grpSpPr>
      <p:sp>
        <p:nvSpPr>
          <p:cNvPr id="21" name="Title 1"/>
          <p:cNvSpPr>
            <a:spLocks noGrp="1"/>
          </p:cNvSpPr>
          <p:nvPr>
            <p:ph type="title"/>
          </p:nvPr>
        </p:nvSpPr>
        <p:spPr>
          <a:xfrm>
            <a:off x="0" y="0"/>
            <a:ext cx="9080501" cy="414000"/>
          </a:xfrm>
        </p:spPr>
        <p:txBody>
          <a:bodyPr lIns="0" tIns="0" rIns="0"/>
          <a:lstStyle>
            <a:lvl1pPr algn="l">
              <a:defRPr sz="2800" b="1" i="0">
                <a:solidFill>
                  <a:srgbClr val="C00000"/>
                </a:solidFill>
                <a:latin typeface="Calibri" panose="020F0502020204030204" pitchFamily="34" charset="0"/>
              </a:defRPr>
            </a:lvl1pPr>
          </a:lstStyle>
          <a:p>
            <a:r>
              <a:rPr lang="en-US" dirty="0" smtClean="0"/>
              <a:t>Click to edit Master title style</a:t>
            </a:r>
            <a:endParaRPr lang="en-SG" dirty="0"/>
          </a:p>
        </p:txBody>
      </p:sp>
      <p:sp>
        <p:nvSpPr>
          <p:cNvPr id="22" name="Text Placeholder 23"/>
          <p:cNvSpPr>
            <a:spLocks noGrp="1"/>
          </p:cNvSpPr>
          <p:nvPr>
            <p:ph type="body" sz="quarter" idx="11"/>
          </p:nvPr>
        </p:nvSpPr>
        <p:spPr>
          <a:xfrm>
            <a:off x="3949700" y="0"/>
            <a:ext cx="6743699" cy="414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36000" bIns="0" numCol="1" anchor="b" anchorCtr="0" compatLnSpc="1">
            <a:prstTxWarp prst="textNoShape">
              <a:avLst/>
            </a:prstTxWarp>
          </a:bodyPr>
          <a:lstStyle>
            <a:lvl1pPr marL="390525" indent="-390525" algn="r">
              <a:buNone/>
              <a:defRPr lang="en-GB" sz="2000" b="0" i="0" dirty="0">
                <a:latin typeface="Calibri" panose="020F0502020204030204" pitchFamily="34" charset="0"/>
              </a:defRPr>
            </a:lvl1pPr>
          </a:lstStyle>
          <a:p>
            <a:pPr marL="0" lvl="0" indent="0" algn="r"/>
            <a:r>
              <a:rPr lang="en-US" dirty="0" smtClean="0"/>
              <a:t>Click to edit Master text styles</a:t>
            </a:r>
            <a:endParaRPr lang="en-GB" dirty="0"/>
          </a:p>
        </p:txBody>
      </p:sp>
      <p:sp>
        <p:nvSpPr>
          <p:cNvPr id="23" name="Text Placeholder 14"/>
          <p:cNvSpPr>
            <a:spLocks noGrp="1"/>
          </p:cNvSpPr>
          <p:nvPr>
            <p:ph type="body" sz="quarter" idx="10" hasCustomPrompt="1"/>
          </p:nvPr>
        </p:nvSpPr>
        <p:spPr>
          <a:xfrm>
            <a:off x="-474734" y="0"/>
            <a:ext cx="320278" cy="414000"/>
          </a:xfrm>
        </p:spPr>
        <p:txBody>
          <a:bodyPr tIns="0"/>
          <a:lstStyle>
            <a:lvl1pPr marL="0" indent="0" algn="r">
              <a:buNone/>
              <a:defRPr sz="2200" b="1">
                <a:solidFill>
                  <a:schemeClr val="bg1"/>
                </a:solidFill>
                <a:latin typeface="Calibri" panose="020F0502020204030204" pitchFamily="34" charset="0"/>
              </a:defRPr>
            </a:lvl1pPr>
            <a:lvl2pPr marL="520700" indent="0">
              <a:buNone/>
              <a:defRPr/>
            </a:lvl2pPr>
            <a:lvl3pPr marL="1042988" indent="0">
              <a:buNone/>
              <a:defRPr/>
            </a:lvl3pPr>
            <a:lvl4pPr marL="1563688" indent="0">
              <a:buNone/>
              <a:defRPr/>
            </a:lvl4pPr>
            <a:lvl5pPr marL="2085975" indent="0">
              <a:buNone/>
              <a:defRPr/>
            </a:lvl5pPr>
          </a:lstStyle>
          <a:p>
            <a:pPr lvl="0"/>
            <a:r>
              <a:rPr lang="en-SG" sz="2200" b="1" kern="0" dirty="0" smtClean="0">
                <a:solidFill>
                  <a:schemeClr val="bg1"/>
                </a:solidFill>
                <a:latin typeface="Calibri" panose="020F0502020204030204" pitchFamily="34" charset="0"/>
              </a:rPr>
              <a:t>6</a:t>
            </a:r>
            <a:endParaRPr lang="en-GB" dirty="0"/>
          </a:p>
        </p:txBody>
      </p:sp>
    </p:spTree>
    <p:extLst>
      <p:ext uri="{BB962C8B-B14F-4D97-AF65-F5344CB8AC3E}">
        <p14:creationId xmlns:p14="http://schemas.microsoft.com/office/powerpoint/2010/main" val="3370942769"/>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62268" y="843641"/>
            <a:ext cx="9683467" cy="611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title"/>
          </p:nvPr>
        </p:nvSpPr>
        <p:spPr bwMode="auto">
          <a:xfrm>
            <a:off x="462268" y="127772"/>
            <a:ext cx="9716885" cy="63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en-US" smtClean="0"/>
              <a:t>Title</a:t>
            </a:r>
          </a:p>
        </p:txBody>
      </p:sp>
      <p:sp>
        <p:nvSpPr>
          <p:cNvPr id="11" name="Text Box 22"/>
          <p:cNvSpPr txBox="1">
            <a:spLocks noChangeArrowheads="1"/>
          </p:cNvSpPr>
          <p:nvPr userDrawn="1"/>
        </p:nvSpPr>
        <p:spPr bwMode="auto">
          <a:xfrm>
            <a:off x="3157486" y="7146150"/>
            <a:ext cx="1931675" cy="274602"/>
          </a:xfrm>
          <a:prstGeom prst="rect">
            <a:avLst/>
          </a:prstGeom>
          <a:noFill/>
          <a:ln w="9525" algn="ctr">
            <a:noFill/>
            <a:miter lim="800000"/>
            <a:headEnd/>
            <a:tailEnd/>
          </a:ln>
          <a:effectLst/>
        </p:spPr>
        <p:txBody>
          <a:bodyPr wrap="square" lIns="104306" tIns="52153" rIns="104306"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a:defRPr/>
            </a:pPr>
            <a:r>
              <a:rPr lang="en-GB" sz="1100" b="0" dirty="0" smtClean="0">
                <a:solidFill>
                  <a:srgbClr val="5E28A6"/>
                </a:solidFill>
                <a:latin typeface="Calibri" panose="020F0502020204030204" pitchFamily="34" charset="0"/>
              </a:rPr>
              <a:t>www.PragmaticEA.com</a:t>
            </a:r>
            <a:endParaRPr lang="en-US" sz="1100" b="0" dirty="0" smtClean="0">
              <a:solidFill>
                <a:srgbClr val="5E28A6"/>
              </a:solidFill>
              <a:latin typeface="Calibri" panose="020F0502020204030204" pitchFamily="34" charset="0"/>
            </a:endParaRPr>
          </a:p>
        </p:txBody>
      </p:sp>
      <p:sp>
        <p:nvSpPr>
          <p:cNvPr id="12" name="Text Box 23"/>
          <p:cNvSpPr txBox="1">
            <a:spLocks noChangeArrowheads="1"/>
          </p:cNvSpPr>
          <p:nvPr userDrawn="1"/>
        </p:nvSpPr>
        <p:spPr bwMode="auto">
          <a:xfrm>
            <a:off x="5871043" y="7154881"/>
            <a:ext cx="2660754" cy="274602"/>
          </a:xfrm>
          <a:prstGeom prst="rect">
            <a:avLst/>
          </a:prstGeom>
          <a:noFill/>
          <a:ln w="9525" algn="ctr">
            <a:noFill/>
            <a:miter lim="800000"/>
            <a:headEnd/>
            <a:tailEnd/>
          </a:ln>
          <a:effectLst/>
        </p:spPr>
        <p:txBody>
          <a:bodyPr wrap="square" lIns="104306" tIns="52153" rIns="104306"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ctr">
              <a:defRPr/>
            </a:pPr>
            <a:r>
              <a:rPr lang="en-GB" sz="1100" b="0" dirty="0" smtClean="0">
                <a:solidFill>
                  <a:srgbClr val="4D4D4D"/>
                </a:solidFill>
                <a:latin typeface="Calibri" panose="020F0502020204030204" pitchFamily="34" charset="0"/>
              </a:rPr>
              <a:t>© Pragmatic EA Ltd (2008-2014)</a:t>
            </a:r>
            <a:endParaRPr lang="en-US" sz="1100" b="0" dirty="0" smtClean="0">
              <a:solidFill>
                <a:srgbClr val="4D4D4D"/>
              </a:solidFill>
              <a:latin typeface="Calibri" panose="020F0502020204030204" pitchFamily="34" charset="0"/>
            </a:endParaRPr>
          </a:p>
        </p:txBody>
      </p:sp>
      <p:sp>
        <p:nvSpPr>
          <p:cNvPr id="13" name="Text Box 23"/>
          <p:cNvSpPr txBox="1">
            <a:spLocks noChangeArrowheads="1"/>
          </p:cNvSpPr>
          <p:nvPr userDrawn="1"/>
        </p:nvSpPr>
        <p:spPr bwMode="auto">
          <a:xfrm>
            <a:off x="8811512" y="7154881"/>
            <a:ext cx="1821304" cy="274602"/>
          </a:xfrm>
          <a:prstGeom prst="rect">
            <a:avLst/>
          </a:prstGeom>
          <a:noFill/>
          <a:ln w="9525" algn="ctr">
            <a:noFill/>
            <a:miter lim="800000"/>
            <a:headEnd/>
            <a:tailEnd/>
          </a:ln>
          <a:effectLst/>
        </p:spPr>
        <p:txBody>
          <a:bodyPr wrap="square" lIns="104306" tIns="52153" rIns="0"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r">
              <a:defRPr/>
            </a:pPr>
            <a:r>
              <a:rPr lang="en-GB" sz="1100" b="0" dirty="0" smtClean="0">
                <a:solidFill>
                  <a:srgbClr val="4D4D4D"/>
                </a:solidFill>
                <a:latin typeface="Calibri" panose="020F0502020204030204" pitchFamily="34" charset="0"/>
              </a:rPr>
              <a:t>v1.1 August 2014</a:t>
            </a:r>
            <a:endParaRPr lang="en-US" sz="1100" b="0" dirty="0" smtClean="0">
              <a:solidFill>
                <a:srgbClr val="4D4D4D"/>
              </a:solidFill>
              <a:latin typeface="Calibri" panose="020F0502020204030204"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6825" y="7074999"/>
            <a:ext cx="1871916" cy="480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48" r:id="rId1"/>
    <p:sldLayoutId id="2147484352" r:id="rId2"/>
    <p:sldLayoutId id="2147484355" r:id="rId3"/>
    <p:sldLayoutId id="2147484358" r:id="rId4"/>
    <p:sldLayoutId id="2147484357" r:id="rId5"/>
    <p:sldLayoutId id="2147484356" r:id="rId6"/>
    <p:sldLayoutId id="2147484353" r:id="rId7"/>
    <p:sldLayoutId id="2147484354" r:id="rId8"/>
    <p:sldLayoutId id="2147484359" r:id="rId9"/>
    <p:sldLayoutId id="2147484360" r:id="rId10"/>
  </p:sldLayoutIdLst>
  <p:transition>
    <p:wipe/>
  </p:transition>
  <p:timing>
    <p:tnLst>
      <p:par>
        <p:cTn id="1" dur="indefinite" restart="never" nodeType="tmRoot"/>
      </p:par>
    </p:tnLst>
  </p:timing>
  <p:hf hdr="0" ftr="0" dt="0"/>
  <p:txStyles>
    <p:title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p:titleStyle>
    <p:bodyStyle>
      <a:lvl1pPr marL="373384" indent="-373384" algn="l" rtl="0" eaLnBrk="0" fontAlgn="base" hangingPunct="0">
        <a:spcBef>
          <a:spcPct val="30000"/>
        </a:spcBef>
        <a:spcAft>
          <a:spcPct val="0"/>
        </a:spcAft>
        <a:buClr>
          <a:schemeClr val="tx1"/>
        </a:buClr>
        <a:buChar char="•"/>
        <a:defRPr sz="2200">
          <a:solidFill>
            <a:schemeClr val="tx1"/>
          </a:solidFill>
          <a:latin typeface="+mn-lt"/>
          <a:ea typeface="+mn-ea"/>
          <a:cs typeface="+mn-cs"/>
        </a:defRPr>
      </a:lvl1pPr>
      <a:lvl2pPr marL="808998" indent="-311153" algn="l" rtl="0" eaLnBrk="0" fontAlgn="base" hangingPunct="0">
        <a:spcBef>
          <a:spcPct val="30000"/>
        </a:spcBef>
        <a:spcAft>
          <a:spcPct val="0"/>
        </a:spcAft>
        <a:buClr>
          <a:schemeClr val="tx1"/>
        </a:buClr>
        <a:buChar char="•"/>
        <a:defRPr sz="2200">
          <a:solidFill>
            <a:schemeClr val="tx1"/>
          </a:solidFill>
          <a:latin typeface="+mn-lt"/>
        </a:defRPr>
      </a:lvl2pPr>
      <a:lvl3pPr marL="1244613" indent="-248923" algn="l" rtl="0" eaLnBrk="0" fontAlgn="base" hangingPunct="0">
        <a:spcBef>
          <a:spcPct val="30000"/>
        </a:spcBef>
        <a:spcAft>
          <a:spcPct val="0"/>
        </a:spcAft>
        <a:buClr>
          <a:schemeClr val="tx1"/>
        </a:buClr>
        <a:buChar char="•"/>
        <a:defRPr sz="2200">
          <a:solidFill>
            <a:schemeClr val="tx1"/>
          </a:solidFill>
          <a:latin typeface="+mn-lt"/>
        </a:defRPr>
      </a:lvl3pPr>
      <a:lvl4pPr marL="1742458" indent="-248923" algn="l" rtl="0" eaLnBrk="0" fontAlgn="base" hangingPunct="0">
        <a:spcBef>
          <a:spcPct val="30000"/>
        </a:spcBef>
        <a:spcAft>
          <a:spcPct val="0"/>
        </a:spcAft>
        <a:buClr>
          <a:schemeClr val="tx1"/>
        </a:buClr>
        <a:buChar char="•"/>
        <a:defRPr sz="2200">
          <a:solidFill>
            <a:schemeClr val="tx1"/>
          </a:solidFill>
          <a:latin typeface="+mn-lt"/>
        </a:defRPr>
      </a:lvl4pPr>
      <a:lvl5pPr marL="2240303" indent="-248923" algn="l" rtl="0" eaLnBrk="0" fontAlgn="base" hangingPunct="0">
        <a:spcBef>
          <a:spcPct val="30000"/>
        </a:spcBef>
        <a:spcAft>
          <a:spcPct val="0"/>
        </a:spcAft>
        <a:buClr>
          <a:schemeClr val="tx1"/>
        </a:buClr>
        <a:buChar char="•"/>
        <a:defRPr sz="2200">
          <a:solidFill>
            <a:schemeClr val="tx1"/>
          </a:solidFill>
          <a:latin typeface="+mn-lt"/>
        </a:defRPr>
      </a:lvl5pPr>
      <a:lvl6pPr marL="2738148" indent="-248923" algn="l" rtl="0" fontAlgn="base">
        <a:spcBef>
          <a:spcPct val="30000"/>
        </a:spcBef>
        <a:spcAft>
          <a:spcPct val="0"/>
        </a:spcAft>
        <a:buClr>
          <a:schemeClr val="tx1"/>
        </a:buClr>
        <a:buChar char="•"/>
        <a:defRPr sz="2200">
          <a:solidFill>
            <a:schemeClr val="tx1"/>
          </a:solidFill>
          <a:latin typeface="+mn-lt"/>
        </a:defRPr>
      </a:lvl6pPr>
      <a:lvl7pPr marL="3235993" indent="-248923" algn="l" rtl="0" fontAlgn="base">
        <a:spcBef>
          <a:spcPct val="30000"/>
        </a:spcBef>
        <a:spcAft>
          <a:spcPct val="0"/>
        </a:spcAft>
        <a:buClr>
          <a:schemeClr val="tx1"/>
        </a:buClr>
        <a:buChar char="•"/>
        <a:defRPr sz="2200">
          <a:solidFill>
            <a:schemeClr val="tx1"/>
          </a:solidFill>
          <a:latin typeface="+mn-lt"/>
        </a:defRPr>
      </a:lvl7pPr>
      <a:lvl8pPr marL="3733838" indent="-248923" algn="l" rtl="0" fontAlgn="base">
        <a:spcBef>
          <a:spcPct val="30000"/>
        </a:spcBef>
        <a:spcAft>
          <a:spcPct val="0"/>
        </a:spcAft>
        <a:buClr>
          <a:schemeClr val="tx1"/>
        </a:buClr>
        <a:buChar char="•"/>
        <a:defRPr sz="2200">
          <a:solidFill>
            <a:schemeClr val="tx1"/>
          </a:solidFill>
          <a:latin typeface="+mn-lt"/>
        </a:defRPr>
      </a:lvl8pPr>
      <a:lvl9pPr marL="4231683" indent="-248923" algn="l" rtl="0" fontAlgn="base">
        <a:spcBef>
          <a:spcPct val="30000"/>
        </a:spcBef>
        <a:spcAft>
          <a:spcPct val="0"/>
        </a:spcAft>
        <a:buClr>
          <a:schemeClr val="tx1"/>
        </a:buClr>
        <a:buChar char="•"/>
        <a:defRPr sz="2200">
          <a:solidFill>
            <a:schemeClr val="tx1"/>
          </a:solidFill>
          <a:latin typeface="+mn-lt"/>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31.xml"/><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32.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3.xml"/><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8.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1.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 y="6586483"/>
            <a:ext cx="4043999" cy="90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353" y="5935851"/>
            <a:ext cx="4011455" cy="155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304641" y="3893820"/>
            <a:ext cx="10157619" cy="145542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t" anchorCtr="0" compatLnSpc="1">
            <a:prstTxWarp prst="textNoShape">
              <a:avLst/>
            </a:prstTxWarp>
          </a:bodyPr>
          <a:lst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a:lstStyle>
          <a:p>
            <a:pPr algn="ctr">
              <a:spcBef>
                <a:spcPct val="30000"/>
              </a:spcBef>
              <a:buClr>
                <a:schemeClr val="tx1"/>
              </a:buClr>
            </a:pPr>
            <a:r>
              <a:rPr lang="en-GB" sz="4000" b="1" kern="1200" dirty="0" smtClean="0">
                <a:solidFill>
                  <a:srgbClr val="285EA6"/>
                </a:solidFill>
                <a:latin typeface="+mn-lt"/>
                <a:ea typeface="+mn-ea"/>
                <a:cs typeface="+mn-cs"/>
              </a:rPr>
              <a:t>A Pragmatic Briefing for Senior Executives and Stakeholders</a:t>
            </a:r>
            <a:r>
              <a:rPr lang="en-GB" sz="4000" b="1" kern="1200" dirty="0" smtClean="0">
                <a:solidFill>
                  <a:srgbClr val="0070C0"/>
                </a:solidFill>
                <a:latin typeface="+mn-lt"/>
                <a:ea typeface="+mn-ea"/>
                <a:cs typeface="+mn-cs"/>
              </a:rPr>
              <a:t/>
            </a:r>
            <a:br>
              <a:rPr lang="en-GB" sz="4000" b="1" kern="1200" dirty="0" smtClean="0">
                <a:solidFill>
                  <a:srgbClr val="0070C0"/>
                </a:solidFill>
                <a:latin typeface="+mn-lt"/>
                <a:ea typeface="+mn-ea"/>
                <a:cs typeface="+mn-cs"/>
              </a:rPr>
            </a:br>
            <a:r>
              <a:rPr lang="en-GB" sz="4000" b="1" kern="1200" dirty="0" smtClean="0">
                <a:solidFill>
                  <a:srgbClr val="0070C0"/>
                </a:solidFill>
                <a:latin typeface="+mn-lt"/>
                <a:ea typeface="+mn-ea"/>
                <a:cs typeface="+mn-cs"/>
              </a:rPr>
              <a:t/>
            </a:r>
            <a:br>
              <a:rPr lang="en-GB" sz="4000" b="1" kern="1200" dirty="0" smtClean="0">
                <a:solidFill>
                  <a:srgbClr val="0070C0"/>
                </a:solidFill>
                <a:latin typeface="+mn-lt"/>
                <a:ea typeface="+mn-ea"/>
                <a:cs typeface="+mn-cs"/>
              </a:rPr>
            </a:br>
            <a:r>
              <a:rPr lang="en-GB" sz="4000" b="1" kern="1200" dirty="0" smtClean="0">
                <a:solidFill>
                  <a:srgbClr val="0070C0"/>
                </a:solidFill>
                <a:latin typeface="+mn-lt"/>
                <a:ea typeface="+mn-ea"/>
                <a:cs typeface="+mn-cs"/>
              </a:rPr>
              <a:t/>
            </a:r>
            <a:br>
              <a:rPr lang="en-GB" sz="4000" b="1" kern="1200" dirty="0" smtClean="0">
                <a:solidFill>
                  <a:srgbClr val="0070C0"/>
                </a:solidFill>
                <a:latin typeface="+mn-lt"/>
                <a:ea typeface="+mn-ea"/>
                <a:cs typeface="+mn-cs"/>
              </a:rPr>
            </a:br>
            <a:endParaRPr lang="en-US" sz="4000" b="1" kern="1200" dirty="0">
              <a:solidFill>
                <a:srgbClr val="0070C0"/>
              </a:solidFill>
              <a:latin typeface="+mn-lt"/>
              <a:ea typeface="+mn-ea"/>
              <a:cs typeface="+mn-cs"/>
            </a:endParaRPr>
          </a:p>
        </p:txBody>
      </p:sp>
      <p:sp>
        <p:nvSpPr>
          <p:cNvPr id="7" name="Rectangle 3"/>
          <p:cNvSpPr txBox="1">
            <a:spLocks noChangeArrowheads="1"/>
          </p:cNvSpPr>
          <p:nvPr/>
        </p:nvSpPr>
        <p:spPr bwMode="auto">
          <a:xfrm>
            <a:off x="304641" y="411480"/>
            <a:ext cx="10157619" cy="1264920"/>
          </a:xfrm>
          <a:prstGeom prst="rect">
            <a:avLst/>
          </a:prstGeom>
          <a:solidFill>
            <a:srgbClr val="5E28A6"/>
          </a:solidFill>
          <a:ln>
            <a:noFill/>
          </a:ln>
          <a:effectLst>
            <a:outerShdw blurRad="292100" dist="139700" dir="2699995" rotWithShape="0">
              <a:srgbClr val="333333">
                <a:alpha val="65000"/>
              </a:srgbClr>
            </a:outerShdw>
          </a:effectLst>
          <a:extLst/>
        </p:spPr>
        <p:txBody>
          <a:bodyPr vert="horz" wrap="square" lIns="99569" tIns="144000" rIns="99569" bIns="49785" numCol="1" spcCol="360000" anchor="t" anchorCtr="0" compatLnSpc="1">
            <a:prstTxWarp prst="textNoShape">
              <a:avLst/>
            </a:prstTxWarp>
          </a:bodyPr>
          <a:lst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a:lstStyle>
          <a:p>
            <a:pPr algn="ctr">
              <a:spcBef>
                <a:spcPts val="0"/>
              </a:spcBef>
              <a:buClr>
                <a:schemeClr val="tx1"/>
              </a:buClr>
            </a:pPr>
            <a:r>
              <a:rPr lang="en-GB" sz="6000" b="1" kern="1200" dirty="0" smtClean="0">
                <a:solidFill>
                  <a:schemeClr val="tx2"/>
                </a:solidFill>
                <a:latin typeface="+mn-lt"/>
                <a:ea typeface="+mn-ea"/>
                <a:cs typeface="+mn-cs"/>
              </a:rPr>
              <a:t>Enterprise Transformation</a:t>
            </a:r>
          </a:p>
        </p:txBody>
      </p:sp>
      <p:sp>
        <p:nvSpPr>
          <p:cNvPr id="8" name="Rectangle 3"/>
          <p:cNvSpPr txBox="1">
            <a:spLocks noChangeArrowheads="1"/>
          </p:cNvSpPr>
          <p:nvPr/>
        </p:nvSpPr>
        <p:spPr bwMode="auto">
          <a:xfrm>
            <a:off x="304641" y="1935480"/>
            <a:ext cx="10157619" cy="106680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t" anchorCtr="0" compatLnSpc="1">
            <a:prstTxWarp prst="textNoShape">
              <a:avLst/>
            </a:prstTxWarp>
          </a:bodyPr>
          <a:lst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a:lstStyle>
          <a:p>
            <a:pPr algn="ctr">
              <a:spcBef>
                <a:spcPct val="30000"/>
              </a:spcBef>
              <a:buClr>
                <a:schemeClr val="tx1"/>
              </a:buClr>
            </a:pPr>
            <a:r>
              <a:rPr lang="en-GB" sz="6000" b="1" kern="1200" dirty="0" smtClean="0">
                <a:solidFill>
                  <a:schemeClr val="tx1"/>
                </a:solidFill>
                <a:latin typeface="+mn-lt"/>
                <a:ea typeface="+mn-ea"/>
                <a:cs typeface="+mn-cs"/>
              </a:rPr>
              <a:t>Why Should I Care?</a:t>
            </a:r>
            <a:endParaRPr lang="en-US" sz="4000" b="1" kern="1200" dirty="0">
              <a:solidFill>
                <a:srgbClr val="0070C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5176">
        <p:cut/>
      </p:transition>
    </mc:Choice>
    <mc:Fallback xmlns="">
      <p:transition advTm="5176">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bwMode="auto">
          <a:xfrm>
            <a:off x="0" y="0"/>
            <a:ext cx="10693400" cy="6956425"/>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lvl1pPr marL="373384" indent="-373384" algn="l" rtl="0" eaLnBrk="0" fontAlgn="base" hangingPunct="0">
              <a:spcBef>
                <a:spcPct val="30000"/>
              </a:spcBef>
              <a:spcAft>
                <a:spcPct val="0"/>
              </a:spcAft>
              <a:buClr>
                <a:schemeClr val="tx1"/>
              </a:buClr>
              <a:buChar char="•"/>
              <a:defRPr sz="2200">
                <a:solidFill>
                  <a:schemeClr val="tx1"/>
                </a:solidFill>
                <a:latin typeface="+mn-lt"/>
                <a:ea typeface="+mn-ea"/>
                <a:cs typeface="+mn-cs"/>
              </a:defRPr>
            </a:lvl1pPr>
            <a:lvl2pPr marL="808998" indent="-311153" algn="l" rtl="0" eaLnBrk="0" fontAlgn="base" hangingPunct="0">
              <a:spcBef>
                <a:spcPct val="30000"/>
              </a:spcBef>
              <a:spcAft>
                <a:spcPct val="0"/>
              </a:spcAft>
              <a:buClr>
                <a:schemeClr val="tx1"/>
              </a:buClr>
              <a:buChar char="•"/>
              <a:defRPr sz="2200">
                <a:solidFill>
                  <a:schemeClr val="tx1"/>
                </a:solidFill>
                <a:latin typeface="+mn-lt"/>
              </a:defRPr>
            </a:lvl2pPr>
            <a:lvl3pPr marL="1244613" indent="-248923" algn="l" rtl="0" eaLnBrk="0" fontAlgn="base" hangingPunct="0">
              <a:spcBef>
                <a:spcPct val="30000"/>
              </a:spcBef>
              <a:spcAft>
                <a:spcPct val="0"/>
              </a:spcAft>
              <a:buClr>
                <a:schemeClr val="tx1"/>
              </a:buClr>
              <a:buChar char="•"/>
              <a:defRPr sz="2200">
                <a:solidFill>
                  <a:schemeClr val="tx1"/>
                </a:solidFill>
                <a:latin typeface="+mn-lt"/>
              </a:defRPr>
            </a:lvl3pPr>
            <a:lvl4pPr marL="1742458" indent="-248923" algn="l" rtl="0" eaLnBrk="0" fontAlgn="base" hangingPunct="0">
              <a:spcBef>
                <a:spcPct val="30000"/>
              </a:spcBef>
              <a:spcAft>
                <a:spcPct val="0"/>
              </a:spcAft>
              <a:buClr>
                <a:schemeClr val="tx1"/>
              </a:buClr>
              <a:buChar char="•"/>
              <a:defRPr sz="2200">
                <a:solidFill>
                  <a:schemeClr val="tx1"/>
                </a:solidFill>
                <a:latin typeface="+mn-lt"/>
              </a:defRPr>
            </a:lvl4pPr>
            <a:lvl5pPr marL="2240303" indent="-248923" algn="l" rtl="0" eaLnBrk="0" fontAlgn="base" hangingPunct="0">
              <a:spcBef>
                <a:spcPct val="30000"/>
              </a:spcBef>
              <a:spcAft>
                <a:spcPct val="0"/>
              </a:spcAft>
              <a:buClr>
                <a:schemeClr val="tx1"/>
              </a:buClr>
              <a:buChar char="•"/>
              <a:defRPr sz="2200">
                <a:solidFill>
                  <a:schemeClr val="tx1"/>
                </a:solidFill>
                <a:latin typeface="+mn-lt"/>
              </a:defRPr>
            </a:lvl5pPr>
            <a:lvl6pPr marL="2738148" indent="-248923" algn="l" rtl="0" fontAlgn="base">
              <a:spcBef>
                <a:spcPct val="30000"/>
              </a:spcBef>
              <a:spcAft>
                <a:spcPct val="0"/>
              </a:spcAft>
              <a:buClr>
                <a:schemeClr val="tx1"/>
              </a:buClr>
              <a:buChar char="•"/>
              <a:defRPr sz="2200">
                <a:solidFill>
                  <a:schemeClr val="tx1"/>
                </a:solidFill>
                <a:latin typeface="+mn-lt"/>
              </a:defRPr>
            </a:lvl6pPr>
            <a:lvl7pPr marL="3235993" indent="-248923" algn="l" rtl="0" fontAlgn="base">
              <a:spcBef>
                <a:spcPct val="30000"/>
              </a:spcBef>
              <a:spcAft>
                <a:spcPct val="0"/>
              </a:spcAft>
              <a:buClr>
                <a:schemeClr val="tx1"/>
              </a:buClr>
              <a:buChar char="•"/>
              <a:defRPr sz="2200">
                <a:solidFill>
                  <a:schemeClr val="tx1"/>
                </a:solidFill>
                <a:latin typeface="+mn-lt"/>
              </a:defRPr>
            </a:lvl7pPr>
            <a:lvl8pPr marL="3733838" indent="-248923" algn="l" rtl="0" fontAlgn="base">
              <a:spcBef>
                <a:spcPct val="30000"/>
              </a:spcBef>
              <a:spcAft>
                <a:spcPct val="0"/>
              </a:spcAft>
              <a:buClr>
                <a:schemeClr val="tx1"/>
              </a:buClr>
              <a:buChar char="•"/>
              <a:defRPr sz="2200">
                <a:solidFill>
                  <a:schemeClr val="tx1"/>
                </a:solidFill>
                <a:latin typeface="+mn-lt"/>
              </a:defRPr>
            </a:lvl8pPr>
            <a:lvl9pPr marL="4231683" indent="-248923" algn="l" rtl="0" fontAlgn="base">
              <a:spcBef>
                <a:spcPct val="30000"/>
              </a:spcBef>
              <a:spcAft>
                <a:spcPct val="0"/>
              </a:spcAft>
              <a:buClr>
                <a:schemeClr val="tx1"/>
              </a:buClr>
              <a:buChar char="•"/>
              <a:defRPr sz="2200">
                <a:solidFill>
                  <a:schemeClr val="tx1"/>
                </a:solidFill>
                <a:latin typeface="+mn-lt"/>
              </a:defRPr>
            </a:lvl9pPr>
          </a:lstStyle>
          <a:p>
            <a:pPr marL="0" indent="0" algn="ctr">
              <a:spcBef>
                <a:spcPts val="0"/>
              </a:spcBef>
              <a:buFontTx/>
              <a:buNone/>
            </a:pPr>
            <a:r>
              <a:rPr lang="en-GB" altLang="en-US" sz="4400" b="0" kern="0" dirty="0" smtClean="0">
                <a:latin typeface="Arial" pitchFamily="34" charset="0"/>
              </a:rPr>
              <a:t>If you do not agree with this basic premise,</a:t>
            </a:r>
          </a:p>
          <a:p>
            <a:pPr marL="0" indent="0" algn="ctr">
              <a:spcBef>
                <a:spcPts val="0"/>
              </a:spcBef>
              <a:buFontTx/>
              <a:buNone/>
            </a:pPr>
            <a:r>
              <a:rPr lang="en-GB" altLang="en-US" sz="4400" b="0" kern="0" dirty="0" smtClean="0">
                <a:latin typeface="Arial" pitchFamily="34" charset="0"/>
              </a:rPr>
              <a:t>we suggest that you</a:t>
            </a:r>
          </a:p>
          <a:p>
            <a:pPr marL="0" indent="0" algn="ctr">
              <a:spcBef>
                <a:spcPts val="0"/>
              </a:spcBef>
              <a:buFontTx/>
              <a:buNone/>
            </a:pPr>
            <a:r>
              <a:rPr lang="en-GB" altLang="en-US" sz="4400" b="0" kern="0" dirty="0" smtClean="0">
                <a:solidFill>
                  <a:srgbClr val="FF0000"/>
                </a:solidFill>
                <a:latin typeface="Arial" pitchFamily="34" charset="0"/>
              </a:rPr>
              <a:t>stop the presentation at this point.</a:t>
            </a:r>
          </a:p>
          <a:p>
            <a:pPr marL="0" indent="0" algn="ctr">
              <a:spcBef>
                <a:spcPts val="0"/>
              </a:spcBef>
              <a:buFontTx/>
              <a:buNone/>
            </a:pPr>
            <a:endParaRPr lang="en-GB" altLang="en-US" sz="4400" b="0" kern="0" dirty="0" smtClean="0">
              <a:solidFill>
                <a:srgbClr val="FF0000"/>
              </a:solidFill>
              <a:latin typeface="Arial" pitchFamily="34" charset="0"/>
            </a:endParaRPr>
          </a:p>
          <a:p>
            <a:pPr marL="0" indent="0" algn="ctr">
              <a:spcBef>
                <a:spcPts val="0"/>
              </a:spcBef>
              <a:buFontTx/>
              <a:buNone/>
            </a:pPr>
            <a:endParaRPr lang="en-GB" altLang="en-US" sz="4400" b="0" kern="0" dirty="0" smtClean="0">
              <a:solidFill>
                <a:srgbClr val="FF0000"/>
              </a:solidFill>
              <a:latin typeface="Arial" pitchFamily="34" charset="0"/>
            </a:endParaRPr>
          </a:p>
          <a:p>
            <a:pPr marL="0" indent="0" algn="ctr">
              <a:spcBef>
                <a:spcPts val="0"/>
              </a:spcBef>
              <a:buFontTx/>
              <a:buNone/>
            </a:pPr>
            <a:r>
              <a:rPr lang="en-GB" altLang="en-US" sz="4400" b="0" kern="0" dirty="0" smtClean="0">
                <a:latin typeface="Arial" pitchFamily="34" charset="0"/>
              </a:rPr>
              <a:t>If you do agree with this basic premise,</a:t>
            </a:r>
          </a:p>
          <a:p>
            <a:pPr marL="0" indent="0" algn="ctr">
              <a:spcBef>
                <a:spcPts val="0"/>
              </a:spcBef>
              <a:buFontTx/>
              <a:buNone/>
            </a:pPr>
            <a:r>
              <a:rPr lang="en-GB" altLang="en-US" sz="4400" b="0" kern="0" dirty="0" smtClean="0">
                <a:latin typeface="Arial" pitchFamily="34" charset="0"/>
              </a:rPr>
              <a:t>we suggest that you</a:t>
            </a:r>
          </a:p>
          <a:p>
            <a:pPr marL="0" indent="0" algn="ctr">
              <a:spcBef>
                <a:spcPts val="0"/>
              </a:spcBef>
              <a:buFontTx/>
              <a:buNone/>
            </a:pPr>
            <a:r>
              <a:rPr lang="en-GB" altLang="en-US" sz="4400" b="0" kern="0" dirty="0" smtClean="0">
                <a:solidFill>
                  <a:srgbClr val="00B050"/>
                </a:solidFill>
              </a:rPr>
              <a:t>continue with this presentation…</a:t>
            </a:r>
            <a:endParaRPr lang="en-GB" altLang="en-US" sz="4400" b="0" kern="0" dirty="0">
              <a:solidFill>
                <a:srgbClr val="00B050"/>
              </a:solidFill>
            </a:endParaRPr>
          </a:p>
        </p:txBody>
      </p:sp>
    </p:spTree>
    <p:custDataLst>
      <p:tags r:id="rId1"/>
    </p:custDataLst>
    <p:extLst>
      <p:ext uri="{BB962C8B-B14F-4D97-AF65-F5344CB8AC3E}">
        <p14:creationId xmlns:p14="http://schemas.microsoft.com/office/powerpoint/2010/main" val="1144389753"/>
      </p:ext>
    </p:extLst>
  </p:cSld>
  <p:clrMapOvr>
    <a:masterClrMapping/>
  </p:clrMapOvr>
  <mc:AlternateContent xmlns:mc="http://schemas.openxmlformats.org/markup-compatibility/2006" xmlns:p14="http://schemas.microsoft.com/office/powerpoint/2010/main">
    <mc:Choice Requires="p14">
      <p:transition p14:dur="100" advTm="6751">
        <p:cut/>
      </p:transition>
    </mc:Choice>
    <mc:Fallback xmlns="">
      <p:transition advTm="6751">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841386" y="2741358"/>
            <a:ext cx="301062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you are doing this properly, no one will notice!</a:t>
            </a:r>
            <a:endParaRPr lang="en-GB" sz="3200" dirty="0"/>
          </a:p>
        </p:txBody>
      </p:sp>
    </p:spTree>
    <p:extLst>
      <p:ext uri="{BB962C8B-B14F-4D97-AF65-F5344CB8AC3E}">
        <p14:creationId xmlns:p14="http://schemas.microsoft.com/office/powerpoint/2010/main" val="994360393"/>
      </p:ext>
    </p:extLst>
  </p:cSld>
  <p:clrMapOvr>
    <a:masterClrMapping/>
  </p:clrMapOvr>
  <mc:AlternateContent xmlns:mc="http://schemas.openxmlformats.org/markup-compatibility/2006" xmlns:p14="http://schemas.microsoft.com/office/powerpoint/2010/main">
    <mc:Choice Requires="p14">
      <p:transition p14:dur="100" advTm="5191">
        <p:cut/>
      </p:transition>
    </mc:Choice>
    <mc:Fallback xmlns="">
      <p:transition advTm="5191">
        <p:cu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457573" y="2322258"/>
            <a:ext cx="4867275" cy="58477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Which path are you on?</a:t>
            </a:r>
            <a:endParaRPr lang="en-GB" sz="3200" dirty="0"/>
          </a:p>
        </p:txBody>
      </p:sp>
    </p:spTree>
    <p:extLst>
      <p:ext uri="{BB962C8B-B14F-4D97-AF65-F5344CB8AC3E}">
        <p14:creationId xmlns:p14="http://schemas.microsoft.com/office/powerpoint/2010/main" val="439053478"/>
      </p:ext>
    </p:extLst>
  </p:cSld>
  <p:clrMapOvr>
    <a:masterClrMapping/>
  </p:clrMapOvr>
  <mc:AlternateContent xmlns:mc="http://schemas.openxmlformats.org/markup-compatibility/2006" xmlns:p14="http://schemas.microsoft.com/office/powerpoint/2010/main">
    <mc:Choice Requires="p14">
      <p:transition p14:dur="100" advTm="7402">
        <p:cut/>
      </p:transition>
    </mc:Choice>
    <mc:Fallback xmlns="">
      <p:transition advTm="7402">
        <p:cu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How do we become more mature?</a:t>
            </a:r>
            <a:endParaRPr lang="en-GB" sz="4800" b="1" kern="1200" dirty="0">
              <a:solidFill>
                <a:srgbClr val="5E28A6"/>
              </a:solidFill>
              <a:latin typeface="+mn-lt"/>
              <a:ea typeface="+mn-ea"/>
              <a:cs typeface="+mn-cs"/>
            </a:endParaRPr>
          </a:p>
        </p:txBody>
      </p:sp>
    </p:spTree>
    <p:extLst>
      <p:ext uri="{BB962C8B-B14F-4D97-AF65-F5344CB8AC3E}">
        <p14:creationId xmlns:p14="http://schemas.microsoft.com/office/powerpoint/2010/main" val="2197094812"/>
      </p:ext>
    </p:extLst>
  </p:cSld>
  <p:clrMapOvr>
    <a:masterClrMapping/>
  </p:clrMapOvr>
  <mc:AlternateContent xmlns:mc="http://schemas.openxmlformats.org/markup-compatibility/2006" xmlns:p14="http://schemas.microsoft.com/office/powerpoint/2010/main">
    <mc:Choice Requires="p14">
      <p:transition p14:dur="100" advTm="2492">
        <p:cut/>
      </p:transition>
    </mc:Choice>
    <mc:Fallback xmlns="">
      <p:transition advTm="2492">
        <p:cut/>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dirty="0">
                <a:ea typeface="MS PGothic" pitchFamily="34" charset="-128"/>
              </a:rPr>
              <a:t>Increasing our </a:t>
            </a:r>
            <a:r>
              <a:rPr lang="en-GB" altLang="en-US" dirty="0" smtClean="0">
                <a:ea typeface="MS PGothic" pitchFamily="34" charset="-128"/>
              </a:rPr>
              <a:t>Transformational Maturity</a:t>
            </a:r>
          </a:p>
        </p:txBody>
      </p:sp>
      <p:sp>
        <p:nvSpPr>
          <p:cNvPr id="23555"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pPr>
              <a:spcBef>
                <a:spcPts val="2613"/>
              </a:spcBef>
              <a:spcAft>
                <a:spcPts val="2613"/>
              </a:spcAft>
            </a:pPr>
            <a:r>
              <a:rPr lang="en-GB" altLang="en-US" sz="3000" dirty="0"/>
              <a:t>Increasing ones Maturity in something is not a switch, it is a continuum</a:t>
            </a:r>
          </a:p>
          <a:p>
            <a:pPr>
              <a:spcBef>
                <a:spcPts val="2613"/>
              </a:spcBef>
              <a:spcAft>
                <a:spcPts val="2613"/>
              </a:spcAft>
            </a:pPr>
            <a:r>
              <a:rPr lang="en-GB" altLang="en-US" sz="3000" dirty="0"/>
              <a:t>Increasing ones Maturity in something means, to an appropriate level for that particular Enterprise at that point in time</a:t>
            </a:r>
          </a:p>
          <a:p>
            <a:pPr>
              <a:spcBef>
                <a:spcPts val="2613"/>
              </a:spcBef>
              <a:spcAft>
                <a:spcPts val="2613"/>
              </a:spcAft>
            </a:pPr>
            <a:r>
              <a:rPr lang="en-GB" altLang="en-US" sz="3000" dirty="0"/>
              <a:t>To increase ones level of Maturity in anything requires a framework – A collection of Methods, Artefacts, Cultural and Environmental things organised </a:t>
            </a:r>
            <a:r>
              <a:rPr lang="en-GB" altLang="en-US" sz="3000" dirty="0" smtClean="0"/>
              <a:t>around a Maturity Model to </a:t>
            </a:r>
            <a:r>
              <a:rPr lang="en-GB" altLang="en-US" sz="3000" dirty="0"/>
              <a:t>allow for easy and appropriate adoption</a:t>
            </a:r>
          </a:p>
        </p:txBody>
      </p:sp>
    </p:spTree>
    <p:custDataLst>
      <p:tags r:id="rId1"/>
    </p:custDataLst>
    <p:extLst>
      <p:ext uri="{BB962C8B-B14F-4D97-AF65-F5344CB8AC3E}">
        <p14:creationId xmlns:p14="http://schemas.microsoft.com/office/powerpoint/2010/main" val="231725077"/>
      </p:ext>
    </p:extLst>
  </p:cSld>
  <p:clrMapOvr>
    <a:masterClrMapping/>
  </p:clrMapOvr>
  <mc:AlternateContent xmlns:mc="http://schemas.openxmlformats.org/markup-compatibility/2006" xmlns:p14="http://schemas.microsoft.com/office/powerpoint/2010/main">
    <mc:Choice Requires="p14">
      <p:transition p14:dur="100" advTm="14742">
        <p:cut/>
      </p:transition>
    </mc:Choice>
    <mc:Fallback xmlns="">
      <p:transition advTm="14742">
        <p:cut/>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What is a Framework…</a:t>
            </a:r>
            <a:endParaRPr lang="en-GB" sz="4800" b="1" kern="1200" dirty="0">
              <a:solidFill>
                <a:srgbClr val="5E28A6"/>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2053">
        <p:cut/>
      </p:transition>
    </mc:Choice>
    <mc:Fallback xmlns="">
      <p:transition advTm="2053">
        <p:cu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24307"/>
      </p:ext>
    </p:extLst>
  </p:cSld>
  <p:clrMapOvr>
    <a:masterClrMapping/>
  </p:clrMapOvr>
  <mc:AlternateContent xmlns:mc="http://schemas.openxmlformats.org/markup-compatibility/2006" xmlns:p14="http://schemas.microsoft.com/office/powerpoint/2010/main">
    <mc:Choice Requires="p14">
      <p:transition p14:dur="100" advTm="2564">
        <p:cut/>
      </p:transition>
    </mc:Choice>
    <mc:Fallback xmlns="">
      <p:transition advTm="2564">
        <p:cu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42494" y="540137"/>
            <a:ext cx="3152633" cy="649408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All Frameworks exist to improve the way something is done. (i.e. to increase the effectiveness and efficiency and to reduce the risk of failure) They are expressions of “Best Practice</a:t>
            </a:r>
            <a:r>
              <a:rPr lang="en-GB" sz="3200" dirty="0" smtClean="0"/>
              <a:t>”.</a:t>
            </a:r>
          </a:p>
        </p:txBody>
      </p:sp>
    </p:spTree>
    <p:extLst>
      <p:ext uri="{BB962C8B-B14F-4D97-AF65-F5344CB8AC3E}">
        <p14:creationId xmlns:p14="http://schemas.microsoft.com/office/powerpoint/2010/main" val="1584734155"/>
      </p:ext>
    </p:extLst>
  </p:cSld>
  <p:clrMapOvr>
    <a:masterClrMapping/>
  </p:clrMapOvr>
  <mc:AlternateContent xmlns:mc="http://schemas.openxmlformats.org/markup-compatibility/2006" xmlns:p14="http://schemas.microsoft.com/office/powerpoint/2010/main">
    <mc:Choice Requires="p14">
      <p:transition p14:dur="100" advTm="6962">
        <p:cut/>
      </p:transition>
    </mc:Choice>
    <mc:Fallback xmlns="">
      <p:transition advTm="6962">
        <p:cut/>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99798" y="540137"/>
            <a:ext cx="529533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To do that there are three fundamental phases: </a:t>
            </a:r>
            <a:r>
              <a:rPr lang="en-GB" sz="3200" dirty="0" smtClean="0"/>
              <a:t>-</a:t>
            </a:r>
            <a:endParaRPr lang="en-GB" sz="3200" dirty="0"/>
          </a:p>
        </p:txBody>
      </p:sp>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3760">
        <p:cut/>
      </p:transition>
    </mc:Choice>
    <mc:Fallback xmlns="">
      <p:transition advTm="3760">
        <p:cut/>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001776" y="3582524"/>
            <a:ext cx="387596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marL="514350" indent="-514350">
              <a:buAutoNum type="arabicPeriod"/>
            </a:pPr>
            <a:r>
              <a:rPr lang="en-GB" sz="3200" dirty="0" smtClean="0"/>
              <a:t>Evaluate –</a:t>
            </a:r>
          </a:p>
          <a:p>
            <a:r>
              <a:rPr lang="en-GB" sz="3200" dirty="0" smtClean="0"/>
              <a:t>Measure </a:t>
            </a:r>
            <a:r>
              <a:rPr lang="en-GB" sz="3200" dirty="0"/>
              <a:t>how mature we are and if we should investigate increasing our maturity</a:t>
            </a:r>
            <a:r>
              <a:rPr lang="en-GB" sz="3200" dirty="0" smtClean="0"/>
              <a:t>.</a:t>
            </a:r>
            <a:endParaRPr lang="en-GB" sz="3200" dirty="0"/>
          </a:p>
        </p:txBody>
      </p:sp>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5030">
        <p:cut/>
      </p:transition>
    </mc:Choice>
    <mc:Fallback xmlns="">
      <p:transition advTm="5030">
        <p:cut/>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76998" y="366388"/>
            <a:ext cx="380772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2. Analyse –</a:t>
            </a:r>
          </a:p>
          <a:p>
            <a:r>
              <a:rPr lang="en-GB" sz="3200" dirty="0" smtClean="0"/>
              <a:t>Determine </a:t>
            </a:r>
            <a:r>
              <a:rPr lang="en-GB" sz="3200" dirty="0"/>
              <a:t>how to change, and to secure the mandate and budget required to do so</a:t>
            </a:r>
            <a:r>
              <a:rPr lang="en-GB" sz="3200" dirty="0" smtClean="0"/>
              <a:t>.</a:t>
            </a:r>
            <a:endParaRPr lang="en-GB" sz="3200" dirty="0"/>
          </a:p>
        </p:txBody>
      </p:sp>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4904">
        <p:cut/>
      </p:transition>
    </mc:Choice>
    <mc:Fallback xmlns="">
      <p:transition advTm="4904">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Definitions</a:t>
            </a:r>
          </a:p>
        </p:txBody>
      </p:sp>
    </p:spTree>
  </p:cSld>
  <p:clrMapOvr>
    <a:masterClrMapping/>
  </p:clrMapOvr>
  <mc:AlternateContent xmlns:mc="http://schemas.openxmlformats.org/markup-compatibility/2006" xmlns:p14="http://schemas.microsoft.com/office/powerpoint/2010/main">
    <mc:Choice Requires="p14">
      <p:transition p14:dur="100" advTm="1710">
        <p:cut/>
      </p:transition>
    </mc:Choice>
    <mc:Fallback xmlns="">
      <p:transition advTm="1710">
        <p:cut/>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260976" y="3578553"/>
            <a:ext cx="405281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3. Modify –</a:t>
            </a:r>
          </a:p>
          <a:p>
            <a:r>
              <a:rPr lang="en-GB" sz="3200" dirty="0" smtClean="0"/>
              <a:t>Make </a:t>
            </a:r>
            <a:r>
              <a:rPr lang="en-GB" sz="3200" dirty="0"/>
              <a:t>the changes identified to increase our maturity</a:t>
            </a:r>
            <a:r>
              <a:rPr lang="en-GB" sz="3200" dirty="0" smtClean="0"/>
              <a:t>.</a:t>
            </a:r>
            <a:endParaRPr lang="en-GB" sz="3200" dirty="0"/>
          </a:p>
        </p:txBody>
      </p:sp>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4953">
        <p:cut/>
      </p:transition>
    </mc:Choice>
    <mc:Fallback xmlns="">
      <p:transition advTm="4953">
        <p:cut/>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2050" y="3930055"/>
            <a:ext cx="620240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And </a:t>
            </a:r>
            <a:r>
              <a:rPr lang="en-GB" sz="3200" dirty="0"/>
              <a:t>these three phases are supported by a Maturity Model</a:t>
            </a:r>
            <a:r>
              <a:rPr lang="en-GB" sz="3200" dirty="0" smtClean="0"/>
              <a:t>.</a:t>
            </a:r>
            <a:endParaRPr lang="en-GB" sz="3200" dirty="0"/>
          </a:p>
        </p:txBody>
      </p:sp>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4290">
        <p:cut/>
      </p:transition>
    </mc:Choice>
    <mc:Fallback xmlns="">
      <p:transition advTm="4290">
        <p:cut/>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964742"/>
      </p:ext>
    </p:extLst>
  </p:cSld>
  <p:clrMapOvr>
    <a:masterClrMapping/>
  </p:clrMapOvr>
  <mc:AlternateContent xmlns:mc="http://schemas.openxmlformats.org/markup-compatibility/2006" xmlns:p14="http://schemas.microsoft.com/office/powerpoint/2010/main">
    <mc:Choice Requires="p14">
      <p:transition p14:dur="100" advTm="2762">
        <p:cut/>
      </p:transition>
    </mc:Choice>
    <mc:Fallback xmlns="">
      <p:transition advTm="2762">
        <p:cut/>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35000"/>
            <a:ext cx="10439400" cy="6292387"/>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4717" y="545941"/>
            <a:ext cx="4831308"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There </a:t>
            </a:r>
            <a:r>
              <a:rPr lang="en-GB" sz="3200" dirty="0"/>
              <a:t>is a time lapse between making the investment to increase maturity and reaping it’s benefits</a:t>
            </a:r>
            <a:r>
              <a:rPr lang="en-GB" sz="3200" dirty="0" smtClean="0"/>
              <a:t>.</a:t>
            </a:r>
            <a:endParaRPr lang="en-GB" sz="3200" dirty="0"/>
          </a:p>
        </p:txBody>
      </p:sp>
    </p:spTree>
    <p:extLst>
      <p:ext uri="{BB962C8B-B14F-4D97-AF65-F5344CB8AC3E}">
        <p14:creationId xmlns:p14="http://schemas.microsoft.com/office/powerpoint/2010/main" val="3008483249"/>
      </p:ext>
    </p:extLst>
  </p:cSld>
  <p:clrMapOvr>
    <a:masterClrMapping/>
  </p:clrMapOvr>
  <mc:AlternateContent xmlns:mc="http://schemas.openxmlformats.org/markup-compatibility/2006" xmlns:p14="http://schemas.microsoft.com/office/powerpoint/2010/main">
    <mc:Choice Requires="p14">
      <p:transition p14:dur="100" advTm="10790">
        <p:cut/>
      </p:transition>
    </mc:Choice>
    <mc:Fallback xmlns="">
      <p:transition advTm="10790">
        <p:cut/>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a:p>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47700"/>
            <a:ext cx="10439400" cy="6265768"/>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46701" y="3001648"/>
            <a:ext cx="3998793"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Increasing maturity is not a one shot deal. Over time, maturity can be increased by further iterations of a framework. </a:t>
            </a:r>
          </a:p>
        </p:txBody>
      </p:sp>
    </p:spTree>
    <p:extLst>
      <p:ext uri="{BB962C8B-B14F-4D97-AF65-F5344CB8AC3E}">
        <p14:creationId xmlns:p14="http://schemas.microsoft.com/office/powerpoint/2010/main" val="2023478484"/>
      </p:ext>
    </p:extLst>
  </p:cSld>
  <p:clrMapOvr>
    <a:masterClrMapping/>
  </p:clrMapOvr>
  <mc:AlternateContent xmlns:mc="http://schemas.openxmlformats.org/markup-compatibility/2006" xmlns:p14="http://schemas.microsoft.com/office/powerpoint/2010/main">
    <mc:Choice Requires="p14">
      <p:transition p14:dur="100" advTm="7931">
        <p:cut/>
      </p:transition>
    </mc:Choice>
    <mc:Fallback xmlns="">
      <p:transition advTm="7931">
        <p:cut/>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Next Steps?</a:t>
            </a:r>
            <a:endParaRPr lang="en-GB" sz="4800" b="1" kern="1200" dirty="0">
              <a:solidFill>
                <a:srgbClr val="5E28A6"/>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2179">
        <p:cut/>
      </p:transition>
    </mc:Choice>
    <mc:Fallback xmlns="">
      <p:transition advTm="2179">
        <p:cut/>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dirty="0" smtClean="0"/>
              <a:t>Next Steps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825408"/>
      </p:ext>
    </p:extLst>
  </p:cSld>
  <p:clrMapOvr>
    <a:masterClrMapping/>
  </p:clrMapOvr>
  <mc:AlternateContent xmlns:mc="http://schemas.openxmlformats.org/markup-compatibility/2006" xmlns:p14="http://schemas.microsoft.com/office/powerpoint/2010/main">
    <mc:Choice Requires="p14">
      <p:transition p14:dur="100" advTm="5556">
        <p:cut/>
      </p:transition>
    </mc:Choice>
    <mc:Fallback xmlns="">
      <p:transition advTm="5556">
        <p:cut/>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7" name="TextBox 6"/>
          <p:cNvSpPr txBox="1"/>
          <p:nvPr/>
        </p:nvSpPr>
        <p:spPr>
          <a:xfrm>
            <a:off x="5013960" y="1428750"/>
            <a:ext cx="5387341" cy="5619060"/>
          </a:xfrm>
          <a:prstGeom prst="rect">
            <a:avLst/>
          </a:prstGeom>
          <a:solidFill>
            <a:srgbClr val="F8F8F8"/>
          </a:solidFill>
          <a:effectLst>
            <a:innerShdw blurRad="114300">
              <a:prstClr val="black"/>
            </a:innerShdw>
          </a:effectLst>
        </p:spPr>
        <p:txBody>
          <a:bodyPr wrap="square" rtlCol="0" anchor="ctr">
            <a:noAutofit/>
          </a:bodyPr>
          <a:lstStyle>
            <a:defPPr>
              <a:defRPr lang="en-US"/>
            </a:defPPr>
            <a:lvl1pPr>
              <a:defRPr sz="4000" b="0">
                <a:latin typeface="+mn-lt"/>
              </a:defRPr>
            </a:lvl1pPr>
          </a:lstStyle>
          <a:p>
            <a:r>
              <a:rPr lang="en-GB" sz="5400" dirty="0"/>
              <a:t>You have already taken the </a:t>
            </a:r>
            <a:r>
              <a:rPr lang="en-GB" sz="5400" dirty="0" smtClean="0"/>
              <a:t>most important step </a:t>
            </a:r>
            <a:r>
              <a:rPr lang="en-GB" sz="5400" dirty="0"/>
              <a:t>by watching this </a:t>
            </a:r>
            <a:r>
              <a:rPr lang="en-GB" sz="5400" dirty="0" smtClean="0"/>
              <a:t>presentation</a:t>
            </a:r>
            <a:endParaRPr lang="en-GB" sz="5400" dirty="0"/>
          </a:p>
        </p:txBody>
      </p:sp>
      <p:sp>
        <p:nvSpPr>
          <p:cNvPr id="9" name="Rounded Rectangle 8"/>
          <p:cNvSpPr/>
          <p:nvPr/>
        </p:nvSpPr>
        <p:spPr bwMode="auto">
          <a:xfrm>
            <a:off x="5013960" y="22960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64085028"/>
      </p:ext>
    </p:extLst>
  </p:cSld>
  <p:clrMapOvr>
    <a:masterClrMapping/>
  </p:clrMapOvr>
  <mc:AlternateContent xmlns:mc="http://schemas.openxmlformats.org/markup-compatibility/2006" xmlns:p14="http://schemas.microsoft.com/office/powerpoint/2010/main">
    <mc:Choice Requires="p14">
      <p:transition p14:dur="100" advTm="4191">
        <p:cut/>
      </p:transition>
    </mc:Choice>
    <mc:Fallback xmlns="">
      <p:transition advTm="4191">
        <p:cut/>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8" name="TextBox 7"/>
          <p:cNvSpPr txBox="1"/>
          <p:nvPr/>
        </p:nvSpPr>
        <p:spPr>
          <a:xfrm>
            <a:off x="259079" y="2608548"/>
            <a:ext cx="10142221"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next step is to do some roadmapping work to </a:t>
            </a:r>
            <a:r>
              <a:rPr lang="en-GB" sz="3200" dirty="0" smtClean="0"/>
              <a:t>decide what Transformation Framework to use, to use it to consider your Transformational maturity from a high level, and to plan the work required to adopt it. This may result in multiple “strands” of work as appropriate.</a:t>
            </a:r>
            <a:endParaRPr lang="en-GB" sz="3200" dirty="0"/>
          </a:p>
        </p:txBody>
      </p:sp>
      <p:sp>
        <p:nvSpPr>
          <p:cNvPr id="11" name="Rounded Rectangle 10"/>
          <p:cNvSpPr/>
          <p:nvPr/>
        </p:nvSpPr>
        <p:spPr bwMode="auto">
          <a:xfrm>
            <a:off x="5013960" y="13773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77042951"/>
      </p:ext>
    </p:extLst>
  </p:cSld>
  <p:clrMapOvr>
    <a:masterClrMapping/>
  </p:clrMapOvr>
  <mc:AlternateContent xmlns:mc="http://schemas.openxmlformats.org/markup-compatibility/2006" xmlns:p14="http://schemas.microsoft.com/office/powerpoint/2010/main">
    <mc:Choice Requires="p14">
      <p:transition p14:dur="100" advTm="13260">
        <p:cut/>
      </p:transition>
    </mc:Choice>
    <mc:Fallback xmlns="">
      <p:transition advTm="13260">
        <p:cut/>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11" name="TextBox 10"/>
          <p:cNvSpPr txBox="1"/>
          <p:nvPr/>
        </p:nvSpPr>
        <p:spPr>
          <a:xfrm>
            <a:off x="251460" y="3711249"/>
            <a:ext cx="1034034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Subsequently, you will be in a position to get some detailed training on the Transformation Framework you have selected, and to agree the Vision which will drive it’s adoption.</a:t>
            </a:r>
            <a:endParaRPr lang="en-GB" sz="3200" dirty="0"/>
          </a:p>
        </p:txBody>
      </p:sp>
      <p:sp>
        <p:nvSpPr>
          <p:cNvPr id="12" name="Rounded Rectangle 11"/>
          <p:cNvSpPr/>
          <p:nvPr/>
        </p:nvSpPr>
        <p:spPr bwMode="auto">
          <a:xfrm>
            <a:off x="5013960" y="25292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10836581"/>
      </p:ext>
    </p:extLst>
  </p:cSld>
  <p:clrMapOvr>
    <a:masterClrMapping/>
  </p:clrMapOvr>
  <mc:AlternateContent xmlns:mc="http://schemas.openxmlformats.org/markup-compatibility/2006" xmlns:p14="http://schemas.microsoft.com/office/powerpoint/2010/main">
    <mc:Choice Requires="p14">
      <p:transition p14:dur="100" advTm="7183">
        <p:cut/>
      </p:transition>
    </mc:Choice>
    <mc:Fallback xmlns="">
      <p:transition advTm="7183">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GB" dirty="0" smtClean="0"/>
              <a:t>Overview</a:t>
            </a:r>
            <a:endParaRPr lang="en-GB" dirty="0"/>
          </a:p>
        </p:txBody>
      </p:sp>
      <p:sp>
        <p:nvSpPr>
          <p:cNvPr id="4" name="Text Placeholder 3"/>
          <p:cNvSpPr>
            <a:spLocks noGrp="1"/>
          </p:cNvSpPr>
          <p:nvPr>
            <p:ph type="body" sz="quarter" idx="11"/>
          </p:nvPr>
        </p:nvSpPr>
        <p:spPr/>
        <p:txBody>
          <a:bodyPr/>
          <a:lstStyle/>
          <a:p>
            <a:r>
              <a:rPr lang="en-GB" dirty="0" smtClean="0"/>
              <a:t>Phases - Strategising</a:t>
            </a:r>
            <a:endParaRPr lang="en-GB" dirty="0"/>
          </a:p>
        </p:txBody>
      </p:sp>
      <p:sp>
        <p:nvSpPr>
          <p:cNvPr id="13" name="Text Placeholder 5"/>
          <p:cNvSpPr>
            <a:spLocks noGrp="1"/>
          </p:cNvSpPr>
          <p:nvPr>
            <p:ph type="body" sz="quarter" idx="10"/>
          </p:nvPr>
        </p:nvSpPr>
        <p:spPr/>
        <p:txBody>
          <a:bodyPr/>
          <a:lstStyle/>
          <a:p>
            <a:r>
              <a:rPr lang="en-GB" smtClean="0"/>
              <a:t>1</a:t>
            </a:r>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23900"/>
            <a:ext cx="10375900" cy="62513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3833729"/>
      </p:ext>
    </p:extLst>
  </p:cSld>
  <p:clrMapOvr>
    <a:masterClrMapping/>
  </p:clrMapOvr>
  <mc:AlternateContent xmlns:mc="http://schemas.openxmlformats.org/markup-compatibility/2006" xmlns:p14="http://schemas.microsoft.com/office/powerpoint/2010/main">
    <mc:Choice Requires="p14">
      <p:transition p14:dur="100" advTm="7383">
        <p:cut/>
      </p:transition>
    </mc:Choice>
    <mc:Fallback xmlns="">
      <p:transition advTm="7383">
        <p:cut/>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11" name="TextBox 10"/>
          <p:cNvSpPr txBox="1"/>
          <p:nvPr/>
        </p:nvSpPr>
        <p:spPr>
          <a:xfrm>
            <a:off x="251460" y="4854249"/>
            <a:ext cx="1034034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You will then be in a position to utilise the selected Framework effectively, the first part of which is to perform a detailed analysis of your Current and Target Transformational Maturity Level and to plan its adoption.</a:t>
            </a:r>
            <a:endParaRPr lang="en-GB" sz="3200" dirty="0"/>
          </a:p>
        </p:txBody>
      </p:sp>
      <p:sp>
        <p:nvSpPr>
          <p:cNvPr id="12" name="Rounded Rectangle 11"/>
          <p:cNvSpPr/>
          <p:nvPr/>
        </p:nvSpPr>
        <p:spPr bwMode="auto">
          <a:xfrm>
            <a:off x="5013960" y="3668073"/>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193367226"/>
      </p:ext>
    </p:extLst>
  </p:cSld>
  <p:clrMapOvr>
    <a:masterClrMapping/>
  </p:clrMapOvr>
  <mc:AlternateContent xmlns:mc="http://schemas.openxmlformats.org/markup-compatibility/2006" xmlns:p14="http://schemas.microsoft.com/office/powerpoint/2010/main">
    <mc:Choice Requires="p14">
      <p:transition p14:dur="100" advTm="8665">
        <p:cut/>
      </p:transition>
    </mc:Choice>
    <mc:Fallback xmlns="">
      <p:transition advTm="8665">
        <p:cut/>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2168735"/>
            <a:ext cx="10126980"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adoption plan is then executed by using the selected Enterprise Transformation Framework to develop the changes to the Methods, Artefacts, Culture and Environment used to “do” Enterprise Transformation.</a:t>
            </a:r>
            <a:endParaRPr lang="en-GB" sz="3200" dirty="0"/>
          </a:p>
        </p:txBody>
      </p:sp>
      <p:sp>
        <p:nvSpPr>
          <p:cNvPr id="7" name="Rounded Rectangle 6"/>
          <p:cNvSpPr/>
          <p:nvPr/>
        </p:nvSpPr>
        <p:spPr bwMode="auto">
          <a:xfrm>
            <a:off x="5013960" y="481270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67188602"/>
      </p:ext>
    </p:extLst>
  </p:cSld>
  <p:clrMapOvr>
    <a:masterClrMapping/>
  </p:clrMapOvr>
  <mc:AlternateContent xmlns:mc="http://schemas.openxmlformats.org/markup-compatibility/2006" xmlns:p14="http://schemas.microsoft.com/office/powerpoint/2010/main">
    <mc:Choice Requires="p14">
      <p:transition p14:dur="100" advTm="8248">
        <p:cut/>
      </p:transition>
    </mc:Choice>
    <mc:Fallback xmlns="">
      <p:transition advTm="8248">
        <p:cut/>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800"/>
            <a:ext cx="10548508" cy="6852601"/>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4281380"/>
            <a:ext cx="1012698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Finally, the changes are rolled out into live operation where an increase in Transformational maturity is achieved</a:t>
            </a:r>
            <a:endParaRPr lang="en-GB" sz="3200" dirty="0"/>
          </a:p>
        </p:txBody>
      </p:sp>
      <p:sp>
        <p:nvSpPr>
          <p:cNvPr id="7" name="Rounded Rectangle 6"/>
          <p:cNvSpPr/>
          <p:nvPr/>
        </p:nvSpPr>
        <p:spPr bwMode="auto">
          <a:xfrm>
            <a:off x="5013960" y="59620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67188602"/>
      </p:ext>
    </p:extLst>
  </p:cSld>
  <p:clrMapOvr>
    <a:masterClrMapping/>
  </p:clrMapOvr>
  <mc:AlternateContent xmlns:mc="http://schemas.openxmlformats.org/markup-compatibility/2006" xmlns:p14="http://schemas.microsoft.com/office/powerpoint/2010/main">
    <mc:Choice Requires="p14">
      <p:transition p14:dur="100" advTm="6910">
        <p:cut/>
      </p:transition>
    </mc:Choice>
    <mc:Fallback xmlns="">
      <p:transition advTm="6910">
        <p:cut/>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5" name="TextBox 4"/>
          <p:cNvSpPr txBox="1"/>
          <p:nvPr/>
        </p:nvSpPr>
        <p:spPr>
          <a:xfrm>
            <a:off x="596265" y="1785795"/>
            <a:ext cx="936117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So, the Next Step after this (Strategising) presentation is the Roadmapping…</a:t>
            </a:r>
            <a:endParaRPr lang="en-GB" sz="3200" dirty="0"/>
          </a:p>
        </p:txBody>
      </p:sp>
    </p:spTree>
  </p:cSld>
  <p:clrMapOvr>
    <a:masterClrMapping/>
  </p:clrMapOvr>
  <mc:AlternateContent xmlns:mc="http://schemas.openxmlformats.org/markup-compatibility/2006" xmlns:p14="http://schemas.microsoft.com/office/powerpoint/2010/main">
    <mc:Choice Requires="p14">
      <p:transition p14:dur="100" advTm="6414">
        <p:cut/>
      </p:transition>
    </mc:Choice>
    <mc:Fallback xmlns="">
      <p:transition advTm="6414">
        <p:cut/>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6" name="TextBox 5"/>
          <p:cNvSpPr txBox="1"/>
          <p:nvPr/>
        </p:nvSpPr>
        <p:spPr>
          <a:xfrm>
            <a:off x="6347460" y="1232038"/>
            <a:ext cx="3093720"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To perform the next step you will need to </a:t>
            </a:r>
            <a:r>
              <a:rPr lang="en-GB" sz="3200" dirty="0" smtClean="0"/>
              <a:t>discover and be </a:t>
            </a:r>
            <a:r>
              <a:rPr lang="en-GB" sz="3200" dirty="0"/>
              <a:t>briefed on </a:t>
            </a:r>
            <a:r>
              <a:rPr lang="en-GB" sz="3200" dirty="0" smtClean="0"/>
              <a:t>frameworks </a:t>
            </a:r>
            <a:r>
              <a:rPr lang="en-GB" sz="3200" dirty="0"/>
              <a:t>which will enable you and other Senior Stakeholders to </a:t>
            </a:r>
            <a:r>
              <a:rPr lang="en-GB" sz="3200" dirty="0" smtClean="0"/>
              <a:t>select one.</a:t>
            </a:r>
            <a:endParaRPr lang="en-GB" sz="3200" dirty="0"/>
          </a:p>
        </p:txBody>
      </p:sp>
    </p:spTree>
    <p:extLst>
      <p:ext uri="{BB962C8B-B14F-4D97-AF65-F5344CB8AC3E}">
        <p14:creationId xmlns:p14="http://schemas.microsoft.com/office/powerpoint/2010/main" val="16311538"/>
      </p:ext>
    </p:extLst>
  </p:cSld>
  <p:clrMapOvr>
    <a:masterClrMapping/>
  </p:clrMapOvr>
  <mc:AlternateContent xmlns:mc="http://schemas.openxmlformats.org/markup-compatibility/2006" xmlns:p14="http://schemas.microsoft.com/office/powerpoint/2010/main">
    <mc:Choice Requires="p14">
      <p:transition p14:dur="100" advTm="7662">
        <p:cut/>
      </p:transition>
    </mc:Choice>
    <mc:Fallback xmlns="">
      <p:transition advTm="7662">
        <p:cut/>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6" name="TextBox 5"/>
          <p:cNvSpPr txBox="1"/>
          <p:nvPr/>
        </p:nvSpPr>
        <p:spPr>
          <a:xfrm>
            <a:off x="2070735" y="3996711"/>
            <a:ext cx="4160521"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Having done so, you will use it to evaluate your Transformational Maturity.</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4963">
        <p:cut/>
      </p:transition>
    </mc:Choice>
    <mc:Fallback xmlns="">
      <p:transition advTm="4963">
        <p:cut/>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6" name="TextBox 5"/>
          <p:cNvSpPr txBox="1"/>
          <p:nvPr/>
        </p:nvSpPr>
        <p:spPr>
          <a:xfrm>
            <a:off x="5185410" y="1398407"/>
            <a:ext cx="2255520"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Then to create a high level business case and plan to proceed.</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4468">
        <p:cut/>
      </p:transition>
    </mc:Choice>
    <mc:Fallback xmlns="">
      <p:transition advTm="4468">
        <p:cut/>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6" name="TextBox 5"/>
          <p:cNvSpPr txBox="1"/>
          <p:nvPr/>
        </p:nvSpPr>
        <p:spPr>
          <a:xfrm>
            <a:off x="1640375" y="1068749"/>
            <a:ext cx="3521121"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example shown here is if POET has been selected but </a:t>
            </a:r>
            <a:r>
              <a:rPr lang="en-GB" sz="3200" dirty="0"/>
              <a:t>could easily be replaced by </a:t>
            </a:r>
            <a:r>
              <a:rPr lang="en-GB" sz="3200" dirty="0" smtClean="0"/>
              <a:t>any other Enterprise Transformation framework you select.</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7354">
        <p:cut/>
      </p:transition>
    </mc:Choice>
    <mc:Fallback xmlns="">
      <p:transition advTm="7354">
        <p:cut/>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590550"/>
            <a:ext cx="9548813" cy="636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Tree>
    <p:extLst>
      <p:ext uri="{BB962C8B-B14F-4D97-AF65-F5344CB8AC3E}">
        <p14:creationId xmlns:p14="http://schemas.microsoft.com/office/powerpoint/2010/main" val="2832877913"/>
      </p:ext>
    </p:extLst>
  </p:cSld>
  <p:clrMapOvr>
    <a:masterClrMapping/>
  </p:clrMapOvr>
  <mc:AlternateContent xmlns:mc="http://schemas.openxmlformats.org/markup-compatibility/2006" xmlns:p14="http://schemas.microsoft.com/office/powerpoint/2010/main">
    <mc:Choice Requires="p14">
      <p:transition p14:dur="100" advTm="8690">
        <p:cut/>
      </p:transition>
    </mc:Choice>
    <mc:Fallback xmlns="">
      <p:transition advTm="8690">
        <p:cut/>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1" y="533403"/>
            <a:ext cx="9708838" cy="64817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1659731" y="-8"/>
            <a:ext cx="8350999" cy="414000"/>
          </a:xfrm>
        </p:spPr>
        <p:txBody>
          <a:bodyPr/>
          <a:lstStyle/>
          <a:p>
            <a:r>
              <a:rPr lang="en-GB" smtClean="0"/>
              <a:t>Where POET Fits</a:t>
            </a:r>
            <a:endParaRPr lang="en-GB" dirty="0"/>
          </a:p>
        </p:txBody>
      </p:sp>
      <p:sp>
        <p:nvSpPr>
          <p:cNvPr id="13" name="Text Placeholder 3"/>
          <p:cNvSpPr>
            <a:spLocks noGrp="1"/>
          </p:cNvSpPr>
          <p:nvPr>
            <p:ph type="body" sz="quarter" idx="11"/>
          </p:nvPr>
        </p:nvSpPr>
        <p:spPr>
          <a:xfrm>
            <a:off x="2152324" y="-8"/>
            <a:ext cx="8445723" cy="414000"/>
          </a:xfrm>
        </p:spPr>
        <p:txBody>
          <a:bodyPr/>
          <a:lstStyle/>
          <a:p>
            <a:r>
              <a:rPr lang="en-GB" dirty="0" smtClean="0"/>
              <a:t>Frameworks</a:t>
            </a:r>
            <a:endParaRPr lang="en-GB" dirty="0"/>
          </a:p>
        </p:txBody>
      </p:sp>
    </p:spTree>
    <p:extLst>
      <p:ext uri="{BB962C8B-B14F-4D97-AF65-F5344CB8AC3E}">
        <p14:creationId xmlns:p14="http://schemas.microsoft.com/office/powerpoint/2010/main" val="555519745"/>
      </p:ext>
    </p:extLst>
  </p:cSld>
  <p:clrMapOvr>
    <a:masterClrMapping/>
  </p:clrMapOvr>
  <mc:AlternateContent xmlns:mc="http://schemas.openxmlformats.org/markup-compatibility/2006" xmlns:p14="http://schemas.microsoft.com/office/powerpoint/2010/main">
    <mc:Choice Requires="p14">
      <p:transition p14:dur="100" advTm="2532">
        <p:cut/>
      </p:transition>
    </mc:Choice>
    <mc:Fallback xmlns="">
      <p:transition advTm="2532">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GB" dirty="0" smtClean="0"/>
              <a:t>Overview</a:t>
            </a:r>
            <a:endParaRPr lang="en-GB" dirty="0"/>
          </a:p>
        </p:txBody>
      </p:sp>
      <p:sp>
        <p:nvSpPr>
          <p:cNvPr id="4" name="Text Placeholder 3"/>
          <p:cNvSpPr>
            <a:spLocks noGrp="1"/>
          </p:cNvSpPr>
          <p:nvPr>
            <p:ph type="body" sz="quarter" idx="11"/>
          </p:nvPr>
        </p:nvSpPr>
        <p:spPr/>
        <p:txBody>
          <a:bodyPr/>
          <a:lstStyle/>
          <a:p>
            <a:r>
              <a:rPr lang="en-GB" dirty="0" smtClean="0"/>
              <a:t>Phases - Roadmapping</a:t>
            </a:r>
            <a:endParaRPr lang="en-GB" dirty="0"/>
          </a:p>
        </p:txBody>
      </p:sp>
      <p:sp>
        <p:nvSpPr>
          <p:cNvPr id="13" name="Text Placeholder 5"/>
          <p:cNvSpPr>
            <a:spLocks noGrp="1"/>
          </p:cNvSpPr>
          <p:nvPr>
            <p:ph type="body" sz="quarter" idx="10"/>
          </p:nvPr>
        </p:nvSpPr>
        <p:spPr/>
        <p:txBody>
          <a:bodyPr/>
          <a:lstStyle/>
          <a:p>
            <a:r>
              <a:rPr lang="en-GB" smtClean="0"/>
              <a:t>1</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62000"/>
            <a:ext cx="10375900" cy="617652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914601"/>
      </p:ext>
    </p:extLst>
  </p:cSld>
  <p:clrMapOvr>
    <a:masterClrMapping/>
  </p:clrMapOvr>
  <mc:AlternateContent xmlns:mc="http://schemas.openxmlformats.org/markup-compatibility/2006" xmlns:p14="http://schemas.microsoft.com/office/powerpoint/2010/main">
    <mc:Choice Requires="p14">
      <p:transition p14:dur="100" advTm="7260">
        <p:cut/>
      </p:transition>
    </mc:Choice>
    <mc:Fallback xmlns="">
      <p:transition advTm="7260">
        <p:cut/>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1" y="533403"/>
            <a:ext cx="9708838" cy="64817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1659731" y="-8"/>
            <a:ext cx="8350999" cy="414000"/>
          </a:xfrm>
        </p:spPr>
        <p:txBody>
          <a:bodyPr/>
          <a:lstStyle/>
          <a:p>
            <a:r>
              <a:rPr lang="en-GB" smtClean="0"/>
              <a:t>Where POET Fits</a:t>
            </a:r>
            <a:endParaRPr lang="en-GB" dirty="0"/>
          </a:p>
        </p:txBody>
      </p:sp>
      <p:sp>
        <p:nvSpPr>
          <p:cNvPr id="13" name="Text Placeholder 3"/>
          <p:cNvSpPr>
            <a:spLocks noGrp="1"/>
          </p:cNvSpPr>
          <p:nvPr>
            <p:ph type="body" sz="quarter" idx="11"/>
          </p:nvPr>
        </p:nvSpPr>
        <p:spPr>
          <a:xfrm>
            <a:off x="2152324" y="-8"/>
            <a:ext cx="8445723" cy="414000"/>
          </a:xfrm>
        </p:spPr>
        <p:txBody>
          <a:bodyPr/>
          <a:lstStyle/>
          <a:p>
            <a:r>
              <a:rPr lang="en-GB" dirty="0" smtClean="0"/>
              <a:t>Frameworks</a:t>
            </a:r>
            <a:endParaRPr lang="en-GB" dirty="0"/>
          </a:p>
        </p:txBody>
      </p:sp>
      <p:sp>
        <p:nvSpPr>
          <p:cNvPr id="5" name="TextBox 4"/>
          <p:cNvSpPr txBox="1"/>
          <p:nvPr/>
        </p:nvSpPr>
        <p:spPr>
          <a:xfrm>
            <a:off x="1299948" y="1286715"/>
            <a:ext cx="8471848"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Pragmatic is tracking (and categorising) over 900 Frameworks related to the Transformation of </a:t>
            </a:r>
            <a:r>
              <a:rPr lang="en-GB" sz="3200" dirty="0" smtClean="0"/>
              <a:t>Enterprises.</a:t>
            </a:r>
          </a:p>
        </p:txBody>
      </p:sp>
    </p:spTree>
    <p:extLst>
      <p:ext uri="{BB962C8B-B14F-4D97-AF65-F5344CB8AC3E}">
        <p14:creationId xmlns:p14="http://schemas.microsoft.com/office/powerpoint/2010/main" val="4143195870"/>
      </p:ext>
    </p:extLst>
  </p:cSld>
  <p:clrMapOvr>
    <a:masterClrMapping/>
  </p:clrMapOvr>
  <mc:AlternateContent xmlns:mc="http://schemas.openxmlformats.org/markup-compatibility/2006" xmlns:p14="http://schemas.microsoft.com/office/powerpoint/2010/main">
    <mc:Choice Requires="p14">
      <p:transition p14:dur="100" advTm="4282">
        <p:cut/>
      </p:transition>
    </mc:Choice>
    <mc:Fallback xmlns="">
      <p:transition advTm="4282">
        <p:cut/>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1" y="533403"/>
            <a:ext cx="9708838" cy="64817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1659731" y="-8"/>
            <a:ext cx="8350999" cy="414000"/>
          </a:xfrm>
        </p:spPr>
        <p:txBody>
          <a:bodyPr/>
          <a:lstStyle/>
          <a:p>
            <a:r>
              <a:rPr lang="en-GB" smtClean="0"/>
              <a:t>Where POET Fits</a:t>
            </a:r>
            <a:endParaRPr lang="en-GB" dirty="0"/>
          </a:p>
        </p:txBody>
      </p:sp>
      <p:sp>
        <p:nvSpPr>
          <p:cNvPr id="13" name="Text Placeholder 3"/>
          <p:cNvSpPr>
            <a:spLocks noGrp="1"/>
          </p:cNvSpPr>
          <p:nvPr>
            <p:ph type="body" sz="quarter" idx="11"/>
          </p:nvPr>
        </p:nvSpPr>
        <p:spPr>
          <a:xfrm>
            <a:off x="2152324" y="-8"/>
            <a:ext cx="8445723" cy="414000"/>
          </a:xfrm>
        </p:spPr>
        <p:txBody>
          <a:bodyPr/>
          <a:lstStyle/>
          <a:p>
            <a:r>
              <a:rPr lang="en-GB" dirty="0" smtClean="0"/>
              <a:t>Frameworks</a:t>
            </a:r>
            <a:endParaRPr lang="en-GB" dirty="0"/>
          </a:p>
        </p:txBody>
      </p:sp>
      <p:sp>
        <p:nvSpPr>
          <p:cNvPr id="5" name="TextBox 4"/>
          <p:cNvSpPr txBox="1"/>
          <p:nvPr/>
        </p:nvSpPr>
        <p:spPr>
          <a:xfrm>
            <a:off x="663419" y="4562178"/>
            <a:ext cx="9372601"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Here </a:t>
            </a:r>
            <a:r>
              <a:rPr lang="en-GB" sz="3200" dirty="0"/>
              <a:t>we a small set of frameworks that you may already use or wish to use, set in the coherent and holistic context that POET provides</a:t>
            </a:r>
            <a:r>
              <a:rPr lang="en-GB" sz="3200" dirty="0" smtClean="0"/>
              <a:t>.</a:t>
            </a:r>
            <a:endParaRPr lang="en-GB" sz="3200" dirty="0"/>
          </a:p>
        </p:txBody>
      </p:sp>
    </p:spTree>
    <p:extLst>
      <p:ext uri="{BB962C8B-B14F-4D97-AF65-F5344CB8AC3E}">
        <p14:creationId xmlns:p14="http://schemas.microsoft.com/office/powerpoint/2010/main" val="215234506"/>
      </p:ext>
    </p:extLst>
  </p:cSld>
  <p:clrMapOvr>
    <a:masterClrMapping/>
  </p:clrMapOvr>
  <mc:AlternateContent xmlns:mc="http://schemas.openxmlformats.org/markup-compatibility/2006" xmlns:p14="http://schemas.microsoft.com/office/powerpoint/2010/main">
    <mc:Choice Requires="p14">
      <p:transition p14:dur="100" advTm="6139">
        <p:cut/>
      </p:transition>
    </mc:Choice>
    <mc:Fallback xmlns="">
      <p:transition advTm="6139">
        <p:cut/>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GB" dirty="0"/>
              <a:t>Why Use </a:t>
            </a:r>
            <a:r>
              <a:rPr lang="en-GB" dirty="0" smtClean="0"/>
              <a:t>POET</a:t>
            </a:r>
            <a:endParaRPr lang="en-GB" dirty="0"/>
          </a:p>
        </p:txBody>
      </p:sp>
      <p:sp>
        <p:nvSpPr>
          <p:cNvPr id="16" name="Text Placeholder 2"/>
          <p:cNvSpPr>
            <a:spLocks noGrp="1"/>
          </p:cNvSpPr>
          <p:nvPr>
            <p:ph type="body" sz="quarter" idx="10"/>
          </p:nvPr>
        </p:nvSpPr>
        <p:spPr/>
        <p:txBody>
          <a:bodyPr/>
          <a:lstStyle/>
          <a:p>
            <a:r>
              <a:rPr lang="en-GB" dirty="0" smtClean="0"/>
              <a:t>2</a:t>
            </a:r>
            <a:endParaRPr lang="en-GB" dirty="0"/>
          </a:p>
        </p:txBody>
      </p:sp>
      <p:sp>
        <p:nvSpPr>
          <p:cNvPr id="17" name="Text Placeholder 13"/>
          <p:cNvSpPr>
            <a:spLocks noGrp="1"/>
          </p:cNvSpPr>
          <p:nvPr>
            <p:ph type="body" sz="quarter" idx="11"/>
          </p:nvPr>
        </p:nvSpPr>
        <p:spPr/>
        <p:txBody>
          <a:bodyPr/>
          <a:lstStyle/>
          <a:p>
            <a:r>
              <a:rPr lang="en-GB" dirty="0"/>
              <a:t>How POET Helps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406400"/>
            <a:ext cx="9983322" cy="69008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444861"/>
      </p:ext>
    </p:extLst>
  </p:cSld>
  <p:clrMapOvr>
    <a:masterClrMapping/>
  </p:clrMapOvr>
  <mc:AlternateContent xmlns:mc="http://schemas.openxmlformats.org/markup-compatibility/2006" xmlns:p14="http://schemas.microsoft.com/office/powerpoint/2010/main">
    <mc:Choice Requires="p14">
      <p:transition p14:dur="100" advTm="18908">
        <p:cut/>
      </p:transition>
    </mc:Choice>
    <mc:Fallback xmlns="">
      <p:transition advTm="18908">
        <p:cut/>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13747"/>
      </p:ext>
    </p:ext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10693400" cy="75612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9569" tIns="49785" rIns="99569" bIns="49785" anchor="ctr"/>
          <a:lstStyle>
            <a:lvl1pPr algn="l">
              <a:spcBef>
                <a:spcPct val="30000"/>
              </a:spcBef>
              <a:buClr>
                <a:schemeClr val="tx1"/>
              </a:buClr>
              <a:buChar char="•"/>
              <a:defRPr sz="2000">
                <a:solidFill>
                  <a:schemeClr val="tx1"/>
                </a:solidFill>
                <a:latin typeface="Arial" pitchFamily="34" charset="0"/>
              </a:defRPr>
            </a:lvl1pPr>
            <a:lvl2pPr marL="742950" indent="-285750" algn="l">
              <a:spcBef>
                <a:spcPct val="30000"/>
              </a:spcBef>
              <a:buClr>
                <a:schemeClr val="tx1"/>
              </a:buClr>
              <a:buChar char="•"/>
              <a:defRPr sz="2000">
                <a:solidFill>
                  <a:schemeClr val="tx1"/>
                </a:solidFill>
                <a:latin typeface="Arial" pitchFamily="34" charset="0"/>
              </a:defRPr>
            </a:lvl2pPr>
            <a:lvl3pPr marL="1143000" indent="-228600" algn="l">
              <a:spcBef>
                <a:spcPct val="30000"/>
              </a:spcBef>
              <a:buClr>
                <a:schemeClr val="tx1"/>
              </a:buClr>
              <a:buChar char="•"/>
              <a:defRPr sz="2000">
                <a:solidFill>
                  <a:schemeClr val="tx1"/>
                </a:solidFill>
                <a:latin typeface="Arial" pitchFamily="34" charset="0"/>
              </a:defRPr>
            </a:lvl3pPr>
            <a:lvl4pPr marL="1600200" indent="-228600" algn="l">
              <a:spcBef>
                <a:spcPct val="30000"/>
              </a:spcBef>
              <a:buClr>
                <a:schemeClr val="tx1"/>
              </a:buClr>
              <a:buChar char="•"/>
              <a:defRPr sz="2000">
                <a:solidFill>
                  <a:schemeClr val="tx1"/>
                </a:solidFill>
                <a:latin typeface="Arial" pitchFamily="34" charset="0"/>
              </a:defRPr>
            </a:lvl4pPr>
            <a:lvl5pPr marL="2057400" indent="-228600" algn="l">
              <a:spcBef>
                <a:spcPct val="30000"/>
              </a:spcBef>
              <a:buClr>
                <a:schemeClr val="tx1"/>
              </a:buClr>
              <a:buChar char="•"/>
              <a:defRPr sz="2000">
                <a:solidFill>
                  <a:schemeClr val="tx1"/>
                </a:solidFill>
                <a:latin typeface="Arial" pitchFamily="34" charset="0"/>
              </a:defRPr>
            </a:lvl5pPr>
            <a:lvl6pPr marL="2514600" indent="-228600" eaLnBrk="0" fontAlgn="base" hangingPunct="0">
              <a:spcBef>
                <a:spcPct val="30000"/>
              </a:spcBef>
              <a:spcAft>
                <a:spcPct val="0"/>
              </a:spcAft>
              <a:buClr>
                <a:schemeClr val="tx1"/>
              </a:buClr>
              <a:buChar char="•"/>
              <a:defRPr sz="2000">
                <a:solidFill>
                  <a:schemeClr val="tx1"/>
                </a:solidFill>
                <a:latin typeface="Arial" pitchFamily="34" charset="0"/>
              </a:defRPr>
            </a:lvl6pPr>
            <a:lvl7pPr marL="2971800" indent="-228600" eaLnBrk="0" fontAlgn="base" hangingPunct="0">
              <a:spcBef>
                <a:spcPct val="30000"/>
              </a:spcBef>
              <a:spcAft>
                <a:spcPct val="0"/>
              </a:spcAft>
              <a:buClr>
                <a:schemeClr val="tx1"/>
              </a:buClr>
              <a:buChar char="•"/>
              <a:defRPr sz="2000">
                <a:solidFill>
                  <a:schemeClr val="tx1"/>
                </a:solidFill>
                <a:latin typeface="Arial" pitchFamily="34" charset="0"/>
              </a:defRPr>
            </a:lvl7pPr>
            <a:lvl8pPr marL="3429000" indent="-228600" eaLnBrk="0" fontAlgn="base" hangingPunct="0">
              <a:spcBef>
                <a:spcPct val="30000"/>
              </a:spcBef>
              <a:spcAft>
                <a:spcPct val="0"/>
              </a:spcAft>
              <a:buClr>
                <a:schemeClr val="tx1"/>
              </a:buClr>
              <a:buChar char="•"/>
              <a:defRPr sz="2000">
                <a:solidFill>
                  <a:schemeClr val="tx1"/>
                </a:solidFill>
                <a:latin typeface="Arial" pitchFamily="34" charset="0"/>
              </a:defRPr>
            </a:lvl8pPr>
            <a:lvl9pPr marL="3886200" indent="-228600" eaLnBrk="0" fontAlgn="base" hangingPunct="0">
              <a:spcBef>
                <a:spcPct val="30000"/>
              </a:spcBef>
              <a:spcAft>
                <a:spcPct val="0"/>
              </a:spcAft>
              <a:buClr>
                <a:schemeClr val="tx1"/>
              </a:buClr>
              <a:buChar char="•"/>
              <a:defRPr sz="2000">
                <a:solidFill>
                  <a:schemeClr val="tx1"/>
                </a:solidFill>
                <a:latin typeface="Arial" pitchFamily="34" charset="0"/>
              </a:defRPr>
            </a:lvl9pPr>
          </a:lstStyle>
          <a:p>
            <a:pPr algn="ctr">
              <a:spcBef>
                <a:spcPct val="0"/>
              </a:spcBef>
              <a:buClrTx/>
              <a:buFontTx/>
              <a:buNone/>
            </a:pPr>
            <a:endParaRPr lang="en-GB" altLang="en-US">
              <a:latin typeface="Times New Roman" pitchFamily="18" charset="0"/>
            </a:endParaRPr>
          </a:p>
        </p:txBody>
      </p:sp>
      <p:sp>
        <p:nvSpPr>
          <p:cNvPr id="3" name="TextBox 2"/>
          <p:cNvSpPr txBox="1"/>
          <p:nvPr/>
        </p:nvSpPr>
        <p:spPr>
          <a:xfrm>
            <a:off x="0" y="7211992"/>
            <a:ext cx="10693400" cy="346764"/>
          </a:xfrm>
          <a:prstGeom prst="rect">
            <a:avLst/>
          </a:prstGeom>
          <a:noFill/>
        </p:spPr>
        <p:txBody>
          <a:bodyPr wrap="square" lIns="99569" tIns="49785" rIns="99569" bIns="49785" rtlCol="0">
            <a:spAutoFit/>
          </a:bodyPr>
          <a:lstStyle/>
          <a:p>
            <a:r>
              <a:rPr lang="en-GB" sz="1600" b="0" dirty="0" smtClean="0">
                <a:latin typeface="Calibri" panose="020F0502020204030204" pitchFamily="34" charset="0"/>
              </a:rPr>
              <a:t>Admin@PragmaticEA.com                                                                                                                               www.PragmaticEA.com</a:t>
            </a:r>
            <a:endParaRPr lang="en-GB" sz="1600" b="0" dirty="0">
              <a:latin typeface="Calibri" panose="020F0502020204030204" pitchFamily="34" charset="0"/>
            </a:endParaRPr>
          </a:p>
        </p:txBody>
      </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0364" y="1509453"/>
            <a:ext cx="5972673" cy="133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1"/>
          <p:cNvSpPr txBox="1">
            <a:spLocks/>
          </p:cNvSpPr>
          <p:nvPr/>
        </p:nvSpPr>
        <p:spPr bwMode="auto">
          <a:xfrm>
            <a:off x="0" y="76200"/>
            <a:ext cx="10693400" cy="701040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lvl1pPr>
              <a:spcBef>
                <a:spcPct val="30000"/>
              </a:spcBef>
              <a:buClr>
                <a:schemeClr val="tx1"/>
              </a:buClr>
              <a:buFont typeface="Arial" panose="020B0604020202020204" pitchFamily="34" charset="0"/>
              <a:buNone/>
              <a:defRPr sz="4800" i="1">
                <a:solidFill>
                  <a:srgbClr val="2848A6"/>
                </a:solidFill>
                <a:latin typeface="+mn-lt"/>
              </a:defRPr>
            </a:lvl1pPr>
            <a:lvl2pPr algn="l">
              <a:defRPr sz="3000">
                <a:solidFill>
                  <a:srgbClr val="669999"/>
                </a:solidFill>
                <a:latin typeface="Arial" charset="0"/>
              </a:defRPr>
            </a:lvl2pPr>
            <a:lvl3pPr algn="l">
              <a:defRPr sz="3000">
                <a:solidFill>
                  <a:srgbClr val="669999"/>
                </a:solidFill>
                <a:latin typeface="Arial" charset="0"/>
              </a:defRPr>
            </a:lvl3pPr>
            <a:lvl4pPr algn="l">
              <a:defRPr sz="3000">
                <a:solidFill>
                  <a:srgbClr val="669999"/>
                </a:solidFill>
                <a:latin typeface="Arial" charset="0"/>
              </a:defRPr>
            </a:lvl4pPr>
            <a:lvl5pPr algn="l">
              <a:defRPr sz="3000">
                <a:solidFill>
                  <a:srgbClr val="669999"/>
                </a:solidFill>
                <a:latin typeface="Arial" charset="0"/>
              </a:defRPr>
            </a:lvl5pPr>
            <a:lvl6pPr marL="497845" fontAlgn="base">
              <a:spcBef>
                <a:spcPct val="0"/>
              </a:spcBef>
              <a:spcAft>
                <a:spcPct val="0"/>
              </a:spcAft>
              <a:defRPr sz="3000">
                <a:solidFill>
                  <a:srgbClr val="669999"/>
                </a:solidFill>
                <a:latin typeface="Arial" charset="0"/>
              </a:defRPr>
            </a:lvl6pPr>
            <a:lvl7pPr marL="995690" fontAlgn="base">
              <a:spcBef>
                <a:spcPct val="0"/>
              </a:spcBef>
              <a:spcAft>
                <a:spcPct val="0"/>
              </a:spcAft>
              <a:defRPr sz="3000">
                <a:solidFill>
                  <a:srgbClr val="669999"/>
                </a:solidFill>
                <a:latin typeface="Arial" charset="0"/>
              </a:defRPr>
            </a:lvl7pPr>
            <a:lvl8pPr marL="1493535" fontAlgn="base">
              <a:spcBef>
                <a:spcPct val="0"/>
              </a:spcBef>
              <a:spcAft>
                <a:spcPct val="0"/>
              </a:spcAft>
              <a:defRPr sz="3000">
                <a:solidFill>
                  <a:srgbClr val="669999"/>
                </a:solidFill>
                <a:latin typeface="Arial" charset="0"/>
              </a:defRPr>
            </a:lvl8pPr>
            <a:lvl9pPr marL="1991380" fontAlgn="base">
              <a:spcBef>
                <a:spcPct val="0"/>
              </a:spcBef>
              <a:spcAft>
                <a:spcPct val="0"/>
              </a:spcAft>
              <a:defRPr sz="3000">
                <a:solidFill>
                  <a:srgbClr val="669999"/>
                </a:solidFill>
                <a:latin typeface="Arial" charset="0"/>
              </a:defRPr>
            </a:lvl9pPr>
          </a:lstStyle>
          <a:p>
            <a:r>
              <a:rPr lang="en-GB" altLang="en-US" dirty="0" smtClean="0">
                <a:solidFill>
                  <a:srgbClr val="5E28A6"/>
                </a:solidFill>
              </a:rPr>
              <a:t>Will you contact</a:t>
            </a:r>
          </a:p>
          <a:p>
            <a:endParaRPr lang="en-GB" altLang="en-US" dirty="0" smtClean="0">
              <a:solidFill>
                <a:srgbClr val="5E28A6"/>
              </a:solidFill>
            </a:endParaRPr>
          </a:p>
          <a:p>
            <a:endParaRPr lang="en-GB" altLang="en-US" dirty="0">
              <a:solidFill>
                <a:srgbClr val="5E28A6"/>
              </a:solidFill>
            </a:endParaRPr>
          </a:p>
          <a:p>
            <a:r>
              <a:rPr lang="en-GB" altLang="en-US" dirty="0" smtClean="0">
                <a:solidFill>
                  <a:srgbClr val="5E28A6"/>
                </a:solidFill>
              </a:rPr>
              <a:t>to  </a:t>
            </a:r>
            <a:r>
              <a:rPr lang="en-GB" altLang="en-US" dirty="0">
                <a:solidFill>
                  <a:srgbClr val="5E28A6"/>
                </a:solidFill>
              </a:rPr>
              <a:t>arrange your</a:t>
            </a:r>
          </a:p>
          <a:p>
            <a:endParaRPr lang="en-GB" altLang="en-US" dirty="0">
              <a:solidFill>
                <a:srgbClr val="5E28A6"/>
              </a:solidFill>
            </a:endParaRPr>
          </a:p>
          <a:p>
            <a:endParaRPr lang="en-GB" altLang="en-US" dirty="0" smtClean="0">
              <a:solidFill>
                <a:srgbClr val="5E28A6"/>
              </a:solidFill>
            </a:endParaRPr>
          </a:p>
          <a:p>
            <a:r>
              <a:rPr lang="en-GB" altLang="en-US" dirty="0" smtClean="0">
                <a:solidFill>
                  <a:srgbClr val="5E28A6"/>
                </a:solidFill>
              </a:rPr>
              <a:t>awareness workshop?</a:t>
            </a:r>
            <a:endParaRPr lang="en-GB" altLang="en-US" dirty="0">
              <a:solidFill>
                <a:srgbClr val="5E28A6"/>
              </a:solidFill>
            </a:endParaRPr>
          </a:p>
        </p:txBody>
      </p:sp>
      <p:sp>
        <p:nvSpPr>
          <p:cNvPr id="9" name="Rounded Rectangle 8"/>
          <p:cNvSpPr/>
          <p:nvPr/>
        </p:nvSpPr>
        <p:spPr bwMode="auto">
          <a:xfrm>
            <a:off x="2929170" y="4486617"/>
            <a:ext cx="1080000" cy="1080000"/>
          </a:xfrm>
          <a:prstGeom prst="roundRect">
            <a:avLst/>
          </a:prstGeom>
          <a:solidFill>
            <a:schemeClr val="bg1"/>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rgbClr val="285EA6"/>
                </a:solidFill>
                <a:latin typeface="MicrogrammaDBolExt" panose="020E0907030506060204" pitchFamily="34" charset="0"/>
              </a:rPr>
              <a:t>P</a:t>
            </a:r>
          </a:p>
        </p:txBody>
      </p:sp>
      <p:sp>
        <p:nvSpPr>
          <p:cNvPr id="10" name="Rounded Rectangle 9"/>
          <p:cNvSpPr/>
          <p:nvPr/>
        </p:nvSpPr>
        <p:spPr bwMode="auto">
          <a:xfrm>
            <a:off x="4133339" y="4486617"/>
            <a:ext cx="1080000" cy="1080000"/>
          </a:xfrm>
          <a:prstGeom prst="roundRect">
            <a:avLst/>
          </a:prstGeom>
          <a:solidFill>
            <a:schemeClr val="bg1"/>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r>
              <a:rPr lang="en-GB" sz="7200" b="0" dirty="0">
                <a:solidFill>
                  <a:srgbClr val="285EA6"/>
                </a:solidFill>
                <a:latin typeface="MicrogrammaDBolExt" panose="020E0907030506060204" pitchFamily="34" charset="0"/>
              </a:rPr>
              <a:t>O</a:t>
            </a:r>
          </a:p>
        </p:txBody>
      </p:sp>
      <p:sp>
        <p:nvSpPr>
          <p:cNvPr id="11" name="Rounded Rectangle 10"/>
          <p:cNvSpPr/>
          <p:nvPr/>
        </p:nvSpPr>
        <p:spPr bwMode="auto">
          <a:xfrm>
            <a:off x="5337506" y="4486617"/>
            <a:ext cx="1080000" cy="1080000"/>
          </a:xfrm>
          <a:prstGeom prst="roundRect">
            <a:avLst/>
          </a:prstGeom>
          <a:solidFill>
            <a:srgbClr val="5E28A6"/>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chemeClr val="bg1"/>
                </a:solidFill>
                <a:latin typeface="MicrogrammaDBolExt" panose="020E0907030506060204" pitchFamily="34" charset="0"/>
              </a:rPr>
              <a:t>E</a:t>
            </a:r>
          </a:p>
        </p:txBody>
      </p:sp>
      <p:sp>
        <p:nvSpPr>
          <p:cNvPr id="12" name="Rounded Rectangle 11"/>
          <p:cNvSpPr/>
          <p:nvPr/>
        </p:nvSpPr>
        <p:spPr bwMode="auto">
          <a:xfrm>
            <a:off x="6541673" y="4486617"/>
            <a:ext cx="1080000" cy="1080000"/>
          </a:xfrm>
          <a:prstGeom prst="roundRect">
            <a:avLst/>
          </a:prstGeom>
          <a:solidFill>
            <a:srgbClr val="5E28A6"/>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r>
              <a:rPr lang="en-GB" sz="7200" b="0" dirty="0">
                <a:solidFill>
                  <a:schemeClr val="bg1"/>
                </a:solidFill>
                <a:latin typeface="MicrogrammaDBolExt" panose="020E0907030506060204" pitchFamily="34" charset="0"/>
              </a:rPr>
              <a:t>T</a:t>
            </a:r>
          </a:p>
        </p:txBody>
      </p:sp>
      <p:sp>
        <p:nvSpPr>
          <p:cNvPr id="13" name="Rectangle 12"/>
          <p:cNvSpPr/>
          <p:nvPr/>
        </p:nvSpPr>
        <p:spPr>
          <a:xfrm>
            <a:off x="7558498" y="4441373"/>
            <a:ext cx="296848" cy="184652"/>
          </a:xfrm>
          <a:prstGeom prst="rect">
            <a:avLst/>
          </a:prstGeom>
        </p:spPr>
        <p:txBody>
          <a:bodyPr wrap="none" lIns="91426" tIns="45713" rIns="91426" bIns="45713">
            <a:spAutoFit/>
          </a:bodyPr>
          <a:lstStyle/>
          <a:p>
            <a:r>
              <a:rPr lang="en-GB" sz="600" b="0" dirty="0">
                <a:latin typeface="Verdana" panose="020B0604030504040204" pitchFamily="34" charset="0"/>
                <a:ea typeface="Verdana" panose="020B0604030504040204" pitchFamily="34" charset="0"/>
                <a:cs typeface="Verdana" panose="020B0604030504040204" pitchFamily="34" charset="0"/>
              </a:rPr>
              <a:t>TM</a:t>
            </a:r>
            <a:endParaRPr lang="en-GB" sz="600" dirty="0">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16375">
        <p:cut/>
      </p:transition>
    </mc:Choice>
    <mc:Fallback xmlns="">
      <p:transition advTm="16375">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GB" dirty="0" smtClean="0"/>
              <a:t>Overview</a:t>
            </a:r>
            <a:endParaRPr lang="en-GB" dirty="0"/>
          </a:p>
        </p:txBody>
      </p:sp>
      <p:sp>
        <p:nvSpPr>
          <p:cNvPr id="4" name="Text Placeholder 3"/>
          <p:cNvSpPr>
            <a:spLocks noGrp="1"/>
          </p:cNvSpPr>
          <p:nvPr>
            <p:ph type="body" sz="quarter" idx="11"/>
          </p:nvPr>
        </p:nvSpPr>
        <p:spPr/>
        <p:txBody>
          <a:bodyPr/>
          <a:lstStyle/>
          <a:p>
            <a:r>
              <a:rPr lang="en-GB" dirty="0" smtClean="0"/>
              <a:t>Phases </a:t>
            </a:r>
            <a:r>
              <a:rPr lang="en-GB" dirty="0"/>
              <a:t>-</a:t>
            </a:r>
            <a:r>
              <a:rPr lang="en-GB" dirty="0" smtClean="0"/>
              <a:t> Project Execution</a:t>
            </a:r>
            <a:endParaRPr lang="en-GB" dirty="0"/>
          </a:p>
        </p:txBody>
      </p:sp>
      <p:sp>
        <p:nvSpPr>
          <p:cNvPr id="13" name="Text Placeholder 5"/>
          <p:cNvSpPr>
            <a:spLocks noGrp="1"/>
          </p:cNvSpPr>
          <p:nvPr>
            <p:ph type="body" sz="quarter" idx="10"/>
          </p:nvPr>
        </p:nvSpPr>
        <p:spPr/>
        <p:txBody>
          <a:bodyPr/>
          <a:lstStyle/>
          <a:p>
            <a:r>
              <a:rPr lang="en-GB" smtClean="0"/>
              <a:t>1</a:t>
            </a:r>
            <a:endParaRPr lang="en-GB"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36600"/>
            <a:ext cx="10375900" cy="622495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71158"/>
      </p:ext>
    </p:extLst>
  </p:cSld>
  <p:clrMapOvr>
    <a:masterClrMapping/>
  </p:clrMapOvr>
  <mc:AlternateContent xmlns:mc="http://schemas.openxmlformats.org/markup-compatibility/2006" xmlns:p14="http://schemas.microsoft.com/office/powerpoint/2010/main">
    <mc:Choice Requires="p14">
      <p:transition p14:dur="100" advTm="7407">
        <p:cut/>
      </p:transition>
    </mc:Choice>
    <mc:Fallback xmlns="">
      <p:transition advTm="7407">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GB" dirty="0" smtClean="0"/>
              <a:t>Overview</a:t>
            </a:r>
            <a:endParaRPr lang="en-GB" dirty="0"/>
          </a:p>
        </p:txBody>
      </p:sp>
      <p:sp>
        <p:nvSpPr>
          <p:cNvPr id="4" name="Text Placeholder 3"/>
          <p:cNvSpPr>
            <a:spLocks noGrp="1"/>
          </p:cNvSpPr>
          <p:nvPr>
            <p:ph type="body" sz="quarter" idx="11"/>
          </p:nvPr>
        </p:nvSpPr>
        <p:spPr/>
        <p:txBody>
          <a:bodyPr/>
          <a:lstStyle/>
          <a:p>
            <a:r>
              <a:rPr lang="en-GB" dirty="0" smtClean="0"/>
              <a:t>Phases - Governance &amp; Lobbying</a:t>
            </a:r>
            <a:endParaRPr lang="en-GB" dirty="0"/>
          </a:p>
        </p:txBody>
      </p:sp>
      <p:sp>
        <p:nvSpPr>
          <p:cNvPr id="13" name="Text Placeholder 5"/>
          <p:cNvSpPr>
            <a:spLocks noGrp="1"/>
          </p:cNvSpPr>
          <p:nvPr>
            <p:ph type="body" sz="quarter" idx="10"/>
          </p:nvPr>
        </p:nvSpPr>
        <p:spPr/>
        <p:txBody>
          <a:bodyPr/>
          <a:lstStyle/>
          <a:p>
            <a:r>
              <a:rPr lang="en-GB" smtClean="0"/>
              <a:t>1</a:t>
            </a:r>
            <a:endParaRPr lang="en-GB" dirty="0"/>
          </a:p>
        </p:txBody>
      </p:sp>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11200"/>
            <a:ext cx="10375900" cy="62716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098"/>
      </p:ext>
    </p:extLst>
  </p:cSld>
  <p:clrMapOvr>
    <a:masterClrMapping/>
  </p:clrMapOvr>
  <mc:AlternateContent xmlns:mc="http://schemas.openxmlformats.org/markup-compatibility/2006" xmlns:p14="http://schemas.microsoft.com/office/powerpoint/2010/main">
    <mc:Choice Requires="p14">
      <p:transition p14:dur="100" advTm="9091">
        <p:cut/>
      </p:transition>
    </mc:Choice>
    <mc:Fallback xmlns="">
      <p:transition advTm="9091">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Problems &amp; Opportunities</a:t>
            </a:r>
          </a:p>
        </p:txBody>
      </p:sp>
    </p:spTree>
    <p:extLst>
      <p:ext uri="{BB962C8B-B14F-4D97-AF65-F5344CB8AC3E}">
        <p14:creationId xmlns:p14="http://schemas.microsoft.com/office/powerpoint/2010/main" val="732584113"/>
      </p:ext>
    </p:extLst>
  </p:cSld>
  <p:clrMapOvr>
    <a:masterClrMapping/>
  </p:clrMapOvr>
  <mc:AlternateContent xmlns:mc="http://schemas.openxmlformats.org/markup-compatibility/2006" xmlns:p14="http://schemas.microsoft.com/office/powerpoint/2010/main">
    <mc:Choice Requires="p14">
      <p:transition p14:dur="100" advTm="2667">
        <p:cut/>
      </p:transition>
    </mc:Choice>
    <mc:Fallback xmlns="">
      <p:transition advTm="2667">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787" y="1524643"/>
            <a:ext cx="9593238"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lvl="1">
              <a:spcBef>
                <a:spcPts val="0"/>
              </a:spcBef>
              <a:spcAft>
                <a:spcPts val="0"/>
              </a:spcAft>
            </a:pPr>
            <a:r>
              <a:rPr lang="en-GB" sz="3200" b="0" dirty="0" smtClean="0">
                <a:latin typeface="+mn-lt"/>
              </a:rPr>
              <a:t>In the next 3 slides we </a:t>
            </a:r>
            <a:r>
              <a:rPr lang="en-GB" sz="3200" b="0" dirty="0">
                <a:latin typeface="+mn-lt"/>
              </a:rPr>
              <a:t>will give examples of problems and opportunities related </a:t>
            </a:r>
            <a:r>
              <a:rPr lang="en-GB" sz="3200" b="0" dirty="0" smtClean="0">
                <a:latin typeface="+mn-lt"/>
              </a:rPr>
              <a:t>to</a:t>
            </a:r>
          </a:p>
          <a:p>
            <a:pPr lvl="1">
              <a:spcBef>
                <a:spcPts val="0"/>
              </a:spcBef>
              <a:spcAft>
                <a:spcPts val="0"/>
              </a:spcAft>
            </a:pPr>
            <a:endParaRPr lang="en-GB" sz="3200" b="0" dirty="0" smtClean="0">
              <a:latin typeface="+mn-lt"/>
            </a:endParaRPr>
          </a:p>
          <a:p>
            <a:pPr lvl="1">
              <a:spcBef>
                <a:spcPts val="0"/>
              </a:spcBef>
              <a:spcAft>
                <a:spcPts val="0"/>
              </a:spcAft>
            </a:pPr>
            <a:r>
              <a:rPr lang="en-GB" sz="3200" dirty="0" smtClean="0">
                <a:solidFill>
                  <a:srgbClr val="5E28A6"/>
                </a:solidFill>
                <a:latin typeface="+mn-lt"/>
              </a:rPr>
              <a:t>Transformation</a:t>
            </a:r>
          </a:p>
          <a:p>
            <a:pPr lvl="1">
              <a:spcBef>
                <a:spcPts val="0"/>
              </a:spcBef>
              <a:spcAft>
                <a:spcPts val="0"/>
              </a:spcAft>
            </a:pPr>
            <a:endParaRPr lang="en-GB" altLang="en-US" sz="3200" b="0" dirty="0">
              <a:latin typeface="+mn-lt"/>
            </a:endParaRPr>
          </a:p>
          <a:p>
            <a:pPr lvl="1">
              <a:spcBef>
                <a:spcPts val="0"/>
              </a:spcBef>
              <a:spcAft>
                <a:spcPts val="0"/>
              </a:spcAft>
            </a:pPr>
            <a:r>
              <a:rPr lang="en-GB" sz="3200" b="0" dirty="0" smtClean="0">
                <a:latin typeface="+mn-lt"/>
              </a:rPr>
              <a:t>that </a:t>
            </a:r>
            <a:r>
              <a:rPr lang="en-GB" sz="3200" b="0" dirty="0">
                <a:latin typeface="+mn-lt"/>
              </a:rPr>
              <a:t>may or may not apply to your Enterprise</a:t>
            </a:r>
            <a:r>
              <a:rPr lang="en-GB" sz="3200" b="0" dirty="0" smtClean="0">
                <a:latin typeface="+mn-lt"/>
              </a:rPr>
              <a:t>.</a:t>
            </a:r>
          </a:p>
          <a:p>
            <a:r>
              <a:rPr lang="en-GB" sz="3200" dirty="0"/>
              <a:t/>
            </a:r>
            <a:br>
              <a:rPr lang="en-GB" sz="3200" dirty="0"/>
            </a:br>
            <a:r>
              <a:rPr lang="en-GB" sz="3200" dirty="0"/>
              <a:t>You can </a:t>
            </a:r>
            <a:r>
              <a:rPr lang="en-GB" sz="3200" dirty="0" smtClean="0"/>
              <a:t>augment these with the </a:t>
            </a:r>
            <a:r>
              <a:rPr lang="en-GB" sz="3200" dirty="0"/>
              <a:t>problems or opportunities that are specific to your Enterprise.</a:t>
            </a:r>
          </a:p>
        </p:txBody>
      </p:sp>
    </p:spTree>
    <p:extLst>
      <p:ext uri="{BB962C8B-B14F-4D97-AF65-F5344CB8AC3E}">
        <p14:creationId xmlns:p14="http://schemas.microsoft.com/office/powerpoint/2010/main" val="3120449875"/>
      </p:ext>
    </p:extLst>
  </p:cSld>
  <p:clrMapOvr>
    <a:masterClrMapping/>
  </p:clrMapOvr>
  <mc:AlternateContent xmlns:mc="http://schemas.openxmlformats.org/markup-compatibility/2006" xmlns:p14="http://schemas.microsoft.com/office/powerpoint/2010/main">
    <mc:Choice Requires="p14">
      <p:transition p14:dur="100" advTm="12309">
        <p:cut/>
      </p:transition>
    </mc:Choice>
    <mc:Fallback xmlns="">
      <p:transition advTm="12309">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Methods</a:t>
            </a:r>
            <a:endParaRPr lang="en-GB" altLang="en-US" dirty="0" smtClean="0"/>
          </a:p>
        </p:txBody>
      </p:sp>
      <p:sp>
        <p:nvSpPr>
          <p:cNvPr id="6" name="Text Placeholder 5"/>
          <p:cNvSpPr>
            <a:spLocks noGrp="1"/>
          </p:cNvSpPr>
          <p:nvPr>
            <p:ph type="body" sz="quarter" idx="11"/>
          </p:nvPr>
        </p:nvSpPr>
        <p:spPr/>
        <p:txBody>
          <a:bodyPr/>
          <a:lstStyle/>
          <a:p>
            <a:r>
              <a:rPr lang="en-GB" dirty="0" smtClean="0"/>
              <a:t>Problems/Opportunities - Phases</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533400"/>
            <a:ext cx="10355361" cy="64817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084032"/>
      </p:ext>
    </p:extLst>
  </p:cSld>
  <p:clrMapOvr>
    <a:masterClrMapping/>
  </p:clrMapOvr>
  <mc:AlternateContent xmlns:mc="http://schemas.openxmlformats.org/markup-compatibility/2006" xmlns:p14="http://schemas.microsoft.com/office/powerpoint/2010/main">
    <mc:Choice Requires="p14">
      <p:transition p14:dur="100" advTm="17000">
        <p:cut/>
      </p:transition>
    </mc:Choice>
    <mc:Fallback xmlns="">
      <p:transition advTm="17000">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Artefacts</a:t>
            </a:r>
            <a:endParaRPr lang="en-GB" altLang="en-US" dirty="0" smtClean="0"/>
          </a:p>
        </p:txBody>
      </p:sp>
      <p:sp>
        <p:nvSpPr>
          <p:cNvPr id="6" name="Text Placeholder 5"/>
          <p:cNvSpPr>
            <a:spLocks noGrp="1"/>
          </p:cNvSpPr>
          <p:nvPr>
            <p:ph type="body" sz="quarter" idx="11"/>
          </p:nvPr>
        </p:nvSpPr>
        <p:spPr/>
        <p:txBody>
          <a:bodyPr/>
          <a:lstStyle/>
          <a:p>
            <a:r>
              <a:rPr lang="en-GB" dirty="0" smtClean="0"/>
              <a:t>Problems/Opportunities</a:t>
            </a:r>
            <a:endParaRPr lang="en-GB"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85800"/>
            <a:ext cx="10439400" cy="617596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082960"/>
      </p:ext>
    </p:extLst>
  </p:cSld>
  <p:clrMapOvr>
    <a:masterClrMapping/>
  </p:clrMapOvr>
  <mc:AlternateContent xmlns:mc="http://schemas.openxmlformats.org/markup-compatibility/2006" xmlns:p14="http://schemas.microsoft.com/office/powerpoint/2010/main">
    <mc:Choice Requires="p14">
      <p:transition p14:dur="100" advTm="15000">
        <p:cut/>
      </p:transition>
    </mc:Choice>
    <mc:Fallback xmlns="">
      <p:transition advTm="15000">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 y="354331"/>
            <a:ext cx="10553700" cy="635127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numCol="1" spcCol="360000"/>
          <a:lstStyle>
            <a:defPPr>
              <a:defRPr lang="en-US"/>
            </a:defPPr>
            <a:lvl1pPr marL="252000" indent="-252000" algn="l">
              <a:spcBef>
                <a:spcPct val="30000"/>
              </a:spcBef>
              <a:buClr>
                <a:schemeClr val="tx1"/>
              </a:buClr>
              <a:buFont typeface="Arial" panose="020B0604020202020204" pitchFamily="34" charset="0"/>
              <a:buChar char="•"/>
              <a:defRPr sz="2800">
                <a:solidFill>
                  <a:srgbClr val="0070C0"/>
                </a:solidFill>
                <a:latin typeface="+mn-lt"/>
              </a:defRPr>
            </a:lvl1pPr>
            <a:lvl2pPr marL="520700" indent="-63500">
              <a:defRPr sz="2300"/>
            </a:lvl2pPr>
            <a:lvl3pPr marL="1042988" indent="-128588">
              <a:defRPr sz="2300"/>
            </a:lvl3pPr>
            <a:lvl4pPr marL="1563688" indent="-192088">
              <a:defRPr sz="2300"/>
            </a:lvl4pPr>
            <a:lvl5pPr marL="2085975" indent="-257175">
              <a:defRPr sz="2300"/>
            </a:lvl5pPr>
            <a:lvl6pPr marL="2286000" defTabSz="914400">
              <a:defRPr sz="2300"/>
            </a:lvl6pPr>
            <a:lvl7pPr marL="2743200" defTabSz="914400">
              <a:defRPr sz="2300"/>
            </a:lvl7pPr>
            <a:lvl8pPr marL="3200400" defTabSz="914400">
              <a:defRPr sz="2300"/>
            </a:lvl8pPr>
            <a:lvl9pPr marL="3657600" defTabSz="914400">
              <a:defRPr sz="2300"/>
            </a:lvl9pPr>
          </a:lstStyle>
          <a:p>
            <a:pPr marL="0" indent="0" algn="ctr">
              <a:spcBef>
                <a:spcPts val="0"/>
              </a:spcBef>
              <a:spcAft>
                <a:spcPts val="1200"/>
              </a:spcAft>
              <a:buNone/>
            </a:pPr>
            <a:r>
              <a:rPr lang="en-GB" sz="4000" dirty="0">
                <a:solidFill>
                  <a:schemeClr val="tx1"/>
                </a:solidFill>
              </a:rPr>
              <a:t>This presentation provides the fundamental information required to enable senior executives and stakeholders,</a:t>
            </a:r>
          </a:p>
          <a:p>
            <a:pPr marL="0" indent="0" algn="ctr">
              <a:spcBef>
                <a:spcPts val="0"/>
              </a:spcBef>
              <a:spcAft>
                <a:spcPts val="1200"/>
              </a:spcAft>
              <a:buNone/>
            </a:pPr>
            <a:endParaRPr lang="en-GB" sz="4000" dirty="0">
              <a:solidFill>
                <a:schemeClr val="tx1"/>
              </a:solidFill>
            </a:endParaRPr>
          </a:p>
          <a:p>
            <a:pPr marL="0" indent="0" algn="ctr">
              <a:spcBef>
                <a:spcPts val="0"/>
              </a:spcBef>
              <a:spcAft>
                <a:spcPts val="1200"/>
              </a:spcAft>
              <a:buNone/>
            </a:pPr>
            <a:r>
              <a:rPr lang="en-GB" sz="4000" dirty="0">
                <a:solidFill>
                  <a:schemeClr val="tx1"/>
                </a:solidFill>
              </a:rPr>
              <a:t>to decide whether to invest any time or money in </a:t>
            </a:r>
            <a:r>
              <a:rPr lang="en-GB" sz="4000" dirty="0" smtClean="0">
                <a:solidFill>
                  <a:schemeClr val="tx1"/>
                </a:solidFill>
              </a:rPr>
              <a:t>increasing the maturity of their</a:t>
            </a:r>
          </a:p>
          <a:p>
            <a:pPr marL="0" indent="0" algn="ctr">
              <a:spcBef>
                <a:spcPts val="0"/>
              </a:spcBef>
              <a:spcAft>
                <a:spcPts val="1200"/>
              </a:spcAft>
              <a:buNone/>
            </a:pPr>
            <a:endParaRPr lang="en-GB" sz="4000" dirty="0" smtClean="0">
              <a:solidFill>
                <a:schemeClr val="tx1"/>
              </a:solidFill>
            </a:endParaRPr>
          </a:p>
          <a:p>
            <a:pPr marL="0" indent="0" algn="ctr">
              <a:spcBef>
                <a:spcPts val="0"/>
              </a:spcBef>
              <a:spcAft>
                <a:spcPts val="1200"/>
              </a:spcAft>
              <a:buNone/>
            </a:pPr>
            <a:r>
              <a:rPr lang="en-GB" sz="4000" dirty="0" smtClean="0">
                <a:solidFill>
                  <a:srgbClr val="5E28A6"/>
                </a:solidFill>
              </a:rPr>
              <a:t>Enterprise Transformation Capability.</a:t>
            </a:r>
            <a:endParaRPr lang="en-GB" sz="4000" dirty="0">
              <a:solidFill>
                <a:srgbClr val="5E28A6"/>
              </a:solidFill>
            </a:endParaRPr>
          </a:p>
        </p:txBody>
      </p:sp>
    </p:spTree>
    <p:extLst>
      <p:ext uri="{BB962C8B-B14F-4D97-AF65-F5344CB8AC3E}">
        <p14:creationId xmlns:p14="http://schemas.microsoft.com/office/powerpoint/2010/main" val="3488285273"/>
      </p:ext>
    </p:extLst>
  </p:cSld>
  <p:clrMapOvr>
    <a:masterClrMapping/>
  </p:clrMapOvr>
  <mc:AlternateContent xmlns:mc="http://schemas.openxmlformats.org/markup-compatibility/2006" xmlns:p14="http://schemas.microsoft.com/office/powerpoint/2010/main">
    <mc:Choice Requires="p14">
      <p:transition p14:dur="100" advTm="9114">
        <p:cut/>
      </p:transition>
    </mc:Choice>
    <mc:Fallback xmlns="">
      <p:transition advTm="9114">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Methods</a:t>
            </a:r>
            <a:endParaRPr lang="en-GB" altLang="en-US" dirty="0" smtClean="0"/>
          </a:p>
        </p:txBody>
      </p:sp>
      <p:sp>
        <p:nvSpPr>
          <p:cNvPr id="6" name="Text Placeholder 5"/>
          <p:cNvSpPr>
            <a:spLocks noGrp="1"/>
          </p:cNvSpPr>
          <p:nvPr>
            <p:ph type="body" sz="quarter" idx="11"/>
          </p:nvPr>
        </p:nvSpPr>
        <p:spPr/>
        <p:txBody>
          <a:bodyPr/>
          <a:lstStyle/>
          <a:p>
            <a:r>
              <a:rPr lang="en-GB" dirty="0" smtClean="0"/>
              <a:t>Problems/Opportunities – Governance &amp; Lobbying</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60400"/>
            <a:ext cx="10439400" cy="623917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9902751"/>
      </p:ext>
    </p:extLst>
  </p:cSld>
  <p:clrMapOvr>
    <a:masterClrMapping/>
  </p:clrMapOvr>
  <mc:AlternateContent xmlns:mc="http://schemas.openxmlformats.org/markup-compatibility/2006" xmlns:p14="http://schemas.microsoft.com/office/powerpoint/2010/main">
    <mc:Choice Requires="p14">
      <p:transition p14:dur="100" advTm="15000">
        <p:cut/>
      </p:transition>
    </mc:Choice>
    <mc:Fallback xmlns="">
      <p:transition advTm="15000">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smtClean="0">
                <a:ea typeface="MS PGothic" pitchFamily="34" charset="-128"/>
              </a:rPr>
              <a:t>Some Questions</a:t>
            </a:r>
          </a:p>
        </p:txBody>
      </p:sp>
      <p:sp>
        <p:nvSpPr>
          <p:cNvPr id="2" name="Content Placeholder 1"/>
          <p:cNvSpPr>
            <a:spLocks noGrp="1"/>
          </p:cNvSpPr>
          <p:nvPr>
            <p:ph idx="1"/>
          </p:nvPr>
        </p:nvSpPr>
        <p:spPr>
          <a:xfrm>
            <a:off x="228600" y="638175"/>
            <a:ext cx="10325100" cy="6317487"/>
          </a:xfrm>
          <a:effectLst>
            <a:outerShdw blurRad="292100" dist="139700" dir="2700000" algn="ctr" rotWithShape="0">
              <a:srgbClr val="000000">
                <a:alpha val="65000"/>
              </a:srgbClr>
            </a:outerShdw>
          </a:effectLst>
        </p:spPr>
        <p:txBody>
          <a:bodyPr/>
          <a:lstStyle/>
          <a:p>
            <a:pPr marL="0" indent="0">
              <a:spcBef>
                <a:spcPts val="0"/>
              </a:spcBef>
              <a:spcAft>
                <a:spcPts val="2000"/>
              </a:spcAft>
              <a:buNone/>
              <a:defRPr/>
            </a:pPr>
            <a:r>
              <a:rPr lang="en-GB" sz="2800" dirty="0"/>
              <a:t>Within your Enterprise…</a:t>
            </a:r>
          </a:p>
          <a:p>
            <a:pPr>
              <a:spcBef>
                <a:spcPts val="0"/>
              </a:spcBef>
              <a:spcAft>
                <a:spcPts val="2000"/>
              </a:spcAft>
              <a:defRPr/>
            </a:pPr>
            <a:r>
              <a:rPr lang="en-GB" sz="2800" dirty="0"/>
              <a:t>Are you happy </a:t>
            </a:r>
            <a:r>
              <a:rPr lang="en-GB" sz="2800" dirty="0" smtClean="0"/>
              <a:t>that the way the </a:t>
            </a:r>
            <a:r>
              <a:rPr lang="en-GB" sz="2800" b="1" dirty="0" smtClean="0">
                <a:solidFill>
                  <a:srgbClr val="0066CC"/>
                </a:solidFill>
              </a:rPr>
              <a:t>Phases</a:t>
            </a:r>
            <a:r>
              <a:rPr lang="en-GB" sz="2800" dirty="0" smtClean="0"/>
              <a:t> of Transformation </a:t>
            </a:r>
            <a:r>
              <a:rPr lang="en-GB" sz="2800" dirty="0" smtClean="0"/>
              <a:t>work </a:t>
            </a:r>
            <a:r>
              <a:rPr lang="en-GB" sz="2800" dirty="0" smtClean="0"/>
              <a:t>together, is sufficiently effective, efficient, agile and </a:t>
            </a:r>
            <a:r>
              <a:rPr lang="en-GB" sz="2800" dirty="0"/>
              <a:t>responsive enough to cope with the demands of the business</a:t>
            </a:r>
            <a:r>
              <a:rPr lang="en-GB" sz="2800" dirty="0" smtClean="0"/>
              <a:t>?</a:t>
            </a:r>
            <a:endParaRPr lang="en-GB" sz="2800" dirty="0"/>
          </a:p>
          <a:p>
            <a:pPr>
              <a:spcBef>
                <a:spcPts val="0"/>
              </a:spcBef>
              <a:spcAft>
                <a:spcPts val="2000"/>
              </a:spcAft>
              <a:defRPr/>
            </a:pPr>
            <a:r>
              <a:rPr lang="en-GB" sz="2800" dirty="0" smtClean="0"/>
              <a:t>Are </a:t>
            </a:r>
            <a:r>
              <a:rPr lang="en-GB" sz="2800" dirty="0"/>
              <a:t>you happy that the </a:t>
            </a:r>
            <a:r>
              <a:rPr lang="en-GB" sz="2800" b="1" dirty="0" smtClean="0">
                <a:solidFill>
                  <a:srgbClr val="00B050"/>
                </a:solidFill>
              </a:rPr>
              <a:t>Artefacts</a:t>
            </a:r>
            <a:r>
              <a:rPr lang="en-GB" sz="2800" dirty="0" smtClean="0">
                <a:solidFill>
                  <a:srgbClr val="00B050"/>
                </a:solidFill>
              </a:rPr>
              <a:t> </a:t>
            </a:r>
            <a:r>
              <a:rPr lang="en-GB" sz="2800" dirty="0" smtClean="0"/>
              <a:t>used for Transformation are </a:t>
            </a:r>
            <a:r>
              <a:rPr lang="en-GB" sz="2800" dirty="0"/>
              <a:t>sufficiently effective, efficient, agile and responsive enough to cope with the demands of the business?</a:t>
            </a:r>
          </a:p>
          <a:p>
            <a:pPr>
              <a:spcBef>
                <a:spcPts val="0"/>
              </a:spcBef>
              <a:spcAft>
                <a:spcPts val="2000"/>
              </a:spcAft>
              <a:defRPr/>
            </a:pPr>
            <a:r>
              <a:rPr lang="en-GB" sz="2800" dirty="0" smtClean="0"/>
              <a:t>Are </a:t>
            </a:r>
            <a:r>
              <a:rPr lang="en-GB" sz="2800" dirty="0"/>
              <a:t>you happy that </a:t>
            </a:r>
            <a:r>
              <a:rPr lang="en-GB" sz="2800" dirty="0" smtClean="0"/>
              <a:t>the </a:t>
            </a:r>
            <a:r>
              <a:rPr lang="en-GB" sz="2800" b="1" dirty="0">
                <a:solidFill>
                  <a:srgbClr val="C00000"/>
                </a:solidFill>
              </a:rPr>
              <a:t>Governance &amp; Lobbying</a:t>
            </a:r>
            <a:r>
              <a:rPr lang="en-GB" sz="2800" b="1" dirty="0" smtClean="0"/>
              <a:t> </a:t>
            </a:r>
            <a:r>
              <a:rPr lang="en-GB" sz="2800" dirty="0" smtClean="0"/>
              <a:t>used to keep the phases of Transformation effectively </a:t>
            </a:r>
            <a:r>
              <a:rPr lang="en-GB" sz="2800" dirty="0"/>
              <a:t>and efficiency aligned is sufficiently effective, efficient, agile and responsive enough to cope with the demands of the business</a:t>
            </a:r>
            <a:r>
              <a:rPr lang="en-GB" sz="2800" dirty="0" smtClean="0"/>
              <a:t>?</a:t>
            </a:r>
            <a:endParaRPr lang="en-GB"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0" advTm="25000">
        <p:cut/>
      </p:transition>
    </mc:Choice>
    <mc:Fallback>
      <p:transition advTm="25000">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13747"/>
      </p:ext>
    </p:ext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 y="0"/>
            <a:ext cx="10693400" cy="6985000"/>
          </a:xfrm>
          <a:effectLst>
            <a:outerShdw blurRad="292100" dist="139700" dir="2700000" algn="ctr" rotWithShape="0">
              <a:srgbClr val="000000">
                <a:alpha val="65000"/>
              </a:srgbClr>
            </a:outerShdw>
          </a:effectLst>
        </p:spPr>
        <p:txBody>
          <a:bodyPr anchor="ctr"/>
          <a:lstStyle/>
          <a:p>
            <a:pPr marL="0" indent="0" algn="ctr">
              <a:spcBef>
                <a:spcPts val="0"/>
              </a:spcBef>
              <a:buNone/>
            </a:pPr>
            <a:r>
              <a:rPr lang="en-GB" altLang="en-US" sz="3500" dirty="0"/>
              <a:t>If you answered Yes </a:t>
            </a:r>
            <a:r>
              <a:rPr lang="en-GB" altLang="en-US" sz="3500" dirty="0" smtClean="0"/>
              <a:t>to all the previous questions then </a:t>
            </a:r>
            <a:r>
              <a:rPr lang="en-GB" altLang="en-US" sz="3500" dirty="0"/>
              <a:t>your Enterprise is already mature enough in </a:t>
            </a:r>
            <a:r>
              <a:rPr lang="en-GB" altLang="en-US" sz="3500" u="sng" dirty="0"/>
              <a:t>HOW</a:t>
            </a:r>
            <a:r>
              <a:rPr lang="en-GB" altLang="en-US" sz="3500" dirty="0"/>
              <a:t> it effects </a:t>
            </a:r>
            <a:r>
              <a:rPr lang="en-GB" altLang="en-US" sz="3500" dirty="0" smtClean="0"/>
              <a:t>Transformation,</a:t>
            </a:r>
          </a:p>
          <a:p>
            <a:pPr marL="0" indent="0" algn="ctr">
              <a:spcBef>
                <a:spcPts val="0"/>
              </a:spcBef>
              <a:buNone/>
            </a:pPr>
            <a:r>
              <a:rPr lang="en-GB" altLang="en-US" sz="3500" dirty="0" smtClean="0"/>
              <a:t>so </a:t>
            </a:r>
            <a:r>
              <a:rPr lang="en-GB" altLang="en-US" sz="3500" dirty="0" smtClean="0">
                <a:latin typeface="Arial" pitchFamily="34" charset="0"/>
              </a:rPr>
              <a:t>we </a:t>
            </a:r>
            <a:r>
              <a:rPr lang="en-GB" altLang="en-US" sz="3500" dirty="0">
                <a:latin typeface="Arial" pitchFamily="34" charset="0"/>
              </a:rPr>
              <a:t>suggest that you</a:t>
            </a:r>
          </a:p>
          <a:p>
            <a:pPr marL="0" indent="0" algn="ctr">
              <a:spcBef>
                <a:spcPts val="0"/>
              </a:spcBef>
              <a:buNone/>
            </a:pPr>
            <a:r>
              <a:rPr lang="en-GB" altLang="en-US" sz="3500" dirty="0">
                <a:solidFill>
                  <a:srgbClr val="FF0000"/>
                </a:solidFill>
                <a:latin typeface="Arial" pitchFamily="34" charset="0"/>
              </a:rPr>
              <a:t>stop the presentation at this point.</a:t>
            </a:r>
          </a:p>
          <a:p>
            <a:pPr marL="0" indent="0" algn="ctr">
              <a:spcBef>
                <a:spcPts val="0"/>
              </a:spcBef>
              <a:buNone/>
            </a:pPr>
            <a:endParaRPr lang="en-GB" altLang="en-US" sz="3500" dirty="0">
              <a:solidFill>
                <a:srgbClr val="FF0000"/>
              </a:solidFill>
            </a:endParaRPr>
          </a:p>
          <a:p>
            <a:pPr marL="0" indent="0" algn="ctr">
              <a:spcBef>
                <a:spcPts val="0"/>
              </a:spcBef>
              <a:buNone/>
            </a:pPr>
            <a:r>
              <a:rPr lang="en-GB" altLang="en-US" sz="3500" dirty="0"/>
              <a:t>If you answered No </a:t>
            </a:r>
            <a:r>
              <a:rPr lang="en-GB" altLang="en-US" sz="3500" dirty="0" smtClean="0"/>
              <a:t>to one or more questions then </a:t>
            </a:r>
            <a:r>
              <a:rPr lang="en-GB" altLang="en-US" sz="3500" dirty="0"/>
              <a:t>your Enterprise can benefit from becoming more </a:t>
            </a:r>
            <a:r>
              <a:rPr lang="en-GB" altLang="en-US" sz="3500" dirty="0" smtClean="0"/>
              <a:t>mature in </a:t>
            </a:r>
            <a:r>
              <a:rPr lang="en-GB" altLang="en-US" sz="3500" u="sng" dirty="0" smtClean="0"/>
              <a:t>HOW</a:t>
            </a:r>
            <a:r>
              <a:rPr lang="en-GB" altLang="en-US" sz="3500" dirty="0" smtClean="0"/>
              <a:t> </a:t>
            </a:r>
            <a:r>
              <a:rPr lang="en-GB" altLang="en-US" sz="3500" dirty="0"/>
              <a:t>it effects </a:t>
            </a:r>
            <a:r>
              <a:rPr lang="en-GB" altLang="en-US" sz="3500" dirty="0" smtClean="0"/>
              <a:t>Transformation,</a:t>
            </a:r>
          </a:p>
          <a:p>
            <a:pPr marL="0" indent="0" algn="ctr">
              <a:spcBef>
                <a:spcPts val="0"/>
              </a:spcBef>
              <a:buNone/>
            </a:pPr>
            <a:r>
              <a:rPr lang="en-GB" altLang="en-US" sz="3500" dirty="0" smtClean="0">
                <a:latin typeface="Arial" pitchFamily="34" charset="0"/>
              </a:rPr>
              <a:t>so we </a:t>
            </a:r>
            <a:r>
              <a:rPr lang="en-GB" altLang="en-US" sz="3500" dirty="0">
                <a:latin typeface="Arial" pitchFamily="34" charset="0"/>
              </a:rPr>
              <a:t>suggest that you</a:t>
            </a:r>
          </a:p>
          <a:p>
            <a:pPr marL="0" indent="0" algn="ctr">
              <a:spcBef>
                <a:spcPts val="0"/>
              </a:spcBef>
              <a:buNone/>
            </a:pPr>
            <a:r>
              <a:rPr lang="en-GB" altLang="en-US" sz="3500" dirty="0" smtClean="0">
                <a:solidFill>
                  <a:srgbClr val="00B050"/>
                </a:solidFill>
              </a:rPr>
              <a:t>continue </a:t>
            </a:r>
            <a:r>
              <a:rPr lang="en-GB" altLang="en-US" sz="3500" dirty="0">
                <a:solidFill>
                  <a:srgbClr val="00B050"/>
                </a:solidFill>
              </a:rPr>
              <a:t>with this presentation…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9084">
        <p:cut/>
      </p:transition>
    </mc:Choice>
    <mc:Fallback xmlns="">
      <p:transition advTm="9084">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What is the</a:t>
            </a:r>
            <a:br>
              <a:rPr lang="en-GB" sz="4800" b="1" kern="1200" dirty="0">
                <a:solidFill>
                  <a:srgbClr val="5E28A6"/>
                </a:solidFill>
                <a:latin typeface="+mn-lt"/>
                <a:ea typeface="+mn-ea"/>
                <a:cs typeface="+mn-cs"/>
              </a:rPr>
            </a:br>
            <a:r>
              <a:rPr lang="en-GB" sz="4800" b="1" kern="1200" dirty="0">
                <a:solidFill>
                  <a:srgbClr val="5E28A6"/>
                </a:solidFill>
                <a:latin typeface="+mn-lt"/>
                <a:ea typeface="+mn-ea"/>
                <a:cs typeface="+mn-cs"/>
              </a:rPr>
              <a:t>Fundamental Problem?</a:t>
            </a:r>
          </a:p>
        </p:txBody>
      </p:sp>
    </p:spTree>
  </p:cSld>
  <p:clrMapOvr>
    <a:masterClrMapping/>
  </p:clrMapOvr>
  <mc:AlternateContent xmlns:mc="http://schemas.openxmlformats.org/markup-compatibility/2006" xmlns:p14="http://schemas.microsoft.com/office/powerpoint/2010/main">
    <mc:Choice Requires="p14">
      <p:transition p14:dur="100" advTm="1693">
        <p:cut/>
      </p:transition>
    </mc:Choice>
    <mc:Fallback xmlns="">
      <p:transition advTm="1693">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ea typeface="MS PGothic" pitchFamily="34" charset="-128"/>
              </a:rPr>
              <a:t>The Fundamental Problem</a:t>
            </a:r>
            <a:endParaRPr lang="en-GB" altLang="en-US" smtClean="0">
              <a:ea typeface="MS PGothic" pitchFamily="34" charset="-128"/>
            </a:endParaRPr>
          </a:p>
        </p:txBody>
      </p:sp>
      <p:sp>
        <p:nvSpPr>
          <p:cNvPr id="47718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r>
              <a:rPr lang="en-GB" altLang="en-US" sz="3500" dirty="0">
                <a:solidFill>
                  <a:srgbClr val="5E28A6"/>
                </a:solidFill>
              </a:rPr>
              <a:t>Structural Complexity</a:t>
            </a:r>
          </a:p>
          <a:p>
            <a:pPr lvl="1"/>
            <a:r>
              <a:rPr lang="en-GB" altLang="en-US" sz="3500" dirty="0"/>
              <a:t>Enterprises are now more complex than ever – </a:t>
            </a:r>
            <a:r>
              <a:rPr lang="en-GB" altLang="en-US" sz="3500" u="sng" dirty="0"/>
              <a:t>and getting more so</a:t>
            </a:r>
            <a:r>
              <a:rPr lang="en-GB" altLang="en-US" sz="3500" dirty="0"/>
              <a:t>.</a:t>
            </a:r>
          </a:p>
          <a:p>
            <a:pPr lvl="2"/>
            <a:r>
              <a:rPr lang="en-GB" altLang="en-US" sz="2600" dirty="0"/>
              <a:t>Largely but not solely due to IT</a:t>
            </a:r>
            <a:endParaRPr lang="en-GB" altLang="en-US" sz="3000" dirty="0"/>
          </a:p>
          <a:p>
            <a:pPr>
              <a:spcBef>
                <a:spcPts val="1960"/>
              </a:spcBef>
            </a:pPr>
            <a:r>
              <a:rPr lang="en-GB" altLang="en-US" sz="3500" dirty="0">
                <a:solidFill>
                  <a:srgbClr val="5E28A6"/>
                </a:solidFill>
              </a:rPr>
              <a:t>Transformational Volatility</a:t>
            </a:r>
          </a:p>
          <a:p>
            <a:pPr lvl="1"/>
            <a:r>
              <a:rPr lang="en-GB" altLang="en-US" sz="3500" dirty="0"/>
              <a:t>Enterprises are now more volatile than ever – </a:t>
            </a:r>
            <a:r>
              <a:rPr lang="en-GB" altLang="en-US" sz="3500" u="sng" dirty="0"/>
              <a:t>and getting more so</a:t>
            </a:r>
            <a:r>
              <a:rPr lang="en-GB" altLang="en-US" sz="3500" dirty="0"/>
              <a:t>.</a:t>
            </a:r>
          </a:p>
          <a:p>
            <a:pPr lvl="2"/>
            <a:r>
              <a:rPr lang="en-GB" altLang="en-US" sz="2600" dirty="0"/>
              <a:t>Due to the context they operate within. </a:t>
            </a:r>
            <a:r>
              <a:rPr lang="en-GB" altLang="en-US" sz="2600" dirty="0" err="1"/>
              <a:t>e.g</a:t>
            </a:r>
            <a:r>
              <a:rPr lang="en-GB" altLang="en-US" sz="2600" dirty="0"/>
              <a:t> Markets, Regulators, Investors, Competitors, Suppliers, Customers, The Media, Legislation, Technology…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14837">
        <p:cut/>
      </p:transition>
    </mc:Choice>
    <mc:Fallback xmlns="">
      <p:transition advTm="14837">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Problem</a:t>
            </a:r>
            <a:endParaRPr lang="en-GB" altLang="en-US" dirty="0" smtClean="0">
              <a:ea typeface="MS PGothic" pitchFamily="34" charset="-128"/>
            </a:endParaRPr>
          </a:p>
        </p:txBody>
      </p:sp>
      <p:sp>
        <p:nvSpPr>
          <p:cNvPr id="47718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pPr marL="0" lvl="1" indent="0" algn="ctr">
              <a:spcBef>
                <a:spcPts val="0"/>
              </a:spcBef>
              <a:spcAft>
                <a:spcPts val="0"/>
              </a:spcAft>
              <a:buNone/>
            </a:pPr>
            <a:r>
              <a:rPr lang="en-GB" altLang="en-US" sz="3000" dirty="0"/>
              <a:t>This inexorable increase of complexity and </a:t>
            </a:r>
            <a:r>
              <a:rPr lang="en-GB" altLang="en-US" sz="3000" dirty="0" smtClean="0"/>
              <a:t>volatility,</a:t>
            </a:r>
          </a:p>
          <a:p>
            <a:pPr marL="0" lvl="1" indent="0" algn="ctr">
              <a:spcBef>
                <a:spcPts val="0"/>
              </a:spcBef>
              <a:spcAft>
                <a:spcPts val="0"/>
              </a:spcAft>
              <a:buNone/>
            </a:pPr>
            <a:r>
              <a:rPr lang="en-GB" altLang="en-US" sz="3000" dirty="0" smtClean="0"/>
              <a:t>without </a:t>
            </a:r>
            <a:r>
              <a:rPr lang="en-GB" altLang="en-US" sz="3000" dirty="0"/>
              <a:t>an adequate means of dealing with it</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smtClean="0"/>
              <a:t>creates </a:t>
            </a:r>
            <a:r>
              <a:rPr lang="en-GB" altLang="en-US" sz="3000" dirty="0"/>
              <a:t>a </a:t>
            </a:r>
            <a:r>
              <a:rPr lang="en-GB" altLang="en-US" sz="3000" dirty="0">
                <a:solidFill>
                  <a:srgbClr val="5E28A6"/>
                </a:solidFill>
              </a:rPr>
              <a:t>negative feedback loop </a:t>
            </a:r>
            <a:r>
              <a:rPr lang="en-GB" altLang="en-US" sz="3000" dirty="0"/>
              <a:t>that only increases complexity and volatility</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This causes </a:t>
            </a:r>
            <a:r>
              <a:rPr lang="en-GB" altLang="en-US" sz="3000" b="1" u="sng" dirty="0">
                <a:solidFill>
                  <a:srgbClr val="5E28A6"/>
                </a:solidFill>
              </a:rPr>
              <a:t>how</a:t>
            </a:r>
            <a:r>
              <a:rPr lang="en-GB" altLang="en-US" sz="3000" dirty="0">
                <a:solidFill>
                  <a:srgbClr val="5E28A6"/>
                </a:solidFill>
              </a:rPr>
              <a:t> we effect transformation </a:t>
            </a:r>
            <a:r>
              <a:rPr lang="en-GB" altLang="en-US" sz="3000" dirty="0"/>
              <a:t>to become more and more ineffective and inefficient</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reduces how responsive an Enterprises Transformation efforts are to changing business priorities</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and causes the fruits of those efforts to be less effective, less efficient, less agile and less durable than they would otherwise be.</a:t>
            </a:r>
          </a:p>
        </p:txBody>
      </p:sp>
    </p:spTree>
    <p:custDataLst>
      <p:tags r:id="rId1"/>
    </p:custDataLst>
    <p:extLst>
      <p:ext uri="{BB962C8B-B14F-4D97-AF65-F5344CB8AC3E}">
        <p14:creationId xmlns:p14="http://schemas.microsoft.com/office/powerpoint/2010/main" val="683891706"/>
      </p:ext>
    </p:extLst>
  </p:cSld>
  <p:clrMapOvr>
    <a:masterClrMapping/>
  </p:clrMapOvr>
  <mc:AlternateContent xmlns:mc="http://schemas.openxmlformats.org/markup-compatibility/2006" xmlns:p14="http://schemas.microsoft.com/office/powerpoint/2010/main">
    <mc:Choice Requires="p14">
      <p:transition p14:dur="100" advTm="22614">
        <p:cut/>
      </p:transition>
    </mc:Choice>
    <mc:Fallback xmlns="">
      <p:transition advTm="22614">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13747"/>
      </p:ext>
    </p:ext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 y="0"/>
            <a:ext cx="10693400" cy="6985000"/>
          </a:xfrm>
          <a:effectLst>
            <a:outerShdw blurRad="292100" dist="139700" dir="2700000" algn="ctr" rotWithShape="0">
              <a:srgbClr val="000000">
                <a:alpha val="65000"/>
              </a:srgbClr>
            </a:outerShdw>
          </a:effectLst>
        </p:spPr>
        <p:txBody>
          <a:bodyPr anchor="ctr"/>
          <a:lstStyle/>
          <a:p>
            <a:pPr marL="0" indent="0" algn="ctr">
              <a:spcBef>
                <a:spcPts val="0"/>
              </a:spcBef>
              <a:buNone/>
              <a:defRPr/>
            </a:pPr>
            <a:r>
              <a:rPr lang="en-GB" altLang="en-US" sz="3500" dirty="0" smtClean="0"/>
              <a:t>If you </a:t>
            </a:r>
            <a:r>
              <a:rPr lang="en-GB" sz="3600" dirty="0" smtClean="0"/>
              <a:t>believe that the </a:t>
            </a:r>
            <a:r>
              <a:rPr lang="en-GB" sz="3600" dirty="0"/>
              <a:t>way </a:t>
            </a:r>
            <a:r>
              <a:rPr lang="en-GB" sz="3600" dirty="0" smtClean="0"/>
              <a:t>your Enterprise</a:t>
            </a:r>
          </a:p>
          <a:p>
            <a:pPr marL="0" indent="0" algn="ctr">
              <a:spcBef>
                <a:spcPts val="0"/>
              </a:spcBef>
              <a:buNone/>
              <a:defRPr/>
            </a:pPr>
            <a:r>
              <a:rPr lang="en-GB" sz="3600" dirty="0" smtClean="0"/>
              <a:t>deals </a:t>
            </a:r>
            <a:r>
              <a:rPr lang="en-GB" sz="3600" dirty="0"/>
              <a:t>with its Structural Complexity and </a:t>
            </a:r>
            <a:r>
              <a:rPr lang="en-GB" sz="3600" dirty="0" smtClean="0"/>
              <a:t>Transformational Volatility is appropriate,</a:t>
            </a:r>
          </a:p>
          <a:p>
            <a:pPr marL="0" indent="0" algn="ctr">
              <a:spcBef>
                <a:spcPts val="0"/>
              </a:spcBef>
              <a:buNone/>
              <a:defRPr/>
            </a:pPr>
            <a:r>
              <a:rPr lang="en-GB" altLang="en-US" sz="3600" dirty="0">
                <a:latin typeface="Arial" pitchFamily="34" charset="0"/>
              </a:rPr>
              <a:t>w</a:t>
            </a:r>
            <a:r>
              <a:rPr lang="en-GB" altLang="en-US" sz="3500" dirty="0" smtClean="0">
                <a:latin typeface="Arial" pitchFamily="34" charset="0"/>
              </a:rPr>
              <a:t>e </a:t>
            </a:r>
            <a:r>
              <a:rPr lang="en-GB" altLang="en-US" sz="3500" dirty="0">
                <a:latin typeface="Arial" pitchFamily="34" charset="0"/>
              </a:rPr>
              <a:t>suggest that </a:t>
            </a:r>
            <a:r>
              <a:rPr lang="en-GB" altLang="en-US" sz="3500" dirty="0" smtClean="0">
                <a:latin typeface="Arial" pitchFamily="34" charset="0"/>
              </a:rPr>
              <a:t>you</a:t>
            </a:r>
          </a:p>
          <a:p>
            <a:pPr marL="0" indent="0" algn="ctr">
              <a:spcBef>
                <a:spcPts val="0"/>
              </a:spcBef>
              <a:buNone/>
            </a:pPr>
            <a:r>
              <a:rPr lang="en-GB" altLang="en-US" sz="3500" dirty="0">
                <a:solidFill>
                  <a:srgbClr val="FF0000"/>
                </a:solidFill>
                <a:latin typeface="Arial" pitchFamily="34" charset="0"/>
              </a:rPr>
              <a:t>stop the presentation at this point.</a:t>
            </a:r>
          </a:p>
          <a:p>
            <a:pPr marL="0" indent="0" algn="ctr">
              <a:spcBef>
                <a:spcPts val="0"/>
              </a:spcBef>
              <a:buNone/>
            </a:pPr>
            <a:endParaRPr lang="en-GB" altLang="en-US" sz="3500" dirty="0">
              <a:solidFill>
                <a:srgbClr val="FF0000"/>
              </a:solidFill>
            </a:endParaRPr>
          </a:p>
          <a:p>
            <a:pPr marL="0" indent="0" algn="ctr">
              <a:spcBef>
                <a:spcPts val="0"/>
              </a:spcBef>
              <a:buNone/>
            </a:pPr>
            <a:r>
              <a:rPr lang="en-GB" altLang="en-US" sz="3500" dirty="0"/>
              <a:t>If you </a:t>
            </a:r>
            <a:r>
              <a:rPr lang="en-GB" altLang="en-US" sz="3500" dirty="0" smtClean="0"/>
              <a:t>do not,</a:t>
            </a:r>
          </a:p>
          <a:p>
            <a:pPr marL="0" indent="0" algn="ctr">
              <a:spcBef>
                <a:spcPts val="0"/>
              </a:spcBef>
              <a:buNone/>
            </a:pPr>
            <a:r>
              <a:rPr lang="en-GB" altLang="en-US" sz="3500" dirty="0" smtClean="0">
                <a:latin typeface="Arial" pitchFamily="34" charset="0"/>
              </a:rPr>
              <a:t>we </a:t>
            </a:r>
            <a:r>
              <a:rPr lang="en-GB" altLang="en-US" sz="3500" dirty="0">
                <a:latin typeface="Arial" pitchFamily="34" charset="0"/>
              </a:rPr>
              <a:t>suggest that </a:t>
            </a:r>
            <a:r>
              <a:rPr lang="en-GB" altLang="en-US" sz="3500" dirty="0" smtClean="0">
                <a:latin typeface="Arial" pitchFamily="34" charset="0"/>
              </a:rPr>
              <a:t>you</a:t>
            </a:r>
          </a:p>
          <a:p>
            <a:pPr marL="0" indent="0" algn="ctr">
              <a:spcBef>
                <a:spcPts val="0"/>
              </a:spcBef>
              <a:buNone/>
            </a:pPr>
            <a:r>
              <a:rPr lang="en-GB" altLang="en-US" sz="3500" dirty="0" smtClean="0">
                <a:solidFill>
                  <a:srgbClr val="00B050"/>
                </a:solidFill>
              </a:rPr>
              <a:t>continue </a:t>
            </a:r>
            <a:r>
              <a:rPr lang="en-GB" altLang="en-US" sz="3500" dirty="0">
                <a:solidFill>
                  <a:srgbClr val="00B050"/>
                </a:solidFill>
              </a:rPr>
              <a:t>with this presentation…</a:t>
            </a:r>
          </a:p>
        </p:txBody>
      </p:sp>
    </p:spTree>
    <p:custDataLst>
      <p:tags r:id="rId1"/>
    </p:custDataLst>
    <p:extLst>
      <p:ext uri="{BB962C8B-B14F-4D97-AF65-F5344CB8AC3E}">
        <p14:creationId xmlns:p14="http://schemas.microsoft.com/office/powerpoint/2010/main" val="552016596"/>
      </p:ext>
    </p:extLst>
  </p:cSld>
  <p:clrMapOvr>
    <a:masterClrMapping/>
  </p:clrMapOvr>
  <mc:AlternateContent xmlns:mc="http://schemas.openxmlformats.org/markup-compatibility/2006" xmlns:p14="http://schemas.microsoft.com/office/powerpoint/2010/main">
    <mc:Choice Requires="p14">
      <p:transition p14:dur="100" advTm="9248">
        <p:cut/>
      </p:transition>
    </mc:Choice>
    <mc:Fallback xmlns="">
      <p:transition advTm="9248">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What is the</a:t>
            </a:r>
            <a:br>
              <a:rPr lang="en-GB" sz="4800" b="1" kern="1200">
                <a:solidFill>
                  <a:srgbClr val="5E28A6"/>
                </a:solidFill>
                <a:latin typeface="+mn-lt"/>
                <a:ea typeface="+mn-ea"/>
                <a:cs typeface="+mn-cs"/>
              </a:rPr>
            </a:br>
            <a:r>
              <a:rPr lang="en-GB" sz="4800" b="1" kern="1200">
                <a:solidFill>
                  <a:srgbClr val="5E28A6"/>
                </a:solidFill>
                <a:latin typeface="+mn-lt"/>
                <a:ea typeface="+mn-ea"/>
                <a:cs typeface="+mn-cs"/>
              </a:rPr>
              <a:t>Fundamental Solution?</a:t>
            </a:r>
            <a:endParaRPr lang="en-GB" sz="4800" b="1" kern="1200" dirty="0">
              <a:solidFill>
                <a:srgbClr val="5E28A6"/>
              </a:solidFill>
              <a:latin typeface="+mn-lt"/>
              <a:ea typeface="+mn-ea"/>
              <a:cs typeface="+mn-cs"/>
            </a:endParaRPr>
          </a:p>
        </p:txBody>
      </p:sp>
    </p:spTree>
    <p:extLst>
      <p:ext uri="{BB962C8B-B14F-4D97-AF65-F5344CB8AC3E}">
        <p14:creationId xmlns:p14="http://schemas.microsoft.com/office/powerpoint/2010/main" val="2753176374"/>
      </p:ext>
    </p:extLst>
  </p:cSld>
  <p:clrMapOvr>
    <a:masterClrMapping/>
  </p:clrMapOvr>
  <mc:AlternateContent xmlns:mc="http://schemas.openxmlformats.org/markup-compatibility/2006" xmlns:p14="http://schemas.microsoft.com/office/powerpoint/2010/main">
    <mc:Choice Requires="p14">
      <p:transition p14:dur="100" advTm="2726">
        <p:cut/>
      </p:transition>
    </mc:Choice>
    <mc:Fallback xmlns="">
      <p:transition advTm="2726">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0" y="5217739"/>
            <a:ext cx="710565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presentation runs for a total of 20 minutes and is organised in </a:t>
            </a:r>
            <a:r>
              <a:rPr lang="en-GB" sz="3200" dirty="0" smtClean="0"/>
              <a:t>steps</a:t>
            </a:r>
            <a:endParaRPr lang="en-GB" sz="32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9" y="1457325"/>
            <a:ext cx="10509833"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088194"/>
      </p:ext>
    </p:extLst>
  </p:cSld>
  <p:clrMapOvr>
    <a:masterClrMapping/>
  </p:clrMapOvr>
  <mc:AlternateContent xmlns:mc="http://schemas.openxmlformats.org/markup-compatibility/2006" xmlns:p14="http://schemas.microsoft.com/office/powerpoint/2010/main">
    <mc:Choice Requires="p14">
      <p:transition p14:dur="100" advTm="6542">
        <p:cut/>
      </p:transition>
    </mc:Choice>
    <mc:Fallback xmlns="">
      <p:transition advTm="6542">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Solution</a:t>
            </a:r>
            <a:endParaRPr lang="en-GB" altLang="en-US" dirty="0" smtClean="0">
              <a:ea typeface="MS PGothic" pitchFamily="34" charset="-128"/>
            </a:endParaRPr>
          </a:p>
        </p:txBody>
      </p:sp>
      <p:sp>
        <p:nvSpPr>
          <p:cNvPr id="6" name="Rectangle 3"/>
          <p:cNvSpPr>
            <a:spLocks noGrp="1" noChangeArrowheads="1"/>
          </p:cNvSpPr>
          <p:nvPr>
            <p:ph idx="1"/>
          </p:nvPr>
        </p:nvSpPr>
        <p:spPr>
          <a:xfrm>
            <a:off x="209550" y="714375"/>
            <a:ext cx="10315575" cy="6241287"/>
          </a:xfrm>
          <a:effectLst>
            <a:outerShdw blurRad="292100" dist="139700" dir="2700000" algn="ctr" rotWithShape="0">
              <a:srgbClr val="000000">
                <a:alpha val="65000"/>
              </a:srgbClr>
            </a:outerShdw>
          </a:effectLst>
        </p:spPr>
        <p:txBody>
          <a:bodyPr/>
          <a:lstStyle/>
          <a:p>
            <a:pPr marL="0" indent="0">
              <a:spcBef>
                <a:spcPts val="1307"/>
              </a:spcBef>
              <a:spcAft>
                <a:spcPts val="1307"/>
              </a:spcAft>
              <a:buNone/>
            </a:pPr>
            <a:r>
              <a:rPr lang="en-GB" altLang="en-US" sz="4000" dirty="0" smtClean="0"/>
              <a:t>We </a:t>
            </a:r>
            <a:r>
              <a:rPr lang="en-GB" altLang="en-US" sz="4000" dirty="0"/>
              <a:t>need something to stop this negative downward spiral of increasing </a:t>
            </a:r>
            <a:r>
              <a:rPr lang="en-GB" altLang="en-US" sz="4000" dirty="0" smtClean="0"/>
              <a:t>Complexity </a:t>
            </a:r>
            <a:r>
              <a:rPr lang="en-GB" altLang="en-US" sz="4000" dirty="0"/>
              <a:t>and </a:t>
            </a:r>
            <a:r>
              <a:rPr lang="en-GB" altLang="en-US" sz="4000" dirty="0" smtClean="0"/>
              <a:t>Volatility</a:t>
            </a:r>
            <a:r>
              <a:rPr lang="en-GB" altLang="en-US" sz="4000" dirty="0"/>
              <a:t>.</a:t>
            </a:r>
          </a:p>
          <a:p>
            <a:pPr marL="0" indent="0">
              <a:spcBef>
                <a:spcPts val="1307"/>
              </a:spcBef>
              <a:spcAft>
                <a:spcPts val="1307"/>
              </a:spcAft>
              <a:buNone/>
            </a:pPr>
            <a:r>
              <a:rPr lang="en-GB" altLang="en-US" sz="4000" dirty="0" smtClean="0"/>
              <a:t>What </a:t>
            </a:r>
            <a:r>
              <a:rPr lang="en-GB" altLang="en-US" sz="4000" dirty="0"/>
              <a:t>is required is a </a:t>
            </a:r>
            <a:r>
              <a:rPr lang="en-GB" altLang="en-US" sz="4000" dirty="0" smtClean="0"/>
              <a:t>change in </a:t>
            </a:r>
            <a:r>
              <a:rPr lang="en-GB" altLang="en-US" sz="4000" dirty="0"/>
              <a:t>the way Enterprises approach and execute </a:t>
            </a:r>
            <a:r>
              <a:rPr lang="en-GB" altLang="en-US" sz="4000" dirty="0" smtClean="0"/>
              <a:t>Transformation.</a:t>
            </a:r>
          </a:p>
          <a:p>
            <a:pPr marL="0" indent="0">
              <a:spcBef>
                <a:spcPts val="1307"/>
              </a:spcBef>
              <a:spcAft>
                <a:spcPts val="1307"/>
              </a:spcAft>
              <a:buNone/>
            </a:pPr>
            <a:r>
              <a:rPr lang="en-GB" altLang="en-US" sz="4000" dirty="0"/>
              <a:t>"</a:t>
            </a:r>
            <a:r>
              <a:rPr lang="en-GB" altLang="en-US" sz="4000" b="1" dirty="0">
                <a:solidFill>
                  <a:srgbClr val="5E28A6"/>
                </a:solidFill>
              </a:rPr>
              <a:t>We can't solve problems by using the same kind of thinking we used when we created them.</a:t>
            </a:r>
            <a:r>
              <a:rPr lang="en-GB" altLang="en-US" sz="4000" b="1" dirty="0"/>
              <a:t>"</a:t>
            </a:r>
            <a:r>
              <a:rPr lang="en-GB" altLang="en-US" sz="4000" b="1" dirty="0">
                <a:solidFill>
                  <a:srgbClr val="5E28A6"/>
                </a:solidFill>
              </a:rPr>
              <a:t> </a:t>
            </a:r>
            <a:r>
              <a:rPr lang="en-GB" altLang="en-US" sz="4000" dirty="0"/>
              <a:t>- Albert Einstein </a:t>
            </a:r>
          </a:p>
        </p:txBody>
      </p:sp>
    </p:spTree>
    <p:custDataLst>
      <p:tags r:id="rId1"/>
    </p:custDataLst>
    <p:extLst>
      <p:ext uri="{BB962C8B-B14F-4D97-AF65-F5344CB8AC3E}">
        <p14:creationId xmlns:p14="http://schemas.microsoft.com/office/powerpoint/2010/main" val="1097788958"/>
      </p:ext>
    </p:extLst>
  </p:cSld>
  <p:clrMapOvr>
    <a:masterClrMapping/>
  </p:clrMapOvr>
  <mc:AlternateContent xmlns:mc="http://schemas.openxmlformats.org/markup-compatibility/2006" xmlns:p14="http://schemas.microsoft.com/office/powerpoint/2010/main">
    <mc:Choice Requires="p14">
      <p:transition p14:dur="100" advTm="7033">
        <p:cut/>
      </p:transition>
    </mc:Choice>
    <mc:Fallback xmlns="">
      <p:transition advTm="7033">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Solution</a:t>
            </a:r>
            <a:endParaRPr lang="en-GB" altLang="en-US" dirty="0" smtClean="0">
              <a:ea typeface="MS PGothic" pitchFamily="34" charset="-128"/>
            </a:endParaRPr>
          </a:p>
        </p:txBody>
      </p:sp>
      <p:sp>
        <p:nvSpPr>
          <p:cNvPr id="477187" name="Rectangle 3"/>
          <p:cNvSpPr>
            <a:spLocks noGrp="1" noChangeArrowheads="1"/>
          </p:cNvSpPr>
          <p:nvPr>
            <p:ph idx="1"/>
          </p:nvPr>
        </p:nvSpPr>
        <p:spPr>
          <a:xfrm>
            <a:off x="95250" y="647701"/>
            <a:ext cx="10598149" cy="6307962"/>
          </a:xfrm>
          <a:effectLst>
            <a:outerShdw blurRad="292100" dist="139700" dir="2700000" algn="ctr" rotWithShape="0">
              <a:srgbClr val="000000">
                <a:alpha val="65000"/>
              </a:srgbClr>
            </a:outerShdw>
          </a:effectLst>
        </p:spPr>
        <p:txBody>
          <a:bodyPr/>
          <a:lstStyle/>
          <a:p>
            <a:pPr marL="0" indent="0">
              <a:spcBef>
                <a:spcPts val="0"/>
              </a:spcBef>
              <a:spcAft>
                <a:spcPts val="0"/>
              </a:spcAft>
              <a:buNone/>
            </a:pPr>
            <a:r>
              <a:rPr lang="en-GB" altLang="en-US" sz="4000" dirty="0" smtClean="0"/>
              <a:t>That change is,</a:t>
            </a:r>
          </a:p>
          <a:p>
            <a:pPr marL="0" indent="0">
              <a:spcBef>
                <a:spcPts val="0"/>
              </a:spcBef>
              <a:spcAft>
                <a:spcPts val="0"/>
              </a:spcAft>
              <a:buNone/>
            </a:pPr>
            <a:endParaRPr lang="en-GB" altLang="en-US" sz="4000" dirty="0" smtClean="0">
              <a:solidFill>
                <a:srgbClr val="5E28A6"/>
              </a:solidFill>
            </a:endParaRPr>
          </a:p>
          <a:p>
            <a:pPr marL="435614" lvl="1" indent="0">
              <a:spcBef>
                <a:spcPts val="0"/>
              </a:spcBef>
              <a:spcAft>
                <a:spcPts val="0"/>
              </a:spcAft>
              <a:buNone/>
            </a:pPr>
            <a:r>
              <a:rPr lang="en-GB" altLang="en-US" sz="4000" dirty="0" smtClean="0">
                <a:solidFill>
                  <a:srgbClr val="5E28A6"/>
                </a:solidFill>
              </a:rPr>
              <a:t>The Architecture Paradigm</a:t>
            </a:r>
            <a:r>
              <a:rPr lang="en-GB" altLang="en-US" sz="4000" dirty="0" smtClean="0">
                <a:solidFill>
                  <a:schemeClr val="bg1">
                    <a:lumMod val="50000"/>
                  </a:schemeClr>
                </a:solidFill>
              </a:rPr>
              <a:t>™</a:t>
            </a:r>
            <a:r>
              <a:rPr lang="en-GB" altLang="en-US" sz="4000" dirty="0" smtClean="0"/>
              <a:t>, whose purpose is to allow people to deal with the Structural Complexity and Transformational Volatility of the Enterprise.</a:t>
            </a:r>
          </a:p>
          <a:p>
            <a:pPr marL="435614" lvl="1" indent="0">
              <a:spcBef>
                <a:spcPts val="0"/>
              </a:spcBef>
              <a:spcAft>
                <a:spcPts val="0"/>
              </a:spcAft>
              <a:buNone/>
            </a:pPr>
            <a:endParaRPr lang="en-GB" altLang="en-US" sz="4000" dirty="0" smtClean="0"/>
          </a:p>
          <a:p>
            <a:pPr marL="435614" lvl="1" indent="0">
              <a:spcBef>
                <a:spcPts val="0"/>
              </a:spcBef>
              <a:spcAft>
                <a:spcPts val="0"/>
              </a:spcAft>
              <a:buNone/>
            </a:pPr>
            <a:r>
              <a:rPr lang="en-GB" altLang="en-US" sz="4000" dirty="0" smtClean="0">
                <a:solidFill>
                  <a:srgbClr val="5E28A6"/>
                </a:solidFill>
              </a:rPr>
              <a:t>Enterprise Debt</a:t>
            </a:r>
            <a:r>
              <a:rPr lang="en-GB" altLang="en-US" sz="4000" dirty="0" smtClean="0">
                <a:solidFill>
                  <a:schemeClr val="bg1">
                    <a:lumMod val="50000"/>
                  </a:schemeClr>
                </a:solidFill>
              </a:rPr>
              <a:t>™</a:t>
            </a:r>
            <a:r>
              <a:rPr lang="en-GB" altLang="en-US" sz="4000" dirty="0" smtClean="0"/>
              <a:t>, whose purpose is to allow people to deal with the Volatility of  Transformation.</a:t>
            </a:r>
          </a:p>
          <a:p>
            <a:pPr marL="0" indent="0">
              <a:spcBef>
                <a:spcPts val="0"/>
              </a:spcBef>
              <a:spcAft>
                <a:spcPts val="0"/>
              </a:spcAft>
              <a:buNone/>
            </a:pPr>
            <a:endParaRPr lang="en-GB" altLang="en-US" sz="4000" dirty="0"/>
          </a:p>
        </p:txBody>
      </p:sp>
    </p:spTree>
    <p:custDataLst>
      <p:tags r:id="rId1"/>
    </p:custDataLst>
    <p:extLst>
      <p:ext uri="{BB962C8B-B14F-4D97-AF65-F5344CB8AC3E}">
        <p14:creationId xmlns:p14="http://schemas.microsoft.com/office/powerpoint/2010/main" val="8814759"/>
      </p:ext>
    </p:extLst>
  </p:cSld>
  <p:clrMapOvr>
    <a:masterClrMapping/>
  </p:clrMapOvr>
  <mc:AlternateContent xmlns:mc="http://schemas.openxmlformats.org/markup-compatibility/2006" xmlns:p14="http://schemas.microsoft.com/office/powerpoint/2010/main">
    <mc:Choice Requires="p14">
      <p:transition p14:dur="100" advTm="11788">
        <p:cut/>
      </p:transition>
    </mc:Choice>
    <mc:Fallback xmlns="">
      <p:transition advTm="11788">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The Architecture Paradigm™</a:t>
            </a:r>
            <a:endParaRPr lang="en-GB" sz="4800" b="1" kern="1200" dirty="0">
              <a:solidFill>
                <a:srgbClr val="5E28A6"/>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3104">
        <p:cut/>
      </p:transition>
    </mc:Choice>
    <mc:Fallback xmlns="">
      <p:transition advTm="3104">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Tree>
    <p:extLst>
      <p:ext uri="{BB962C8B-B14F-4D97-AF65-F5344CB8AC3E}">
        <p14:creationId xmlns:p14="http://schemas.microsoft.com/office/powerpoint/2010/main" val="4157140712"/>
      </p:ext>
    </p:extLst>
  </p:cSld>
  <p:clrMapOvr>
    <a:masterClrMapping/>
  </p:clrMapOvr>
  <mc:AlternateContent xmlns:mc="http://schemas.openxmlformats.org/markup-compatibility/2006" xmlns:p14="http://schemas.microsoft.com/office/powerpoint/2010/main">
    <mc:Choice Requires="p14">
      <p:transition p14:dur="100" advTm="5131">
        <p:cut/>
      </p:transition>
    </mc:Choice>
    <mc:Fallback xmlns="">
      <p:transition advTm="5131">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2" name="TextBox 1"/>
          <p:cNvSpPr txBox="1"/>
          <p:nvPr/>
        </p:nvSpPr>
        <p:spPr>
          <a:xfrm>
            <a:off x="1323834" y="1182052"/>
            <a:ext cx="5568285" cy="4524315"/>
          </a:xfrm>
          <a:prstGeom prst="rect">
            <a:avLst/>
          </a:prstGeom>
          <a:solidFill>
            <a:srgbClr val="F8F8F8"/>
          </a:solidFill>
          <a:effectLst>
            <a:innerShdw blurRad="114300">
              <a:prstClr val="black"/>
            </a:innerShdw>
          </a:effectLst>
        </p:spPr>
        <p:txBody>
          <a:bodyPr wrap="square" rtlCol="0">
            <a:spAutoFit/>
          </a:bodyPr>
          <a:lstStyle/>
          <a:p>
            <a:r>
              <a:rPr lang="en-GB" sz="3200" b="0" dirty="0">
                <a:latin typeface="+mn-lt"/>
              </a:rPr>
              <a:t>Justification for the investment required to make the changes necessary to utilise The Architecture Paradigm™ </a:t>
            </a:r>
            <a:r>
              <a:rPr lang="en-GB" sz="3200" b="0" dirty="0" smtClean="0">
                <a:latin typeface="+mn-lt"/>
              </a:rPr>
              <a:t>cannot </a:t>
            </a:r>
            <a:r>
              <a:rPr lang="en-GB" sz="3200" b="0" dirty="0">
                <a:latin typeface="+mn-lt"/>
              </a:rPr>
              <a:t>be based on numbers or </a:t>
            </a:r>
            <a:r>
              <a:rPr lang="en-GB" sz="3200" b="0" dirty="0" smtClean="0">
                <a:latin typeface="+mn-lt"/>
              </a:rPr>
              <a:t>normal </a:t>
            </a:r>
            <a:r>
              <a:rPr lang="en-GB" sz="3200" b="0" dirty="0">
                <a:latin typeface="+mn-lt"/>
              </a:rPr>
              <a:t>simple cost/benefit justification. Any attempt to do so will end in disaster.</a:t>
            </a:r>
          </a:p>
        </p:txBody>
      </p:sp>
    </p:spTree>
    <p:extLst>
      <p:ext uri="{BB962C8B-B14F-4D97-AF65-F5344CB8AC3E}">
        <p14:creationId xmlns:p14="http://schemas.microsoft.com/office/powerpoint/2010/main" val="4218339176"/>
      </p:ext>
    </p:extLst>
  </p:cSld>
  <p:clrMapOvr>
    <a:masterClrMapping/>
  </p:clrMapOvr>
  <mc:AlternateContent xmlns:mc="http://schemas.openxmlformats.org/markup-compatibility/2006" xmlns:p14="http://schemas.microsoft.com/office/powerpoint/2010/main">
    <mc:Choice Requires="p14">
      <p:transition p14:dur="100" advTm="7349">
        <p:cut/>
      </p:transition>
    </mc:Choice>
    <mc:Fallback xmlns="">
      <p:transition advTm="7349">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883392" y="2037491"/>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Justification MUST </a:t>
            </a:r>
            <a:r>
              <a:rPr lang="en-GB" sz="3200" dirty="0" smtClean="0"/>
              <a:t>be </a:t>
            </a:r>
            <a:r>
              <a:rPr lang="en-GB" sz="3200" dirty="0"/>
              <a:t>based on understanding when </a:t>
            </a:r>
            <a:r>
              <a:rPr lang="en-GB" sz="3200" dirty="0" smtClean="0"/>
              <a:t>it is </a:t>
            </a:r>
            <a:r>
              <a:rPr lang="en-GB" sz="3200" dirty="0"/>
              <a:t>applicable and when it is not.</a:t>
            </a:r>
          </a:p>
        </p:txBody>
      </p:sp>
    </p:spTree>
    <p:extLst>
      <p:ext uri="{BB962C8B-B14F-4D97-AF65-F5344CB8AC3E}">
        <p14:creationId xmlns:p14="http://schemas.microsoft.com/office/powerpoint/2010/main" val="3642901017"/>
      </p:ext>
    </p:extLst>
  </p:cSld>
  <p:clrMapOvr>
    <a:masterClrMapping/>
  </p:clrMapOvr>
  <mc:AlternateContent xmlns:mc="http://schemas.openxmlformats.org/markup-compatibility/2006" xmlns:p14="http://schemas.microsoft.com/office/powerpoint/2010/main">
    <mc:Choice Requires="p14">
      <p:transition p14:dur="100" advTm="3622">
        <p:cut/>
      </p:transition>
    </mc:Choice>
    <mc:Fallback xmlns="">
      <p:transition advTm="3622">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303867" y="757282"/>
            <a:ext cx="5729049"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 as there are times when use of The Architecture Paradigm™ is critically important, there are also times when it is of no use whatsoever. The trick is to understand where you are on that continuum and more importantly where you are likely to be in the short, medium and long term.</a:t>
            </a:r>
          </a:p>
        </p:txBody>
      </p:sp>
    </p:spTree>
    <p:extLst>
      <p:ext uri="{BB962C8B-B14F-4D97-AF65-F5344CB8AC3E}">
        <p14:creationId xmlns:p14="http://schemas.microsoft.com/office/powerpoint/2010/main" val="1151555549"/>
      </p:ext>
    </p:extLst>
  </p:cSld>
  <p:clrMapOvr>
    <a:masterClrMapping/>
  </p:clrMapOvr>
  <mc:AlternateContent xmlns:mc="http://schemas.openxmlformats.org/markup-compatibility/2006" xmlns:p14="http://schemas.microsoft.com/office/powerpoint/2010/main">
    <mc:Choice Requires="p14">
      <p:transition p14:dur="100" advTm="9558">
        <p:cut/>
      </p:transition>
    </mc:Choice>
    <mc:Fallback xmlns="">
      <p:transition advTm="9558">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337481" y="1372725"/>
            <a:ext cx="5604975"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How applicable and beneficial it is to use The Architecture Paradigm™ </a:t>
            </a:r>
            <a:r>
              <a:rPr lang="en-GB" sz="3200" dirty="0" smtClean="0"/>
              <a:t>is </a:t>
            </a:r>
            <a:r>
              <a:rPr lang="en-GB" sz="3200" dirty="0"/>
              <a:t>a function of the Structural Complexity and Transformational Volatility of the </a:t>
            </a:r>
            <a:r>
              <a:rPr lang="en-GB" sz="3200" dirty="0" smtClean="0"/>
              <a:t>Enterprise which </a:t>
            </a:r>
            <a:r>
              <a:rPr lang="en-GB" sz="3200" dirty="0"/>
              <a:t>come together to form Transformational Complexity</a:t>
            </a:r>
            <a:r>
              <a:rPr lang="en-GB" sz="3200" dirty="0" smtClean="0"/>
              <a:t>.</a:t>
            </a:r>
            <a:endParaRPr lang="en-GB" sz="3200" dirty="0"/>
          </a:p>
        </p:txBody>
      </p:sp>
    </p:spTree>
    <p:extLst>
      <p:ext uri="{BB962C8B-B14F-4D97-AF65-F5344CB8AC3E}">
        <p14:creationId xmlns:p14="http://schemas.microsoft.com/office/powerpoint/2010/main" val="1151555549"/>
      </p:ext>
    </p:extLst>
  </p:cSld>
  <p:clrMapOvr>
    <a:masterClrMapping/>
  </p:clrMapOvr>
  <mc:AlternateContent xmlns:mc="http://schemas.openxmlformats.org/markup-compatibility/2006" xmlns:p14="http://schemas.microsoft.com/office/powerpoint/2010/main">
    <mc:Choice Requires="p14">
      <p:transition p14:dur="100" advTm="7445">
        <p:cut/>
      </p:transition>
    </mc:Choice>
    <mc:Fallback xmlns="">
      <p:transition advTm="7445">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3858064" y="584201"/>
            <a:ext cx="3248166" cy="600164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If Structural Complexity is very low, then Transformational Volatility can rise to very high levels before use of The Architecture Paradigm™ becomes advantageous. </a:t>
            </a:r>
          </a:p>
        </p:txBody>
      </p:sp>
    </p:spTree>
    <p:extLst>
      <p:ext uri="{BB962C8B-B14F-4D97-AF65-F5344CB8AC3E}">
        <p14:creationId xmlns:p14="http://schemas.microsoft.com/office/powerpoint/2010/main" val="1151555549"/>
      </p:ext>
    </p:extLst>
  </p:cSld>
  <p:clrMapOvr>
    <a:masterClrMapping/>
  </p:clrMapOvr>
  <mc:AlternateContent xmlns:mc="http://schemas.openxmlformats.org/markup-compatibility/2006" xmlns:p14="http://schemas.microsoft.com/office/powerpoint/2010/main">
    <mc:Choice Requires="p14">
      <p:transition p14:dur="100" advTm="8413">
        <p:cut/>
      </p:transition>
    </mc:Choice>
    <mc:Fallback xmlns="">
      <p:transition advTm="8413">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246663" y="571877"/>
            <a:ext cx="5836526"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Transformational </a:t>
            </a:r>
            <a:r>
              <a:rPr lang="en-GB" sz="3200" dirty="0"/>
              <a:t>Volatility </a:t>
            </a:r>
            <a:r>
              <a:rPr lang="en-GB" sz="3200" dirty="0" smtClean="0"/>
              <a:t>is </a:t>
            </a:r>
            <a:r>
              <a:rPr lang="en-GB" sz="3200" dirty="0"/>
              <a:t>very low, then Structural Complexity can rise to very high levels before use of The Architecture Paradigm™ become advantageous</a:t>
            </a:r>
            <a:r>
              <a:rPr lang="en-GB" sz="3200" dirty="0" smtClean="0"/>
              <a:t>.</a:t>
            </a:r>
            <a:endParaRPr lang="en-GB" sz="3200" dirty="0"/>
          </a:p>
        </p:txBody>
      </p:sp>
    </p:spTree>
    <p:extLst>
      <p:ext uri="{BB962C8B-B14F-4D97-AF65-F5344CB8AC3E}">
        <p14:creationId xmlns:p14="http://schemas.microsoft.com/office/powerpoint/2010/main" val="1151555549"/>
      </p:ext>
    </p:extLst>
  </p:cSld>
  <p:clrMapOvr>
    <a:masterClrMapping/>
  </p:clrMapOvr>
  <mc:AlternateContent xmlns:mc="http://schemas.openxmlformats.org/markup-compatibility/2006" xmlns:p14="http://schemas.microsoft.com/office/powerpoint/2010/main">
    <mc:Choice Requires="p14">
      <p:transition p14:dur="100" advTm="8085">
        <p:cut/>
      </p:transition>
    </mc:Choice>
    <mc:Fallback xmlns="">
      <p:transition advTm="8085">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5750" y="4401371"/>
            <a:ext cx="546735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 decision point is reached after </a:t>
            </a:r>
            <a:r>
              <a:rPr lang="en-GB" sz="3200" dirty="0" smtClean="0"/>
              <a:t>1 minute </a:t>
            </a:r>
            <a:r>
              <a:rPr lang="en-GB" sz="3200" dirty="0"/>
              <a:t>where the viewer can decide </a:t>
            </a:r>
            <a:r>
              <a:rPr lang="en-GB" sz="3200" dirty="0" smtClean="0"/>
              <a:t>to continue or not</a:t>
            </a:r>
            <a:endParaRPr lang="en-GB" sz="3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9" y="1457325"/>
            <a:ext cx="10509833"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http://www.mentalhealthy.co.uk/sites/default/files/bigstock_Question_Mark_399305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00982"/>
      </p:ext>
    </p:extLst>
  </p:cSld>
  <p:clrMapOvr>
    <a:masterClrMapping/>
  </p:clrMapOvr>
  <mc:AlternateContent xmlns:mc="http://schemas.openxmlformats.org/markup-compatibility/2006" xmlns:p14="http://schemas.microsoft.com/office/powerpoint/2010/main">
    <mc:Choice Requires="p14">
      <p:transition p14:dur="100" advTm="4234">
        <p:cut/>
      </p:transition>
    </mc:Choice>
    <mc:Fallback xmlns="">
      <p:transition advTm="4234">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4141250" y="3765293"/>
            <a:ext cx="5453125"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Therefore justification for utilising </a:t>
            </a:r>
            <a:r>
              <a:rPr lang="en-GB" sz="3200" dirty="0"/>
              <a:t>The Architecture Paradigm™ rises as a function of </a:t>
            </a:r>
            <a:r>
              <a:rPr lang="en-GB" sz="3200" dirty="0" smtClean="0"/>
              <a:t>Transformational Complexity.</a:t>
            </a:r>
          </a:p>
        </p:txBody>
      </p:sp>
    </p:spTree>
    <p:extLst>
      <p:ext uri="{BB962C8B-B14F-4D97-AF65-F5344CB8AC3E}">
        <p14:creationId xmlns:p14="http://schemas.microsoft.com/office/powerpoint/2010/main" val="1151555549"/>
      </p:ext>
    </p:extLst>
  </p:cSld>
  <p:clrMapOvr>
    <a:masterClrMapping/>
  </p:clrMapOvr>
  <mc:AlternateContent xmlns:mc="http://schemas.openxmlformats.org/markup-compatibility/2006" xmlns:p14="http://schemas.microsoft.com/office/powerpoint/2010/main">
    <mc:Choice Requires="p14">
      <p:transition p14:dur="100" advTm="7648">
        <p:cut/>
      </p:transition>
    </mc:Choice>
    <mc:Fallback xmlns="">
      <p:transition advTm="7648">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719618" y="1022093"/>
            <a:ext cx="4763067"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a:t>
            </a:r>
            <a:r>
              <a:rPr lang="en-GB" sz="3200" dirty="0"/>
              <a:t>Transformational Complexity is low then use of The Architecture Paradigm™ is of little use but as Transformational Complexity rises, use of The Architecture Paradigm™ becomes mandatory</a:t>
            </a:r>
            <a:r>
              <a:rPr lang="en-GB" sz="3200" dirty="0" smtClean="0"/>
              <a:t>.</a:t>
            </a:r>
            <a:endParaRPr lang="en-GB" sz="3200" dirty="0"/>
          </a:p>
        </p:txBody>
      </p:sp>
    </p:spTree>
    <p:extLst>
      <p:ext uri="{BB962C8B-B14F-4D97-AF65-F5344CB8AC3E}">
        <p14:creationId xmlns:p14="http://schemas.microsoft.com/office/powerpoint/2010/main" val="375451331"/>
      </p:ext>
    </p:extLst>
  </p:cSld>
  <p:clrMapOvr>
    <a:masterClrMapping/>
  </p:clrMapOvr>
  <mc:AlternateContent xmlns:mc="http://schemas.openxmlformats.org/markup-compatibility/2006" xmlns:p14="http://schemas.microsoft.com/office/powerpoint/2010/main">
    <mc:Choice Requires="p14">
      <p:transition p14:dur="100" advTm="9807">
        <p:cut/>
      </p:transition>
    </mc:Choice>
    <mc:Fallback xmlns="">
      <p:transition advTm="9807">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Tree>
    <p:extLst>
      <p:ext uri="{BB962C8B-B14F-4D97-AF65-F5344CB8AC3E}">
        <p14:creationId xmlns:p14="http://schemas.microsoft.com/office/powerpoint/2010/main" val="975300635"/>
      </p:ext>
    </p:extLst>
  </p:cSld>
  <p:clrMapOvr>
    <a:masterClrMapping/>
  </p:clrMapOvr>
  <mc:AlternateContent xmlns:mc="http://schemas.openxmlformats.org/markup-compatibility/2006" xmlns:p14="http://schemas.microsoft.com/office/powerpoint/2010/main">
    <mc:Choice Requires="p14">
      <p:transition p14:dur="100" advTm="3557">
        <p:cut/>
      </p:transition>
    </mc:Choice>
    <mc:Fallback xmlns="">
      <p:transition advTm="3557">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104614"/>
      </p:ext>
    </p:extLst>
  </p:cSld>
  <p:clrMapOvr>
    <a:masterClrMapping/>
  </p:clrMapOvr>
  <mc:AlternateContent xmlns:mc="http://schemas.openxmlformats.org/markup-compatibility/2006" xmlns:p14="http://schemas.microsoft.com/office/powerpoint/2010/main">
    <mc:Choice Requires="p14">
      <p:transition p14:dur="100" advTm="3290">
        <p:cut/>
      </p:transition>
    </mc:Choice>
    <mc:Fallback xmlns="">
      <p:transition advTm="3290">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00331" y="687585"/>
            <a:ext cx="2856555"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Here we see how the Cost of Transforming </a:t>
            </a:r>
            <a:r>
              <a:rPr lang="en-GB" sz="3200" dirty="0" smtClean="0"/>
              <a:t>the Enterprise and </a:t>
            </a:r>
            <a:r>
              <a:rPr lang="en-GB" sz="3200" dirty="0"/>
              <a:t>the Ability to Transform </a:t>
            </a:r>
            <a:r>
              <a:rPr lang="en-GB" sz="3200" dirty="0" smtClean="0"/>
              <a:t>it changes </a:t>
            </a:r>
            <a:r>
              <a:rPr lang="en-GB" sz="3200" dirty="0"/>
              <a:t>as Transformational Complexity increases</a:t>
            </a:r>
            <a:r>
              <a:rPr lang="en-GB" sz="3200" dirty="0" smtClean="0"/>
              <a:t>.</a:t>
            </a:r>
            <a:endParaRPr lang="en-GB" sz="3200" dirty="0"/>
          </a:p>
        </p:txBody>
      </p:sp>
    </p:spTree>
    <p:extLst>
      <p:ext uri="{BB962C8B-B14F-4D97-AF65-F5344CB8AC3E}">
        <p14:creationId xmlns:p14="http://schemas.microsoft.com/office/powerpoint/2010/main" val="3478864114"/>
      </p:ext>
    </p:extLst>
  </p:cSld>
  <p:clrMapOvr>
    <a:masterClrMapping/>
  </p:clrMapOvr>
  <mc:AlternateContent xmlns:mc="http://schemas.openxmlformats.org/markup-compatibility/2006" xmlns:p14="http://schemas.microsoft.com/office/powerpoint/2010/main">
    <mc:Choice Requires="p14">
      <p:transition p14:dur="100" advTm="7630">
        <p:cut/>
      </p:transition>
    </mc:Choice>
    <mc:Fallback xmlns="">
      <p:transition advTm="7630">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498" y="2233399"/>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dotted lines indicate the result if we DO NOT USE The Architecture Paradigm™</a:t>
            </a:r>
          </a:p>
        </p:txBody>
      </p:sp>
    </p:spTree>
    <p:extLst>
      <p:ext uri="{BB962C8B-B14F-4D97-AF65-F5344CB8AC3E}">
        <p14:creationId xmlns:p14="http://schemas.microsoft.com/office/powerpoint/2010/main" val="2414838692"/>
      </p:ext>
    </p:extLst>
  </p:cSld>
  <p:clrMapOvr>
    <a:masterClrMapping/>
  </p:clrMapOvr>
  <mc:AlternateContent xmlns:mc="http://schemas.openxmlformats.org/markup-compatibility/2006" xmlns:p14="http://schemas.microsoft.com/office/powerpoint/2010/main">
    <mc:Choice Requires="p14">
      <p:transition p14:dur="100" advTm="5135">
        <p:cut/>
      </p:transition>
    </mc:Choice>
    <mc:Fallback xmlns="">
      <p:transition advTm="5135">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500" y="595411"/>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Cost of Transformation (the red dotted line) </a:t>
            </a:r>
            <a:r>
              <a:rPr lang="en-GB" sz="3200" dirty="0" smtClean="0"/>
              <a:t>starts </a:t>
            </a:r>
            <a:r>
              <a:rPr lang="en-GB" sz="3200" dirty="0"/>
              <a:t>very low but rises exponentially as Transformational Complexity rises. </a:t>
            </a:r>
          </a:p>
        </p:txBody>
      </p:sp>
    </p:spTree>
    <p:extLst>
      <p:ext uri="{BB962C8B-B14F-4D97-AF65-F5344CB8AC3E}">
        <p14:creationId xmlns:p14="http://schemas.microsoft.com/office/powerpoint/2010/main" val="2414838692"/>
      </p:ext>
    </p:extLst>
  </p:cSld>
  <p:clrMapOvr>
    <a:masterClrMapping/>
  </p:clrMapOvr>
  <mc:AlternateContent xmlns:mc="http://schemas.openxmlformats.org/markup-compatibility/2006" xmlns:p14="http://schemas.microsoft.com/office/powerpoint/2010/main">
    <mc:Choice Requires="p14">
      <p:transition p14:dur="100" advTm="6815">
        <p:cut/>
      </p:transition>
    </mc:Choice>
    <mc:Fallback xmlns="">
      <p:transition advTm="6815">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8172" y="817377"/>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Ultimately </a:t>
            </a:r>
            <a:r>
              <a:rPr lang="en-GB" sz="3200" dirty="0"/>
              <a:t>it rises to a point where the cost of Transformation becomes prohibitive.</a:t>
            </a:r>
          </a:p>
        </p:txBody>
      </p:sp>
    </p:spTree>
    <p:extLst>
      <p:ext uri="{BB962C8B-B14F-4D97-AF65-F5344CB8AC3E}">
        <p14:creationId xmlns:p14="http://schemas.microsoft.com/office/powerpoint/2010/main" val="2414838692"/>
      </p:ext>
    </p:extLst>
  </p:cSld>
  <p:clrMapOvr>
    <a:masterClrMapping/>
  </p:clrMapOvr>
  <mc:AlternateContent xmlns:mc="http://schemas.openxmlformats.org/markup-compatibility/2006" xmlns:p14="http://schemas.microsoft.com/office/powerpoint/2010/main">
    <mc:Choice Requires="p14">
      <p:transition p14:dur="100" advTm="4559">
        <p:cut/>
      </p:transition>
    </mc:Choice>
    <mc:Fallback xmlns="">
      <p:transition advTm="4559">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2386" y="3040475"/>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Ability to Transform (the green dotted line) </a:t>
            </a:r>
            <a:r>
              <a:rPr lang="en-GB" sz="3200" dirty="0" smtClean="0"/>
              <a:t>starts </a:t>
            </a:r>
            <a:r>
              <a:rPr lang="en-GB" sz="3200" dirty="0"/>
              <a:t>very high but falls exponentially as  Transformational Complexity rises. </a:t>
            </a:r>
          </a:p>
        </p:txBody>
      </p:sp>
    </p:spTree>
    <p:extLst>
      <p:ext uri="{BB962C8B-B14F-4D97-AF65-F5344CB8AC3E}">
        <p14:creationId xmlns:p14="http://schemas.microsoft.com/office/powerpoint/2010/main" val="548550730"/>
      </p:ext>
    </p:extLst>
  </p:cSld>
  <p:clrMapOvr>
    <a:masterClrMapping/>
  </p:clrMapOvr>
  <mc:AlternateContent xmlns:mc="http://schemas.openxmlformats.org/markup-compatibility/2006" xmlns:p14="http://schemas.microsoft.com/office/powerpoint/2010/main">
    <mc:Choice Requires="p14">
      <p:transition p14:dur="100" advTm="4880">
        <p:cut/>
      </p:transition>
    </mc:Choice>
    <mc:Fallback xmlns="">
      <p:transition advTm="4880">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19618" y="4065544"/>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Ultimately it falls to a point where the Ability to Transformation becomes impossible.</a:t>
            </a:r>
          </a:p>
        </p:txBody>
      </p:sp>
    </p:spTree>
    <p:extLst>
      <p:ext uri="{BB962C8B-B14F-4D97-AF65-F5344CB8AC3E}">
        <p14:creationId xmlns:p14="http://schemas.microsoft.com/office/powerpoint/2010/main" val="548550730"/>
      </p:ext>
    </p:extLst>
  </p:cSld>
  <p:clrMapOvr>
    <a:masterClrMapping/>
  </p:clrMapOvr>
  <mc:AlternateContent xmlns:mc="http://schemas.openxmlformats.org/markup-compatibility/2006" xmlns:p14="http://schemas.microsoft.com/office/powerpoint/2010/main">
    <mc:Choice Requires="p14">
      <p:transition p14:dur="100" advTm="3747">
        <p:cut/>
      </p:transition>
    </mc:Choice>
    <mc:Fallback xmlns="">
      <p:transition advTm="3747">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5750" y="4647593"/>
            <a:ext cx="546735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Another decision point is reached after 3 minutes and then 4 minutes.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9" y="1457325"/>
            <a:ext cx="10509833"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http://www.mentalhealthy.co.uk/sites/default/files/bigstock_Question_Mark_399305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647018"/>
      </p:ext>
    </p:extLst>
  </p:cSld>
  <p:clrMapOvr>
    <a:masterClrMapping/>
  </p:clrMapOvr>
  <mc:AlternateContent xmlns:mc="http://schemas.openxmlformats.org/markup-compatibility/2006" xmlns:p14="http://schemas.microsoft.com/office/powerpoint/2010/main">
    <mc:Choice Requires="p14">
      <p:transition p14:dur="100" advTm="4234">
        <p:cut/>
      </p:transition>
    </mc:Choice>
    <mc:Fallback xmlns="">
      <p:transition advTm="4234">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69744" y="2113915"/>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solid lines indicate the result if we DO USE The Architecture Paradigm</a:t>
            </a:r>
            <a:r>
              <a:rPr lang="en-GB" sz="3200" dirty="0" smtClean="0"/>
              <a:t>™</a:t>
            </a:r>
            <a:endParaRPr lang="en-GB" sz="3200" dirty="0"/>
          </a:p>
        </p:txBody>
      </p:sp>
    </p:spTree>
    <p:extLst>
      <p:ext uri="{BB962C8B-B14F-4D97-AF65-F5344CB8AC3E}">
        <p14:creationId xmlns:p14="http://schemas.microsoft.com/office/powerpoint/2010/main" val="3259190396"/>
      </p:ext>
    </p:extLst>
  </p:cSld>
  <p:clrMapOvr>
    <a:masterClrMapping/>
  </p:clrMapOvr>
  <mc:AlternateContent xmlns:mc="http://schemas.openxmlformats.org/markup-compatibility/2006" xmlns:p14="http://schemas.microsoft.com/office/powerpoint/2010/main">
    <mc:Choice Requires="p14">
      <p:transition p14:dur="100" advTm="3437">
        <p:cut/>
      </p:transition>
    </mc:Choice>
    <mc:Fallback xmlns="">
      <p:transition advTm="3437">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73707" y="568117"/>
            <a:ext cx="4763067"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Cost of Transformation (the red solid line) </a:t>
            </a:r>
            <a:r>
              <a:rPr lang="en-GB" sz="3200" dirty="0" smtClean="0"/>
              <a:t>starts </a:t>
            </a:r>
            <a:r>
              <a:rPr lang="en-GB" sz="3200" dirty="0"/>
              <a:t>very low, and while it does rise as Transformational Complexity rises, this rise tends to be more linear and manageable</a:t>
            </a:r>
            <a:r>
              <a:rPr lang="en-GB" sz="3200" dirty="0" smtClean="0"/>
              <a:t>.</a:t>
            </a:r>
            <a:endParaRPr lang="en-GB" sz="3200" dirty="0"/>
          </a:p>
        </p:txBody>
      </p:sp>
    </p:spTree>
    <p:extLst>
      <p:ext uri="{BB962C8B-B14F-4D97-AF65-F5344CB8AC3E}">
        <p14:creationId xmlns:p14="http://schemas.microsoft.com/office/powerpoint/2010/main" val="1593251398"/>
      </p:ext>
    </p:extLst>
  </p:cSld>
  <p:clrMapOvr>
    <a:masterClrMapping/>
  </p:clrMapOvr>
  <mc:AlternateContent xmlns:mc="http://schemas.openxmlformats.org/markup-compatibility/2006" xmlns:p14="http://schemas.microsoft.com/office/powerpoint/2010/main">
    <mc:Choice Requires="p14">
      <p:transition p14:dur="100" advTm="6596">
        <p:cut/>
      </p:transition>
    </mc:Choice>
    <mc:Fallback xmlns="">
      <p:transition advTm="6596">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500" y="2417622"/>
            <a:ext cx="4763067"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t>
            </a:r>
            <a:r>
              <a:rPr lang="en-GB" sz="3200" dirty="0"/>
              <a:t>Ability to Effect Transformation (the green solid line) </a:t>
            </a:r>
            <a:r>
              <a:rPr lang="en-GB" sz="3200" dirty="0" smtClean="0"/>
              <a:t>also </a:t>
            </a:r>
            <a:r>
              <a:rPr lang="en-GB" sz="3200" dirty="0"/>
              <a:t>starts very high, and while it does fall as Transformational Complexity rises, this fall tends to be more linear and manageable</a:t>
            </a:r>
            <a:r>
              <a:rPr lang="en-GB" sz="3200" dirty="0" smtClean="0"/>
              <a:t>.</a:t>
            </a:r>
            <a:endParaRPr lang="en-GB" sz="3200" dirty="0"/>
          </a:p>
        </p:txBody>
      </p:sp>
    </p:spTree>
    <p:extLst>
      <p:ext uri="{BB962C8B-B14F-4D97-AF65-F5344CB8AC3E}">
        <p14:creationId xmlns:p14="http://schemas.microsoft.com/office/powerpoint/2010/main" val="1593251398"/>
      </p:ext>
    </p:extLst>
  </p:cSld>
  <p:clrMapOvr>
    <a:masterClrMapping/>
  </p:clrMapOvr>
  <mc:AlternateContent xmlns:mc="http://schemas.openxmlformats.org/markup-compatibility/2006" xmlns:p14="http://schemas.microsoft.com/office/powerpoint/2010/main">
    <mc:Choice Requires="p14">
      <p:transition p14:dur="100" advTm="7688">
        <p:cut/>
      </p:transition>
    </mc:Choice>
    <mc:Fallback xmlns="">
      <p:transition advTm="7688">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977" y="2135592"/>
            <a:ext cx="9190819"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Deciding to adopt The Architecture Paradigm™ (or </a:t>
            </a:r>
            <a:r>
              <a:rPr lang="en-GB" sz="3200" dirty="0" smtClean="0"/>
              <a:t>rather increase </a:t>
            </a:r>
            <a:r>
              <a:rPr lang="en-GB" sz="3200" dirty="0"/>
              <a:t>their maturity in their use of it) </a:t>
            </a:r>
            <a:r>
              <a:rPr lang="en-GB" sz="3200" dirty="0" smtClean="0"/>
              <a:t>in relation to Enterprise Transformation, </a:t>
            </a:r>
            <a:r>
              <a:rPr lang="en-GB" sz="3200" dirty="0"/>
              <a:t>requires that an Enterprise make adjustments to the Methods, Artefacts, Culture and Environment used for Transformation.</a:t>
            </a:r>
          </a:p>
        </p:txBody>
      </p:sp>
    </p:spTree>
    <p:extLst>
      <p:ext uri="{BB962C8B-B14F-4D97-AF65-F5344CB8AC3E}">
        <p14:creationId xmlns:p14="http://schemas.microsoft.com/office/powerpoint/2010/main" val="1593251398"/>
      </p:ext>
    </p:extLst>
  </p:cSld>
  <p:clrMapOvr>
    <a:masterClrMapping/>
  </p:clrMapOvr>
  <mc:AlternateContent xmlns:mc="http://schemas.openxmlformats.org/markup-compatibility/2006" xmlns:p14="http://schemas.microsoft.com/office/powerpoint/2010/main">
    <mc:Choice Requires="p14">
      <p:transition p14:dur="100" advTm="8126">
        <p:cut/>
      </p:transition>
    </mc:Choice>
    <mc:Fallback xmlns="">
      <p:transition advTm="8126">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251398"/>
      </p:ext>
    </p:extLst>
  </p:cSld>
  <p:clrMapOvr>
    <a:masterClrMapping/>
  </p:clrMapOvr>
  <mc:AlternateContent xmlns:mc="http://schemas.openxmlformats.org/markup-compatibility/2006" xmlns:p14="http://schemas.microsoft.com/office/powerpoint/2010/main">
    <mc:Choice Requires="p14">
      <p:transition p14:dur="100" advTm="2751">
        <p:cut/>
      </p:transition>
    </mc:Choice>
    <mc:Fallback xmlns="">
      <p:transition advTm="2751">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Tree>
    <p:extLst>
      <p:ext uri="{BB962C8B-B14F-4D97-AF65-F5344CB8AC3E}">
        <p14:creationId xmlns:p14="http://schemas.microsoft.com/office/powerpoint/2010/main" val="374389485"/>
      </p:ext>
    </p:extLst>
  </p:cSld>
  <p:clrMapOvr>
    <a:masterClrMapping/>
  </p:clrMapOvr>
  <mc:AlternateContent xmlns:mc="http://schemas.openxmlformats.org/markup-compatibility/2006" xmlns:p14="http://schemas.microsoft.com/office/powerpoint/2010/main">
    <mc:Choice Requires="p14">
      <p:transition p14:dur="100" advTm="5038">
        <p:cut/>
      </p:transition>
    </mc:Choice>
    <mc:Fallback xmlns="">
      <p:transition advTm="5038">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651380" y="610009"/>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These adjustments to the Methods, Artefacts, Culture and Environment used for Transformation take an investment of time, money and most </a:t>
            </a:r>
            <a:r>
              <a:rPr lang="en-GB" sz="3200" dirty="0" smtClean="0"/>
              <a:t>importantly, </a:t>
            </a:r>
            <a:r>
              <a:rPr lang="en-GB" sz="3200" dirty="0"/>
              <a:t>will. </a:t>
            </a:r>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7487">
        <p:cut/>
      </p:transition>
    </mc:Choice>
    <mc:Fallback xmlns="">
      <p:transition advTm="7487">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733266" y="708194"/>
            <a:ext cx="3248166"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How much time, money and will is required, is a function of the current Transformational Complexity that exists</a:t>
            </a:r>
            <a:r>
              <a:rPr lang="en-GB" sz="3200" dirty="0" smtClean="0"/>
              <a:t>.</a:t>
            </a:r>
            <a:endParaRPr lang="en-GB" sz="3200" dirty="0"/>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4278">
        <p:cut/>
      </p:transition>
    </mc:Choice>
    <mc:Fallback xmlns="">
      <p:transition advTm="4278">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787857" y="925268"/>
            <a:ext cx="367124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As the need to make the adjustments </a:t>
            </a:r>
            <a:r>
              <a:rPr lang="en-GB" altLang="en-US" sz="3200" dirty="0" smtClean="0"/>
              <a:t>increases, </a:t>
            </a:r>
            <a:r>
              <a:rPr lang="en-GB" altLang="en-US" sz="3200" dirty="0"/>
              <a:t>the will to make them decreases</a:t>
            </a:r>
            <a:r>
              <a:rPr lang="en-GB" altLang="en-US" sz="3200" dirty="0" smtClean="0"/>
              <a:t>.</a:t>
            </a:r>
            <a:endParaRPr lang="en-GB" altLang="en-US" sz="3200" dirty="0"/>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6001">
        <p:cut/>
      </p:transition>
    </mc:Choice>
    <mc:Fallback xmlns="">
      <p:transition advTm="6001">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2300291" y="596362"/>
            <a:ext cx="3936736"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If left too late, there comes a time when the amount of time and money that is required is just not available regardless of how much will that exists and the </a:t>
            </a:r>
            <a:r>
              <a:rPr lang="en-GB" altLang="en-US" sz="3200" dirty="0" smtClean="0"/>
              <a:t>Enterprise will </a:t>
            </a:r>
            <a:r>
              <a:rPr lang="en-GB" altLang="en-US" sz="3200" dirty="0"/>
              <a:t>cease to be able to transform at </a:t>
            </a:r>
            <a:r>
              <a:rPr lang="en-GB" altLang="en-US" sz="3200" dirty="0" smtClean="0"/>
              <a:t>all.</a:t>
            </a:r>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8862">
        <p:cut/>
      </p:transition>
    </mc:Choice>
    <mc:Fallback xmlns="">
      <p:transition advTm="8862">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95750" y="4647593"/>
            <a:ext cx="546735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 final decision point is reached at the end of the presentation.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69" y="1457325"/>
            <a:ext cx="10509833"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http://www.mentalhealthy.co.uk/sites/default/files/bigstock_Question_Mark_399305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94726"/>
      </p:ext>
    </p:extLst>
  </p:cSld>
  <p:clrMapOvr>
    <a:masterClrMapping/>
  </p:clrMapOvr>
  <mc:AlternateContent xmlns:mc="http://schemas.openxmlformats.org/markup-compatibility/2006" xmlns:p14="http://schemas.microsoft.com/office/powerpoint/2010/main">
    <mc:Choice Requires="p14">
      <p:transition p14:dur="100" advTm="4234">
        <p:cut/>
      </p:transition>
    </mc:Choice>
    <mc:Fallback xmlns="">
      <p:transition advTm="4234">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940426" y="2588805"/>
            <a:ext cx="6810232"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smtClean="0"/>
              <a:t>When </a:t>
            </a:r>
            <a:r>
              <a:rPr lang="en-GB" altLang="en-US" sz="3200" dirty="0"/>
              <a:t>you are drowning</a:t>
            </a:r>
            <a:r>
              <a:rPr lang="en-GB" altLang="en-US" sz="3200" dirty="0" smtClean="0"/>
              <a:t>,</a:t>
            </a:r>
          </a:p>
          <a:p>
            <a:endParaRPr lang="en-GB" altLang="en-US" sz="3200" dirty="0" smtClean="0"/>
          </a:p>
          <a:p>
            <a:r>
              <a:rPr lang="en-GB" altLang="en-US" sz="3200" dirty="0" smtClean="0"/>
              <a:t>it’s </a:t>
            </a:r>
            <a:r>
              <a:rPr lang="en-GB" altLang="en-US" sz="3200" dirty="0"/>
              <a:t>too late to learn to </a:t>
            </a:r>
            <a:r>
              <a:rPr lang="en-GB" altLang="en-US" sz="3200" dirty="0" smtClean="0"/>
              <a:t>how swim.</a:t>
            </a:r>
            <a:endParaRPr lang="en-GB" altLang="en-US" sz="3200" dirty="0"/>
          </a:p>
        </p:txBody>
      </p:sp>
    </p:spTree>
    <p:extLst>
      <p:ext uri="{BB962C8B-B14F-4D97-AF65-F5344CB8AC3E}">
        <p14:creationId xmlns:p14="http://schemas.microsoft.com/office/powerpoint/2010/main" val="3817641635"/>
      </p:ext>
    </p:extLst>
  </p:cSld>
  <p:clrMapOvr>
    <a:masterClrMapping/>
  </p:clrMapOvr>
  <mc:AlternateContent xmlns:mc="http://schemas.openxmlformats.org/markup-compatibility/2006" xmlns:p14="http://schemas.microsoft.com/office/powerpoint/2010/main">
    <mc:Choice Requires="p14">
      <p:transition p14:dur="100" advTm="4923">
        <p:cut/>
      </p:transition>
    </mc:Choice>
    <mc:Fallback xmlns="">
      <p:transition advTm="4923">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218364" y="2214124"/>
            <a:ext cx="10003809"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Justification is also very difficult because the realisation of the benefits only materialise after subsequent projects (which Transform Operations), execute within that improved Transformation environment</a:t>
            </a:r>
            <a:r>
              <a:rPr lang="en-GB" altLang="en-US" sz="3200" dirty="0" smtClean="0"/>
              <a:t>.</a:t>
            </a:r>
            <a:endParaRPr lang="en-GB" altLang="en-US" sz="3200" dirty="0"/>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7343">
        <p:cut/>
      </p:transition>
    </mc:Choice>
    <mc:Fallback xmlns="">
      <p:transition advTm="7343">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Tree>
    <p:extLst>
      <p:ext uri="{BB962C8B-B14F-4D97-AF65-F5344CB8AC3E}">
        <p14:creationId xmlns:p14="http://schemas.microsoft.com/office/powerpoint/2010/main" val="2320298715"/>
      </p:ext>
    </p:extLst>
  </p:cSld>
  <p:clrMapOvr>
    <a:masterClrMapping/>
  </p:clrMapOvr>
  <mc:AlternateContent xmlns:mc="http://schemas.openxmlformats.org/markup-compatibility/2006" xmlns:p14="http://schemas.microsoft.com/office/powerpoint/2010/main">
    <mc:Choice Requires="p14">
      <p:transition p14:dur="100" advTm="3294">
        <p:cut/>
      </p:transition>
    </mc:Choice>
    <mc:Fallback xmlns="">
      <p:transition advTm="3294">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Tree>
    <p:extLst>
      <p:ext uri="{BB962C8B-B14F-4D97-AF65-F5344CB8AC3E}">
        <p14:creationId xmlns:p14="http://schemas.microsoft.com/office/powerpoint/2010/main" val="124477460"/>
      </p:ext>
    </p:extLst>
  </p:cSld>
  <p:clrMapOvr>
    <a:masterClrMapping/>
  </p:clrMapOvr>
  <mc:AlternateContent xmlns:mc="http://schemas.openxmlformats.org/markup-compatibility/2006" xmlns:p14="http://schemas.microsoft.com/office/powerpoint/2010/main">
    <mc:Choice Requires="p14">
      <p:transition p14:dur="100" advTm="4150">
        <p:cut/>
      </p:transition>
    </mc:Choice>
    <mc:Fallback xmlns="">
      <p:transition advTm="4150">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4177078" y="2288683"/>
            <a:ext cx="4763067"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Peoples expectations of short term value are too high and their expectations of long term value are too low</a:t>
            </a:r>
            <a:r>
              <a:rPr lang="en-GB" sz="3200" dirty="0" smtClean="0"/>
              <a:t>.</a:t>
            </a:r>
            <a:endParaRPr lang="en-GB" sz="3200" dirty="0"/>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6031">
        <p:cut/>
      </p:transition>
    </mc:Choice>
    <mc:Fallback xmlns="">
      <p:transition advTm="6031">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205579" y="856831"/>
            <a:ext cx="4763067"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In reality, short term value is much less than expected but long term value is much higher than expected.</a:t>
            </a:r>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5100">
        <p:cut/>
      </p:transition>
    </mc:Choice>
    <mc:Fallback xmlns="">
      <p:transition advTm="5100">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5609230" y="864120"/>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There is a time lapse between making the investment in utilising The Architecture Paradigm™ and reaping it’s benefits</a:t>
            </a:r>
            <a:r>
              <a:rPr lang="en-GB" sz="3200" dirty="0" smtClean="0"/>
              <a:t>.</a:t>
            </a:r>
            <a:endParaRPr lang="en-GB" sz="3200" dirty="0"/>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5541">
        <p:cut/>
      </p:transition>
    </mc:Choice>
    <mc:Fallback xmlns="">
      <p:transition advTm="5541">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1446663" y="1076684"/>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Justification for The Architecture Paradigm™ cannot be based on the benefit of the next project or even the next </a:t>
            </a:r>
            <a:r>
              <a:rPr lang="en-GB" sz="3200" dirty="0" smtClean="0"/>
              <a:t>2, </a:t>
            </a:r>
            <a:r>
              <a:rPr lang="en-GB" sz="3200" dirty="0"/>
              <a:t>3 or 4 projects</a:t>
            </a:r>
            <a:r>
              <a:rPr lang="en-GB" sz="3200" dirty="0" smtClean="0"/>
              <a:t>.</a:t>
            </a:r>
            <a:endParaRPr lang="en-GB" sz="3200" dirty="0"/>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5298">
        <p:cut/>
      </p:transition>
    </mc:Choice>
    <mc:Fallback xmlns="">
      <p:transition advTm="5298">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232011" y="890854"/>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fact, the next project (and </a:t>
            </a:r>
            <a:r>
              <a:rPr lang="en-GB" sz="3200" dirty="0" smtClean="0"/>
              <a:t>probably the </a:t>
            </a:r>
            <a:r>
              <a:rPr lang="en-GB" sz="3200" dirty="0"/>
              <a:t>2nd and 3rd </a:t>
            </a:r>
            <a:r>
              <a:rPr lang="en-GB" sz="3200" dirty="0" smtClean="0"/>
              <a:t>projects also) </a:t>
            </a:r>
            <a:r>
              <a:rPr lang="en-GB" sz="3200" dirty="0"/>
              <a:t>may well run slower and cost more money. This is the Chasm of Procrastination.</a:t>
            </a:r>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6227">
        <p:cut/>
      </p:transition>
    </mc:Choice>
    <mc:Fallback xmlns="">
      <p:transition advTm="6227">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Tree>
    <p:extLst>
      <p:ext uri="{BB962C8B-B14F-4D97-AF65-F5344CB8AC3E}">
        <p14:creationId xmlns:p14="http://schemas.microsoft.com/office/powerpoint/2010/main" val="865229090"/>
      </p:ext>
    </p:extLst>
  </p:cSld>
  <p:clrMapOvr>
    <a:masterClrMapping/>
  </p:clrMapOvr>
  <mc:AlternateContent xmlns:mc="http://schemas.openxmlformats.org/markup-compatibility/2006" xmlns:p14="http://schemas.microsoft.com/office/powerpoint/2010/main">
    <mc:Choice Requires="p14">
      <p:transition p14:dur="100" advTm="3148">
        <p:cut/>
      </p:transition>
    </mc:Choice>
    <mc:Fallback xmlns="">
      <p:transition advTm="3148">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numCol="1" spcCol="360000"/>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Lets Begin with a Premise…</a:t>
            </a:r>
          </a:p>
        </p:txBody>
      </p:sp>
    </p:spTree>
    <p:extLst>
      <p:ext uri="{BB962C8B-B14F-4D97-AF65-F5344CB8AC3E}">
        <p14:creationId xmlns:p14="http://schemas.microsoft.com/office/powerpoint/2010/main" val="765506683"/>
      </p:ext>
    </p:extLst>
  </p:cSld>
  <p:clrMapOvr>
    <a:masterClrMapping/>
  </p:clrMapOvr>
  <mc:AlternateContent xmlns:mc="http://schemas.openxmlformats.org/markup-compatibility/2006" xmlns:p14="http://schemas.microsoft.com/office/powerpoint/2010/main">
    <mc:Choice Requires="p14">
      <p:transition p14:dur="100" advTm="1878">
        <p:cut/>
      </p:transition>
    </mc:Choice>
    <mc:Fallback xmlns="">
      <p:transition advTm="1878">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dirty="0" smtClean="0">
                <a:ea typeface="MS PGothic" pitchFamily="34" charset="-128"/>
              </a:rPr>
              <a:t>What Does The Architecture Paradigm™ Really Mean?</a:t>
            </a:r>
          </a:p>
        </p:txBody>
      </p:sp>
      <p:sp>
        <p:nvSpPr>
          <p:cNvPr id="35430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r>
              <a:rPr lang="en-GB" altLang="en-US" sz="2600" dirty="0"/>
              <a:t>We do not mean adding a new set of people…</a:t>
            </a:r>
          </a:p>
          <a:p>
            <a:r>
              <a:rPr lang="en-GB" altLang="en-US" sz="2600" dirty="0"/>
              <a:t>We mean adjusting the way people do their jobs…</a:t>
            </a:r>
          </a:p>
          <a:p>
            <a:pPr lvl="1"/>
            <a:r>
              <a:rPr lang="en-GB" altLang="en-US" sz="2600" dirty="0"/>
              <a:t>Using Models, Metamodels &amp; Modelling</a:t>
            </a:r>
          </a:p>
          <a:p>
            <a:pPr lvl="1"/>
            <a:r>
              <a:rPr lang="en-GB" altLang="en-US" sz="2600" dirty="0"/>
              <a:t>Understanding the Relationships between things</a:t>
            </a:r>
          </a:p>
          <a:p>
            <a:pPr lvl="1"/>
            <a:r>
              <a:rPr lang="en-GB" altLang="en-US" sz="2600" dirty="0"/>
              <a:t>Understanding the context of things</a:t>
            </a:r>
          </a:p>
          <a:p>
            <a:pPr lvl="1"/>
            <a:r>
              <a:rPr lang="en-GB" altLang="en-US" sz="2600" dirty="0"/>
              <a:t>Using Abstraction/Elaboration</a:t>
            </a:r>
          </a:p>
          <a:p>
            <a:pPr lvl="2">
              <a:spcBef>
                <a:spcPts val="0"/>
              </a:spcBef>
            </a:pPr>
            <a:r>
              <a:rPr lang="en-GB" altLang="en-US" sz="2000" dirty="0"/>
              <a:t>Omission/Inclusion</a:t>
            </a:r>
          </a:p>
          <a:p>
            <a:pPr lvl="2">
              <a:spcBef>
                <a:spcPts val="0"/>
              </a:spcBef>
            </a:pPr>
            <a:r>
              <a:rPr lang="en-GB" altLang="en-US" sz="2000" dirty="0"/>
              <a:t>Composition/Decomposition</a:t>
            </a:r>
          </a:p>
          <a:p>
            <a:pPr lvl="2">
              <a:spcBef>
                <a:spcPts val="0"/>
              </a:spcBef>
            </a:pPr>
            <a:r>
              <a:rPr lang="en-GB" altLang="en-US" sz="2000" dirty="0"/>
              <a:t>Generalisation/Specialisation</a:t>
            </a:r>
          </a:p>
          <a:p>
            <a:pPr lvl="2">
              <a:spcBef>
                <a:spcPts val="0"/>
              </a:spcBef>
            </a:pPr>
            <a:r>
              <a:rPr lang="en-GB" altLang="en-US" sz="2000" dirty="0"/>
              <a:t>Idealisation/Realisation</a:t>
            </a:r>
          </a:p>
          <a:p>
            <a:pPr lvl="1"/>
            <a:r>
              <a:rPr lang="en-GB" altLang="en-US" sz="2600" dirty="0"/>
              <a:t>Providing Clarity – in terms of Communication Semantics &amp; </a:t>
            </a:r>
            <a:r>
              <a:rPr lang="en-GB" altLang="en-US" sz="2600" dirty="0" smtClean="0"/>
              <a:t>Language</a:t>
            </a:r>
            <a:endParaRPr lang="en-GB" altLang="en-US" sz="2600" dirty="0"/>
          </a:p>
        </p:txBody>
      </p:sp>
    </p:spTree>
    <p:custDataLst>
      <p:tags r:id="rId1"/>
    </p:custDataLst>
    <p:extLst>
      <p:ext uri="{BB962C8B-B14F-4D97-AF65-F5344CB8AC3E}">
        <p14:creationId xmlns:p14="http://schemas.microsoft.com/office/powerpoint/2010/main" val="591841256"/>
      </p:ext>
    </p:extLst>
  </p:cSld>
  <p:clrMapOvr>
    <a:masterClrMapping/>
  </p:clrMapOvr>
  <mc:AlternateContent xmlns:mc="http://schemas.openxmlformats.org/markup-compatibility/2006" xmlns:p14="http://schemas.microsoft.com/office/powerpoint/2010/main">
    <mc:Choice Requires="p14">
      <p:transition p14:dur="100" advTm="18166">
        <p:cut/>
      </p:transition>
    </mc:Choice>
    <mc:Fallback xmlns="">
      <p:transition advTm="18166">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Enterprise Debt™</a:t>
            </a:r>
            <a:endParaRPr lang="en-GB" sz="4800" b="1" kern="1200" dirty="0">
              <a:solidFill>
                <a:srgbClr val="5E28A6"/>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1529">
        <p:cut/>
      </p:transition>
    </mc:Choice>
    <mc:Fallback xmlns="">
      <p:transition advTm="1529">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937"/>
          <a:stretch/>
        </p:blipFill>
        <p:spPr bwMode="auto">
          <a:xfrm>
            <a:off x="12700" y="419100"/>
            <a:ext cx="10375900" cy="178986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152400" y="2208962"/>
            <a:ext cx="4791075"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the perfect world, the Assigned Budget (i.e. what we are given) would always equal the Required Budget (i.e. what we need). But that never happens.</a:t>
            </a:r>
            <a:endParaRPr lang="en-GB" sz="3200" dirty="0" smtClean="0"/>
          </a:p>
        </p:txBody>
      </p:sp>
    </p:spTree>
    <p:extLst>
      <p:ext uri="{BB962C8B-B14F-4D97-AF65-F5344CB8AC3E}">
        <p14:creationId xmlns:p14="http://schemas.microsoft.com/office/powerpoint/2010/main" val="1920717804"/>
      </p:ext>
    </p:extLst>
  </p:cSld>
  <p:clrMapOvr>
    <a:masterClrMapping/>
  </p:clrMapOvr>
  <mc:AlternateContent xmlns:mc="http://schemas.openxmlformats.org/markup-compatibility/2006" xmlns:p14="http://schemas.microsoft.com/office/powerpoint/2010/main">
    <mc:Choice Requires="p14">
      <p:transition p14:dur="100" advTm="7555">
        <p:cut/>
      </p:transition>
    </mc:Choice>
    <mc:Fallback xmlns="">
      <p:transition advTm="7555">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5467350" y="2208962"/>
            <a:ext cx="4921250"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the real world, the Assigned Budget very rarely equals the Required Budget. There may very well be valid business or logistical reasons for this, but a lot of the time this restriction is pretty arbitrary.</a:t>
            </a:r>
            <a:endParaRPr lang="en-GB" sz="3200" dirty="0" smtClean="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937"/>
          <a:stretch/>
        </p:blipFill>
        <p:spPr bwMode="auto">
          <a:xfrm>
            <a:off x="12700" y="419100"/>
            <a:ext cx="10375900" cy="178986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832348"/>
      </p:ext>
    </p:extLst>
  </p:cSld>
  <p:clrMapOvr>
    <a:masterClrMapping/>
  </p:clrMapOvr>
  <mc:AlternateContent xmlns:mc="http://schemas.openxmlformats.org/markup-compatibility/2006" xmlns:p14="http://schemas.microsoft.com/office/powerpoint/2010/main">
    <mc:Choice Requires="p14">
      <p:transition p14:dur="100" advTm="10782">
        <p:cut/>
      </p:transition>
    </mc:Choice>
    <mc:Fallback xmlns="">
      <p:transition advTm="10782">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523875" y="2709906"/>
            <a:ext cx="9515475"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For most Enterprises that’s where it stops. People have to muddle through somehow, put their nose to the grindstone, forge ahead and think positive thoughts. Perhaps some lip service is paid to this gap - some entry in a risk register that is never used for anything - but that’s about it. </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937"/>
          <a:stretch/>
        </p:blipFill>
        <p:spPr bwMode="auto">
          <a:xfrm>
            <a:off x="12700" y="419100"/>
            <a:ext cx="10375900" cy="178986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1661">
        <p:cut/>
      </p:transition>
    </mc:Choice>
    <mc:Fallback xmlns="">
      <p:transition advTm="11661">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442912" y="2614656"/>
            <a:ext cx="9515475"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There </a:t>
            </a:r>
            <a:r>
              <a:rPr lang="en-GB" sz="3200" dirty="0"/>
              <a:t>will be implications, but those implications are not known and will only be discovered later when nothing can be done about them and those that should have done something about them have moved on to far more important things.</a:t>
            </a:r>
          </a:p>
          <a:p>
            <a:r>
              <a:rPr lang="en-GB" sz="3200" dirty="0"/>
              <a:t>So, let us be clear.</a:t>
            </a:r>
          </a:p>
          <a:p>
            <a:r>
              <a:rPr lang="en-GB" sz="3200" dirty="0"/>
              <a:t>Not providing what is asked for is not the problem.</a:t>
            </a:r>
          </a:p>
          <a:p>
            <a:r>
              <a:rPr lang="en-GB" sz="3200" dirty="0"/>
              <a:t>Ignoring the implications is.</a:t>
            </a: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3937"/>
          <a:stretch/>
        </p:blipFill>
        <p:spPr bwMode="auto">
          <a:xfrm>
            <a:off x="12700" y="419100"/>
            <a:ext cx="10375900" cy="178986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025270"/>
      </p:ext>
    </p:extLst>
  </p:cSld>
  <p:clrMapOvr>
    <a:masterClrMapping/>
  </p:clrMapOvr>
  <mc:AlternateContent xmlns:mc="http://schemas.openxmlformats.org/markup-compatibility/2006" xmlns:p14="http://schemas.microsoft.com/office/powerpoint/2010/main">
    <mc:Choice Requires="p14">
      <p:transition p14:dur="100" advTm="12958">
        <p:cut/>
      </p:transition>
    </mc:Choice>
    <mc:Fallback xmlns="">
      <p:transition advTm="12958">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3362325" y="2400474"/>
            <a:ext cx="6372224"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the Pragmatic world, things start off the same as in the real world i.e. the Assigned Budget very rarely equals the Required Budget. However, in the pragmatic world we accept this inconvenient truth and do something about it. We recognise that this creates Transformation </a:t>
            </a:r>
            <a:r>
              <a:rPr lang="en-GB" sz="3200" dirty="0" smtClean="0"/>
              <a:t>Debt™.</a:t>
            </a:r>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2052">
        <p:cut/>
      </p:transition>
    </mc:Choice>
    <mc:Fallback xmlns="">
      <p:transition advTm="12052">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3095625" y="2538456"/>
            <a:ext cx="7219950"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Transformation Debt, is what it would cost, to bring the work being done up to the same standard as would have been produced if the Assigned Budget had been the same as the Required Budget. Notice that this is bigger than the difference between the Required Budget, and the Assigned Budget</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4493">
        <p:cut/>
      </p:transition>
    </mc:Choice>
    <mc:Fallback xmlns="">
      <p:transition advTm="14493">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563561" y="612441"/>
            <a:ext cx="9274175"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Enterprise Debt™ is a measure of the money, people, and time that would be required to pay off the debt. </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7201">
        <p:cut/>
      </p:transition>
    </mc:Choice>
    <mc:Fallback xmlns="">
      <p:transition advTm="7201">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1333500" y="2614656"/>
            <a:ext cx="6257925"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Enterprise </a:t>
            </a:r>
            <a:r>
              <a:rPr lang="en-GB" sz="3200" dirty="0"/>
              <a:t>Debt™, like financial debt, </a:t>
            </a:r>
            <a:r>
              <a:rPr lang="en-GB" sz="3200" dirty="0" smtClean="0"/>
              <a:t>has </a:t>
            </a:r>
            <a:r>
              <a:rPr lang="en-GB" sz="3200" dirty="0"/>
              <a:t>to be serviced in the form of interest payments, for example increased support costs. Like interest payments on a loan, this is a recurring cost and will continue for as long as the Enterprise Debt™ it is servicing exists.</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1197">
        <p:cut/>
      </p:transition>
    </mc:Choice>
    <mc:Fallback xmlns="">
      <p:transition advTm="11197">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smtClean="0"/>
              <a:t>Why Use POET</a:t>
            </a:r>
            <a:endParaRPr lang="en-GB" dirty="0"/>
          </a:p>
        </p:txBody>
      </p:sp>
      <p:sp>
        <p:nvSpPr>
          <p:cNvPr id="13" name="Text Placeholder 3"/>
          <p:cNvSpPr>
            <a:spLocks noGrp="1"/>
          </p:cNvSpPr>
          <p:nvPr>
            <p:ph type="body" sz="quarter" idx="10"/>
          </p:nvPr>
        </p:nvSpPr>
        <p:spPr/>
        <p:txBody>
          <a:bodyPr/>
          <a:lstStyle/>
          <a:p>
            <a:r>
              <a:rPr lang="en-GB" smtClean="0"/>
              <a:t>2</a:t>
            </a:r>
            <a:endParaRPr lang="en-GB" dirty="0"/>
          </a:p>
        </p:txBody>
      </p:sp>
      <p:sp>
        <p:nvSpPr>
          <p:cNvPr id="14" name="Text Placeholder 17"/>
          <p:cNvSpPr>
            <a:spLocks noGrp="1"/>
          </p:cNvSpPr>
          <p:nvPr>
            <p:ph type="body" sz="quarter" idx="11"/>
          </p:nvPr>
        </p:nvSpPr>
        <p:spPr/>
        <p:txBody>
          <a:bodyPr/>
          <a:lstStyle/>
          <a:p>
            <a:r>
              <a:rPr lang="en-GB" dirty="0" smtClean="0"/>
              <a:t>Basic Premise</a:t>
            </a:r>
            <a:endParaRPr lang="en-GB"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596900"/>
            <a:ext cx="10375900" cy="650499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976325"/>
      </p:ext>
    </p:extLst>
  </p:cSld>
  <p:clrMapOvr>
    <a:masterClrMapping/>
  </p:clrMapOvr>
  <mc:AlternateContent xmlns:mc="http://schemas.openxmlformats.org/markup-compatibility/2006" xmlns:p14="http://schemas.microsoft.com/office/powerpoint/2010/main">
    <mc:Choice Requires="p14">
      <p:transition p14:dur="100" advTm="20279">
        <p:cut/>
      </p:transition>
    </mc:Choice>
    <mc:Fallback xmlns="">
      <p:transition advTm="20279">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431799" y="4160408"/>
            <a:ext cx="9537701"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addition, if the thing that was transformed now needs to be transformed again, there will also be an increased cost to effect that change. </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8859">
        <p:cut/>
      </p:transition>
    </mc:Choice>
    <mc:Fallback xmlns="">
      <p:transition advTm="8859">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12701" y="538206"/>
            <a:ext cx="10493374"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Recognising and managing Enterprise Debt™ provides a simple and extremely effective control mechanism for management to get back in control of their Transformation initiatives and for those working in them to produce quality work (and to be able to sleep at night!)</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0004">
        <p:cut/>
      </p:transition>
    </mc:Choice>
    <mc:Fallback xmlns="">
      <p:transition advTm="10004">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266701" y="540124"/>
            <a:ext cx="958215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Enterprise Debt™ is not an exercise in making sure that the Assigned Budget always equals the Required Budget.</a:t>
            </a:r>
            <a:endParaRPr lang="en-GB" sz="3200" dirty="0" smtClean="0"/>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5436">
        <p:cut/>
      </p:transition>
    </mc:Choice>
    <mc:Fallback xmlns="">
      <p:transition advTm="5436">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419100"/>
            <a:ext cx="10375900" cy="6867334"/>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p:txBody>
          <a:bodyPr/>
          <a:lstStyle/>
          <a:p>
            <a:r>
              <a:rPr lang="en-GB" dirty="0"/>
              <a:t>Governance &amp; Lobbying</a:t>
            </a:r>
          </a:p>
        </p:txBody>
      </p:sp>
      <p:sp>
        <p:nvSpPr>
          <p:cNvPr id="14" name="Text Placeholder 8"/>
          <p:cNvSpPr>
            <a:spLocks noGrp="1"/>
          </p:cNvSpPr>
          <p:nvPr>
            <p:ph type="body" sz="quarter" idx="11"/>
          </p:nvPr>
        </p:nvSpPr>
        <p:spPr/>
        <p:txBody>
          <a:bodyPr/>
          <a:lstStyle/>
          <a:p>
            <a:r>
              <a:rPr lang="en-GB" dirty="0"/>
              <a:t>Enterprise Debt</a:t>
            </a:r>
            <a:r>
              <a:rPr lang="en-GB" dirty="0" smtClean="0"/>
              <a:t>™ - Overview</a:t>
            </a:r>
            <a:endParaRPr lang="en-GB" dirty="0"/>
          </a:p>
        </p:txBody>
      </p:sp>
      <p:sp>
        <p:nvSpPr>
          <p:cNvPr id="13" name="Text Placeholder 6"/>
          <p:cNvSpPr>
            <a:spLocks noGrp="1"/>
          </p:cNvSpPr>
          <p:nvPr>
            <p:ph type="body" sz="quarter" idx="10"/>
          </p:nvPr>
        </p:nvSpPr>
        <p:spPr/>
        <p:txBody>
          <a:bodyPr/>
          <a:lstStyle/>
          <a:p>
            <a:r>
              <a:rPr lang="en-GB" dirty="0" smtClean="0"/>
              <a:t>5</a:t>
            </a:r>
            <a:endParaRPr lang="en-GB" dirty="0"/>
          </a:p>
        </p:txBody>
      </p:sp>
      <p:sp>
        <p:nvSpPr>
          <p:cNvPr id="6" name="TextBox 5"/>
          <p:cNvSpPr txBox="1"/>
          <p:nvPr/>
        </p:nvSpPr>
        <p:spPr>
          <a:xfrm>
            <a:off x="193676" y="447675"/>
            <a:ext cx="10375900"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Enterprise Debt™ makes sure that when the Assigned Budget does not equal the Required Budget (most of the time) that the implications are exposed so that management can make </a:t>
            </a:r>
            <a:r>
              <a:rPr lang="en-GB" sz="3200" dirty="0" smtClean="0"/>
              <a:t>informed business decisions in the light of that information.</a:t>
            </a:r>
          </a:p>
        </p:txBody>
      </p:sp>
    </p:spTree>
    <p:extLst>
      <p:ext uri="{BB962C8B-B14F-4D97-AF65-F5344CB8AC3E}">
        <p14:creationId xmlns:p14="http://schemas.microsoft.com/office/powerpoint/2010/main" val="291708933"/>
      </p:ext>
    </p:extLst>
  </p:cSld>
  <p:clrMapOvr>
    <a:masterClrMapping/>
  </p:clrMapOvr>
  <mc:AlternateContent xmlns:mc="http://schemas.openxmlformats.org/markup-compatibility/2006" xmlns:p14="http://schemas.microsoft.com/office/powerpoint/2010/main">
    <mc:Choice Requires="p14">
      <p:transition p14:dur="100" advTm="10489">
        <p:cut/>
      </p:transition>
    </mc:Choice>
    <mc:Fallback xmlns="">
      <p:transition advTm="10489">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070747" y="2466150"/>
            <a:ext cx="6632810"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diagram illustrates the Transformation investment/cost profile of an </a:t>
            </a:r>
            <a:r>
              <a:rPr lang="en-GB" sz="3200" dirty="0" smtClean="0"/>
              <a:t>Enterprise that </a:t>
            </a:r>
            <a:r>
              <a:rPr lang="en-GB" sz="3200" dirty="0"/>
              <a:t>does not expose and manage Enterprise Debt™ (shown in red) and is typical of 99.9% of all Enterprises</a:t>
            </a:r>
            <a:r>
              <a:rPr lang="en-GB" sz="3200" dirty="0" smtClean="0"/>
              <a:t>.</a:t>
            </a:r>
            <a:endParaRPr lang="en-GB" sz="3200" dirty="0"/>
          </a:p>
        </p:txBody>
      </p:sp>
    </p:spTree>
    <p:extLst>
      <p:ext uri="{BB962C8B-B14F-4D97-AF65-F5344CB8AC3E}">
        <p14:creationId xmlns:p14="http://schemas.microsoft.com/office/powerpoint/2010/main" val="2975513244"/>
      </p:ext>
    </p:extLst>
  </p:cSld>
  <p:clrMapOvr>
    <a:masterClrMapping/>
  </p:clrMapOvr>
  <mc:AlternateContent xmlns:mc="http://schemas.openxmlformats.org/markup-compatibility/2006" xmlns:p14="http://schemas.microsoft.com/office/powerpoint/2010/main">
    <mc:Choice Requires="p14">
      <p:transition p14:dur="100" advTm="8835">
        <p:cut/>
      </p:transition>
    </mc:Choice>
    <mc:Fallback xmlns="">
      <p:transition advTm="8835">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6100549" y="2211784"/>
            <a:ext cx="4278952"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t>
            </a:r>
            <a:r>
              <a:rPr lang="en-GB" sz="3200" dirty="0"/>
              <a:t>level of investment rises, but very slowly, while costs are kept low. During this time hidden Enterprise Debt™ is slowly building up</a:t>
            </a:r>
            <a:r>
              <a:rPr lang="en-GB" sz="3200" dirty="0" smtClean="0"/>
              <a:t>…</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10756">
        <p:cut/>
      </p:transition>
    </mc:Choice>
    <mc:Fallback xmlns="">
      <p:transition advTm="10756">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807727" y="2161803"/>
            <a:ext cx="653727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When this hidden Enterprise Debt™ reaches a critical </a:t>
            </a:r>
            <a:r>
              <a:rPr lang="en-GB" sz="3200" dirty="0" smtClean="0"/>
              <a:t>point</a:t>
            </a:r>
          </a:p>
          <a:p>
            <a:r>
              <a:rPr lang="en-GB" sz="3200" dirty="0" smtClean="0"/>
              <a:t>(i.e. when </a:t>
            </a:r>
            <a:r>
              <a:rPr lang="en-GB" sz="3200" dirty="0"/>
              <a:t>the pile of dirt </a:t>
            </a:r>
            <a:r>
              <a:rPr lang="en-GB" sz="3200" dirty="0" smtClean="0"/>
              <a:t>under </a:t>
            </a:r>
            <a:r>
              <a:rPr lang="en-GB" sz="3200" dirty="0"/>
              <a:t>the carpet has become too big to </a:t>
            </a:r>
            <a:r>
              <a:rPr lang="en-GB" sz="3200" dirty="0" smtClean="0"/>
              <a:t>ignore)</a:t>
            </a:r>
          </a:p>
          <a:p>
            <a:r>
              <a:rPr lang="en-GB" sz="3200" dirty="0" smtClean="0"/>
              <a:t>a </a:t>
            </a:r>
            <a:r>
              <a:rPr lang="en-GB" sz="3200" dirty="0"/>
              <a:t>very large and abrupt investment is required to deal with it</a:t>
            </a:r>
            <a:r>
              <a:rPr lang="en-GB" sz="3200" dirty="0" smtClean="0"/>
              <a:t>.</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9592">
        <p:cut/>
      </p:transition>
    </mc:Choice>
    <mc:Fallback xmlns="">
      <p:transition advTm="9592">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4299047" y="2193194"/>
            <a:ext cx="4790364"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Often referred to as “getting the car out of the ditch</a:t>
            </a:r>
            <a:r>
              <a:rPr lang="en-GB" sz="3200" dirty="0" smtClean="0"/>
              <a:t>”, it’s </a:t>
            </a:r>
            <a:r>
              <a:rPr lang="en-GB" sz="3200" dirty="0"/>
              <a:t>focus is usually very short term and only concerned with dealing with the major issue that cannot be ignored any </a:t>
            </a:r>
            <a:r>
              <a:rPr lang="en-GB" sz="3200" dirty="0" smtClean="0"/>
              <a:t>longer.</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8758">
        <p:cut/>
      </p:transition>
    </mc:Choice>
    <mc:Fallback xmlns="">
      <p:transition advTm="8758">
        <p:cu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6025868" y="626797"/>
            <a:ext cx="4258100" cy="600164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Having spent a large amount of money over a very short timeframe the focus then tends to be, once again, to reduce costs and expenditure and therefore we return to the low level of investment we saw before and the whole process repeats itself</a:t>
            </a:r>
            <a:r>
              <a:rPr lang="en-GB" sz="3200" dirty="0" smtClean="0"/>
              <a:t>.</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9515">
        <p:cut/>
      </p:transition>
    </mc:Choice>
    <mc:Fallback xmlns="">
      <p:transition advTm="9515">
        <p:cu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177421" y="2209868"/>
            <a:ext cx="10402413"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algn="l"/>
            <a:r>
              <a:rPr lang="en-GB" sz="3200" dirty="0"/>
              <a:t>This graph is characterised by: -</a:t>
            </a:r>
          </a:p>
          <a:p>
            <a:pPr marL="514350" indent="-514350" algn="l">
              <a:buFont typeface="+mj-lt"/>
              <a:buAutoNum type="arabicPeriod"/>
            </a:pPr>
            <a:r>
              <a:rPr lang="en-GB" sz="3200" dirty="0"/>
              <a:t>Low levels of investment while hidden Enterprise Debt™ builds up</a:t>
            </a:r>
          </a:p>
          <a:p>
            <a:pPr marL="514350" indent="-514350" algn="l">
              <a:buFont typeface="+mj-lt"/>
              <a:buAutoNum type="arabicPeriod"/>
            </a:pPr>
            <a:r>
              <a:rPr lang="en-GB" sz="3200" dirty="0"/>
              <a:t>Followed by large, unplanned and abrupt investment when things get too </a:t>
            </a:r>
            <a:r>
              <a:rPr lang="en-GB" sz="3200" dirty="0" smtClean="0"/>
              <a:t>bad.</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8744">
        <p:cut/>
      </p:transition>
    </mc:Choice>
    <mc:Fallback xmlns="">
      <p:transition advTm="8744">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5E2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11330"/>
      </p:ext>
    </p:ext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113495" y="2142889"/>
            <a:ext cx="4503310"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causes Un-predictability, which leads to Un-stability, which means management is not in Control</a:t>
            </a:r>
            <a:r>
              <a:rPr lang="en-GB" sz="3200" dirty="0" smtClean="0"/>
              <a:t>.</a:t>
            </a:r>
            <a:endParaRPr lang="en-GB" sz="3200" dirty="0"/>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5339">
        <p:cut/>
      </p:transition>
    </mc:Choice>
    <mc:Fallback xmlns="">
      <p:transition advTm="5339">
        <p:cu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1937984" y="2466150"/>
            <a:ext cx="745167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These large, unplanned and abrupt rises in investment, can often occur at the same time that an incumbent CIO is replaced by </a:t>
            </a:r>
            <a:r>
              <a:rPr lang="en-GB" sz="3200" dirty="0" smtClean="0"/>
              <a:t>another</a:t>
            </a:r>
            <a:r>
              <a:rPr lang="en-GB" sz="3200" dirty="0"/>
              <a:t>!</a:t>
            </a:r>
          </a:p>
        </p:txBody>
      </p:sp>
    </p:spTree>
    <p:extLst>
      <p:ext uri="{BB962C8B-B14F-4D97-AF65-F5344CB8AC3E}">
        <p14:creationId xmlns:p14="http://schemas.microsoft.com/office/powerpoint/2010/main" val="2738162398"/>
      </p:ext>
    </p:extLst>
  </p:cSld>
  <p:clrMapOvr>
    <a:masterClrMapping/>
  </p:clrMapOvr>
  <mc:AlternateContent xmlns:mc="http://schemas.openxmlformats.org/markup-compatibility/2006" xmlns:p14="http://schemas.microsoft.com/office/powerpoint/2010/main">
    <mc:Choice Requires="p14">
      <p:transition p14:dur="100" advTm="6695">
        <p:cut/>
      </p:transition>
    </mc:Choice>
    <mc:Fallback xmlns="">
      <p:transition advTm="6695">
        <p:cu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diagram illustrates the Transformation investment/cost profile of an organisation that DOES expose and manage Enterprise Debt™ (shown in green</a:t>
            </a:r>
            <a:r>
              <a:rPr lang="en-GB" sz="3200" dirty="0" smtClean="0"/>
              <a:t>).</a:t>
            </a:r>
            <a:endParaRPr lang="en-GB" sz="3200" dirty="0"/>
          </a:p>
        </p:txBody>
      </p:sp>
    </p:spTree>
    <p:extLst>
      <p:ext uri="{BB962C8B-B14F-4D97-AF65-F5344CB8AC3E}">
        <p14:creationId xmlns:p14="http://schemas.microsoft.com/office/powerpoint/2010/main" val="3537896214"/>
      </p:ext>
    </p:extLst>
  </p:cSld>
  <p:clrMapOvr>
    <a:masterClrMapping/>
  </p:clrMapOvr>
  <mc:AlternateContent xmlns:mc="http://schemas.openxmlformats.org/markup-compatibility/2006" xmlns:p14="http://schemas.microsoft.com/office/powerpoint/2010/main">
    <mc:Choice Requires="p14">
      <p:transition p14:dur="100" advTm="6761">
        <p:cut/>
      </p:transition>
    </mc:Choice>
    <mc:Fallback xmlns="">
      <p:transition advTm="6761">
        <p:cu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level of investment rises more steeply than before as management decisions release resources to keep Enterprise Debt™ under control</a:t>
            </a:r>
            <a:r>
              <a:rPr lang="en-GB" sz="3200" dirty="0" smtClean="0"/>
              <a:t>.</a:t>
            </a:r>
            <a:endParaRPr lang="en-GB" sz="3200" dirty="0"/>
          </a:p>
        </p:txBody>
      </p:sp>
    </p:spTree>
    <p:extLst>
      <p:ext uri="{BB962C8B-B14F-4D97-AF65-F5344CB8AC3E}">
        <p14:creationId xmlns:p14="http://schemas.microsoft.com/office/powerpoint/2010/main" val="3066125422"/>
      </p:ext>
    </p:extLst>
  </p:cSld>
  <p:clrMapOvr>
    <a:masterClrMapping/>
  </p:clrMapOvr>
  <mc:AlternateContent xmlns:mc="http://schemas.openxmlformats.org/markup-compatibility/2006" xmlns:p14="http://schemas.microsoft.com/office/powerpoint/2010/main">
    <mc:Choice Requires="p14">
      <p:transition p14:dur="100" advTm="6226">
        <p:cut/>
      </p:transition>
    </mc:Choice>
    <mc:Fallback xmlns="">
      <p:transition advTm="6226">
        <p:cu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Enterprise Debt™ does build up but this debt is exposed  and managed and does not get as large as before. </a:t>
            </a:r>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6240">
        <p:cut/>
      </p:transition>
    </mc:Choice>
    <mc:Fallback xmlns="">
      <p:transition advTm="6240">
        <p:cu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Increased investment to reduce it can be planned </a:t>
            </a:r>
            <a:r>
              <a:rPr lang="en-GB" sz="3200" dirty="0" smtClean="0"/>
              <a:t>ahead when appropriate, </a:t>
            </a:r>
            <a:r>
              <a:rPr lang="en-GB" sz="3200" dirty="0"/>
              <a:t>so that when then debt reaches a critical point we can execute the investment in a controlled way</a:t>
            </a:r>
            <a:r>
              <a:rPr lang="en-GB" sz="3200" dirty="0" smtClean="0"/>
              <a:t>.</a:t>
            </a:r>
            <a:endParaRPr lang="en-GB" sz="3200" dirty="0"/>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6760">
        <p:cut/>
      </p:transition>
    </mc:Choice>
    <mc:Fallback xmlns="">
      <p:transition advTm="6760">
        <p:cu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addition, while this investment solves any short term problems that may be evident it is also aligned to longer term goals</a:t>
            </a:r>
            <a:r>
              <a:rPr lang="en-GB" sz="3200" dirty="0" smtClean="0"/>
              <a:t>.</a:t>
            </a:r>
            <a:endParaRPr lang="en-GB" sz="3200" dirty="0"/>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6391">
        <p:cut/>
      </p:transition>
    </mc:Choice>
    <mc:Fallback xmlns="">
      <p:transition advTm="6391">
        <p:cu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After the investment, we again return to a more moderate level of investment and the whole process repeats its self</a:t>
            </a:r>
            <a:r>
              <a:rPr lang="en-GB" sz="3200" dirty="0" smtClean="0"/>
              <a:t>.</a:t>
            </a:r>
            <a:endParaRPr lang="en-GB" sz="3200" dirty="0"/>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4605">
        <p:cut/>
      </p:transition>
    </mc:Choice>
    <mc:Fallback xmlns="">
      <p:transition advTm="4605">
        <p:cu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241825" y="2591813"/>
            <a:ext cx="10262439"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algn="l"/>
            <a:r>
              <a:rPr lang="en-GB" sz="3200" dirty="0"/>
              <a:t>This graph is characterised by: -</a:t>
            </a:r>
          </a:p>
          <a:p>
            <a:pPr marL="514350" indent="-514350" algn="l">
              <a:buFont typeface="+mj-lt"/>
              <a:buAutoNum type="arabicPeriod"/>
            </a:pPr>
            <a:r>
              <a:rPr lang="en-GB" sz="3200" dirty="0"/>
              <a:t>An Increased level of investment while Enterprise Debt™ is exposed and managed</a:t>
            </a:r>
          </a:p>
          <a:p>
            <a:pPr marL="514350" indent="-514350" algn="l">
              <a:buFont typeface="+mj-lt"/>
              <a:buAutoNum type="arabicPeriod"/>
            </a:pPr>
            <a:r>
              <a:rPr lang="en-GB" sz="3200" dirty="0"/>
              <a:t>Followed by moderate investment when </a:t>
            </a:r>
            <a:r>
              <a:rPr lang="en-GB" sz="3200" dirty="0" smtClean="0"/>
              <a:t>planned</a:t>
            </a:r>
            <a:endParaRPr lang="en-GB" sz="3200" dirty="0"/>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6125">
        <p:cut/>
      </p:transition>
    </mc:Choice>
    <mc:Fallback xmlns="">
      <p:transition advTm="6125">
        <p:cut/>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2619356" y="2741358"/>
            <a:ext cx="556828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provides Predictability, which leads to Stability, which means management is in Control</a:t>
            </a:r>
          </a:p>
        </p:txBody>
      </p:sp>
    </p:spTree>
    <p:extLst>
      <p:ext uri="{BB962C8B-B14F-4D97-AF65-F5344CB8AC3E}">
        <p14:creationId xmlns:p14="http://schemas.microsoft.com/office/powerpoint/2010/main" val="786650345"/>
      </p:ext>
    </p:extLst>
  </p:cSld>
  <p:clrMapOvr>
    <a:masterClrMapping/>
  </p:clrMapOvr>
  <mc:AlternateContent xmlns:mc="http://schemas.openxmlformats.org/markup-compatibility/2006" xmlns:p14="http://schemas.microsoft.com/office/powerpoint/2010/main">
    <mc:Choice Requires="p14">
      <p:transition p14:dur="100" advTm="5580">
        <p:cut/>
      </p:transition>
    </mc:Choice>
    <mc:Fallback xmlns="">
      <p:transition advTm="5580">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2b05d90e721fcf4ff8ed34a896101914ee4c"/>
</p:tagLst>
</file>

<file path=ppt/tags/tag10.xml><?xml version="1.0" encoding="utf-8"?>
<p:tagLst xmlns:a="http://schemas.openxmlformats.org/drawingml/2006/main" xmlns:r="http://schemas.openxmlformats.org/officeDocument/2006/relationships" xmlns:p="http://schemas.openxmlformats.org/presentationml/2006/main">
  <p:tag name="TIMING" val="|4.3|3.8|3.1|1.4|0.8|0.7|1.9"/>
</p:tagLst>
</file>

<file path=ppt/tags/tag11.xml><?xml version="1.0" encoding="utf-8"?>
<p:tagLst xmlns:a="http://schemas.openxmlformats.org/drawingml/2006/main" xmlns:r="http://schemas.openxmlformats.org/officeDocument/2006/relationships" xmlns:p="http://schemas.openxmlformats.org/presentationml/2006/main">
  <p:tag name="TIMING" val="|3.6|4.2"/>
</p:tagLst>
</file>

<file path=ppt/tags/tag12.xml><?xml version="1.0" encoding="utf-8"?>
<p:tagLst xmlns:a="http://schemas.openxmlformats.org/drawingml/2006/main" xmlns:r="http://schemas.openxmlformats.org/officeDocument/2006/relationships" xmlns:p="http://schemas.openxmlformats.org/presentationml/2006/main">
  <p:tag name="TIMING" val="|3.9|1.7"/>
</p:tagLst>
</file>

<file path=ppt/tags/tag2.xml><?xml version="1.0" encoding="utf-8"?>
<p:tagLst xmlns:a="http://schemas.openxmlformats.org/drawingml/2006/main" xmlns:r="http://schemas.openxmlformats.org/officeDocument/2006/relationships" xmlns:p="http://schemas.openxmlformats.org/presentationml/2006/main">
  <p:tag name="TIMING" val="|8.9"/>
</p:tagLst>
</file>

<file path=ppt/tags/tag3.xml><?xml version="1.0" encoding="utf-8"?>
<p:tagLst xmlns:a="http://schemas.openxmlformats.org/drawingml/2006/main" xmlns:r="http://schemas.openxmlformats.org/officeDocument/2006/relationships" xmlns:p="http://schemas.openxmlformats.org/presentationml/2006/main">
  <p:tag name="TIMING" val="|8.4"/>
</p:tagLst>
</file>

<file path=ppt/tags/tag4.xml><?xml version="1.0" encoding="utf-8"?>
<p:tagLst xmlns:a="http://schemas.openxmlformats.org/drawingml/2006/main" xmlns:r="http://schemas.openxmlformats.org/officeDocument/2006/relationships" xmlns:p="http://schemas.openxmlformats.org/presentationml/2006/main">
  <p:tag name="TIMING" val="|8|3.4|1.8|0.6"/>
</p:tagLst>
</file>

<file path=ppt/tags/tag5.xml><?xml version="1.0" encoding="utf-8"?>
<p:tagLst xmlns:a="http://schemas.openxmlformats.org/drawingml/2006/main" xmlns:r="http://schemas.openxmlformats.org/officeDocument/2006/relationships" xmlns:p="http://schemas.openxmlformats.org/presentationml/2006/main">
  <p:tag name="TIMING" val="|5.6"/>
</p:tagLst>
</file>

<file path=ppt/tags/tag6.xml><?xml version="1.0" encoding="utf-8"?>
<p:tagLst xmlns:a="http://schemas.openxmlformats.org/drawingml/2006/main" xmlns:r="http://schemas.openxmlformats.org/officeDocument/2006/relationships" xmlns:p="http://schemas.openxmlformats.org/presentationml/2006/main">
  <p:tag name="TIMING" val="|5.4|5.1|4.9|5.4"/>
</p:tagLst>
</file>

<file path=ppt/tags/tag7.xml><?xml version="1.0" encoding="utf-8"?>
<p:tagLst xmlns:a="http://schemas.openxmlformats.org/drawingml/2006/main" xmlns:r="http://schemas.openxmlformats.org/officeDocument/2006/relationships" xmlns:p="http://schemas.openxmlformats.org/presentationml/2006/main">
  <p:tag name="TIMING" val="|5.2"/>
</p:tagLst>
</file>

<file path=ppt/tags/tag8.xml><?xml version="1.0" encoding="utf-8"?>
<p:tagLst xmlns:a="http://schemas.openxmlformats.org/drawingml/2006/main" xmlns:r="http://schemas.openxmlformats.org/officeDocument/2006/relationships" xmlns:p="http://schemas.openxmlformats.org/presentationml/2006/main">
  <p:tag name="TIMING" val="|5.7|6.3"/>
</p:tagLst>
</file>

<file path=ppt/tags/tag9.xml><?xml version="1.0" encoding="utf-8"?>
<p:tagLst xmlns:a="http://schemas.openxmlformats.org/drawingml/2006/main" xmlns:r="http://schemas.openxmlformats.org/officeDocument/2006/relationships" xmlns:p="http://schemas.openxmlformats.org/presentationml/2006/main">
  <p:tag name="TIMING" val="|5.7|6.3"/>
</p:tagLst>
</file>

<file path=ppt/theme/theme1.xml><?xml version="1.0" encoding="utf-8"?>
<a:theme xmlns:a="http://schemas.openxmlformats.org/drawingml/2006/main" name="1_Corporate_PowerPoint_template">
  <a:themeElements>
    <a:clrScheme name="">
      <a:dk1>
        <a:srgbClr val="000000"/>
      </a:dk1>
      <a:lt1>
        <a:srgbClr val="FFFFFF"/>
      </a:lt1>
      <a:dk2>
        <a:srgbClr val="FFFFFF"/>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1_Corporate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00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Corporate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orporate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orporate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orporate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rporate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orporate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orporate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orporate_PowerPoint_template 8">
        <a:dk1>
          <a:srgbClr val="808080"/>
        </a:dk1>
        <a:lt1>
          <a:srgbClr val="FFFFFF"/>
        </a:lt1>
        <a:dk2>
          <a:srgbClr val="009999"/>
        </a:dk2>
        <a:lt2>
          <a:srgbClr val="FFFFFF"/>
        </a:lt2>
        <a:accent1>
          <a:srgbClr val="C0C0C0"/>
        </a:accent1>
        <a:accent2>
          <a:srgbClr val="0066FF"/>
        </a:accent2>
        <a:accent3>
          <a:srgbClr val="AACACA"/>
        </a:accent3>
        <a:accent4>
          <a:srgbClr val="DADADA"/>
        </a:accent4>
        <a:accent5>
          <a:srgbClr val="DCDCDC"/>
        </a:accent5>
        <a:accent6>
          <a:srgbClr val="005CE7"/>
        </a:accent6>
        <a:hlink>
          <a:srgbClr val="FF0000"/>
        </a:hlink>
        <a:folHlink>
          <a:srgbClr val="00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777777"/>
    </a:lt1>
    <a:dk2>
      <a:srgbClr val="FFFFFF"/>
    </a:dk2>
    <a:lt2>
      <a:srgbClr val="808080"/>
    </a:lt2>
    <a:accent1>
      <a:srgbClr val="C0C0C0"/>
    </a:accent1>
    <a:accent2>
      <a:srgbClr val="0066FF"/>
    </a:accent2>
    <a:accent3>
      <a:srgbClr val="BDBDBD"/>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8049</TotalTime>
  <Words>5106</Words>
  <Application>Microsoft Office PowerPoint</Application>
  <PresentationFormat>Custom</PresentationFormat>
  <Paragraphs>799</Paragraphs>
  <Slides>134</Slides>
  <Notes>134</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1_Corporate_PowerPoint_template</vt:lpstr>
      <vt:lpstr>PowerPoint Presentation</vt:lpstr>
      <vt:lpstr>PowerPoint Presentation</vt:lpstr>
      <vt:lpstr>PowerPoint Presentation</vt:lpstr>
      <vt:lpstr>PowerPoint Presentation</vt:lpstr>
      <vt:lpstr>PowerPoint Presentation</vt:lpstr>
      <vt:lpstr>PowerPoint Presentation</vt:lpstr>
      <vt:lpstr>Lets Begin with a Premise…</vt:lpstr>
      <vt:lpstr>Why Use POET</vt:lpstr>
      <vt:lpstr>Decision point…</vt:lpstr>
      <vt:lpstr>PowerPoint Presentation</vt:lpstr>
      <vt:lpstr>Definitions</vt:lpstr>
      <vt:lpstr>Overview</vt:lpstr>
      <vt:lpstr>Overview</vt:lpstr>
      <vt:lpstr>Overview</vt:lpstr>
      <vt:lpstr>Overview</vt:lpstr>
      <vt:lpstr>Problems &amp; Opportunities</vt:lpstr>
      <vt:lpstr>PowerPoint Presentation</vt:lpstr>
      <vt:lpstr>Motivation - Methods</vt:lpstr>
      <vt:lpstr>Motivation - Artefacts</vt:lpstr>
      <vt:lpstr>Motivation - Methods</vt:lpstr>
      <vt:lpstr>Some Questions</vt:lpstr>
      <vt:lpstr>Decision point…</vt:lpstr>
      <vt:lpstr>PowerPoint Presentation</vt:lpstr>
      <vt:lpstr>What is the Fundamental Problem?</vt:lpstr>
      <vt:lpstr>The Fundamental Problem</vt:lpstr>
      <vt:lpstr>The Fundamental Problem</vt:lpstr>
      <vt:lpstr>Decision point…</vt:lpstr>
      <vt:lpstr>PowerPoint Presentation</vt:lpstr>
      <vt:lpstr>What is the Fundamental Solution?</vt:lpstr>
      <vt:lpstr>The Fundamental Solution</vt:lpstr>
      <vt:lpstr>The Fundamental Solution</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What Does The Architecture Paradigm™ Really Mean?</vt:lpstr>
      <vt:lpstr>Enterprise Debt™</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Governance &amp; Lobbying</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How do we become more mature?</vt:lpstr>
      <vt:lpstr>Increasing our Transformational Maturity</vt:lpstr>
      <vt:lpstr>What is a Framework…</vt:lpstr>
      <vt:lpstr>Primitives</vt:lpstr>
      <vt:lpstr>Primitives</vt:lpstr>
      <vt:lpstr>Primitives</vt:lpstr>
      <vt:lpstr>Primitives</vt:lpstr>
      <vt:lpstr>Primitives</vt:lpstr>
      <vt:lpstr>Primitives</vt:lpstr>
      <vt:lpstr>Primitives</vt:lpstr>
      <vt:lpstr>Primitives</vt:lpstr>
      <vt:lpstr>Primitives</vt:lpstr>
      <vt:lpstr>Primitives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Where POET Fits</vt:lpstr>
      <vt:lpstr>Where POET Fits</vt:lpstr>
      <vt:lpstr>Where POET Fits</vt:lpstr>
      <vt:lpstr>Why Use POET</vt:lpstr>
      <vt:lpstr>Decision point…</vt:lpstr>
      <vt:lpstr>PowerPoint Presentation</vt:lpstr>
    </vt:vector>
  </TitlesOfParts>
  <Company>Pragmatic EA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 Frameworks</dc:title>
  <dc:creator>Pragmatic EA Ltd</dc:creator>
  <cp:lastModifiedBy>Kevin Lee Smith</cp:lastModifiedBy>
  <cp:revision>494</cp:revision>
  <dcterms:created xsi:type="dcterms:W3CDTF">2008-05-19T09:09:29Z</dcterms:created>
  <dcterms:modified xsi:type="dcterms:W3CDTF">2014-07-24T10:39:13Z</dcterms:modified>
</cp:coreProperties>
</file>