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9" r:id="rId1"/>
    <p:sldMasterId id="2147483690" r:id="rId2"/>
  </p:sldMasterIdLst>
  <p:notesMasterIdLst>
    <p:notesMasterId r:id="rId7"/>
  </p:notesMasterIdLst>
  <p:sldIdLst>
    <p:sldId id="256" r:id="rId3"/>
    <p:sldId id="257" r:id="rId4"/>
    <p:sldId id="258" r:id="rId5"/>
    <p:sldId id="259" r:id="rId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Helvetica Neue" panose="02000503000000020004" pitchFamily="2" charset="0"/>
      <p:regular r:id="rId12"/>
      <p:bold r:id="rId13"/>
      <p:italic r:id="rId14"/>
      <p:boldItalic r:id="rId15"/>
    </p:embeddedFont>
    <p:embeddedFont>
      <p:font typeface="Verdana" panose="020B0604030504040204" pitchFamily="3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712"/>
  </p:normalViewPr>
  <p:slideViewPr>
    <p:cSldViewPr snapToGrid="0" snapToObjects="1">
      <p:cViewPr varScale="1">
        <p:scale>
          <a:sx n="161" d="100"/>
          <a:sy n="161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9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4.fntdata"/><Relationship Id="rId5" Type="http://schemas.openxmlformats.org/officeDocument/2006/relationships/slide" Target="slides/slide3.xml"/><Relationship Id="rId15" Type="http://schemas.openxmlformats.org/officeDocument/2006/relationships/font" Target="fonts/font8.fntdata"/><Relationship Id="rId23" Type="http://schemas.openxmlformats.org/officeDocument/2006/relationships/tableStyles" Target="tableStyle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2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d96dccde3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5d96dccde3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5d96dcc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5d96dcc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5d96dccde3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5d96dccde3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5d96dccde3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5d96dccde3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--------------- title+text 1">
  <p:cSld name="--------------- title+text 1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Google Shape;38;p11"/>
          <p:cNvCxnSpPr/>
          <p:nvPr/>
        </p:nvCxnSpPr>
        <p:spPr>
          <a:xfrm>
            <a:off x="161125" y="144758"/>
            <a:ext cx="8803500" cy="0"/>
          </a:xfrm>
          <a:prstGeom prst="straightConnector1">
            <a:avLst/>
          </a:prstGeom>
          <a:noFill/>
          <a:ln w="2520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39" name="Google Shape;39;p11"/>
          <p:cNvSpPr txBox="1">
            <a:spLocks noGrp="1"/>
          </p:cNvSpPr>
          <p:nvPr>
            <p:ph type="title"/>
          </p:nvPr>
        </p:nvSpPr>
        <p:spPr>
          <a:xfrm>
            <a:off x="87070" y="148589"/>
            <a:ext cx="2189400" cy="48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/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/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/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/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/>
            </a:lvl9pPr>
          </a:lstStyle>
          <a:p>
            <a:endParaRPr/>
          </a:p>
        </p:txBody>
      </p:sp>
      <p:sp>
        <p:nvSpPr>
          <p:cNvPr id="40" name="Google Shape;40;p11"/>
          <p:cNvSpPr txBox="1">
            <a:spLocks noGrp="1"/>
          </p:cNvSpPr>
          <p:nvPr>
            <p:ph type="body" idx="1"/>
          </p:nvPr>
        </p:nvSpPr>
        <p:spPr>
          <a:xfrm>
            <a:off x="-33200" y="996075"/>
            <a:ext cx="8931600" cy="42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━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━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━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━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━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━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━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━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rgbClr val="000000"/>
              </a:buClr>
              <a:buSzPts val="1400"/>
              <a:buFont typeface="Helvetica Neue"/>
              <a:buChar char="━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----- title" type="titleOnly">
  <p:cSld name="TITLE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2"/>
          <p:cNvSpPr txBox="1">
            <a:spLocks noGrp="1"/>
          </p:cNvSpPr>
          <p:nvPr>
            <p:ph type="title"/>
          </p:nvPr>
        </p:nvSpPr>
        <p:spPr>
          <a:xfrm>
            <a:off x="87070" y="148589"/>
            <a:ext cx="2189400" cy="48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/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/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/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/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/>
            </a:lvl9pPr>
          </a:lstStyle>
          <a:p>
            <a:endParaRPr/>
          </a:p>
        </p:txBody>
      </p:sp>
      <p:sp>
        <p:nvSpPr>
          <p:cNvPr id="43" name="Google Shape;43;p12"/>
          <p:cNvSpPr txBox="1">
            <a:spLocks noGrp="1"/>
          </p:cNvSpPr>
          <p:nvPr>
            <p:ph type="sldNum" idx="12"/>
          </p:nvPr>
        </p:nvSpPr>
        <p:spPr>
          <a:xfrm>
            <a:off x="6555514" y="4685930"/>
            <a:ext cx="2130000" cy="3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4" name="Google Shape;44;p12"/>
          <p:cNvCxnSpPr/>
          <p:nvPr/>
        </p:nvCxnSpPr>
        <p:spPr>
          <a:xfrm>
            <a:off x="163275" y="144758"/>
            <a:ext cx="2089800" cy="0"/>
          </a:xfrm>
          <a:prstGeom prst="straightConnector1">
            <a:avLst/>
          </a:prstGeom>
          <a:noFill/>
          <a:ln w="2520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ld mit Überschrift" type="picTx">
  <p:cSld name="PICTURE_WITH_CAPTION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_1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4"/>
          <p:cNvSpPr txBox="1"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79125" rIns="79125" bIns="79125" anchor="b" anchorCtr="0">
            <a:noAutofit/>
          </a:bodyPr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5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subTitle" idx="1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79125" rIns="79125" bIns="79125" anchor="t" anchorCtr="0">
            <a:noAutofit/>
          </a:bodyPr>
          <a:lstStyle>
            <a:lvl1pPr marL="0" marR="0" lvl="0" indent="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93700" marR="0" lvl="1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7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787400" marR="0" lvl="2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181100" marR="0" lvl="3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87500" marR="0" lvl="4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981200" marR="0" lvl="5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374900" marR="0" lvl="6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68600" marR="0" lvl="7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162300" marR="0" lvl="8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79125" rIns="79125" bIns="79125" anchor="ctr" anchorCtr="0">
            <a:noAutofit/>
          </a:bodyPr>
          <a:lstStyle>
            <a:lvl1pPr marL="0" marR="0" lvl="0" indent="-762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93700" marR="0" lvl="1" indent="-762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787400" marR="0" lvl="2" indent="-76200" algn="l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181100" marR="0" lvl="3" indent="-762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87500" marR="0" lvl="4" indent="-762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981200" marR="0" lvl="5" indent="-76200" algn="l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374900" marR="0" lvl="6" indent="-762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68600" marR="0" lvl="7" indent="-762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162300" marR="0" lvl="8" indent="-76200" algn="l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79125" rIns="79125" bIns="79125" anchor="ctr" anchorCtr="0">
            <a:noAutofit/>
          </a:bodyPr>
          <a:lstStyle>
            <a:lvl1pPr marL="0" marR="0" lvl="0" indent="-76200" algn="ctr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93700" marR="0" lvl="1" indent="-762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787400" marR="0" lvl="2" indent="-76200" algn="l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181100" marR="0" lvl="3" indent="-762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87500" marR="0" lvl="4" indent="-762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981200" marR="0" lvl="5" indent="-76200" algn="l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374900" marR="0" lvl="6" indent="-762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68600" marR="0" lvl="7" indent="-762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162300" marR="0" lvl="8" indent="-76200" algn="l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sldNum" idx="12"/>
          </p:nvPr>
        </p:nvSpPr>
        <p:spPr>
          <a:xfrm>
            <a:off x="6457951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--------------- title 1">
  <p:cSld name="BLANK_1_1_1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Google Shape;53;p15"/>
          <p:cNvCxnSpPr/>
          <p:nvPr/>
        </p:nvCxnSpPr>
        <p:spPr>
          <a:xfrm>
            <a:off x="161126" y="144759"/>
            <a:ext cx="8803500" cy="0"/>
          </a:xfrm>
          <a:prstGeom prst="straightConnector1">
            <a:avLst/>
          </a:prstGeom>
          <a:noFill/>
          <a:ln w="2520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54" name="Google Shape;54;p15"/>
          <p:cNvSpPr txBox="1">
            <a:spLocks noGrp="1"/>
          </p:cNvSpPr>
          <p:nvPr>
            <p:ph type="title"/>
          </p:nvPr>
        </p:nvSpPr>
        <p:spPr>
          <a:xfrm>
            <a:off x="87089" y="119663"/>
            <a:ext cx="8803500" cy="48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 1">
  <p:cSld name="Title Slide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6"/>
          <p:cNvSpPr txBox="1"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sz="5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9pPr>
          </a:lstStyle>
          <a:p>
            <a:endParaRPr/>
          </a:p>
        </p:txBody>
      </p:sp>
      <p:sp>
        <p:nvSpPr>
          <p:cNvPr id="57" name="Google Shape;57;p16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93700" marR="0" lvl="1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787400" marR="0" lvl="2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181100" marR="0" lvl="3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87500" marR="0" lvl="4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981200" marR="0" lvl="5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374900" marR="0" lvl="6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68600" marR="0" lvl="7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162300" marR="0" lvl="8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937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787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1811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875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9812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3749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686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1623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937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787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1811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875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9812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3749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686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1623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sldNum" idx="12"/>
          </p:nvPr>
        </p:nvSpPr>
        <p:spPr>
          <a:xfrm>
            <a:off x="64579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---- ----------- title+img 1">
  <p:cSld name="BLANK_1_2_1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Google Shape;62;p17"/>
          <p:cNvCxnSpPr/>
          <p:nvPr/>
        </p:nvCxnSpPr>
        <p:spPr>
          <a:xfrm>
            <a:off x="2677876" y="144759"/>
            <a:ext cx="6333300" cy="0"/>
          </a:xfrm>
          <a:prstGeom prst="straightConnector1">
            <a:avLst/>
          </a:prstGeom>
          <a:noFill/>
          <a:ln w="2520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87070" y="119653"/>
            <a:ext cx="2189400" cy="48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4" name="Google Shape;64;p17"/>
          <p:cNvCxnSpPr/>
          <p:nvPr/>
        </p:nvCxnSpPr>
        <p:spPr>
          <a:xfrm>
            <a:off x="163276" y="144759"/>
            <a:ext cx="2089800" cy="0"/>
          </a:xfrm>
          <a:prstGeom prst="straightConnector1">
            <a:avLst/>
          </a:prstGeom>
          <a:noFill/>
          <a:ln w="2520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---- ----------- title+text 1">
  <p:cSld name="BLANK_1_2_2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Google Shape;66;p18"/>
          <p:cNvCxnSpPr/>
          <p:nvPr/>
        </p:nvCxnSpPr>
        <p:spPr>
          <a:xfrm>
            <a:off x="2677876" y="144759"/>
            <a:ext cx="6333300" cy="0"/>
          </a:xfrm>
          <a:prstGeom prst="straightConnector1">
            <a:avLst/>
          </a:prstGeom>
          <a:noFill/>
          <a:ln w="2520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67" name="Google Shape;67;p18"/>
          <p:cNvSpPr txBox="1">
            <a:spLocks noGrp="1"/>
          </p:cNvSpPr>
          <p:nvPr>
            <p:ph type="title"/>
          </p:nvPr>
        </p:nvSpPr>
        <p:spPr>
          <a:xfrm>
            <a:off x="87070" y="119653"/>
            <a:ext cx="2189400" cy="48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8"/>
          <p:cNvSpPr txBox="1">
            <a:spLocks noGrp="1"/>
          </p:cNvSpPr>
          <p:nvPr>
            <p:ph type="body" idx="1"/>
          </p:nvPr>
        </p:nvSpPr>
        <p:spPr>
          <a:xfrm>
            <a:off x="2470275" y="136172"/>
            <a:ext cx="6428100" cy="42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025" tIns="76025" rIns="76025" bIns="76025" anchor="t" anchorCtr="0">
            <a:noAutofit/>
          </a:bodyPr>
          <a:lstStyle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Helvetica Neue"/>
              <a:buChar char="━"/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111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Font typeface="Helvetica Neue"/>
              <a:buChar char="━"/>
              <a:defRPr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Font typeface="Helvetica Neue"/>
              <a:buChar char="━"/>
              <a:defRPr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Font typeface="Helvetica Neue"/>
              <a:buChar char="━"/>
              <a:defRPr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Font typeface="Helvetica Neue"/>
              <a:buChar char="━"/>
              <a:defRPr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111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Font typeface="Helvetica Neue"/>
              <a:buChar char="━"/>
              <a:defRPr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111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Font typeface="Helvetica Neue"/>
              <a:buChar char="━"/>
              <a:defRPr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111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Font typeface="Helvetica Neue"/>
              <a:buChar char="━"/>
              <a:defRPr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11150" algn="l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SzPts val="1300"/>
              <a:buFont typeface="Helvetica Neue"/>
              <a:buChar char="━"/>
              <a:defRPr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cxnSp>
        <p:nvCxnSpPr>
          <p:cNvPr id="69" name="Google Shape;69;p18"/>
          <p:cNvCxnSpPr/>
          <p:nvPr/>
        </p:nvCxnSpPr>
        <p:spPr>
          <a:xfrm>
            <a:off x="163276" y="144759"/>
            <a:ext cx="2089800" cy="0"/>
          </a:xfrm>
          <a:prstGeom prst="straightConnector1">
            <a:avLst/>
          </a:prstGeom>
          <a:noFill/>
          <a:ln w="2520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---------------- empty 1">
  <p:cSld name="BLANK_1_1_2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Google Shape;71;p19"/>
          <p:cNvCxnSpPr/>
          <p:nvPr/>
        </p:nvCxnSpPr>
        <p:spPr>
          <a:xfrm>
            <a:off x="161126" y="144759"/>
            <a:ext cx="8803500" cy="0"/>
          </a:xfrm>
          <a:prstGeom prst="straightConnector1">
            <a:avLst/>
          </a:prstGeom>
          <a:noFill/>
          <a:ln w="2520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0"/>
          <p:cNvSpPr txBox="1">
            <a:spLocks noGrp="1"/>
          </p:cNvSpPr>
          <p:nvPr>
            <p:ph type="title"/>
          </p:nvPr>
        </p:nvSpPr>
        <p:spPr>
          <a:xfrm>
            <a:off x="201082" y="15485"/>
            <a:ext cx="8699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1E00"/>
              </a:buClr>
              <a:buSzPts val="1400"/>
              <a:buFont typeface="Arial"/>
              <a:buNone/>
              <a:defRPr sz="3000" b="0" i="0" u="none" strike="noStrike" cap="none">
                <a:solidFill>
                  <a:srgbClr val="D81E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Google Shape;74;p20"/>
          <p:cNvSpPr txBox="1">
            <a:spLocks noGrp="1"/>
          </p:cNvSpPr>
          <p:nvPr>
            <p:ph type="body" idx="1"/>
          </p:nvPr>
        </p:nvSpPr>
        <p:spPr>
          <a:xfrm>
            <a:off x="201082" y="872736"/>
            <a:ext cx="8699400" cy="3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D81E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D81E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D81E00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D81E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D81E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D81E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D81E00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D81E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D81E00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D81E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--------------- title+text">
  <p:cSld name="--------------- title+text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3"/>
          <p:cNvCxnSpPr/>
          <p:nvPr/>
        </p:nvCxnSpPr>
        <p:spPr>
          <a:xfrm>
            <a:off x="161125" y="144758"/>
            <a:ext cx="8803500" cy="0"/>
          </a:xfrm>
          <a:prstGeom prst="straightConnector1">
            <a:avLst/>
          </a:prstGeom>
          <a:noFill/>
          <a:ln w="2520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1" name="Google Shape;11;p3"/>
          <p:cNvSpPr txBox="1">
            <a:spLocks noGrp="1"/>
          </p:cNvSpPr>
          <p:nvPr>
            <p:ph type="title"/>
          </p:nvPr>
        </p:nvSpPr>
        <p:spPr>
          <a:xfrm>
            <a:off x="87070" y="148589"/>
            <a:ext cx="2189400" cy="48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/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/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/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/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/>
            </a:lvl9pPr>
          </a:lstStyle>
          <a:p>
            <a:endParaRPr/>
          </a:p>
        </p:txBody>
      </p:sp>
      <p:sp>
        <p:nvSpPr>
          <p:cNvPr id="12" name="Google Shape;12;p3"/>
          <p:cNvSpPr txBox="1">
            <a:spLocks noGrp="1"/>
          </p:cNvSpPr>
          <p:nvPr>
            <p:ph type="body" idx="1"/>
          </p:nvPr>
        </p:nvSpPr>
        <p:spPr>
          <a:xfrm>
            <a:off x="-33200" y="996075"/>
            <a:ext cx="8931600" cy="42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━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━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━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━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━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━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━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━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rgbClr val="000000"/>
              </a:buClr>
              <a:buSzPts val="1400"/>
              <a:buFont typeface="Helvetica Neue"/>
              <a:buChar char="━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---- ----------- title+text 2">
  <p:cSld name="BLANK_1_2_3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Google Shape;76;p21"/>
          <p:cNvCxnSpPr/>
          <p:nvPr/>
        </p:nvCxnSpPr>
        <p:spPr>
          <a:xfrm>
            <a:off x="2677876" y="144759"/>
            <a:ext cx="6333300" cy="0"/>
          </a:xfrm>
          <a:prstGeom prst="straightConnector1">
            <a:avLst/>
          </a:prstGeom>
          <a:noFill/>
          <a:ln w="2520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77" name="Google Shape;77;p21"/>
          <p:cNvSpPr txBox="1">
            <a:spLocks noGrp="1"/>
          </p:cNvSpPr>
          <p:nvPr>
            <p:ph type="title"/>
          </p:nvPr>
        </p:nvSpPr>
        <p:spPr>
          <a:xfrm>
            <a:off x="87070" y="119653"/>
            <a:ext cx="2189400" cy="48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1"/>
          <p:cNvSpPr txBox="1">
            <a:spLocks noGrp="1"/>
          </p:cNvSpPr>
          <p:nvPr>
            <p:ph type="body" idx="1"/>
          </p:nvPr>
        </p:nvSpPr>
        <p:spPr>
          <a:xfrm>
            <a:off x="2470275" y="136172"/>
            <a:ext cx="6428100" cy="42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025" tIns="76025" rIns="76025" bIns="76025" anchor="t" anchorCtr="0">
            <a:noAutofit/>
          </a:bodyPr>
          <a:lstStyle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Helvetica Neue"/>
              <a:buChar char="━"/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111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Font typeface="Helvetica Neue"/>
              <a:buChar char="━"/>
              <a:defRPr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Font typeface="Helvetica Neue"/>
              <a:buChar char="━"/>
              <a:defRPr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Font typeface="Helvetica Neue"/>
              <a:buChar char="━"/>
              <a:defRPr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Font typeface="Helvetica Neue"/>
              <a:buChar char="━"/>
              <a:defRPr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111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Font typeface="Helvetica Neue"/>
              <a:buChar char="━"/>
              <a:defRPr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111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Font typeface="Helvetica Neue"/>
              <a:buChar char="━"/>
              <a:defRPr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111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Font typeface="Helvetica Neue"/>
              <a:buChar char="━"/>
              <a:defRPr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11150" algn="l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SzPts val="1300"/>
              <a:buFont typeface="Helvetica Neue"/>
              <a:buChar char="━"/>
              <a:defRPr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cxnSp>
        <p:nvCxnSpPr>
          <p:cNvPr id="79" name="Google Shape;79;p21"/>
          <p:cNvCxnSpPr/>
          <p:nvPr/>
        </p:nvCxnSpPr>
        <p:spPr>
          <a:xfrm>
            <a:off x="163276" y="144759"/>
            <a:ext cx="2089800" cy="0"/>
          </a:xfrm>
          <a:prstGeom prst="straightConnector1">
            <a:avLst/>
          </a:prstGeom>
          <a:noFill/>
          <a:ln w="2520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---------------- empty 2">
  <p:cSld name="BLANK_1_1_3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Google Shape;81;p22"/>
          <p:cNvCxnSpPr/>
          <p:nvPr/>
        </p:nvCxnSpPr>
        <p:spPr>
          <a:xfrm>
            <a:off x="161126" y="144759"/>
            <a:ext cx="8803500" cy="0"/>
          </a:xfrm>
          <a:prstGeom prst="straightConnector1">
            <a:avLst/>
          </a:prstGeom>
          <a:noFill/>
          <a:ln w="2520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og indholdsobjekt">
  <p:cSld name="Titel og indholdsobjek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3"/>
          <p:cNvSpPr txBox="1">
            <a:spLocks noGrp="1"/>
          </p:cNvSpPr>
          <p:nvPr>
            <p:ph type="title"/>
          </p:nvPr>
        </p:nvSpPr>
        <p:spPr>
          <a:xfrm>
            <a:off x="1560867" y="192778"/>
            <a:ext cx="7747800" cy="7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3"/>
          <p:cNvSpPr txBox="1">
            <a:spLocks noGrp="1"/>
          </p:cNvSpPr>
          <p:nvPr>
            <p:ph type="body" idx="1"/>
          </p:nvPr>
        </p:nvSpPr>
        <p:spPr>
          <a:xfrm>
            <a:off x="1560449" y="1634841"/>
            <a:ext cx="6465000" cy="29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>
                <a:solidFill>
                  <a:schemeClr val="dk1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dk1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>
                <a:solidFill>
                  <a:schemeClr val="dk1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5" name="Google Shape;85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21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900" b="0" i="0" u="none" strike="noStrike" cap="none">
                <a:solidFill>
                  <a:srgbClr val="BBBBBB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3429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74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003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432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Google Shape;86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31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900" b="0" i="0" u="none" strike="noStrike" cap="none">
                <a:solidFill>
                  <a:srgbClr val="BBBBBB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3429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74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003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432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" name="Google Shape;87;p23"/>
          <p:cNvSpPr txBox="1">
            <a:spLocks noGrp="1"/>
          </p:cNvSpPr>
          <p:nvPr>
            <p:ph type="sldNum" idx="12"/>
          </p:nvPr>
        </p:nvSpPr>
        <p:spPr>
          <a:xfrm>
            <a:off x="6355364" y="4767263"/>
            <a:ext cx="2021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BBBBBB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BBBBBB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BBBBBB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BBBBBB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BBBBBB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BBBBBB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BBBBBB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BBBBBB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BBBBBB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8" name="Google Shape;88;p23"/>
          <p:cNvSpPr/>
          <p:nvPr/>
        </p:nvSpPr>
        <p:spPr>
          <a:xfrm>
            <a:off x="8488937" y="3256109"/>
            <a:ext cx="654900" cy="103740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89" name="Google Shape;89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06241" y="141277"/>
            <a:ext cx="906300" cy="49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23"/>
          <p:cNvPicPr preferRelativeResize="0"/>
          <p:nvPr/>
        </p:nvPicPr>
        <p:blipFill rotWithShape="1">
          <a:blip r:embed="rId3">
            <a:alphaModFix/>
          </a:blip>
          <a:srcRect b="96032"/>
          <a:stretch/>
        </p:blipFill>
        <p:spPr>
          <a:xfrm>
            <a:off x="1445434" y="0"/>
            <a:ext cx="7273500" cy="20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70872" y="4377590"/>
            <a:ext cx="1976400" cy="53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OBJECT_1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4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683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7239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922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4605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161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1844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527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083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Google Shape;94;p24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683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7239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922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4605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161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1844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527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083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" name="Google Shape;95;p24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5"/>
          <p:cNvSpPr txBox="1">
            <a:spLocks noGrp="1"/>
          </p:cNvSpPr>
          <p:nvPr>
            <p:ph type="title"/>
          </p:nvPr>
        </p:nvSpPr>
        <p:spPr>
          <a:xfrm>
            <a:off x="147916" y="191031"/>
            <a:ext cx="8848200" cy="24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1" i="0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5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683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7239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922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4605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161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1844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527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083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Google Shape;99;p25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683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7239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922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4605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161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1844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527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083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Google Shape;100;p25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1">
  <p:cSld name="Title and Conten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6"/>
          <p:cNvSpPr txBox="1">
            <a:spLocks noGrp="1"/>
          </p:cNvSpPr>
          <p:nvPr>
            <p:ph type="title"/>
          </p:nvPr>
        </p:nvSpPr>
        <p:spPr>
          <a:xfrm>
            <a:off x="147916" y="191031"/>
            <a:ext cx="8848200" cy="24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1" i="0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6"/>
          <p:cNvSpPr txBox="1">
            <a:spLocks noGrp="1"/>
          </p:cNvSpPr>
          <p:nvPr>
            <p:ph type="body" idx="1"/>
          </p:nvPr>
        </p:nvSpPr>
        <p:spPr>
          <a:xfrm>
            <a:off x="1116197" y="1459464"/>
            <a:ext cx="6911700" cy="14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500" b="1" i="0">
                <a:solidFill>
                  <a:srgbClr val="FFA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Google Shape;104;p26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683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7239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922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4605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161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1844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527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083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Google Shape;105;p26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683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7239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922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4605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161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1844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527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083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Google Shape;106;p26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ntent">
  <p:cSld name="Two Content">
    <p:bg>
      <p:bgPr>
        <a:solidFill>
          <a:schemeClr val="lt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7"/>
          <p:cNvSpPr/>
          <p:nvPr/>
        </p:nvSpPr>
        <p:spPr>
          <a:xfrm>
            <a:off x="334907" y="4953145"/>
            <a:ext cx="157500" cy="1086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27"/>
          <p:cNvSpPr txBox="1">
            <a:spLocks noGrp="1"/>
          </p:cNvSpPr>
          <p:nvPr>
            <p:ph type="title"/>
          </p:nvPr>
        </p:nvSpPr>
        <p:spPr>
          <a:xfrm>
            <a:off x="147916" y="191031"/>
            <a:ext cx="8848200" cy="24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1" i="0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7"/>
          <p:cNvSpPr txBox="1">
            <a:spLocks noGrp="1"/>
          </p:cNvSpPr>
          <p:nvPr>
            <p:ph type="body" idx="1"/>
          </p:nvPr>
        </p:nvSpPr>
        <p:spPr>
          <a:xfrm>
            <a:off x="457200" y="1183005"/>
            <a:ext cx="3977700" cy="33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Google Shape;111;p27"/>
          <p:cNvSpPr txBox="1">
            <a:spLocks noGrp="1"/>
          </p:cNvSpPr>
          <p:nvPr>
            <p:ph type="body" idx="2"/>
          </p:nvPr>
        </p:nvSpPr>
        <p:spPr>
          <a:xfrm>
            <a:off x="4709159" y="1183005"/>
            <a:ext cx="3977700" cy="33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Google Shape;112;p27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683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7239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922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4605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161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1844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527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083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Google Shape;113;p27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683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7239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922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4605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161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1844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527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083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4" name="Google Shape;114;p27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with picture right 1">
  <p:cSld name="Title and Text with picture right 1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8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17" name="Google Shape;117;p28"/>
          <p:cNvSpPr>
            <a:spLocks noGrp="1"/>
          </p:cNvSpPr>
          <p:nvPr>
            <p:ph type="pic" idx="2"/>
          </p:nvPr>
        </p:nvSpPr>
        <p:spPr>
          <a:xfrm>
            <a:off x="5745600" y="1268017"/>
            <a:ext cx="3078000" cy="3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228600" marR="0" lvl="0" indent="-22225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95300" marR="0" lvl="1" indent="-1968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–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762000" marR="0" lvl="2" indent="-1587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66800" marR="0" lvl="3" indent="-1524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-1524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689100" marR="0" lvl="5" indent="-1651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993900" marR="0" lvl="6" indent="-1651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298700" marR="0" lvl="7" indent="-1651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603500" marR="0" lvl="8" indent="-1524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8" name="Google Shape;118;p28"/>
          <p:cNvSpPr txBox="1">
            <a:spLocks noGrp="1"/>
          </p:cNvSpPr>
          <p:nvPr>
            <p:ph type="body" idx="1"/>
          </p:nvPr>
        </p:nvSpPr>
        <p:spPr>
          <a:xfrm>
            <a:off x="324000" y="1268017"/>
            <a:ext cx="5238000" cy="3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19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92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–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65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--------------- title+text 2">
  <p:cSld name="BLANK_1_1_1_1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0" name="Google Shape;120;p29"/>
          <p:cNvCxnSpPr/>
          <p:nvPr/>
        </p:nvCxnSpPr>
        <p:spPr>
          <a:xfrm>
            <a:off x="161126" y="144759"/>
            <a:ext cx="8803500" cy="0"/>
          </a:xfrm>
          <a:prstGeom prst="straightConnector1">
            <a:avLst/>
          </a:prstGeom>
          <a:noFill/>
          <a:ln w="2520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21" name="Google Shape;121;p29"/>
          <p:cNvSpPr txBox="1">
            <a:spLocks noGrp="1"/>
          </p:cNvSpPr>
          <p:nvPr>
            <p:ph type="title"/>
          </p:nvPr>
        </p:nvSpPr>
        <p:spPr>
          <a:xfrm>
            <a:off x="87070" y="119653"/>
            <a:ext cx="2189400" cy="48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9"/>
          <p:cNvSpPr txBox="1">
            <a:spLocks noGrp="1"/>
          </p:cNvSpPr>
          <p:nvPr>
            <p:ph type="body" idx="1"/>
          </p:nvPr>
        </p:nvSpPr>
        <p:spPr>
          <a:xfrm>
            <a:off x="-33200" y="996075"/>
            <a:ext cx="8931600" cy="42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025" tIns="76025" rIns="76025" bIns="76025" anchor="t" anchorCtr="0">
            <a:noAutofit/>
          </a:bodyPr>
          <a:lstStyle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Helvetica Neue"/>
              <a:buChar char="━"/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111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Font typeface="Helvetica Neue"/>
              <a:buChar char="━"/>
              <a:defRPr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Font typeface="Helvetica Neue"/>
              <a:buChar char="━"/>
              <a:defRPr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Font typeface="Helvetica Neue"/>
              <a:buChar char="━"/>
              <a:defRPr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Font typeface="Helvetica Neue"/>
              <a:buChar char="━"/>
              <a:defRPr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111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Font typeface="Helvetica Neue"/>
              <a:buChar char="━"/>
              <a:defRPr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111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Font typeface="Helvetica Neue"/>
              <a:buChar char="━"/>
              <a:defRPr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111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Font typeface="Helvetica Neue"/>
              <a:buChar char="━"/>
              <a:defRPr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11150" algn="l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SzPts val="1300"/>
              <a:buFont typeface="Helvetica Neue"/>
              <a:buChar char="━"/>
              <a:defRPr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6" name="Google Shape;126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---- empty" type="blank">
  <p:cSld name="BLANK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Google Shape;14;p4"/>
          <p:cNvCxnSpPr/>
          <p:nvPr/>
        </p:nvCxnSpPr>
        <p:spPr>
          <a:xfrm>
            <a:off x="163275" y="144758"/>
            <a:ext cx="2089800" cy="0"/>
          </a:xfrm>
          <a:prstGeom prst="straightConnector1">
            <a:avLst/>
          </a:prstGeom>
          <a:noFill/>
          <a:ln w="2520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30" name="Google Shape;130;p31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31" name="Google Shape;131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8" name="Google Shape;138;p3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9" name="Google Shape;139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2" name="Google Shape;142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6" name="Google Shape;146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50" name="Google Shape;150;p3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51" name="Google Shape;151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7" name="Google Shape;157;p3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58" name="Google Shape;158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61" name="Google Shape;161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4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65" name="Google Shape;165;p4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6" name="Google Shape;166;p4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7" name="Google Shape;167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70" name="Google Shape;170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 Layout 1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>
            <a:spLocks noGrp="1"/>
          </p:cNvSpPr>
          <p:nvPr>
            <p:ph type="title"/>
          </p:nvPr>
        </p:nvSpPr>
        <p:spPr>
          <a:xfrm>
            <a:off x="87070" y="148589"/>
            <a:ext cx="2189400" cy="48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200" b="0" i="0" u="none" strike="noStrike" cap="none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200" b="0" i="0" u="none" strike="noStrike" cap="none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200" b="0" i="0" u="none" strike="noStrike" cap="none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200" b="0" i="0" u="none" strike="noStrike" cap="none"/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200" b="0" i="0" u="none" strike="noStrike" cap="none"/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200" b="0" i="0" u="none" strike="noStrike" cap="none"/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200" b="0" i="0" u="none" strike="noStrike" cap="none"/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200" b="0" i="0" u="none" strike="noStrike" cap="none"/>
            </a:lvl9pPr>
          </a:lstStyle>
          <a:p>
            <a:endParaRPr/>
          </a:p>
        </p:txBody>
      </p:sp>
      <p:cxnSp>
        <p:nvCxnSpPr>
          <p:cNvPr id="17" name="Google Shape;17;p5"/>
          <p:cNvCxnSpPr/>
          <p:nvPr/>
        </p:nvCxnSpPr>
        <p:spPr>
          <a:xfrm>
            <a:off x="163275" y="144758"/>
            <a:ext cx="2089800" cy="0"/>
          </a:xfrm>
          <a:prstGeom prst="straightConnector1">
            <a:avLst/>
          </a:prstGeom>
          <a:noFill/>
          <a:ln w="2520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73" name="Google Shape;173;p4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4" name="Google Shape;174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---- ----------- empty">
  <p:cSld name="---- ----------- empt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oogle Shape;19;p6"/>
          <p:cNvCxnSpPr/>
          <p:nvPr/>
        </p:nvCxnSpPr>
        <p:spPr>
          <a:xfrm>
            <a:off x="2677875" y="144758"/>
            <a:ext cx="6333300" cy="0"/>
          </a:xfrm>
          <a:prstGeom prst="straightConnector1">
            <a:avLst/>
          </a:prstGeom>
          <a:noFill/>
          <a:ln w="2520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20" name="Google Shape;20;p6"/>
          <p:cNvCxnSpPr/>
          <p:nvPr/>
        </p:nvCxnSpPr>
        <p:spPr>
          <a:xfrm>
            <a:off x="163275" y="144758"/>
            <a:ext cx="2089800" cy="0"/>
          </a:xfrm>
          <a:prstGeom prst="straightConnector1">
            <a:avLst/>
          </a:prstGeom>
          <a:noFill/>
          <a:ln w="2520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---- ----------- title+text">
  <p:cSld name="---- ----------- title+tex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7"/>
          <p:cNvCxnSpPr/>
          <p:nvPr/>
        </p:nvCxnSpPr>
        <p:spPr>
          <a:xfrm>
            <a:off x="2677875" y="144758"/>
            <a:ext cx="6333300" cy="0"/>
          </a:xfrm>
          <a:prstGeom prst="straightConnector1">
            <a:avLst/>
          </a:prstGeom>
          <a:noFill/>
          <a:ln w="2520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87070" y="148589"/>
            <a:ext cx="2189400" cy="48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/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/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/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/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2470275" y="157875"/>
            <a:ext cx="6428100" cy="42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━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━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━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━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━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━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━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━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rgbClr val="000000"/>
              </a:buClr>
              <a:buSzPts val="1400"/>
              <a:buFont typeface="Helvetica Neue"/>
              <a:buChar char="━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cxnSp>
        <p:nvCxnSpPr>
          <p:cNvPr id="25" name="Google Shape;25;p7"/>
          <p:cNvCxnSpPr/>
          <p:nvPr/>
        </p:nvCxnSpPr>
        <p:spPr>
          <a:xfrm>
            <a:off x="163275" y="144758"/>
            <a:ext cx="2089800" cy="0"/>
          </a:xfrm>
          <a:prstGeom prst="straightConnector1">
            <a:avLst/>
          </a:prstGeom>
          <a:noFill/>
          <a:ln w="2520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---- ----------- title+img">
  <p:cSld name="---- ----------- title+img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8"/>
          <p:cNvCxnSpPr/>
          <p:nvPr/>
        </p:nvCxnSpPr>
        <p:spPr>
          <a:xfrm>
            <a:off x="2677875" y="144758"/>
            <a:ext cx="6333300" cy="0"/>
          </a:xfrm>
          <a:prstGeom prst="straightConnector1">
            <a:avLst/>
          </a:prstGeom>
          <a:noFill/>
          <a:ln w="2520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87070" y="148589"/>
            <a:ext cx="2189400" cy="48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/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/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/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/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/>
            </a:lvl9pPr>
          </a:lstStyle>
          <a:p>
            <a:endParaRPr/>
          </a:p>
        </p:txBody>
      </p:sp>
      <p:sp>
        <p:nvSpPr>
          <p:cNvPr id="29" name="Google Shape;29;p8"/>
          <p:cNvSpPr/>
          <p:nvPr/>
        </p:nvSpPr>
        <p:spPr>
          <a:xfrm>
            <a:off x="2677875" y="272250"/>
            <a:ext cx="6266700" cy="47229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" name="Google Shape;30;p8"/>
          <p:cNvCxnSpPr/>
          <p:nvPr/>
        </p:nvCxnSpPr>
        <p:spPr>
          <a:xfrm>
            <a:off x="163275" y="144758"/>
            <a:ext cx="2089800" cy="0"/>
          </a:xfrm>
          <a:prstGeom prst="straightConnector1">
            <a:avLst/>
          </a:prstGeom>
          <a:noFill/>
          <a:ln w="2520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---------------- empty">
  <p:cSld name="---------------- empt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Google Shape;32;p9"/>
          <p:cNvCxnSpPr/>
          <p:nvPr/>
        </p:nvCxnSpPr>
        <p:spPr>
          <a:xfrm>
            <a:off x="161125" y="144758"/>
            <a:ext cx="8803500" cy="0"/>
          </a:xfrm>
          <a:prstGeom prst="straightConnector1">
            <a:avLst/>
          </a:prstGeom>
          <a:noFill/>
          <a:ln w="2520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33" name="Google Shape;33;p9"/>
          <p:cNvSpPr/>
          <p:nvPr/>
        </p:nvSpPr>
        <p:spPr>
          <a:xfrm>
            <a:off x="161125" y="272250"/>
            <a:ext cx="8743800" cy="47229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--------------- title">
  <p:cSld name="--------------- title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10"/>
          <p:cNvCxnSpPr/>
          <p:nvPr/>
        </p:nvCxnSpPr>
        <p:spPr>
          <a:xfrm>
            <a:off x="161125" y="144758"/>
            <a:ext cx="8803500" cy="0"/>
          </a:xfrm>
          <a:prstGeom prst="straightConnector1">
            <a:avLst/>
          </a:prstGeom>
          <a:noFill/>
          <a:ln w="2520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36" name="Google Shape;36;p10"/>
          <p:cNvSpPr txBox="1">
            <a:spLocks noGrp="1"/>
          </p:cNvSpPr>
          <p:nvPr>
            <p:ph type="title"/>
          </p:nvPr>
        </p:nvSpPr>
        <p:spPr>
          <a:xfrm>
            <a:off x="87089" y="148600"/>
            <a:ext cx="8803500" cy="48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/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/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/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/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7070" y="148589"/>
            <a:ext cx="2189400" cy="48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/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/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/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/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sldNum" idx="12"/>
          </p:nvPr>
        </p:nvSpPr>
        <p:spPr>
          <a:xfrm>
            <a:off x="6555514" y="4685930"/>
            <a:ext cx="2130000" cy="3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4" name="Google Shape;134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5" name="Google Shape;135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4"/>
          <p:cNvSpPr/>
          <p:nvPr/>
        </p:nvSpPr>
        <p:spPr>
          <a:xfrm>
            <a:off x="-11350" y="4580200"/>
            <a:ext cx="9155400" cy="560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cxnSp>
        <p:nvCxnSpPr>
          <p:cNvPr id="182" name="Google Shape;182;p44"/>
          <p:cNvCxnSpPr/>
          <p:nvPr/>
        </p:nvCxnSpPr>
        <p:spPr>
          <a:xfrm>
            <a:off x="-11350" y="1831868"/>
            <a:ext cx="9155400" cy="0"/>
          </a:xfrm>
          <a:prstGeom prst="straightConnector1">
            <a:avLst/>
          </a:prstGeom>
          <a:noFill/>
          <a:ln w="19050" cap="flat" cmpd="sng">
            <a:solidFill>
              <a:srgbClr val="C8C8C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3" name="Google Shape;183;p44"/>
          <p:cNvSpPr txBox="1"/>
          <p:nvPr/>
        </p:nvSpPr>
        <p:spPr>
          <a:xfrm>
            <a:off x="113060" y="10450"/>
            <a:ext cx="45669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+mj-lt"/>
                <a:ea typeface="Helvetica Neue Light"/>
                <a:cs typeface="Helvetica Neue Light"/>
                <a:sym typeface="Helvetica Neue Light"/>
              </a:rPr>
              <a:t>As-Is</a:t>
            </a:r>
            <a:endParaRPr>
              <a:latin typeface="+mj-lt"/>
              <a:ea typeface="Helvetica Neue Light"/>
              <a:cs typeface="Helvetica Neue Light"/>
              <a:sym typeface="Helvetica Neue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Customer Journey Map </a:t>
            </a:r>
            <a:endParaRPr>
              <a:latin typeface="+mj-lt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84" name="Google Shape;184;p44"/>
          <p:cNvCxnSpPr/>
          <p:nvPr/>
        </p:nvCxnSpPr>
        <p:spPr>
          <a:xfrm>
            <a:off x="-11350" y="1099300"/>
            <a:ext cx="9155400" cy="0"/>
          </a:xfrm>
          <a:prstGeom prst="straightConnector1">
            <a:avLst/>
          </a:prstGeom>
          <a:noFill/>
          <a:ln w="19050" cap="flat" cmpd="sng">
            <a:solidFill>
              <a:srgbClr val="C8C8C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5" name="Google Shape;185;p44"/>
          <p:cNvCxnSpPr/>
          <p:nvPr/>
        </p:nvCxnSpPr>
        <p:spPr>
          <a:xfrm>
            <a:off x="-11350" y="4580175"/>
            <a:ext cx="9155400" cy="0"/>
          </a:xfrm>
          <a:prstGeom prst="straightConnector1">
            <a:avLst/>
          </a:prstGeom>
          <a:noFill/>
          <a:ln w="19050" cap="flat" cmpd="sng">
            <a:solidFill>
              <a:srgbClr val="C8C8C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6" name="Google Shape;186;p44"/>
          <p:cNvSpPr txBox="1"/>
          <p:nvPr/>
        </p:nvSpPr>
        <p:spPr>
          <a:xfrm>
            <a:off x="401525" y="1108281"/>
            <a:ext cx="1251900" cy="6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latin typeface="+mj-lt"/>
              </a:rPr>
              <a:t>Experience</a:t>
            </a:r>
            <a:endParaRPr sz="900" b="1">
              <a:latin typeface="+mj-lt"/>
            </a:endParaRPr>
          </a:p>
        </p:txBody>
      </p:sp>
      <p:sp>
        <p:nvSpPr>
          <p:cNvPr id="187" name="Google Shape;187;p44"/>
          <p:cNvSpPr txBox="1"/>
          <p:nvPr/>
        </p:nvSpPr>
        <p:spPr>
          <a:xfrm>
            <a:off x="425700" y="1821589"/>
            <a:ext cx="1251900" cy="6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latin typeface="+mj-lt"/>
              </a:rPr>
              <a:t>Journey</a:t>
            </a:r>
            <a:endParaRPr sz="900" b="1">
              <a:latin typeface="+mj-lt"/>
            </a:endParaRPr>
          </a:p>
        </p:txBody>
      </p:sp>
      <p:sp>
        <p:nvSpPr>
          <p:cNvPr id="188" name="Google Shape;188;p44"/>
          <p:cNvSpPr txBox="1"/>
          <p:nvPr/>
        </p:nvSpPr>
        <p:spPr>
          <a:xfrm>
            <a:off x="1940279" y="592450"/>
            <a:ext cx="16416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>
                <a:latin typeface="+mj-lt"/>
              </a:rPr>
              <a:t>Persona</a:t>
            </a:r>
            <a:endParaRPr sz="700" b="1">
              <a:latin typeface="+mj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+mj-lt"/>
              </a:rPr>
              <a:t>Bertrand Busy</a:t>
            </a:r>
            <a:endParaRPr sz="900">
              <a:latin typeface="+mj-lt"/>
            </a:endParaRPr>
          </a:p>
        </p:txBody>
      </p:sp>
      <p:sp>
        <p:nvSpPr>
          <p:cNvPr id="189" name="Google Shape;189;p44"/>
          <p:cNvSpPr txBox="1"/>
          <p:nvPr/>
        </p:nvSpPr>
        <p:spPr>
          <a:xfrm>
            <a:off x="7502400" y="4580175"/>
            <a:ext cx="1641600" cy="5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>
                <a:solidFill>
                  <a:srgbClr val="C8C8C8"/>
                </a:solidFill>
                <a:latin typeface="+mj-lt"/>
              </a:rPr>
              <a:t>Created with EDML, a tool of the Enterprise Design Framework</a:t>
            </a:r>
            <a:endParaRPr sz="700" b="1">
              <a:solidFill>
                <a:srgbClr val="C8C8C8"/>
              </a:solidFill>
              <a:latin typeface="+mj-lt"/>
            </a:endParaRPr>
          </a:p>
        </p:txBody>
      </p:sp>
      <p:grpSp>
        <p:nvGrpSpPr>
          <p:cNvPr id="190" name="Google Shape;190;p44"/>
          <p:cNvGrpSpPr/>
          <p:nvPr/>
        </p:nvGrpSpPr>
        <p:grpSpPr>
          <a:xfrm>
            <a:off x="1742492" y="694922"/>
            <a:ext cx="219346" cy="219346"/>
            <a:chOff x="1190625" y="238125"/>
            <a:chExt cx="5185475" cy="5185475"/>
          </a:xfrm>
        </p:grpSpPr>
        <p:sp>
          <p:nvSpPr>
            <p:cNvPr id="191" name="Google Shape;191;p44"/>
            <p:cNvSpPr/>
            <p:nvPr/>
          </p:nvSpPr>
          <p:spPr>
            <a:xfrm>
              <a:off x="1190625" y="238125"/>
              <a:ext cx="5185475" cy="5185475"/>
            </a:xfrm>
            <a:custGeom>
              <a:avLst/>
              <a:gdLst/>
              <a:ahLst/>
              <a:cxnLst/>
              <a:rect l="l" t="t" r="r" b="b"/>
              <a:pathLst>
                <a:path w="207419" h="207419" extrusionOk="0">
                  <a:moveTo>
                    <a:pt x="0" y="0"/>
                  </a:moveTo>
                  <a:lnTo>
                    <a:pt x="0" y="207418"/>
                  </a:lnTo>
                  <a:lnTo>
                    <a:pt x="207418" y="207418"/>
                  </a:lnTo>
                  <a:lnTo>
                    <a:pt x="207418" y="0"/>
                  </a:lnTo>
                  <a:close/>
                </a:path>
              </a:pathLst>
            </a:custGeom>
            <a:solidFill>
              <a:srgbClr val="E600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92" name="Google Shape;192;p44"/>
            <p:cNvSpPr/>
            <p:nvPr/>
          </p:nvSpPr>
          <p:spPr>
            <a:xfrm>
              <a:off x="2162875" y="1210375"/>
              <a:ext cx="3240950" cy="3088250"/>
            </a:xfrm>
            <a:custGeom>
              <a:avLst/>
              <a:gdLst/>
              <a:ahLst/>
              <a:cxnLst/>
              <a:rect l="l" t="t" r="r" b="b"/>
              <a:pathLst>
                <a:path w="129638" h="123530" extrusionOk="0">
                  <a:moveTo>
                    <a:pt x="35089" y="1"/>
                  </a:moveTo>
                  <a:cubicBezTo>
                    <a:pt x="33188" y="1"/>
                    <a:pt x="31286" y="59"/>
                    <a:pt x="29155" y="289"/>
                  </a:cubicBezTo>
                  <a:cubicBezTo>
                    <a:pt x="16479" y="1499"/>
                    <a:pt x="1787" y="13195"/>
                    <a:pt x="1" y="35435"/>
                  </a:cubicBezTo>
                  <a:lnTo>
                    <a:pt x="1" y="39641"/>
                  </a:lnTo>
                  <a:cubicBezTo>
                    <a:pt x="1672" y="60959"/>
                    <a:pt x="24949" y="83602"/>
                    <a:pt x="64819" y="123530"/>
                  </a:cubicBezTo>
                  <a:cubicBezTo>
                    <a:pt x="104747" y="83602"/>
                    <a:pt x="127966" y="60959"/>
                    <a:pt x="129637" y="39583"/>
                  </a:cubicBezTo>
                  <a:lnTo>
                    <a:pt x="129637" y="35435"/>
                  </a:lnTo>
                  <a:cubicBezTo>
                    <a:pt x="127851" y="13195"/>
                    <a:pt x="113159" y="1499"/>
                    <a:pt x="100484" y="289"/>
                  </a:cubicBezTo>
                  <a:cubicBezTo>
                    <a:pt x="98409" y="59"/>
                    <a:pt x="96393" y="1"/>
                    <a:pt x="94549" y="1"/>
                  </a:cubicBezTo>
                  <a:cubicBezTo>
                    <a:pt x="79972" y="1"/>
                    <a:pt x="72885" y="6339"/>
                    <a:pt x="64819" y="15903"/>
                  </a:cubicBezTo>
                  <a:cubicBezTo>
                    <a:pt x="56753" y="6339"/>
                    <a:pt x="49781" y="1"/>
                    <a:pt x="350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</p:grpSp>
      <p:grpSp>
        <p:nvGrpSpPr>
          <p:cNvPr id="193" name="Google Shape;193;p44"/>
          <p:cNvGrpSpPr/>
          <p:nvPr/>
        </p:nvGrpSpPr>
        <p:grpSpPr>
          <a:xfrm>
            <a:off x="191906" y="1348258"/>
            <a:ext cx="219346" cy="219346"/>
            <a:chOff x="1190625" y="238125"/>
            <a:chExt cx="5185475" cy="5185475"/>
          </a:xfrm>
        </p:grpSpPr>
        <p:sp>
          <p:nvSpPr>
            <p:cNvPr id="194" name="Google Shape;194;p44"/>
            <p:cNvSpPr/>
            <p:nvPr/>
          </p:nvSpPr>
          <p:spPr>
            <a:xfrm>
              <a:off x="1190625" y="238125"/>
              <a:ext cx="5185475" cy="5185475"/>
            </a:xfrm>
            <a:custGeom>
              <a:avLst/>
              <a:gdLst/>
              <a:ahLst/>
              <a:cxnLst/>
              <a:rect l="l" t="t" r="r" b="b"/>
              <a:pathLst>
                <a:path w="207419" h="207419" extrusionOk="0">
                  <a:moveTo>
                    <a:pt x="0" y="0"/>
                  </a:moveTo>
                  <a:lnTo>
                    <a:pt x="0" y="207418"/>
                  </a:lnTo>
                  <a:lnTo>
                    <a:pt x="207418" y="207418"/>
                  </a:lnTo>
                  <a:lnTo>
                    <a:pt x="207418" y="0"/>
                  </a:lnTo>
                  <a:close/>
                </a:path>
              </a:pathLst>
            </a:custGeom>
            <a:solidFill>
              <a:srgbClr val="00D9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95" name="Google Shape;195;p44"/>
            <p:cNvSpPr/>
            <p:nvPr/>
          </p:nvSpPr>
          <p:spPr>
            <a:xfrm>
              <a:off x="2162875" y="1750525"/>
              <a:ext cx="3240950" cy="2160650"/>
            </a:xfrm>
            <a:custGeom>
              <a:avLst/>
              <a:gdLst/>
              <a:ahLst/>
              <a:cxnLst/>
              <a:rect l="l" t="t" r="r" b="b"/>
              <a:pathLst>
                <a:path w="129638" h="86426" extrusionOk="0">
                  <a:moveTo>
                    <a:pt x="64819" y="1"/>
                  </a:moveTo>
                  <a:cubicBezTo>
                    <a:pt x="35320" y="1"/>
                    <a:pt x="1" y="43213"/>
                    <a:pt x="1" y="43213"/>
                  </a:cubicBezTo>
                  <a:cubicBezTo>
                    <a:pt x="1" y="43213"/>
                    <a:pt x="35320" y="86425"/>
                    <a:pt x="64819" y="86425"/>
                  </a:cubicBezTo>
                  <a:cubicBezTo>
                    <a:pt x="93627" y="86425"/>
                    <a:pt x="129637" y="43213"/>
                    <a:pt x="129637" y="43213"/>
                  </a:cubicBezTo>
                  <a:cubicBezTo>
                    <a:pt x="129637" y="43213"/>
                    <a:pt x="97257" y="1"/>
                    <a:pt x="64819" y="1"/>
                  </a:cubicBezTo>
                  <a:close/>
                </a:path>
              </a:pathLst>
            </a:custGeom>
            <a:solidFill>
              <a:srgbClr val="00F1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96" name="Google Shape;196;p44"/>
            <p:cNvSpPr/>
            <p:nvPr/>
          </p:nvSpPr>
          <p:spPr>
            <a:xfrm>
              <a:off x="2162875" y="1970925"/>
              <a:ext cx="969425" cy="1721300"/>
            </a:xfrm>
            <a:custGeom>
              <a:avLst/>
              <a:gdLst/>
              <a:ahLst/>
              <a:cxnLst/>
              <a:rect l="l" t="t" r="r" b="b"/>
              <a:pathLst>
                <a:path w="38777" h="68852" extrusionOk="0">
                  <a:moveTo>
                    <a:pt x="38777" y="0"/>
                  </a:moveTo>
                  <a:cubicBezTo>
                    <a:pt x="17862" y="12561"/>
                    <a:pt x="1" y="34397"/>
                    <a:pt x="1" y="34397"/>
                  </a:cubicBezTo>
                  <a:cubicBezTo>
                    <a:pt x="1" y="34397"/>
                    <a:pt x="17862" y="56234"/>
                    <a:pt x="38777" y="68852"/>
                  </a:cubicBezTo>
                  <a:cubicBezTo>
                    <a:pt x="28290" y="60958"/>
                    <a:pt x="21607" y="48455"/>
                    <a:pt x="21607" y="34397"/>
                  </a:cubicBezTo>
                  <a:cubicBezTo>
                    <a:pt x="21607" y="20339"/>
                    <a:pt x="28290" y="7836"/>
                    <a:pt x="387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97" name="Google Shape;197;p44"/>
            <p:cNvSpPr/>
            <p:nvPr/>
          </p:nvSpPr>
          <p:spPr>
            <a:xfrm>
              <a:off x="4264425" y="1864325"/>
              <a:ext cx="1139400" cy="1806300"/>
            </a:xfrm>
            <a:custGeom>
              <a:avLst/>
              <a:gdLst/>
              <a:ahLst/>
              <a:cxnLst/>
              <a:rect l="l" t="t" r="r" b="b"/>
              <a:pathLst>
                <a:path w="45576" h="72252" extrusionOk="0">
                  <a:moveTo>
                    <a:pt x="1" y="1"/>
                  </a:moveTo>
                  <a:cubicBezTo>
                    <a:pt x="14174" y="7030"/>
                    <a:pt x="23969" y="21722"/>
                    <a:pt x="23969" y="38661"/>
                  </a:cubicBezTo>
                  <a:cubicBezTo>
                    <a:pt x="23969" y="52201"/>
                    <a:pt x="17689" y="64300"/>
                    <a:pt x="8010" y="72251"/>
                  </a:cubicBezTo>
                  <a:cubicBezTo>
                    <a:pt x="28233" y="59461"/>
                    <a:pt x="45575" y="38661"/>
                    <a:pt x="45575" y="38661"/>
                  </a:cubicBezTo>
                  <a:cubicBezTo>
                    <a:pt x="45575" y="38661"/>
                    <a:pt x="24833" y="11063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98" name="Google Shape;198;p44"/>
            <p:cNvSpPr/>
            <p:nvPr/>
          </p:nvSpPr>
          <p:spPr>
            <a:xfrm>
              <a:off x="3243200" y="2290700"/>
              <a:ext cx="1080325" cy="1080325"/>
            </a:xfrm>
            <a:custGeom>
              <a:avLst/>
              <a:gdLst/>
              <a:ahLst/>
              <a:cxnLst/>
              <a:rect l="l" t="t" r="r" b="b"/>
              <a:pathLst>
                <a:path w="43213" h="43213" extrusionOk="0">
                  <a:moveTo>
                    <a:pt x="21606" y="0"/>
                  </a:moveTo>
                  <a:cubicBezTo>
                    <a:pt x="9680" y="0"/>
                    <a:pt x="0" y="9680"/>
                    <a:pt x="0" y="21606"/>
                  </a:cubicBezTo>
                  <a:cubicBezTo>
                    <a:pt x="0" y="33533"/>
                    <a:pt x="9680" y="43212"/>
                    <a:pt x="21606" y="43212"/>
                  </a:cubicBezTo>
                  <a:cubicBezTo>
                    <a:pt x="33533" y="43212"/>
                    <a:pt x="43212" y="33533"/>
                    <a:pt x="43212" y="21606"/>
                  </a:cubicBezTo>
                  <a:cubicBezTo>
                    <a:pt x="43212" y="9680"/>
                    <a:pt x="33533" y="0"/>
                    <a:pt x="216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</p:grpSp>
      <p:grpSp>
        <p:nvGrpSpPr>
          <p:cNvPr id="199" name="Google Shape;199;p44"/>
          <p:cNvGrpSpPr/>
          <p:nvPr/>
        </p:nvGrpSpPr>
        <p:grpSpPr>
          <a:xfrm>
            <a:off x="191906" y="2061566"/>
            <a:ext cx="219346" cy="219346"/>
            <a:chOff x="1190625" y="238125"/>
            <a:chExt cx="5185475" cy="5185475"/>
          </a:xfrm>
        </p:grpSpPr>
        <p:sp>
          <p:nvSpPr>
            <p:cNvPr id="200" name="Google Shape;200;p44"/>
            <p:cNvSpPr/>
            <p:nvPr/>
          </p:nvSpPr>
          <p:spPr>
            <a:xfrm>
              <a:off x="1190625" y="238125"/>
              <a:ext cx="5185475" cy="5185475"/>
            </a:xfrm>
            <a:custGeom>
              <a:avLst/>
              <a:gdLst/>
              <a:ahLst/>
              <a:cxnLst/>
              <a:rect l="l" t="t" r="r" b="b"/>
              <a:pathLst>
                <a:path w="207419" h="207419" extrusionOk="0">
                  <a:moveTo>
                    <a:pt x="0" y="0"/>
                  </a:moveTo>
                  <a:lnTo>
                    <a:pt x="0" y="207418"/>
                  </a:lnTo>
                  <a:lnTo>
                    <a:pt x="207418" y="207418"/>
                  </a:lnTo>
                  <a:lnTo>
                    <a:pt x="207418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01" name="Google Shape;201;p44"/>
            <p:cNvSpPr/>
            <p:nvPr/>
          </p:nvSpPr>
          <p:spPr>
            <a:xfrm>
              <a:off x="2162875" y="1210375"/>
              <a:ext cx="3240950" cy="3240950"/>
            </a:xfrm>
            <a:custGeom>
              <a:avLst/>
              <a:gdLst/>
              <a:ahLst/>
              <a:cxnLst/>
              <a:rect l="l" t="t" r="r" b="b"/>
              <a:pathLst>
                <a:path w="129638" h="129638" extrusionOk="0">
                  <a:moveTo>
                    <a:pt x="64819" y="1"/>
                  </a:moveTo>
                  <a:cubicBezTo>
                    <a:pt x="29039" y="1"/>
                    <a:pt x="1" y="29039"/>
                    <a:pt x="1" y="64819"/>
                  </a:cubicBezTo>
                  <a:cubicBezTo>
                    <a:pt x="1" y="100599"/>
                    <a:pt x="29039" y="129637"/>
                    <a:pt x="64819" y="129637"/>
                  </a:cubicBezTo>
                  <a:cubicBezTo>
                    <a:pt x="100599" y="129637"/>
                    <a:pt x="129637" y="100599"/>
                    <a:pt x="129637" y="64819"/>
                  </a:cubicBezTo>
                  <a:cubicBezTo>
                    <a:pt x="129637" y="29039"/>
                    <a:pt x="100599" y="1"/>
                    <a:pt x="64819" y="1"/>
                  </a:cubicBezTo>
                  <a:close/>
                </a:path>
              </a:pathLst>
            </a:custGeom>
            <a:solidFill>
              <a:srgbClr val="FFC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02" name="Google Shape;202;p44"/>
            <p:cNvSpPr/>
            <p:nvPr/>
          </p:nvSpPr>
          <p:spPr>
            <a:xfrm>
              <a:off x="2162875" y="1210375"/>
              <a:ext cx="3240950" cy="3240950"/>
            </a:xfrm>
            <a:custGeom>
              <a:avLst/>
              <a:gdLst/>
              <a:ahLst/>
              <a:cxnLst/>
              <a:rect l="l" t="t" r="r" b="b"/>
              <a:pathLst>
                <a:path w="129638" h="129638" extrusionOk="0">
                  <a:moveTo>
                    <a:pt x="64819" y="21607"/>
                  </a:moveTo>
                  <a:cubicBezTo>
                    <a:pt x="88672" y="21607"/>
                    <a:pt x="108031" y="40966"/>
                    <a:pt x="108031" y="64819"/>
                  </a:cubicBezTo>
                  <a:cubicBezTo>
                    <a:pt x="108031" y="88672"/>
                    <a:pt x="88672" y="108031"/>
                    <a:pt x="64819" y="108031"/>
                  </a:cubicBezTo>
                  <a:cubicBezTo>
                    <a:pt x="40966" y="108031"/>
                    <a:pt x="21607" y="88672"/>
                    <a:pt x="21607" y="64819"/>
                  </a:cubicBezTo>
                  <a:cubicBezTo>
                    <a:pt x="21607" y="40966"/>
                    <a:pt x="40966" y="21607"/>
                    <a:pt x="64819" y="21607"/>
                  </a:cubicBezTo>
                  <a:close/>
                  <a:moveTo>
                    <a:pt x="64819" y="1"/>
                  </a:moveTo>
                  <a:cubicBezTo>
                    <a:pt x="29039" y="1"/>
                    <a:pt x="1" y="29039"/>
                    <a:pt x="1" y="64819"/>
                  </a:cubicBezTo>
                  <a:cubicBezTo>
                    <a:pt x="1" y="100599"/>
                    <a:pt x="29039" y="129637"/>
                    <a:pt x="64819" y="129637"/>
                  </a:cubicBezTo>
                  <a:cubicBezTo>
                    <a:pt x="100599" y="129637"/>
                    <a:pt x="129637" y="100599"/>
                    <a:pt x="129637" y="64819"/>
                  </a:cubicBezTo>
                  <a:cubicBezTo>
                    <a:pt x="129637" y="29039"/>
                    <a:pt x="100599" y="1"/>
                    <a:pt x="648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03" name="Google Shape;203;p44"/>
            <p:cNvSpPr/>
            <p:nvPr/>
          </p:nvSpPr>
          <p:spPr>
            <a:xfrm>
              <a:off x="3243200" y="2290700"/>
              <a:ext cx="1080325" cy="1080325"/>
            </a:xfrm>
            <a:custGeom>
              <a:avLst/>
              <a:gdLst/>
              <a:ahLst/>
              <a:cxnLst/>
              <a:rect l="l" t="t" r="r" b="b"/>
              <a:pathLst>
                <a:path w="43213" h="43213" extrusionOk="0">
                  <a:moveTo>
                    <a:pt x="21606" y="0"/>
                  </a:moveTo>
                  <a:cubicBezTo>
                    <a:pt x="9680" y="0"/>
                    <a:pt x="0" y="9680"/>
                    <a:pt x="0" y="21606"/>
                  </a:cubicBezTo>
                  <a:cubicBezTo>
                    <a:pt x="0" y="33533"/>
                    <a:pt x="9680" y="43212"/>
                    <a:pt x="21606" y="43212"/>
                  </a:cubicBezTo>
                  <a:cubicBezTo>
                    <a:pt x="33533" y="43212"/>
                    <a:pt x="43212" y="33533"/>
                    <a:pt x="43212" y="21606"/>
                  </a:cubicBezTo>
                  <a:cubicBezTo>
                    <a:pt x="43212" y="9680"/>
                    <a:pt x="33533" y="0"/>
                    <a:pt x="216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</p:grpSp>
      <p:sp>
        <p:nvSpPr>
          <p:cNvPr id="204" name="Google Shape;204;p44"/>
          <p:cNvSpPr/>
          <p:nvPr/>
        </p:nvSpPr>
        <p:spPr>
          <a:xfrm>
            <a:off x="5188634" y="1208039"/>
            <a:ext cx="869400" cy="507000"/>
          </a:xfrm>
          <a:prstGeom prst="chevron">
            <a:avLst>
              <a:gd name="adj" fmla="val 16094"/>
            </a:avLst>
          </a:prstGeom>
          <a:solidFill>
            <a:srgbClr val="EBEBEB"/>
          </a:solidFill>
          <a:ln w="9525" cap="flat" cmpd="sng">
            <a:solidFill>
              <a:srgbClr val="DCDC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+mj-lt"/>
                <a:ea typeface="Helvetica Neue"/>
                <a:cs typeface="Helvetica Neue"/>
                <a:sym typeface="Helvetica Neue"/>
              </a:rPr>
              <a:t>Learn and apply new skills</a:t>
            </a:r>
            <a:endParaRPr sz="700">
              <a:latin typeface="+mj-lt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5" name="Google Shape;205;p44"/>
          <p:cNvSpPr/>
          <p:nvPr/>
        </p:nvSpPr>
        <p:spPr>
          <a:xfrm>
            <a:off x="7035801" y="1208039"/>
            <a:ext cx="869400" cy="507000"/>
          </a:xfrm>
          <a:prstGeom prst="chevron">
            <a:avLst>
              <a:gd name="adj" fmla="val 16094"/>
            </a:avLst>
          </a:prstGeom>
          <a:solidFill>
            <a:srgbClr val="EBEBEB"/>
          </a:solidFill>
          <a:ln w="9525" cap="flat" cmpd="sng">
            <a:solidFill>
              <a:srgbClr val="DCDC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+mj-lt"/>
                <a:ea typeface="Helvetica Neue"/>
                <a:cs typeface="Helvetica Neue"/>
                <a:sym typeface="Helvetica Neue"/>
              </a:rPr>
              <a:t>Make your next career move</a:t>
            </a:r>
            <a:endParaRPr sz="700">
              <a:latin typeface="+mj-lt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206" name="Google Shape;206;p44"/>
          <p:cNvGrpSpPr/>
          <p:nvPr/>
        </p:nvGrpSpPr>
        <p:grpSpPr>
          <a:xfrm>
            <a:off x="191904" y="4086265"/>
            <a:ext cx="219346" cy="219346"/>
            <a:chOff x="1190625" y="238125"/>
            <a:chExt cx="5185475" cy="5185475"/>
          </a:xfrm>
        </p:grpSpPr>
        <p:sp>
          <p:nvSpPr>
            <p:cNvPr id="207" name="Google Shape;207;p44"/>
            <p:cNvSpPr/>
            <p:nvPr/>
          </p:nvSpPr>
          <p:spPr>
            <a:xfrm>
              <a:off x="1190625" y="238125"/>
              <a:ext cx="5185475" cy="5185475"/>
            </a:xfrm>
            <a:custGeom>
              <a:avLst/>
              <a:gdLst/>
              <a:ahLst/>
              <a:cxnLst/>
              <a:rect l="l" t="t" r="r" b="b"/>
              <a:pathLst>
                <a:path w="207419" h="207419" extrusionOk="0">
                  <a:moveTo>
                    <a:pt x="0" y="0"/>
                  </a:moveTo>
                  <a:lnTo>
                    <a:pt x="0" y="207418"/>
                  </a:lnTo>
                  <a:lnTo>
                    <a:pt x="207418" y="207418"/>
                  </a:lnTo>
                  <a:lnTo>
                    <a:pt x="207418" y="0"/>
                  </a:lnTo>
                  <a:close/>
                </a:path>
              </a:pathLst>
            </a:custGeom>
            <a:solidFill>
              <a:srgbClr val="E600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08" name="Google Shape;208;p44"/>
            <p:cNvSpPr/>
            <p:nvPr/>
          </p:nvSpPr>
          <p:spPr>
            <a:xfrm>
              <a:off x="2162875" y="1210375"/>
              <a:ext cx="3240950" cy="3088250"/>
            </a:xfrm>
            <a:custGeom>
              <a:avLst/>
              <a:gdLst/>
              <a:ahLst/>
              <a:cxnLst/>
              <a:rect l="l" t="t" r="r" b="b"/>
              <a:pathLst>
                <a:path w="129638" h="123530" extrusionOk="0">
                  <a:moveTo>
                    <a:pt x="35089" y="1"/>
                  </a:moveTo>
                  <a:cubicBezTo>
                    <a:pt x="33188" y="1"/>
                    <a:pt x="31286" y="59"/>
                    <a:pt x="29155" y="289"/>
                  </a:cubicBezTo>
                  <a:cubicBezTo>
                    <a:pt x="16479" y="1499"/>
                    <a:pt x="1787" y="13195"/>
                    <a:pt x="1" y="35435"/>
                  </a:cubicBezTo>
                  <a:lnTo>
                    <a:pt x="1" y="39641"/>
                  </a:lnTo>
                  <a:cubicBezTo>
                    <a:pt x="1672" y="60959"/>
                    <a:pt x="24949" y="83602"/>
                    <a:pt x="64819" y="123530"/>
                  </a:cubicBezTo>
                  <a:cubicBezTo>
                    <a:pt x="104747" y="83602"/>
                    <a:pt x="127966" y="60959"/>
                    <a:pt x="129637" y="39583"/>
                  </a:cubicBezTo>
                  <a:lnTo>
                    <a:pt x="129637" y="35435"/>
                  </a:lnTo>
                  <a:cubicBezTo>
                    <a:pt x="127851" y="13195"/>
                    <a:pt x="113159" y="1499"/>
                    <a:pt x="100484" y="289"/>
                  </a:cubicBezTo>
                  <a:cubicBezTo>
                    <a:pt x="98409" y="59"/>
                    <a:pt x="96393" y="1"/>
                    <a:pt x="94549" y="1"/>
                  </a:cubicBezTo>
                  <a:cubicBezTo>
                    <a:pt x="79972" y="1"/>
                    <a:pt x="72885" y="6339"/>
                    <a:pt x="64819" y="15903"/>
                  </a:cubicBezTo>
                  <a:cubicBezTo>
                    <a:pt x="56753" y="6339"/>
                    <a:pt x="49781" y="1"/>
                    <a:pt x="350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</p:grpSp>
      <p:sp>
        <p:nvSpPr>
          <p:cNvPr id="209" name="Google Shape;209;p44"/>
          <p:cNvSpPr txBox="1"/>
          <p:nvPr/>
        </p:nvSpPr>
        <p:spPr>
          <a:xfrm>
            <a:off x="425700" y="3851313"/>
            <a:ext cx="1251900" cy="6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latin typeface="+mj-lt"/>
              </a:rPr>
              <a:t>Insights</a:t>
            </a:r>
            <a:endParaRPr sz="900" b="1">
              <a:latin typeface="+mj-lt"/>
            </a:endParaRPr>
          </a:p>
        </p:txBody>
      </p:sp>
      <p:cxnSp>
        <p:nvCxnSpPr>
          <p:cNvPr id="210" name="Google Shape;210;p44"/>
          <p:cNvCxnSpPr/>
          <p:nvPr/>
        </p:nvCxnSpPr>
        <p:spPr>
          <a:xfrm>
            <a:off x="-11350" y="3813068"/>
            <a:ext cx="9155400" cy="0"/>
          </a:xfrm>
          <a:prstGeom prst="straightConnector1">
            <a:avLst/>
          </a:prstGeom>
          <a:noFill/>
          <a:ln w="19050" cap="flat" cmpd="sng">
            <a:solidFill>
              <a:srgbClr val="C8C8C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1" name="Google Shape;211;p44"/>
          <p:cNvSpPr/>
          <p:nvPr/>
        </p:nvSpPr>
        <p:spPr>
          <a:xfrm>
            <a:off x="727849" y="2562225"/>
            <a:ext cx="630900" cy="507000"/>
          </a:xfrm>
          <a:prstGeom prst="rect">
            <a:avLst/>
          </a:prstGeom>
          <a:solidFill>
            <a:srgbClr val="EBEBEB"/>
          </a:solidFill>
          <a:ln w="9525" cap="flat" cmpd="sng">
            <a:solidFill>
              <a:srgbClr val="DCDC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+mj-lt"/>
                <a:ea typeface="Helvetica Neue"/>
                <a:cs typeface="Helvetica Neue"/>
                <a:sym typeface="Helvetica Neue"/>
              </a:rPr>
              <a:t>Work at home</a:t>
            </a:r>
            <a:endParaRPr sz="700">
              <a:latin typeface="+mj-lt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2" name="Google Shape;212;p44"/>
          <p:cNvSpPr/>
          <p:nvPr/>
        </p:nvSpPr>
        <p:spPr>
          <a:xfrm>
            <a:off x="727849" y="3175599"/>
            <a:ext cx="630900" cy="507000"/>
          </a:xfrm>
          <a:prstGeom prst="rect">
            <a:avLst/>
          </a:prstGeom>
          <a:solidFill>
            <a:srgbClr val="EBEBEB"/>
          </a:solidFill>
          <a:ln w="9525" cap="flat" cmpd="sng">
            <a:solidFill>
              <a:srgbClr val="DCDC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+mj-lt"/>
                <a:ea typeface="Helvetica Neue"/>
                <a:cs typeface="Helvetica Neue"/>
                <a:sym typeface="Helvetica Neue"/>
              </a:rPr>
              <a:t>Work with peers</a:t>
            </a:r>
            <a:endParaRPr sz="700">
              <a:latin typeface="+mj-lt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3" name="Google Shape;213;p44"/>
          <p:cNvSpPr/>
          <p:nvPr/>
        </p:nvSpPr>
        <p:spPr>
          <a:xfrm>
            <a:off x="1494250" y="1206050"/>
            <a:ext cx="918900" cy="507000"/>
          </a:xfrm>
          <a:prstGeom prst="chevron">
            <a:avLst>
              <a:gd name="adj" fmla="val 16094"/>
            </a:avLst>
          </a:prstGeom>
          <a:solidFill>
            <a:srgbClr val="EBEBEB"/>
          </a:solidFill>
          <a:ln w="9525" cap="flat" cmpd="sng">
            <a:solidFill>
              <a:srgbClr val="DCDC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+mj-lt"/>
                <a:ea typeface="Helvetica Neue"/>
                <a:cs typeface="Helvetica Neue"/>
                <a:sym typeface="Helvetica Neue"/>
              </a:rPr>
              <a:t>Evaluate career opportunities</a:t>
            </a:r>
            <a:endParaRPr sz="700">
              <a:latin typeface="+mj-lt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4" name="Google Shape;214;p44"/>
          <p:cNvSpPr/>
          <p:nvPr/>
        </p:nvSpPr>
        <p:spPr>
          <a:xfrm>
            <a:off x="1486100" y="2562232"/>
            <a:ext cx="804900" cy="507000"/>
          </a:xfrm>
          <a:prstGeom prst="roundRect">
            <a:avLst>
              <a:gd name="adj" fmla="val 15128"/>
            </a:avLst>
          </a:prstGeom>
          <a:solidFill>
            <a:srgbClr val="EBEBEB"/>
          </a:solidFill>
          <a:ln w="9525" cap="flat" cmpd="sng">
            <a:solidFill>
              <a:srgbClr val="DCDC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+mj-lt"/>
                <a:ea typeface="Helvetica Neue"/>
                <a:cs typeface="Helvetica Neue"/>
                <a:sym typeface="Helvetica Neue"/>
              </a:rPr>
              <a:t>Websites, Google</a:t>
            </a:r>
            <a:endParaRPr sz="700">
              <a:latin typeface="+mj-lt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5" name="Google Shape;215;p44"/>
          <p:cNvSpPr/>
          <p:nvPr/>
        </p:nvSpPr>
        <p:spPr>
          <a:xfrm>
            <a:off x="2413119" y="2562232"/>
            <a:ext cx="804900" cy="507000"/>
          </a:xfrm>
          <a:prstGeom prst="roundRect">
            <a:avLst>
              <a:gd name="adj" fmla="val 15128"/>
            </a:avLst>
          </a:prstGeom>
          <a:solidFill>
            <a:srgbClr val="EBEBEB"/>
          </a:solidFill>
          <a:ln w="9525" cap="flat" cmpd="sng">
            <a:solidFill>
              <a:srgbClr val="DCDC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+mj-lt"/>
                <a:ea typeface="Helvetica Neue"/>
                <a:cs typeface="Helvetica Neue"/>
                <a:sym typeface="Helvetica Neue"/>
              </a:rPr>
              <a:t>Career paths</a:t>
            </a:r>
            <a:endParaRPr sz="700">
              <a:latin typeface="+mj-lt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6" name="Google Shape;216;p44"/>
          <p:cNvSpPr/>
          <p:nvPr/>
        </p:nvSpPr>
        <p:spPr>
          <a:xfrm>
            <a:off x="3340137" y="2562232"/>
            <a:ext cx="804900" cy="507000"/>
          </a:xfrm>
          <a:prstGeom prst="roundRect">
            <a:avLst>
              <a:gd name="adj" fmla="val 15128"/>
            </a:avLst>
          </a:prstGeom>
          <a:solidFill>
            <a:srgbClr val="EBEBEB"/>
          </a:solidFill>
          <a:ln w="9525" cap="flat" cmpd="sng">
            <a:solidFill>
              <a:srgbClr val="DCDC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+mj-lt"/>
                <a:ea typeface="Helvetica Neue"/>
                <a:cs typeface="Helvetica Neue"/>
                <a:sym typeface="Helvetica Neue"/>
              </a:rPr>
              <a:t>Catalogue</a:t>
            </a:r>
            <a:endParaRPr sz="700">
              <a:latin typeface="+mj-lt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7" name="Google Shape;217;p44"/>
          <p:cNvSpPr/>
          <p:nvPr/>
        </p:nvSpPr>
        <p:spPr>
          <a:xfrm>
            <a:off x="4267156" y="3175601"/>
            <a:ext cx="804900" cy="507000"/>
          </a:xfrm>
          <a:prstGeom prst="roundRect">
            <a:avLst>
              <a:gd name="adj" fmla="val 15128"/>
            </a:avLst>
          </a:prstGeom>
          <a:solidFill>
            <a:srgbClr val="EBEBEB"/>
          </a:solidFill>
          <a:ln w="9525" cap="flat" cmpd="sng">
            <a:solidFill>
              <a:srgbClr val="DCDC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+mj-lt"/>
                <a:ea typeface="Helvetica Neue"/>
                <a:cs typeface="Helvetica Neue"/>
                <a:sym typeface="Helvetica Neue"/>
              </a:rPr>
              <a:t>Classroom training</a:t>
            </a:r>
            <a:endParaRPr sz="700">
              <a:latin typeface="+mj-lt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8" name="Google Shape;218;p44"/>
          <p:cNvSpPr/>
          <p:nvPr/>
        </p:nvSpPr>
        <p:spPr>
          <a:xfrm>
            <a:off x="5194175" y="3175601"/>
            <a:ext cx="804900" cy="507000"/>
          </a:xfrm>
          <a:prstGeom prst="roundRect">
            <a:avLst>
              <a:gd name="adj" fmla="val 15128"/>
            </a:avLst>
          </a:prstGeom>
          <a:solidFill>
            <a:srgbClr val="EBEBEB"/>
          </a:solidFill>
          <a:ln w="9525" cap="flat" cmpd="sng">
            <a:solidFill>
              <a:srgbClr val="DCDC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+mj-lt"/>
                <a:ea typeface="Helvetica Neue"/>
                <a:cs typeface="Helvetica Neue"/>
                <a:sym typeface="Helvetica Neue"/>
              </a:rPr>
              <a:t>Work with peers</a:t>
            </a:r>
            <a:endParaRPr sz="700">
              <a:latin typeface="+mj-lt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9" name="Google Shape;219;p44"/>
          <p:cNvSpPr/>
          <p:nvPr/>
        </p:nvSpPr>
        <p:spPr>
          <a:xfrm>
            <a:off x="6121193" y="3175601"/>
            <a:ext cx="804900" cy="507000"/>
          </a:xfrm>
          <a:prstGeom prst="roundRect">
            <a:avLst>
              <a:gd name="adj" fmla="val 15128"/>
            </a:avLst>
          </a:prstGeom>
          <a:solidFill>
            <a:srgbClr val="EBEBEB"/>
          </a:solidFill>
          <a:ln w="9525" cap="flat" cmpd="sng">
            <a:solidFill>
              <a:srgbClr val="DCDC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Written test</a:t>
            </a:r>
            <a:endParaRPr sz="700">
              <a:latin typeface="+mj-lt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0" name="Google Shape;220;p44"/>
          <p:cNvSpPr/>
          <p:nvPr/>
        </p:nvSpPr>
        <p:spPr>
          <a:xfrm>
            <a:off x="7048212" y="2568976"/>
            <a:ext cx="804900" cy="507000"/>
          </a:xfrm>
          <a:prstGeom prst="roundRect">
            <a:avLst>
              <a:gd name="adj" fmla="val 15128"/>
            </a:avLst>
          </a:prstGeom>
          <a:solidFill>
            <a:srgbClr val="EBEBEB"/>
          </a:solidFill>
          <a:ln w="9525" cap="flat" cmpd="sng">
            <a:solidFill>
              <a:srgbClr val="DCDC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+mj-lt"/>
                <a:ea typeface="Helvetica Neue"/>
                <a:cs typeface="Helvetica Neue"/>
                <a:sym typeface="Helvetica Neue"/>
              </a:rPr>
              <a:t>Materials</a:t>
            </a:r>
            <a:endParaRPr sz="700">
              <a:latin typeface="+mj-lt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1" name="Google Shape;221;p44"/>
          <p:cNvSpPr/>
          <p:nvPr/>
        </p:nvSpPr>
        <p:spPr>
          <a:xfrm>
            <a:off x="1486100" y="3928832"/>
            <a:ext cx="804900" cy="507000"/>
          </a:xfrm>
          <a:prstGeom prst="roundRect">
            <a:avLst>
              <a:gd name="adj" fmla="val 15128"/>
            </a:avLst>
          </a:prstGeom>
          <a:solidFill>
            <a:srgbClr val="EBEBEB"/>
          </a:solidFill>
          <a:ln w="9525" cap="flat" cmpd="sng">
            <a:solidFill>
              <a:srgbClr val="DCDC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Doesn’t want to miss out</a:t>
            </a:r>
            <a:endParaRPr sz="700">
              <a:solidFill>
                <a:schemeClr val="dk1"/>
              </a:solidFill>
              <a:latin typeface="+mj-lt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2" name="Google Shape;222;p44"/>
          <p:cNvSpPr/>
          <p:nvPr/>
        </p:nvSpPr>
        <p:spPr>
          <a:xfrm>
            <a:off x="3340137" y="3928832"/>
            <a:ext cx="804900" cy="507000"/>
          </a:xfrm>
          <a:prstGeom prst="roundRect">
            <a:avLst>
              <a:gd name="adj" fmla="val 15128"/>
            </a:avLst>
          </a:prstGeom>
          <a:solidFill>
            <a:srgbClr val="EBEBEB"/>
          </a:solidFill>
          <a:ln w="9525" cap="flat" cmpd="sng">
            <a:solidFill>
              <a:srgbClr val="DCDC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+mj-lt"/>
                <a:ea typeface="Helvetica Neue"/>
                <a:cs typeface="Helvetica Neue"/>
                <a:sym typeface="Helvetica Neue"/>
              </a:rPr>
              <a:t>Hard to choose</a:t>
            </a:r>
            <a:endParaRPr sz="700">
              <a:latin typeface="+mj-lt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3" name="Google Shape;223;p44"/>
          <p:cNvSpPr/>
          <p:nvPr/>
        </p:nvSpPr>
        <p:spPr>
          <a:xfrm>
            <a:off x="4267156" y="3928832"/>
            <a:ext cx="804900" cy="507000"/>
          </a:xfrm>
          <a:prstGeom prst="roundRect">
            <a:avLst>
              <a:gd name="adj" fmla="val 15128"/>
            </a:avLst>
          </a:prstGeom>
          <a:solidFill>
            <a:srgbClr val="EBEBEB"/>
          </a:solidFill>
          <a:ln w="9525" cap="flat" cmpd="sng">
            <a:solidFill>
              <a:srgbClr val="DCDC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+mj-lt"/>
                <a:ea typeface="Helvetica Neue"/>
                <a:cs typeface="Helvetica Neue"/>
                <a:sym typeface="Helvetica Neue"/>
              </a:rPr>
              <a:t>Feels lost in between classes</a:t>
            </a:r>
            <a:endParaRPr sz="700">
              <a:latin typeface="+mj-lt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4" name="Google Shape;224;p44"/>
          <p:cNvSpPr/>
          <p:nvPr/>
        </p:nvSpPr>
        <p:spPr>
          <a:xfrm>
            <a:off x="5194175" y="3928832"/>
            <a:ext cx="804900" cy="507000"/>
          </a:xfrm>
          <a:prstGeom prst="roundRect">
            <a:avLst>
              <a:gd name="adj" fmla="val 15128"/>
            </a:avLst>
          </a:prstGeom>
          <a:solidFill>
            <a:srgbClr val="EBEBEB"/>
          </a:solidFill>
          <a:ln w="9525" cap="flat" cmpd="sng">
            <a:solidFill>
              <a:srgbClr val="DCDC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Not always accessible</a:t>
            </a:r>
            <a:endParaRPr sz="700">
              <a:solidFill>
                <a:schemeClr val="dk1"/>
              </a:solidFill>
              <a:latin typeface="+mj-lt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5" name="Google Shape;225;p44"/>
          <p:cNvSpPr/>
          <p:nvPr/>
        </p:nvSpPr>
        <p:spPr>
          <a:xfrm>
            <a:off x="6121193" y="3928832"/>
            <a:ext cx="804900" cy="507000"/>
          </a:xfrm>
          <a:prstGeom prst="roundRect">
            <a:avLst>
              <a:gd name="adj" fmla="val 15128"/>
            </a:avLst>
          </a:prstGeom>
          <a:solidFill>
            <a:srgbClr val="EBEBEB"/>
          </a:solidFill>
          <a:ln w="9525" cap="flat" cmpd="sng">
            <a:solidFill>
              <a:srgbClr val="DCDC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+mj-lt"/>
                <a:ea typeface="Helvetica Neue"/>
                <a:cs typeface="Helvetica Neue"/>
                <a:sym typeface="Helvetica Neue"/>
              </a:rPr>
              <a:t>Panic!</a:t>
            </a:r>
            <a:endParaRPr sz="700">
              <a:latin typeface="+mj-lt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6" name="Google Shape;226;p44"/>
          <p:cNvSpPr/>
          <p:nvPr/>
        </p:nvSpPr>
        <p:spPr>
          <a:xfrm>
            <a:off x="7975231" y="3928832"/>
            <a:ext cx="804900" cy="507000"/>
          </a:xfrm>
          <a:prstGeom prst="roundRect">
            <a:avLst>
              <a:gd name="adj" fmla="val 15128"/>
            </a:avLst>
          </a:prstGeom>
          <a:solidFill>
            <a:srgbClr val="EBEBEB"/>
          </a:solidFill>
          <a:ln w="9525" cap="flat" cmpd="sng">
            <a:solidFill>
              <a:srgbClr val="DCDC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Unclear what’s next</a:t>
            </a:r>
            <a:endParaRPr sz="700">
              <a:solidFill>
                <a:schemeClr val="dk1"/>
              </a:solidFill>
              <a:latin typeface="+mj-lt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7" name="Google Shape;227;p44"/>
          <p:cNvSpPr txBox="1"/>
          <p:nvPr/>
        </p:nvSpPr>
        <p:spPr>
          <a:xfrm>
            <a:off x="384199" y="589800"/>
            <a:ext cx="21783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>
                <a:latin typeface="+mj-lt"/>
              </a:rPr>
              <a:t>Business Initiative</a:t>
            </a:r>
            <a:endParaRPr sz="700" b="1">
              <a:latin typeface="+mj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+mj-lt"/>
              </a:rPr>
              <a:t>New Learning</a:t>
            </a:r>
            <a:endParaRPr sz="900">
              <a:latin typeface="+mj-lt"/>
            </a:endParaRPr>
          </a:p>
        </p:txBody>
      </p:sp>
      <p:grpSp>
        <p:nvGrpSpPr>
          <p:cNvPr id="228" name="Google Shape;228;p44"/>
          <p:cNvGrpSpPr/>
          <p:nvPr/>
        </p:nvGrpSpPr>
        <p:grpSpPr>
          <a:xfrm>
            <a:off x="193676" y="692272"/>
            <a:ext cx="212086" cy="212086"/>
            <a:chOff x="1190625" y="238125"/>
            <a:chExt cx="5185475" cy="5185475"/>
          </a:xfrm>
        </p:grpSpPr>
        <p:sp>
          <p:nvSpPr>
            <p:cNvPr id="229" name="Google Shape;229;p44"/>
            <p:cNvSpPr/>
            <p:nvPr/>
          </p:nvSpPr>
          <p:spPr>
            <a:xfrm>
              <a:off x="1190625" y="238125"/>
              <a:ext cx="5185475" cy="5185475"/>
            </a:xfrm>
            <a:custGeom>
              <a:avLst/>
              <a:gdLst/>
              <a:ahLst/>
              <a:cxnLst/>
              <a:rect l="l" t="t" r="r" b="b"/>
              <a:pathLst>
                <a:path w="207419" h="207419" extrusionOk="0">
                  <a:moveTo>
                    <a:pt x="0" y="0"/>
                  </a:moveTo>
                  <a:lnTo>
                    <a:pt x="0" y="207418"/>
                  </a:lnTo>
                  <a:lnTo>
                    <a:pt x="207418" y="207418"/>
                  </a:lnTo>
                  <a:lnTo>
                    <a:pt x="207418" y="0"/>
                  </a:lnTo>
                  <a:close/>
                </a:path>
              </a:pathLst>
            </a:custGeom>
            <a:solidFill>
              <a:srgbClr val="E600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30" name="Google Shape;230;p44"/>
            <p:cNvSpPr/>
            <p:nvPr/>
          </p:nvSpPr>
          <p:spPr>
            <a:xfrm>
              <a:off x="2178725" y="1497025"/>
              <a:ext cx="3209250" cy="2487600"/>
            </a:xfrm>
            <a:custGeom>
              <a:avLst/>
              <a:gdLst/>
              <a:ahLst/>
              <a:cxnLst/>
              <a:rect l="l" t="t" r="r" b="b"/>
              <a:pathLst>
                <a:path w="128370" h="99504" extrusionOk="0">
                  <a:moveTo>
                    <a:pt x="118114" y="1"/>
                  </a:moveTo>
                  <a:lnTo>
                    <a:pt x="71387" y="46785"/>
                  </a:lnTo>
                  <a:lnTo>
                    <a:pt x="56983" y="32381"/>
                  </a:lnTo>
                  <a:lnTo>
                    <a:pt x="1" y="89306"/>
                  </a:lnTo>
                  <a:lnTo>
                    <a:pt x="10256" y="99504"/>
                  </a:lnTo>
                  <a:lnTo>
                    <a:pt x="56983" y="52719"/>
                  </a:lnTo>
                  <a:lnTo>
                    <a:pt x="71387" y="67123"/>
                  </a:lnTo>
                  <a:lnTo>
                    <a:pt x="128370" y="10199"/>
                  </a:lnTo>
                  <a:lnTo>
                    <a:pt x="1181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</p:grpSp>
      <p:sp>
        <p:nvSpPr>
          <p:cNvPr id="231" name="Google Shape;231;p44"/>
          <p:cNvSpPr/>
          <p:nvPr/>
        </p:nvSpPr>
        <p:spPr>
          <a:xfrm>
            <a:off x="3341449" y="1212076"/>
            <a:ext cx="869400" cy="507000"/>
          </a:xfrm>
          <a:prstGeom prst="chevron">
            <a:avLst>
              <a:gd name="adj" fmla="val 16094"/>
            </a:avLst>
          </a:prstGeom>
          <a:solidFill>
            <a:srgbClr val="EBEBEB"/>
          </a:solidFill>
          <a:ln w="9525" cap="flat" cmpd="sng">
            <a:solidFill>
              <a:srgbClr val="DCDC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+mj-lt"/>
                <a:ea typeface="Helvetica Neue"/>
                <a:cs typeface="Helvetica Neue"/>
                <a:sym typeface="Helvetica Neue"/>
              </a:rPr>
              <a:t>Choose  learning option</a:t>
            </a:r>
            <a:endParaRPr sz="700">
              <a:latin typeface="+mj-lt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2" name="Google Shape;232;p44"/>
          <p:cNvSpPr/>
          <p:nvPr/>
        </p:nvSpPr>
        <p:spPr>
          <a:xfrm>
            <a:off x="2409692" y="1942526"/>
            <a:ext cx="869400" cy="507000"/>
          </a:xfrm>
          <a:prstGeom prst="chevron">
            <a:avLst>
              <a:gd name="adj" fmla="val 16094"/>
            </a:avLst>
          </a:prstGeom>
          <a:solidFill>
            <a:srgbClr val="EBEBEB"/>
          </a:solidFill>
          <a:ln w="9525" cap="flat" cmpd="sng">
            <a:solidFill>
              <a:srgbClr val="DCDC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+mj-lt"/>
                <a:ea typeface="Helvetica Neue"/>
                <a:cs typeface="Helvetica Neue"/>
                <a:sym typeface="Helvetica Neue"/>
              </a:rPr>
              <a:t>Evaluate learning offers</a:t>
            </a:r>
            <a:endParaRPr sz="700">
              <a:latin typeface="+mj-lt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3" name="Google Shape;233;p44"/>
          <p:cNvSpPr/>
          <p:nvPr/>
        </p:nvSpPr>
        <p:spPr>
          <a:xfrm>
            <a:off x="4256887" y="1942526"/>
            <a:ext cx="869400" cy="507000"/>
          </a:xfrm>
          <a:prstGeom prst="chevron">
            <a:avLst>
              <a:gd name="adj" fmla="val 16094"/>
            </a:avLst>
          </a:prstGeom>
          <a:solidFill>
            <a:srgbClr val="EBEBEB"/>
          </a:solidFill>
          <a:ln w="9525" cap="flat" cmpd="sng">
            <a:solidFill>
              <a:srgbClr val="DCDC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Attend classes</a:t>
            </a:r>
            <a:endParaRPr sz="700">
              <a:latin typeface="+mj-lt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4" name="Google Shape;234;p44"/>
          <p:cNvSpPr/>
          <p:nvPr/>
        </p:nvSpPr>
        <p:spPr>
          <a:xfrm>
            <a:off x="5180484" y="1942526"/>
            <a:ext cx="869400" cy="507000"/>
          </a:xfrm>
          <a:prstGeom prst="chevron">
            <a:avLst>
              <a:gd name="adj" fmla="val 16094"/>
            </a:avLst>
          </a:prstGeom>
          <a:solidFill>
            <a:srgbClr val="EBEBEB"/>
          </a:solidFill>
          <a:ln w="9525" cap="flat" cmpd="sng">
            <a:solidFill>
              <a:srgbClr val="DCDC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+mj-lt"/>
                <a:ea typeface="Helvetica Neue"/>
                <a:cs typeface="Helvetica Neue"/>
                <a:sym typeface="Helvetica Neue"/>
              </a:rPr>
              <a:t>Learn on the job</a:t>
            </a:r>
            <a:endParaRPr sz="700">
              <a:latin typeface="+mj-lt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5" name="Google Shape;235;p44"/>
          <p:cNvSpPr/>
          <p:nvPr/>
        </p:nvSpPr>
        <p:spPr>
          <a:xfrm>
            <a:off x="6104081" y="1942526"/>
            <a:ext cx="869400" cy="507000"/>
          </a:xfrm>
          <a:prstGeom prst="chevron">
            <a:avLst>
              <a:gd name="adj" fmla="val 16094"/>
            </a:avLst>
          </a:prstGeom>
          <a:solidFill>
            <a:srgbClr val="EBEBEB"/>
          </a:solidFill>
          <a:ln w="9525" cap="flat" cmpd="sng">
            <a:solidFill>
              <a:srgbClr val="DCDC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+mj-lt"/>
                <a:ea typeface="Helvetica Neue"/>
                <a:cs typeface="Helvetica Neue"/>
                <a:sym typeface="Helvetica Neue"/>
              </a:rPr>
              <a:t>Pass final exams</a:t>
            </a:r>
            <a:endParaRPr sz="700">
              <a:latin typeface="+mj-lt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6" name="Google Shape;236;p44"/>
          <p:cNvSpPr/>
          <p:nvPr/>
        </p:nvSpPr>
        <p:spPr>
          <a:xfrm>
            <a:off x="7027679" y="1942526"/>
            <a:ext cx="869400" cy="507000"/>
          </a:xfrm>
          <a:prstGeom prst="chevron">
            <a:avLst>
              <a:gd name="adj" fmla="val 16094"/>
            </a:avLst>
          </a:prstGeom>
          <a:solidFill>
            <a:srgbClr val="EBEBEB"/>
          </a:solidFill>
          <a:ln w="9525" cap="flat" cmpd="sng">
            <a:solidFill>
              <a:srgbClr val="DCDC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+mj-lt"/>
                <a:ea typeface="Helvetica Neue"/>
                <a:cs typeface="Helvetica Neue"/>
                <a:sym typeface="Helvetica Neue"/>
              </a:rPr>
              <a:t>Evaluate performance</a:t>
            </a:r>
            <a:endParaRPr sz="700">
              <a:latin typeface="+mj-lt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7" name="Google Shape;237;p44"/>
          <p:cNvSpPr/>
          <p:nvPr/>
        </p:nvSpPr>
        <p:spPr>
          <a:xfrm>
            <a:off x="7951276" y="1942526"/>
            <a:ext cx="869400" cy="507000"/>
          </a:xfrm>
          <a:prstGeom prst="chevron">
            <a:avLst>
              <a:gd name="adj" fmla="val 16094"/>
            </a:avLst>
          </a:prstGeom>
          <a:solidFill>
            <a:srgbClr val="EBEBEB"/>
          </a:solidFill>
          <a:ln w="9525" cap="flat" cmpd="sng">
            <a:solidFill>
              <a:srgbClr val="DCDC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+mj-lt"/>
                <a:ea typeface="Helvetica Neue"/>
                <a:cs typeface="Helvetica Neue"/>
                <a:sym typeface="Helvetica Neue"/>
              </a:rPr>
              <a:t>Follow up</a:t>
            </a:r>
            <a:endParaRPr sz="700">
              <a:latin typeface="+mj-lt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8" name="Google Shape;238;p44"/>
          <p:cNvSpPr/>
          <p:nvPr/>
        </p:nvSpPr>
        <p:spPr>
          <a:xfrm>
            <a:off x="1486095" y="1940526"/>
            <a:ext cx="869400" cy="507000"/>
          </a:xfrm>
          <a:prstGeom prst="chevron">
            <a:avLst>
              <a:gd name="adj" fmla="val 16094"/>
            </a:avLst>
          </a:prstGeom>
          <a:solidFill>
            <a:srgbClr val="EBEBEB"/>
          </a:solidFill>
          <a:ln w="9525" cap="flat" cmpd="sng">
            <a:solidFill>
              <a:srgbClr val="DCDC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+mj-lt"/>
                <a:ea typeface="Helvetica Neue"/>
                <a:cs typeface="Helvetica Neue"/>
                <a:sym typeface="Helvetica Neue"/>
              </a:rPr>
              <a:t>Look for development options</a:t>
            </a:r>
            <a:endParaRPr sz="700">
              <a:latin typeface="+mj-lt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9" name="Google Shape;239;p44"/>
          <p:cNvSpPr/>
          <p:nvPr/>
        </p:nvSpPr>
        <p:spPr>
          <a:xfrm>
            <a:off x="3333299" y="1946564"/>
            <a:ext cx="869400" cy="507000"/>
          </a:xfrm>
          <a:prstGeom prst="chevron">
            <a:avLst>
              <a:gd name="adj" fmla="val 16094"/>
            </a:avLst>
          </a:prstGeom>
          <a:solidFill>
            <a:srgbClr val="EBEBEB"/>
          </a:solidFill>
          <a:ln w="9525" cap="flat" cmpd="sng">
            <a:solidFill>
              <a:srgbClr val="DCDC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+mj-lt"/>
                <a:ea typeface="Helvetica Neue"/>
                <a:cs typeface="Helvetica Neue"/>
                <a:sym typeface="Helvetica Neue"/>
              </a:rPr>
              <a:t>Book a course</a:t>
            </a:r>
            <a:endParaRPr sz="700">
              <a:latin typeface="+mj-lt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0" name="Google Shape;240;p44"/>
          <p:cNvSpPr/>
          <p:nvPr/>
        </p:nvSpPr>
        <p:spPr>
          <a:xfrm>
            <a:off x="7975193" y="2559057"/>
            <a:ext cx="804900" cy="507000"/>
          </a:xfrm>
          <a:prstGeom prst="roundRect">
            <a:avLst>
              <a:gd name="adj" fmla="val 15128"/>
            </a:avLst>
          </a:prstGeom>
          <a:solidFill>
            <a:srgbClr val="EBEBEB"/>
          </a:solidFill>
          <a:ln w="9525" cap="flat" cmpd="sng">
            <a:solidFill>
              <a:srgbClr val="DCDC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+mj-lt"/>
                <a:ea typeface="Helvetica Neue"/>
                <a:cs typeface="Helvetica Neue"/>
                <a:sym typeface="Helvetica Neue"/>
              </a:rPr>
              <a:t>Survey</a:t>
            </a:r>
            <a:endParaRPr sz="700">
              <a:latin typeface="+mj-lt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1" name="Google Shape;241;p44"/>
          <p:cNvSpPr txBox="1"/>
          <p:nvPr/>
        </p:nvSpPr>
        <p:spPr>
          <a:xfrm>
            <a:off x="113050" y="4587975"/>
            <a:ext cx="1641600" cy="5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>
                <a:latin typeface="+mj-lt"/>
              </a:rPr>
              <a:t>Author</a:t>
            </a:r>
            <a:endParaRPr sz="700" b="1">
              <a:latin typeface="+mj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+mj-lt"/>
              </a:rPr>
              <a:t>Milan Guenther</a:t>
            </a:r>
            <a:endParaRPr sz="900">
              <a:latin typeface="+mj-lt"/>
            </a:endParaRPr>
          </a:p>
        </p:txBody>
      </p:sp>
      <p:sp>
        <p:nvSpPr>
          <p:cNvPr id="242" name="Google Shape;242;p44"/>
          <p:cNvSpPr txBox="1"/>
          <p:nvPr/>
        </p:nvSpPr>
        <p:spPr>
          <a:xfrm>
            <a:off x="1653300" y="4578675"/>
            <a:ext cx="1641600" cy="5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>
                <a:latin typeface="+mj-lt"/>
              </a:rPr>
              <a:t>Version</a:t>
            </a:r>
            <a:endParaRPr sz="700" b="1">
              <a:latin typeface="+mj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+mj-lt"/>
              </a:rPr>
              <a:t>0.2</a:t>
            </a:r>
            <a:endParaRPr sz="900">
              <a:latin typeface="+mj-lt"/>
            </a:endParaRPr>
          </a:p>
        </p:txBody>
      </p:sp>
      <p:sp>
        <p:nvSpPr>
          <p:cNvPr id="243" name="Google Shape;243;p44"/>
          <p:cNvSpPr txBox="1"/>
          <p:nvPr/>
        </p:nvSpPr>
        <p:spPr>
          <a:xfrm>
            <a:off x="3674750" y="442950"/>
            <a:ext cx="5379900" cy="3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+mj-lt"/>
                <a:ea typeface="Helvetica Neue Light"/>
                <a:cs typeface="Helvetica Neue Light"/>
                <a:sym typeface="Helvetica Neue Light"/>
              </a:rPr>
              <a:t>What is today’s customer experience, what are their pain points?</a:t>
            </a:r>
            <a:endParaRPr>
              <a:latin typeface="+mj-lt"/>
              <a:ea typeface="Helvetica Neue Light"/>
              <a:cs typeface="Helvetica Neue Light"/>
              <a:sym typeface="Helvetica Neue Light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+mj-lt"/>
                <a:ea typeface="Helvetica Neue Light"/>
                <a:cs typeface="Helvetica Neue Light"/>
                <a:sym typeface="Helvetica Neue Light"/>
              </a:rPr>
              <a:t>Spot opportunities for our enterprise to solve customer problems. </a:t>
            </a:r>
            <a:endParaRPr>
              <a:latin typeface="+mj-l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44" name="Google Shape;24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21174" y="137993"/>
            <a:ext cx="1251900" cy="251921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44"/>
          <p:cNvSpPr/>
          <p:nvPr/>
        </p:nvSpPr>
        <p:spPr>
          <a:xfrm>
            <a:off x="4267168" y="2559063"/>
            <a:ext cx="804900" cy="507000"/>
          </a:xfrm>
          <a:prstGeom prst="roundRect">
            <a:avLst>
              <a:gd name="adj" fmla="val 15128"/>
            </a:avLst>
          </a:prstGeom>
          <a:solidFill>
            <a:srgbClr val="EBEBEB"/>
          </a:solidFill>
          <a:ln w="9525" cap="flat" cmpd="sng">
            <a:solidFill>
              <a:srgbClr val="DCDC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+mj-lt"/>
                <a:ea typeface="Helvetica Neue"/>
                <a:cs typeface="Helvetica Neue"/>
                <a:sym typeface="Helvetica Neue"/>
              </a:rPr>
              <a:t>Homework</a:t>
            </a:r>
            <a:endParaRPr sz="700">
              <a:latin typeface="+mj-lt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5"/>
          <p:cNvSpPr/>
          <p:nvPr/>
        </p:nvSpPr>
        <p:spPr>
          <a:xfrm>
            <a:off x="-11350" y="4580200"/>
            <a:ext cx="9155400" cy="560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cxnSp>
        <p:nvCxnSpPr>
          <p:cNvPr id="251" name="Google Shape;251;p45"/>
          <p:cNvCxnSpPr/>
          <p:nvPr/>
        </p:nvCxnSpPr>
        <p:spPr>
          <a:xfrm>
            <a:off x="-11350" y="1831868"/>
            <a:ext cx="9155400" cy="0"/>
          </a:xfrm>
          <a:prstGeom prst="straightConnector1">
            <a:avLst/>
          </a:prstGeom>
          <a:noFill/>
          <a:ln w="19050" cap="flat" cmpd="sng">
            <a:solidFill>
              <a:srgbClr val="C8C8C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2" name="Google Shape;252;p45"/>
          <p:cNvSpPr txBox="1"/>
          <p:nvPr/>
        </p:nvSpPr>
        <p:spPr>
          <a:xfrm>
            <a:off x="113060" y="10450"/>
            <a:ext cx="45669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  <a:ea typeface="Helvetica Neue Light"/>
                <a:cs typeface="Helvetica Neue Light"/>
                <a:sym typeface="Helvetica Neue Light"/>
              </a:rPr>
              <a:t>As-Is</a:t>
            </a:r>
            <a:endParaRPr dirty="0">
              <a:latin typeface="+mj-lt"/>
              <a:ea typeface="Helvetica Neue Light"/>
              <a:cs typeface="Helvetica Neue Light"/>
              <a:sym typeface="Helvetica Neue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Architecture Map</a:t>
            </a:r>
            <a:endParaRPr dirty="0">
              <a:latin typeface="+mj-lt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53" name="Google Shape;253;p45"/>
          <p:cNvCxnSpPr/>
          <p:nvPr/>
        </p:nvCxnSpPr>
        <p:spPr>
          <a:xfrm>
            <a:off x="-11350" y="1099300"/>
            <a:ext cx="9155400" cy="0"/>
          </a:xfrm>
          <a:prstGeom prst="straightConnector1">
            <a:avLst/>
          </a:prstGeom>
          <a:noFill/>
          <a:ln w="19050" cap="flat" cmpd="sng">
            <a:solidFill>
              <a:srgbClr val="C8C8C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4" name="Google Shape;254;p45"/>
          <p:cNvCxnSpPr/>
          <p:nvPr/>
        </p:nvCxnSpPr>
        <p:spPr>
          <a:xfrm>
            <a:off x="-11350" y="4580175"/>
            <a:ext cx="9155400" cy="0"/>
          </a:xfrm>
          <a:prstGeom prst="straightConnector1">
            <a:avLst/>
          </a:prstGeom>
          <a:noFill/>
          <a:ln w="19050" cap="flat" cmpd="sng">
            <a:solidFill>
              <a:srgbClr val="C8C8C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5" name="Google Shape;255;p45"/>
          <p:cNvSpPr txBox="1"/>
          <p:nvPr/>
        </p:nvSpPr>
        <p:spPr>
          <a:xfrm>
            <a:off x="401525" y="1108281"/>
            <a:ext cx="1251900" cy="6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latin typeface="+mj-lt"/>
              </a:rPr>
              <a:t>Architecture</a:t>
            </a:r>
            <a:endParaRPr sz="900" b="1">
              <a:latin typeface="+mj-lt"/>
            </a:endParaRPr>
          </a:p>
        </p:txBody>
      </p:sp>
      <p:sp>
        <p:nvSpPr>
          <p:cNvPr id="256" name="Google Shape;256;p45"/>
          <p:cNvSpPr txBox="1"/>
          <p:nvPr/>
        </p:nvSpPr>
        <p:spPr>
          <a:xfrm>
            <a:off x="7502400" y="4580175"/>
            <a:ext cx="1641600" cy="5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>
                <a:solidFill>
                  <a:srgbClr val="C8C8C8"/>
                </a:solidFill>
                <a:latin typeface="+mj-lt"/>
              </a:rPr>
              <a:t>Created with EDML, a tool of the Enterprise Design Framework</a:t>
            </a:r>
            <a:endParaRPr sz="700" b="1">
              <a:solidFill>
                <a:srgbClr val="C8C8C8"/>
              </a:solidFill>
              <a:latin typeface="+mj-lt"/>
            </a:endParaRPr>
          </a:p>
        </p:txBody>
      </p:sp>
      <p:grpSp>
        <p:nvGrpSpPr>
          <p:cNvPr id="257" name="Google Shape;257;p45"/>
          <p:cNvGrpSpPr/>
          <p:nvPr/>
        </p:nvGrpSpPr>
        <p:grpSpPr>
          <a:xfrm>
            <a:off x="191906" y="1348258"/>
            <a:ext cx="219346" cy="219346"/>
            <a:chOff x="1190625" y="238125"/>
            <a:chExt cx="5185475" cy="5185475"/>
          </a:xfrm>
        </p:grpSpPr>
        <p:sp>
          <p:nvSpPr>
            <p:cNvPr id="258" name="Google Shape;258;p45"/>
            <p:cNvSpPr/>
            <p:nvPr/>
          </p:nvSpPr>
          <p:spPr>
            <a:xfrm>
              <a:off x="1190625" y="238125"/>
              <a:ext cx="5185475" cy="5185475"/>
            </a:xfrm>
            <a:custGeom>
              <a:avLst/>
              <a:gdLst/>
              <a:ahLst/>
              <a:cxnLst/>
              <a:rect l="l" t="t" r="r" b="b"/>
              <a:pathLst>
                <a:path w="207419" h="207419" extrusionOk="0">
                  <a:moveTo>
                    <a:pt x="0" y="0"/>
                  </a:moveTo>
                  <a:lnTo>
                    <a:pt x="0" y="207418"/>
                  </a:lnTo>
                  <a:lnTo>
                    <a:pt x="207418" y="207418"/>
                  </a:lnTo>
                  <a:lnTo>
                    <a:pt x="207418" y="0"/>
                  </a:lnTo>
                  <a:close/>
                </a:path>
              </a:pathLst>
            </a:custGeom>
            <a:solidFill>
              <a:srgbClr val="00D9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59" name="Google Shape;259;p45"/>
            <p:cNvSpPr/>
            <p:nvPr/>
          </p:nvSpPr>
          <p:spPr>
            <a:xfrm>
              <a:off x="2162875" y="1750525"/>
              <a:ext cx="3240950" cy="2160650"/>
            </a:xfrm>
            <a:custGeom>
              <a:avLst/>
              <a:gdLst/>
              <a:ahLst/>
              <a:cxnLst/>
              <a:rect l="l" t="t" r="r" b="b"/>
              <a:pathLst>
                <a:path w="129638" h="86426" extrusionOk="0">
                  <a:moveTo>
                    <a:pt x="64819" y="1"/>
                  </a:moveTo>
                  <a:cubicBezTo>
                    <a:pt x="35320" y="1"/>
                    <a:pt x="1" y="43213"/>
                    <a:pt x="1" y="43213"/>
                  </a:cubicBezTo>
                  <a:cubicBezTo>
                    <a:pt x="1" y="43213"/>
                    <a:pt x="35320" y="86425"/>
                    <a:pt x="64819" y="86425"/>
                  </a:cubicBezTo>
                  <a:cubicBezTo>
                    <a:pt x="93627" y="86425"/>
                    <a:pt x="129637" y="43213"/>
                    <a:pt x="129637" y="43213"/>
                  </a:cubicBezTo>
                  <a:cubicBezTo>
                    <a:pt x="129637" y="43213"/>
                    <a:pt x="97257" y="1"/>
                    <a:pt x="64819" y="1"/>
                  </a:cubicBezTo>
                  <a:close/>
                </a:path>
              </a:pathLst>
            </a:custGeom>
            <a:solidFill>
              <a:srgbClr val="00F1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60" name="Google Shape;260;p45"/>
            <p:cNvSpPr/>
            <p:nvPr/>
          </p:nvSpPr>
          <p:spPr>
            <a:xfrm>
              <a:off x="2162875" y="1970925"/>
              <a:ext cx="969425" cy="1721300"/>
            </a:xfrm>
            <a:custGeom>
              <a:avLst/>
              <a:gdLst/>
              <a:ahLst/>
              <a:cxnLst/>
              <a:rect l="l" t="t" r="r" b="b"/>
              <a:pathLst>
                <a:path w="38777" h="68852" extrusionOk="0">
                  <a:moveTo>
                    <a:pt x="38777" y="0"/>
                  </a:moveTo>
                  <a:cubicBezTo>
                    <a:pt x="17862" y="12561"/>
                    <a:pt x="1" y="34397"/>
                    <a:pt x="1" y="34397"/>
                  </a:cubicBezTo>
                  <a:cubicBezTo>
                    <a:pt x="1" y="34397"/>
                    <a:pt x="17862" y="56234"/>
                    <a:pt x="38777" y="68852"/>
                  </a:cubicBezTo>
                  <a:cubicBezTo>
                    <a:pt x="28290" y="60958"/>
                    <a:pt x="21607" y="48455"/>
                    <a:pt x="21607" y="34397"/>
                  </a:cubicBezTo>
                  <a:cubicBezTo>
                    <a:pt x="21607" y="20339"/>
                    <a:pt x="28290" y="7836"/>
                    <a:pt x="387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61" name="Google Shape;261;p45"/>
            <p:cNvSpPr/>
            <p:nvPr/>
          </p:nvSpPr>
          <p:spPr>
            <a:xfrm>
              <a:off x="4264425" y="1864325"/>
              <a:ext cx="1139400" cy="1806300"/>
            </a:xfrm>
            <a:custGeom>
              <a:avLst/>
              <a:gdLst/>
              <a:ahLst/>
              <a:cxnLst/>
              <a:rect l="l" t="t" r="r" b="b"/>
              <a:pathLst>
                <a:path w="45576" h="72252" extrusionOk="0">
                  <a:moveTo>
                    <a:pt x="1" y="1"/>
                  </a:moveTo>
                  <a:cubicBezTo>
                    <a:pt x="14174" y="7030"/>
                    <a:pt x="23969" y="21722"/>
                    <a:pt x="23969" y="38661"/>
                  </a:cubicBezTo>
                  <a:cubicBezTo>
                    <a:pt x="23969" y="52201"/>
                    <a:pt x="17689" y="64300"/>
                    <a:pt x="8010" y="72251"/>
                  </a:cubicBezTo>
                  <a:cubicBezTo>
                    <a:pt x="28233" y="59461"/>
                    <a:pt x="45575" y="38661"/>
                    <a:pt x="45575" y="38661"/>
                  </a:cubicBezTo>
                  <a:cubicBezTo>
                    <a:pt x="45575" y="38661"/>
                    <a:pt x="24833" y="11063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62" name="Google Shape;262;p45"/>
            <p:cNvSpPr/>
            <p:nvPr/>
          </p:nvSpPr>
          <p:spPr>
            <a:xfrm>
              <a:off x="3243200" y="2290700"/>
              <a:ext cx="1080325" cy="1080325"/>
            </a:xfrm>
            <a:custGeom>
              <a:avLst/>
              <a:gdLst/>
              <a:ahLst/>
              <a:cxnLst/>
              <a:rect l="l" t="t" r="r" b="b"/>
              <a:pathLst>
                <a:path w="43213" h="43213" extrusionOk="0">
                  <a:moveTo>
                    <a:pt x="21606" y="0"/>
                  </a:moveTo>
                  <a:cubicBezTo>
                    <a:pt x="9680" y="0"/>
                    <a:pt x="0" y="9680"/>
                    <a:pt x="0" y="21606"/>
                  </a:cubicBezTo>
                  <a:cubicBezTo>
                    <a:pt x="0" y="33533"/>
                    <a:pt x="9680" y="43212"/>
                    <a:pt x="21606" y="43212"/>
                  </a:cubicBezTo>
                  <a:cubicBezTo>
                    <a:pt x="33533" y="43212"/>
                    <a:pt x="43212" y="33533"/>
                    <a:pt x="43212" y="21606"/>
                  </a:cubicBezTo>
                  <a:cubicBezTo>
                    <a:pt x="43212" y="9680"/>
                    <a:pt x="33533" y="0"/>
                    <a:pt x="216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</p:grpSp>
      <p:sp>
        <p:nvSpPr>
          <p:cNvPr id="263" name="Google Shape;263;p45"/>
          <p:cNvSpPr/>
          <p:nvPr/>
        </p:nvSpPr>
        <p:spPr>
          <a:xfrm>
            <a:off x="5188634" y="1208039"/>
            <a:ext cx="869400" cy="507000"/>
          </a:xfrm>
          <a:prstGeom prst="chevron">
            <a:avLst>
              <a:gd name="adj" fmla="val 16094"/>
            </a:avLst>
          </a:prstGeom>
          <a:solidFill>
            <a:srgbClr val="EBEBEB"/>
          </a:solidFill>
          <a:ln w="9525" cap="flat" cmpd="sng">
            <a:solidFill>
              <a:srgbClr val="DCDC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+mj-lt"/>
                <a:ea typeface="Helvetica Neue"/>
                <a:cs typeface="Helvetica Neue"/>
                <a:sym typeface="Helvetica Neue"/>
              </a:rPr>
              <a:t>Deliver courses</a:t>
            </a:r>
            <a:endParaRPr sz="700">
              <a:latin typeface="+mj-lt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4" name="Google Shape;264;p45"/>
          <p:cNvSpPr/>
          <p:nvPr/>
        </p:nvSpPr>
        <p:spPr>
          <a:xfrm>
            <a:off x="7035801" y="1208039"/>
            <a:ext cx="869400" cy="507000"/>
          </a:xfrm>
          <a:prstGeom prst="chevron">
            <a:avLst>
              <a:gd name="adj" fmla="val 16094"/>
            </a:avLst>
          </a:prstGeom>
          <a:solidFill>
            <a:srgbClr val="EBEBEB"/>
          </a:solidFill>
          <a:ln w="9525" cap="flat" cmpd="sng">
            <a:solidFill>
              <a:srgbClr val="DCDC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+mj-lt"/>
                <a:ea typeface="Helvetica Neue"/>
                <a:cs typeface="Helvetica Neue"/>
                <a:sym typeface="Helvetica Neue"/>
              </a:rPr>
              <a:t>Strategic planning</a:t>
            </a:r>
            <a:endParaRPr sz="700">
              <a:latin typeface="+mj-lt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265" name="Google Shape;265;p45"/>
          <p:cNvGrpSpPr/>
          <p:nvPr/>
        </p:nvGrpSpPr>
        <p:grpSpPr>
          <a:xfrm>
            <a:off x="191904" y="2783378"/>
            <a:ext cx="219346" cy="219346"/>
            <a:chOff x="1190625" y="238125"/>
            <a:chExt cx="5185475" cy="5185475"/>
          </a:xfrm>
        </p:grpSpPr>
        <p:sp>
          <p:nvSpPr>
            <p:cNvPr id="266" name="Google Shape;266;p45"/>
            <p:cNvSpPr/>
            <p:nvPr/>
          </p:nvSpPr>
          <p:spPr>
            <a:xfrm>
              <a:off x="1190625" y="238125"/>
              <a:ext cx="5185475" cy="5185475"/>
            </a:xfrm>
            <a:custGeom>
              <a:avLst/>
              <a:gdLst/>
              <a:ahLst/>
              <a:cxnLst/>
              <a:rect l="l" t="t" r="r" b="b"/>
              <a:pathLst>
                <a:path w="207419" h="207419" extrusionOk="0">
                  <a:moveTo>
                    <a:pt x="0" y="0"/>
                  </a:moveTo>
                  <a:lnTo>
                    <a:pt x="0" y="207418"/>
                  </a:lnTo>
                  <a:lnTo>
                    <a:pt x="207418" y="207418"/>
                  </a:lnTo>
                  <a:lnTo>
                    <a:pt x="207418" y="0"/>
                  </a:lnTo>
                  <a:close/>
                </a:path>
              </a:pathLst>
            </a:custGeom>
            <a:solidFill>
              <a:srgbClr val="E600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67" name="Google Shape;267;p45"/>
            <p:cNvSpPr/>
            <p:nvPr/>
          </p:nvSpPr>
          <p:spPr>
            <a:xfrm>
              <a:off x="2162875" y="1210375"/>
              <a:ext cx="3240950" cy="3088250"/>
            </a:xfrm>
            <a:custGeom>
              <a:avLst/>
              <a:gdLst/>
              <a:ahLst/>
              <a:cxnLst/>
              <a:rect l="l" t="t" r="r" b="b"/>
              <a:pathLst>
                <a:path w="129638" h="123530" extrusionOk="0">
                  <a:moveTo>
                    <a:pt x="35089" y="1"/>
                  </a:moveTo>
                  <a:cubicBezTo>
                    <a:pt x="33188" y="1"/>
                    <a:pt x="31286" y="59"/>
                    <a:pt x="29155" y="289"/>
                  </a:cubicBezTo>
                  <a:cubicBezTo>
                    <a:pt x="16479" y="1499"/>
                    <a:pt x="1787" y="13195"/>
                    <a:pt x="1" y="35435"/>
                  </a:cubicBezTo>
                  <a:lnTo>
                    <a:pt x="1" y="39641"/>
                  </a:lnTo>
                  <a:cubicBezTo>
                    <a:pt x="1672" y="60959"/>
                    <a:pt x="24949" y="83602"/>
                    <a:pt x="64819" y="123530"/>
                  </a:cubicBezTo>
                  <a:cubicBezTo>
                    <a:pt x="104747" y="83602"/>
                    <a:pt x="127966" y="60959"/>
                    <a:pt x="129637" y="39583"/>
                  </a:cubicBezTo>
                  <a:lnTo>
                    <a:pt x="129637" y="35435"/>
                  </a:lnTo>
                  <a:cubicBezTo>
                    <a:pt x="127851" y="13195"/>
                    <a:pt x="113159" y="1499"/>
                    <a:pt x="100484" y="289"/>
                  </a:cubicBezTo>
                  <a:cubicBezTo>
                    <a:pt x="98409" y="59"/>
                    <a:pt x="96393" y="1"/>
                    <a:pt x="94549" y="1"/>
                  </a:cubicBezTo>
                  <a:cubicBezTo>
                    <a:pt x="79972" y="1"/>
                    <a:pt x="72885" y="6339"/>
                    <a:pt x="64819" y="15903"/>
                  </a:cubicBezTo>
                  <a:cubicBezTo>
                    <a:pt x="56753" y="6339"/>
                    <a:pt x="49781" y="1"/>
                    <a:pt x="350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</p:grpSp>
      <p:sp>
        <p:nvSpPr>
          <p:cNvPr id="268" name="Google Shape;268;p45"/>
          <p:cNvSpPr txBox="1"/>
          <p:nvPr/>
        </p:nvSpPr>
        <p:spPr>
          <a:xfrm>
            <a:off x="425700" y="2548425"/>
            <a:ext cx="1251900" cy="6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latin typeface="+mj-lt"/>
              </a:rPr>
              <a:t>Business</a:t>
            </a:r>
            <a:endParaRPr sz="900" b="1">
              <a:latin typeface="+mj-lt"/>
            </a:endParaRPr>
          </a:p>
        </p:txBody>
      </p:sp>
      <p:cxnSp>
        <p:nvCxnSpPr>
          <p:cNvPr id="269" name="Google Shape;269;p45"/>
          <p:cNvCxnSpPr/>
          <p:nvPr/>
        </p:nvCxnSpPr>
        <p:spPr>
          <a:xfrm>
            <a:off x="-11350" y="3232968"/>
            <a:ext cx="9155400" cy="0"/>
          </a:xfrm>
          <a:prstGeom prst="straightConnector1">
            <a:avLst/>
          </a:prstGeom>
          <a:noFill/>
          <a:ln w="19050" cap="flat" cmpd="sng">
            <a:solidFill>
              <a:srgbClr val="C8C8C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0" name="Google Shape;270;p45"/>
          <p:cNvSpPr/>
          <p:nvPr/>
        </p:nvSpPr>
        <p:spPr>
          <a:xfrm>
            <a:off x="1494250" y="1206050"/>
            <a:ext cx="918900" cy="507000"/>
          </a:xfrm>
          <a:prstGeom prst="chevron">
            <a:avLst>
              <a:gd name="adj" fmla="val 16094"/>
            </a:avLst>
          </a:prstGeom>
          <a:solidFill>
            <a:srgbClr val="EBEBEB"/>
          </a:solidFill>
          <a:ln w="9525" cap="flat" cmpd="sng">
            <a:solidFill>
              <a:srgbClr val="DCDC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+mj-lt"/>
                <a:ea typeface="Helvetica Neue"/>
                <a:cs typeface="Helvetica Neue"/>
                <a:sym typeface="Helvetica Neue"/>
              </a:rPr>
              <a:t>Prepare  catalogue</a:t>
            </a:r>
            <a:endParaRPr sz="700">
              <a:latin typeface="+mj-lt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1" name="Google Shape;271;p45"/>
          <p:cNvSpPr txBox="1"/>
          <p:nvPr/>
        </p:nvSpPr>
        <p:spPr>
          <a:xfrm>
            <a:off x="384199" y="589800"/>
            <a:ext cx="12519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>
                <a:latin typeface="+mj-lt"/>
              </a:rPr>
              <a:t>Business Initiative</a:t>
            </a:r>
            <a:endParaRPr sz="700" b="1">
              <a:latin typeface="+mj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+mj-lt"/>
              </a:rPr>
              <a:t>New Learning</a:t>
            </a:r>
            <a:endParaRPr sz="900">
              <a:solidFill>
                <a:schemeClr val="dk1"/>
              </a:solidFill>
              <a:latin typeface="+mj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+mj-lt"/>
            </a:endParaRPr>
          </a:p>
        </p:txBody>
      </p:sp>
      <p:grpSp>
        <p:nvGrpSpPr>
          <p:cNvPr id="272" name="Google Shape;272;p45"/>
          <p:cNvGrpSpPr/>
          <p:nvPr/>
        </p:nvGrpSpPr>
        <p:grpSpPr>
          <a:xfrm>
            <a:off x="193676" y="692272"/>
            <a:ext cx="212086" cy="212086"/>
            <a:chOff x="1190625" y="238125"/>
            <a:chExt cx="5185475" cy="5185475"/>
          </a:xfrm>
        </p:grpSpPr>
        <p:sp>
          <p:nvSpPr>
            <p:cNvPr id="273" name="Google Shape;273;p45"/>
            <p:cNvSpPr/>
            <p:nvPr/>
          </p:nvSpPr>
          <p:spPr>
            <a:xfrm>
              <a:off x="1190625" y="238125"/>
              <a:ext cx="5185475" cy="5185475"/>
            </a:xfrm>
            <a:custGeom>
              <a:avLst/>
              <a:gdLst/>
              <a:ahLst/>
              <a:cxnLst/>
              <a:rect l="l" t="t" r="r" b="b"/>
              <a:pathLst>
                <a:path w="207419" h="207419" extrusionOk="0">
                  <a:moveTo>
                    <a:pt x="0" y="0"/>
                  </a:moveTo>
                  <a:lnTo>
                    <a:pt x="0" y="207418"/>
                  </a:lnTo>
                  <a:lnTo>
                    <a:pt x="207418" y="207418"/>
                  </a:lnTo>
                  <a:lnTo>
                    <a:pt x="207418" y="0"/>
                  </a:lnTo>
                  <a:close/>
                </a:path>
              </a:pathLst>
            </a:custGeom>
            <a:solidFill>
              <a:srgbClr val="E600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74" name="Google Shape;274;p45"/>
            <p:cNvSpPr/>
            <p:nvPr/>
          </p:nvSpPr>
          <p:spPr>
            <a:xfrm>
              <a:off x="2178725" y="1497025"/>
              <a:ext cx="3209250" cy="2487600"/>
            </a:xfrm>
            <a:custGeom>
              <a:avLst/>
              <a:gdLst/>
              <a:ahLst/>
              <a:cxnLst/>
              <a:rect l="l" t="t" r="r" b="b"/>
              <a:pathLst>
                <a:path w="128370" h="99504" extrusionOk="0">
                  <a:moveTo>
                    <a:pt x="118114" y="1"/>
                  </a:moveTo>
                  <a:lnTo>
                    <a:pt x="71387" y="46785"/>
                  </a:lnTo>
                  <a:lnTo>
                    <a:pt x="56983" y="32381"/>
                  </a:lnTo>
                  <a:lnTo>
                    <a:pt x="1" y="89306"/>
                  </a:lnTo>
                  <a:lnTo>
                    <a:pt x="10256" y="99504"/>
                  </a:lnTo>
                  <a:lnTo>
                    <a:pt x="56983" y="52719"/>
                  </a:lnTo>
                  <a:lnTo>
                    <a:pt x="71387" y="67123"/>
                  </a:lnTo>
                  <a:lnTo>
                    <a:pt x="128370" y="10199"/>
                  </a:lnTo>
                  <a:lnTo>
                    <a:pt x="1181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</p:grpSp>
      <p:sp>
        <p:nvSpPr>
          <p:cNvPr id="275" name="Google Shape;275;p45"/>
          <p:cNvSpPr/>
          <p:nvPr/>
        </p:nvSpPr>
        <p:spPr>
          <a:xfrm>
            <a:off x="3341449" y="1212076"/>
            <a:ext cx="869400" cy="507000"/>
          </a:xfrm>
          <a:prstGeom prst="chevron">
            <a:avLst>
              <a:gd name="adj" fmla="val 16094"/>
            </a:avLst>
          </a:prstGeom>
          <a:solidFill>
            <a:srgbClr val="EBEBEB"/>
          </a:solidFill>
          <a:ln w="9525" cap="flat" cmpd="sng">
            <a:solidFill>
              <a:srgbClr val="DCDC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+mj-lt"/>
                <a:ea typeface="Helvetica Neue"/>
                <a:cs typeface="Helvetica Neue"/>
                <a:sym typeface="Helvetica Neue"/>
              </a:rPr>
              <a:t>Market offerings</a:t>
            </a:r>
            <a:endParaRPr sz="700">
              <a:latin typeface="+mj-lt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6" name="Google Shape;276;p45"/>
          <p:cNvSpPr txBox="1"/>
          <p:nvPr/>
        </p:nvSpPr>
        <p:spPr>
          <a:xfrm>
            <a:off x="113050" y="4587975"/>
            <a:ext cx="1641600" cy="5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>
                <a:latin typeface="+mj-lt"/>
              </a:rPr>
              <a:t>Author</a:t>
            </a:r>
            <a:endParaRPr sz="700" b="1">
              <a:latin typeface="+mj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+mj-lt"/>
              </a:rPr>
              <a:t>Milan Guenther</a:t>
            </a:r>
            <a:endParaRPr sz="900">
              <a:latin typeface="+mj-lt"/>
            </a:endParaRPr>
          </a:p>
        </p:txBody>
      </p:sp>
      <p:sp>
        <p:nvSpPr>
          <p:cNvPr id="277" name="Google Shape;277;p45"/>
          <p:cNvSpPr txBox="1"/>
          <p:nvPr/>
        </p:nvSpPr>
        <p:spPr>
          <a:xfrm>
            <a:off x="1653300" y="4578675"/>
            <a:ext cx="1641600" cy="5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>
                <a:latin typeface="+mj-lt"/>
              </a:rPr>
              <a:t>Version</a:t>
            </a:r>
            <a:endParaRPr sz="700" b="1">
              <a:latin typeface="+mj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+mj-lt"/>
              </a:rPr>
              <a:t>0.2</a:t>
            </a:r>
            <a:endParaRPr sz="900">
              <a:latin typeface="+mj-lt"/>
            </a:endParaRPr>
          </a:p>
        </p:txBody>
      </p:sp>
      <p:sp>
        <p:nvSpPr>
          <p:cNvPr id="278" name="Google Shape;278;p45"/>
          <p:cNvSpPr txBox="1"/>
          <p:nvPr/>
        </p:nvSpPr>
        <p:spPr>
          <a:xfrm>
            <a:off x="3053178" y="442950"/>
            <a:ext cx="6001472" cy="3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  <a:ea typeface="Helvetica Neue Light"/>
                <a:cs typeface="Helvetica Neue Light"/>
                <a:sym typeface="Helvetica Neue Light"/>
              </a:rPr>
              <a:t>How does the enterprise work today?</a:t>
            </a:r>
            <a:endParaRPr dirty="0">
              <a:latin typeface="+mj-lt"/>
              <a:ea typeface="Helvetica Neue Light"/>
              <a:cs typeface="Helvetica Neue Light"/>
              <a:sym typeface="Helvetica Neue Light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  <a:ea typeface="Helvetica Neue Light"/>
                <a:cs typeface="Helvetica Neue Light"/>
                <a:sym typeface="Helvetica Neue Light"/>
              </a:rPr>
              <a:t>Map the overall value chain with business services and operations.</a:t>
            </a:r>
            <a:endParaRPr dirty="0">
              <a:latin typeface="+mj-l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79" name="Google Shape;279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21174" y="137993"/>
            <a:ext cx="1251900" cy="251921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45"/>
          <p:cNvSpPr txBox="1"/>
          <p:nvPr/>
        </p:nvSpPr>
        <p:spPr>
          <a:xfrm>
            <a:off x="401525" y="3209625"/>
            <a:ext cx="1251900" cy="6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latin typeface="+mj-lt"/>
              </a:rPr>
              <a:t>Operation</a:t>
            </a:r>
            <a:endParaRPr sz="900" b="1">
              <a:latin typeface="+mj-lt"/>
            </a:endParaRPr>
          </a:p>
        </p:txBody>
      </p:sp>
      <p:grpSp>
        <p:nvGrpSpPr>
          <p:cNvPr id="281" name="Google Shape;281;p45"/>
          <p:cNvGrpSpPr/>
          <p:nvPr/>
        </p:nvGrpSpPr>
        <p:grpSpPr>
          <a:xfrm>
            <a:off x="191135" y="3442352"/>
            <a:ext cx="220901" cy="219346"/>
            <a:chOff x="1190625" y="238125"/>
            <a:chExt cx="5185475" cy="5185475"/>
          </a:xfrm>
        </p:grpSpPr>
        <p:sp>
          <p:nvSpPr>
            <p:cNvPr id="282" name="Google Shape;282;p45"/>
            <p:cNvSpPr/>
            <p:nvPr/>
          </p:nvSpPr>
          <p:spPr>
            <a:xfrm>
              <a:off x="1190625" y="238125"/>
              <a:ext cx="5185475" cy="5185475"/>
            </a:xfrm>
            <a:custGeom>
              <a:avLst/>
              <a:gdLst/>
              <a:ahLst/>
              <a:cxnLst/>
              <a:rect l="l" t="t" r="r" b="b"/>
              <a:pathLst>
                <a:path w="207419" h="207419" extrusionOk="0">
                  <a:moveTo>
                    <a:pt x="0" y="0"/>
                  </a:moveTo>
                  <a:lnTo>
                    <a:pt x="0" y="207418"/>
                  </a:lnTo>
                  <a:lnTo>
                    <a:pt x="207418" y="207418"/>
                  </a:lnTo>
                  <a:lnTo>
                    <a:pt x="207418" y="0"/>
                  </a:lnTo>
                  <a:close/>
                </a:path>
              </a:pathLst>
            </a:custGeom>
            <a:solidFill>
              <a:srgbClr val="BF0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83" name="Google Shape;283;p45"/>
            <p:cNvSpPr/>
            <p:nvPr/>
          </p:nvSpPr>
          <p:spPr>
            <a:xfrm>
              <a:off x="2162875" y="1210375"/>
              <a:ext cx="3240950" cy="3240950"/>
            </a:xfrm>
            <a:custGeom>
              <a:avLst/>
              <a:gdLst/>
              <a:ahLst/>
              <a:cxnLst/>
              <a:rect l="l" t="t" r="r" b="b"/>
              <a:pathLst>
                <a:path w="129638" h="129638" extrusionOk="0">
                  <a:moveTo>
                    <a:pt x="1" y="1"/>
                  </a:moveTo>
                  <a:lnTo>
                    <a:pt x="1" y="129637"/>
                  </a:lnTo>
                  <a:lnTo>
                    <a:pt x="129637" y="129637"/>
                  </a:lnTo>
                  <a:lnTo>
                    <a:pt x="129637" y="32439"/>
                  </a:lnTo>
                  <a:lnTo>
                    <a:pt x="97257" y="65338"/>
                  </a:lnTo>
                  <a:lnTo>
                    <a:pt x="97257" y="32439"/>
                  </a:lnTo>
                  <a:lnTo>
                    <a:pt x="64819" y="64819"/>
                  </a:lnTo>
                  <a:lnTo>
                    <a:pt x="64819" y="32439"/>
                  </a:lnTo>
                  <a:lnTo>
                    <a:pt x="32439" y="64819"/>
                  </a:lnTo>
                  <a:lnTo>
                    <a:pt x="324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</p:grpSp>
      <p:sp>
        <p:nvSpPr>
          <p:cNvPr id="284" name="Google Shape;284;p45"/>
          <p:cNvSpPr/>
          <p:nvPr/>
        </p:nvSpPr>
        <p:spPr>
          <a:xfrm>
            <a:off x="3318525" y="3950651"/>
            <a:ext cx="804900" cy="507000"/>
          </a:xfrm>
          <a:prstGeom prst="roundRect">
            <a:avLst>
              <a:gd name="adj" fmla="val 15128"/>
            </a:avLst>
          </a:prstGeom>
          <a:solidFill>
            <a:srgbClr val="EBEBEB"/>
          </a:solidFill>
          <a:ln w="9525" cap="flat" cmpd="sng">
            <a:solidFill>
              <a:srgbClr val="DCDC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+mj-lt"/>
                <a:ea typeface="Helvetica Neue"/>
                <a:cs typeface="Helvetica Neue"/>
                <a:sym typeface="Helvetica Neue"/>
              </a:rPr>
              <a:t>Customer Acquisition</a:t>
            </a:r>
            <a:endParaRPr sz="700">
              <a:latin typeface="+mj-lt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5" name="Google Shape;285;p45"/>
          <p:cNvSpPr/>
          <p:nvPr/>
        </p:nvSpPr>
        <p:spPr>
          <a:xfrm>
            <a:off x="3340137" y="3321138"/>
            <a:ext cx="804900" cy="507000"/>
          </a:xfrm>
          <a:prstGeom prst="roundRect">
            <a:avLst>
              <a:gd name="adj" fmla="val 15128"/>
            </a:avLst>
          </a:prstGeom>
          <a:solidFill>
            <a:srgbClr val="EBEBEB"/>
          </a:solidFill>
          <a:ln w="9525" cap="flat" cmpd="sng">
            <a:solidFill>
              <a:srgbClr val="DCDC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+mj-lt"/>
                <a:ea typeface="Helvetica Neue"/>
                <a:cs typeface="Helvetica Neue"/>
                <a:sym typeface="Helvetica Neue"/>
              </a:rPr>
              <a:t>Catalogue Management</a:t>
            </a:r>
            <a:endParaRPr sz="700">
              <a:latin typeface="+mj-lt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6" name="Google Shape;286;p45"/>
          <p:cNvSpPr/>
          <p:nvPr/>
        </p:nvSpPr>
        <p:spPr>
          <a:xfrm>
            <a:off x="6121193" y="3321138"/>
            <a:ext cx="804900" cy="507000"/>
          </a:xfrm>
          <a:prstGeom prst="roundRect">
            <a:avLst>
              <a:gd name="adj" fmla="val 15128"/>
            </a:avLst>
          </a:prstGeom>
          <a:solidFill>
            <a:srgbClr val="EBEBEB"/>
          </a:solidFill>
          <a:ln w="9525" cap="flat" cmpd="sng">
            <a:solidFill>
              <a:srgbClr val="DCDC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Transaction Management</a:t>
            </a:r>
            <a:endParaRPr sz="700">
              <a:solidFill>
                <a:schemeClr val="dk1"/>
              </a:solidFill>
              <a:latin typeface="+mj-lt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7" name="Google Shape;287;p45"/>
          <p:cNvSpPr/>
          <p:nvPr/>
        </p:nvSpPr>
        <p:spPr>
          <a:xfrm>
            <a:off x="7048212" y="3321138"/>
            <a:ext cx="804900" cy="507000"/>
          </a:xfrm>
          <a:prstGeom prst="roundRect">
            <a:avLst>
              <a:gd name="adj" fmla="val 15128"/>
            </a:avLst>
          </a:prstGeom>
          <a:solidFill>
            <a:srgbClr val="EBEBEB"/>
          </a:solidFill>
          <a:ln w="9525" cap="flat" cmpd="sng">
            <a:solidFill>
              <a:srgbClr val="DCDC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+mj-lt"/>
                <a:ea typeface="Helvetica Neue"/>
                <a:cs typeface="Helvetica Neue"/>
                <a:sym typeface="Helvetica Neue"/>
              </a:rPr>
              <a:t>Analytics</a:t>
            </a:r>
            <a:endParaRPr sz="700">
              <a:latin typeface="+mj-lt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8" name="Google Shape;288;p45"/>
          <p:cNvSpPr/>
          <p:nvPr/>
        </p:nvSpPr>
        <p:spPr>
          <a:xfrm>
            <a:off x="7975193" y="3317963"/>
            <a:ext cx="804900" cy="507000"/>
          </a:xfrm>
          <a:prstGeom prst="roundRect">
            <a:avLst>
              <a:gd name="adj" fmla="val 15128"/>
            </a:avLst>
          </a:prstGeom>
          <a:solidFill>
            <a:srgbClr val="EBEBEB"/>
          </a:solidFill>
          <a:ln w="9525" cap="flat" cmpd="sng">
            <a:solidFill>
              <a:srgbClr val="DCDC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+mj-lt"/>
                <a:ea typeface="Helvetica Neue"/>
                <a:cs typeface="Helvetica Neue"/>
                <a:sym typeface="Helvetica Neue"/>
              </a:rPr>
              <a:t>Customer Retention</a:t>
            </a:r>
            <a:endParaRPr sz="700">
              <a:latin typeface="+mj-lt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9" name="Google Shape;289;p45"/>
          <p:cNvSpPr/>
          <p:nvPr/>
        </p:nvSpPr>
        <p:spPr>
          <a:xfrm>
            <a:off x="2413125" y="3324351"/>
            <a:ext cx="804900" cy="507000"/>
          </a:xfrm>
          <a:prstGeom prst="roundRect">
            <a:avLst>
              <a:gd name="adj" fmla="val 15128"/>
            </a:avLst>
          </a:prstGeom>
          <a:solidFill>
            <a:srgbClr val="EBEBEB"/>
          </a:solidFill>
          <a:ln w="9525" cap="flat" cmpd="sng">
            <a:solidFill>
              <a:srgbClr val="DCDC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+mj-lt"/>
                <a:ea typeface="Helvetica Neue"/>
                <a:cs typeface="Helvetica Neue"/>
                <a:sym typeface="Helvetica Neue"/>
              </a:rPr>
              <a:t>Content Management</a:t>
            </a:r>
            <a:endParaRPr sz="700">
              <a:latin typeface="+mj-lt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0" name="Google Shape;290;p45"/>
          <p:cNvSpPr/>
          <p:nvPr/>
        </p:nvSpPr>
        <p:spPr>
          <a:xfrm>
            <a:off x="4267175" y="3324363"/>
            <a:ext cx="804900" cy="507000"/>
          </a:xfrm>
          <a:prstGeom prst="roundRect">
            <a:avLst>
              <a:gd name="adj" fmla="val 15128"/>
            </a:avLst>
          </a:prstGeom>
          <a:solidFill>
            <a:srgbClr val="EBEBEB"/>
          </a:solidFill>
          <a:ln w="9525" cap="flat" cmpd="sng">
            <a:solidFill>
              <a:srgbClr val="DCDC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Payment</a:t>
            </a:r>
            <a:endParaRPr sz="700">
              <a:solidFill>
                <a:schemeClr val="dk1"/>
              </a:solidFill>
              <a:latin typeface="+mj-lt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1" name="Google Shape;291;p45"/>
          <p:cNvSpPr/>
          <p:nvPr/>
        </p:nvSpPr>
        <p:spPr>
          <a:xfrm>
            <a:off x="1486100" y="3950651"/>
            <a:ext cx="804900" cy="507000"/>
          </a:xfrm>
          <a:prstGeom prst="roundRect">
            <a:avLst>
              <a:gd name="adj" fmla="val 15128"/>
            </a:avLst>
          </a:prstGeom>
          <a:solidFill>
            <a:srgbClr val="EBEBEB"/>
          </a:solidFill>
          <a:ln w="9525" cap="flat" cmpd="sng">
            <a:solidFill>
              <a:srgbClr val="DCDC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+mj-lt"/>
                <a:ea typeface="Helvetica Neue"/>
                <a:cs typeface="Helvetica Neue"/>
                <a:sym typeface="Helvetica Neue"/>
              </a:rPr>
              <a:t>Marketing Management</a:t>
            </a:r>
            <a:endParaRPr sz="700">
              <a:latin typeface="+mj-lt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2" name="Google Shape;292;p45"/>
          <p:cNvSpPr/>
          <p:nvPr/>
        </p:nvSpPr>
        <p:spPr>
          <a:xfrm>
            <a:off x="5194181" y="3313351"/>
            <a:ext cx="804900" cy="507000"/>
          </a:xfrm>
          <a:prstGeom prst="roundRect">
            <a:avLst>
              <a:gd name="adj" fmla="val 15128"/>
            </a:avLst>
          </a:prstGeom>
          <a:solidFill>
            <a:srgbClr val="EBEBEB"/>
          </a:solidFill>
          <a:ln w="9525" cap="flat" cmpd="sng">
            <a:solidFill>
              <a:srgbClr val="DCDC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Virtual classroom</a:t>
            </a:r>
            <a:endParaRPr sz="700">
              <a:solidFill>
                <a:schemeClr val="dk1"/>
              </a:solidFill>
              <a:latin typeface="+mj-lt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3" name="Google Shape;293;p45"/>
          <p:cNvSpPr/>
          <p:nvPr/>
        </p:nvSpPr>
        <p:spPr>
          <a:xfrm>
            <a:off x="7048212" y="3950651"/>
            <a:ext cx="804900" cy="507000"/>
          </a:xfrm>
          <a:prstGeom prst="roundRect">
            <a:avLst>
              <a:gd name="adj" fmla="val 15128"/>
            </a:avLst>
          </a:prstGeom>
          <a:solidFill>
            <a:srgbClr val="EBEBEB"/>
          </a:solidFill>
          <a:ln w="9525" cap="flat" cmpd="sng">
            <a:solidFill>
              <a:srgbClr val="DCDC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+mj-lt"/>
                <a:ea typeface="Helvetica Neue"/>
                <a:cs typeface="Helvetica Neue"/>
                <a:sym typeface="Helvetica Neue"/>
              </a:rPr>
              <a:t>Data Management</a:t>
            </a:r>
            <a:endParaRPr sz="700">
              <a:latin typeface="+mj-lt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4" name="Google Shape;294;p45"/>
          <p:cNvSpPr/>
          <p:nvPr/>
        </p:nvSpPr>
        <p:spPr>
          <a:xfrm>
            <a:off x="6121193" y="3950651"/>
            <a:ext cx="804900" cy="507000"/>
          </a:xfrm>
          <a:prstGeom prst="roundRect">
            <a:avLst>
              <a:gd name="adj" fmla="val 15128"/>
            </a:avLst>
          </a:prstGeom>
          <a:solidFill>
            <a:srgbClr val="EBEBEB"/>
          </a:solidFill>
          <a:ln w="9525" cap="flat" cmpd="sng">
            <a:solidFill>
              <a:srgbClr val="DCDC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+mj-lt"/>
                <a:ea typeface="Helvetica Neue"/>
                <a:cs typeface="Helvetica Neue"/>
                <a:sym typeface="Helvetica Neue"/>
              </a:rPr>
              <a:t>Customer Service</a:t>
            </a:r>
            <a:endParaRPr sz="700">
              <a:latin typeface="+mj-lt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5" name="Google Shape;295;p45"/>
          <p:cNvSpPr/>
          <p:nvPr/>
        </p:nvSpPr>
        <p:spPr>
          <a:xfrm>
            <a:off x="2413125" y="3950651"/>
            <a:ext cx="804900" cy="507000"/>
          </a:xfrm>
          <a:prstGeom prst="roundRect">
            <a:avLst>
              <a:gd name="adj" fmla="val 15128"/>
            </a:avLst>
          </a:prstGeom>
          <a:solidFill>
            <a:srgbClr val="EBEBEB"/>
          </a:solidFill>
          <a:ln w="9525" cap="flat" cmpd="sng">
            <a:solidFill>
              <a:srgbClr val="DCDC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+mj-lt"/>
                <a:ea typeface="Helvetica Neue"/>
                <a:cs typeface="Helvetica Neue"/>
                <a:sym typeface="Helvetica Neue"/>
              </a:rPr>
              <a:t>Content Strategy and Editorial</a:t>
            </a:r>
            <a:endParaRPr sz="700">
              <a:latin typeface="+mj-lt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6" name="Google Shape;296;p45"/>
          <p:cNvSpPr txBox="1"/>
          <p:nvPr/>
        </p:nvSpPr>
        <p:spPr>
          <a:xfrm>
            <a:off x="401525" y="1846513"/>
            <a:ext cx="1251900" cy="6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latin typeface="+mj-lt"/>
              </a:rPr>
              <a:t>Services</a:t>
            </a:r>
            <a:endParaRPr sz="900" b="1">
              <a:latin typeface="+mj-lt"/>
            </a:endParaRPr>
          </a:p>
        </p:txBody>
      </p:sp>
      <p:grpSp>
        <p:nvGrpSpPr>
          <p:cNvPr id="297" name="Google Shape;297;p45"/>
          <p:cNvGrpSpPr/>
          <p:nvPr/>
        </p:nvGrpSpPr>
        <p:grpSpPr>
          <a:xfrm>
            <a:off x="191902" y="2082716"/>
            <a:ext cx="224013" cy="224013"/>
            <a:chOff x="1190625" y="238125"/>
            <a:chExt cx="5185475" cy="5185475"/>
          </a:xfrm>
        </p:grpSpPr>
        <p:sp>
          <p:nvSpPr>
            <p:cNvPr id="298" name="Google Shape;298;p45"/>
            <p:cNvSpPr/>
            <p:nvPr/>
          </p:nvSpPr>
          <p:spPr>
            <a:xfrm>
              <a:off x="1190625" y="238125"/>
              <a:ext cx="5185475" cy="5185475"/>
            </a:xfrm>
            <a:custGeom>
              <a:avLst/>
              <a:gdLst/>
              <a:ahLst/>
              <a:cxnLst/>
              <a:rect l="l" t="t" r="r" b="b"/>
              <a:pathLst>
                <a:path w="207419" h="207419" extrusionOk="0">
                  <a:moveTo>
                    <a:pt x="0" y="0"/>
                  </a:moveTo>
                  <a:lnTo>
                    <a:pt x="0" y="207418"/>
                  </a:lnTo>
                  <a:lnTo>
                    <a:pt x="207418" y="207418"/>
                  </a:lnTo>
                  <a:lnTo>
                    <a:pt x="207418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99" name="Google Shape;299;p45"/>
            <p:cNvSpPr/>
            <p:nvPr/>
          </p:nvSpPr>
          <p:spPr>
            <a:xfrm>
              <a:off x="2162875" y="1289600"/>
              <a:ext cx="3240950" cy="3082500"/>
            </a:xfrm>
            <a:custGeom>
              <a:avLst/>
              <a:gdLst/>
              <a:ahLst/>
              <a:cxnLst/>
              <a:rect l="l" t="t" r="r" b="b"/>
              <a:pathLst>
                <a:path w="129638" h="123300" extrusionOk="0">
                  <a:moveTo>
                    <a:pt x="64819" y="1"/>
                  </a:moveTo>
                  <a:lnTo>
                    <a:pt x="47016" y="43674"/>
                  </a:lnTo>
                  <a:lnTo>
                    <a:pt x="1" y="47131"/>
                  </a:lnTo>
                  <a:lnTo>
                    <a:pt x="36011" y="77495"/>
                  </a:lnTo>
                  <a:lnTo>
                    <a:pt x="24776" y="123299"/>
                  </a:lnTo>
                  <a:lnTo>
                    <a:pt x="24776" y="123299"/>
                  </a:lnTo>
                  <a:lnTo>
                    <a:pt x="64819" y="98467"/>
                  </a:lnTo>
                  <a:lnTo>
                    <a:pt x="104862" y="123299"/>
                  </a:lnTo>
                  <a:lnTo>
                    <a:pt x="93627" y="77495"/>
                  </a:lnTo>
                  <a:lnTo>
                    <a:pt x="129637" y="47131"/>
                  </a:lnTo>
                  <a:lnTo>
                    <a:pt x="82623" y="43674"/>
                  </a:lnTo>
                  <a:lnTo>
                    <a:pt x="648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</p:grpSp>
      <p:sp>
        <p:nvSpPr>
          <p:cNvPr id="300" name="Google Shape;300;p45"/>
          <p:cNvSpPr/>
          <p:nvPr/>
        </p:nvSpPr>
        <p:spPr>
          <a:xfrm>
            <a:off x="5144091" y="1940663"/>
            <a:ext cx="869400" cy="507000"/>
          </a:xfrm>
          <a:prstGeom prst="chevron">
            <a:avLst>
              <a:gd name="adj" fmla="val 16094"/>
            </a:avLst>
          </a:prstGeom>
          <a:solidFill>
            <a:srgbClr val="EBEBEB"/>
          </a:solidFill>
          <a:ln w="9525" cap="flat" cmpd="sng">
            <a:solidFill>
              <a:srgbClr val="DCDC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+mj-lt"/>
                <a:ea typeface="Helvetica Neue"/>
                <a:cs typeface="Helvetica Neue"/>
                <a:sym typeface="Helvetica Neue"/>
              </a:rPr>
              <a:t>Student planning</a:t>
            </a:r>
            <a:endParaRPr sz="700">
              <a:latin typeface="+mj-lt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1" name="Google Shape;301;p45"/>
          <p:cNvSpPr/>
          <p:nvPr/>
        </p:nvSpPr>
        <p:spPr>
          <a:xfrm>
            <a:off x="6991286" y="1940663"/>
            <a:ext cx="869400" cy="507000"/>
          </a:xfrm>
          <a:prstGeom prst="chevron">
            <a:avLst>
              <a:gd name="adj" fmla="val 16094"/>
            </a:avLst>
          </a:prstGeom>
          <a:solidFill>
            <a:srgbClr val="EBEBEB"/>
          </a:solidFill>
          <a:ln w="9525" cap="flat" cmpd="sng">
            <a:solidFill>
              <a:srgbClr val="DCDC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+mj-lt"/>
                <a:ea typeface="Helvetica Neue"/>
                <a:cs typeface="Helvetica Neue"/>
                <a:sym typeface="Helvetica Neue"/>
              </a:rPr>
              <a:t>Tracking</a:t>
            </a:r>
            <a:endParaRPr sz="700">
              <a:latin typeface="+mj-lt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2" name="Google Shape;302;p45"/>
          <p:cNvSpPr/>
          <p:nvPr/>
        </p:nvSpPr>
        <p:spPr>
          <a:xfrm>
            <a:off x="1449702" y="1938663"/>
            <a:ext cx="869400" cy="507000"/>
          </a:xfrm>
          <a:prstGeom prst="chevron">
            <a:avLst>
              <a:gd name="adj" fmla="val 16094"/>
            </a:avLst>
          </a:prstGeom>
          <a:solidFill>
            <a:srgbClr val="EBEBEB"/>
          </a:solidFill>
          <a:ln w="9525" cap="flat" cmpd="sng">
            <a:solidFill>
              <a:srgbClr val="DCDC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+mj-lt"/>
                <a:ea typeface="Helvetica Neue"/>
                <a:cs typeface="Helvetica Neue"/>
                <a:sym typeface="Helvetica Neue"/>
              </a:rPr>
              <a:t>Teacher candidature</a:t>
            </a:r>
            <a:endParaRPr sz="700">
              <a:latin typeface="+mj-lt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3" name="Google Shape;303;p45"/>
          <p:cNvSpPr/>
          <p:nvPr/>
        </p:nvSpPr>
        <p:spPr>
          <a:xfrm>
            <a:off x="3296907" y="1944701"/>
            <a:ext cx="869400" cy="507000"/>
          </a:xfrm>
          <a:prstGeom prst="chevron">
            <a:avLst>
              <a:gd name="adj" fmla="val 16094"/>
            </a:avLst>
          </a:prstGeom>
          <a:solidFill>
            <a:srgbClr val="EBEBEB"/>
          </a:solidFill>
          <a:ln w="9525" cap="flat" cmpd="sng">
            <a:solidFill>
              <a:srgbClr val="DCDC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+mj-lt"/>
                <a:ea typeface="Helvetica Neue"/>
                <a:cs typeface="Helvetica Neue"/>
                <a:sym typeface="Helvetica Neue"/>
              </a:rPr>
              <a:t>Online catalogue</a:t>
            </a:r>
            <a:endParaRPr sz="700">
              <a:latin typeface="+mj-lt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304" name="Google Shape;304;p45"/>
          <p:cNvCxnSpPr/>
          <p:nvPr/>
        </p:nvCxnSpPr>
        <p:spPr>
          <a:xfrm>
            <a:off x="-11350" y="2553543"/>
            <a:ext cx="9155400" cy="0"/>
          </a:xfrm>
          <a:prstGeom prst="straightConnector1">
            <a:avLst/>
          </a:prstGeom>
          <a:noFill/>
          <a:ln w="19050" cap="flat" cmpd="sng">
            <a:solidFill>
              <a:srgbClr val="C8C8C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5" name="Google Shape;305;p45"/>
          <p:cNvSpPr/>
          <p:nvPr/>
        </p:nvSpPr>
        <p:spPr>
          <a:xfrm>
            <a:off x="1473619" y="3328351"/>
            <a:ext cx="804900" cy="507000"/>
          </a:xfrm>
          <a:prstGeom prst="roundRect">
            <a:avLst>
              <a:gd name="adj" fmla="val 15128"/>
            </a:avLst>
          </a:prstGeom>
          <a:solidFill>
            <a:srgbClr val="EBEBEB"/>
          </a:solidFill>
          <a:ln w="9525" cap="flat" cmpd="sng">
            <a:solidFill>
              <a:srgbClr val="DCDC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+mj-lt"/>
                <a:ea typeface="Helvetica Neue"/>
                <a:cs typeface="Helvetica Neue"/>
                <a:sym typeface="Helvetica Neue"/>
              </a:rPr>
              <a:t>Sourcing</a:t>
            </a:r>
            <a:endParaRPr sz="700">
              <a:latin typeface="+mj-lt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6" name="Google Shape;306;p45"/>
          <p:cNvSpPr/>
          <p:nvPr/>
        </p:nvSpPr>
        <p:spPr>
          <a:xfrm>
            <a:off x="1486100" y="2639239"/>
            <a:ext cx="804900" cy="507000"/>
          </a:xfrm>
          <a:prstGeom prst="roundRect">
            <a:avLst>
              <a:gd name="adj" fmla="val 15128"/>
            </a:avLst>
          </a:prstGeom>
          <a:solidFill>
            <a:srgbClr val="EBEBEB"/>
          </a:solidFill>
          <a:ln w="9525" cap="flat" cmpd="sng">
            <a:solidFill>
              <a:srgbClr val="DCDC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+mj-lt"/>
                <a:ea typeface="Helvetica Neue"/>
                <a:cs typeface="Helvetica Neue"/>
                <a:sym typeface="Helvetica Neue"/>
              </a:rPr>
              <a:t>Number of candidatures</a:t>
            </a:r>
            <a:endParaRPr sz="700">
              <a:latin typeface="+mj-lt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7" name="Google Shape;307;p45"/>
          <p:cNvSpPr/>
          <p:nvPr/>
        </p:nvSpPr>
        <p:spPr>
          <a:xfrm>
            <a:off x="3327269" y="2639239"/>
            <a:ext cx="804900" cy="507000"/>
          </a:xfrm>
          <a:prstGeom prst="roundRect">
            <a:avLst>
              <a:gd name="adj" fmla="val 15128"/>
            </a:avLst>
          </a:prstGeom>
          <a:solidFill>
            <a:srgbClr val="EBEBEB"/>
          </a:solidFill>
          <a:ln w="9525" cap="flat" cmpd="sng">
            <a:solidFill>
              <a:srgbClr val="DCDC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+mj-lt"/>
                <a:ea typeface="Helvetica Neue"/>
                <a:cs typeface="Helvetica Neue"/>
                <a:sym typeface="Helvetica Neue"/>
              </a:rPr>
              <a:t>Conversion</a:t>
            </a:r>
            <a:endParaRPr sz="700">
              <a:latin typeface="+mj-lt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8" name="Google Shape;308;p45"/>
          <p:cNvSpPr/>
          <p:nvPr/>
        </p:nvSpPr>
        <p:spPr>
          <a:xfrm>
            <a:off x="4267143" y="2639239"/>
            <a:ext cx="804900" cy="507000"/>
          </a:xfrm>
          <a:prstGeom prst="roundRect">
            <a:avLst>
              <a:gd name="adj" fmla="val 15128"/>
            </a:avLst>
          </a:prstGeom>
          <a:solidFill>
            <a:srgbClr val="EBEBEB"/>
          </a:solidFill>
          <a:ln w="9525" cap="flat" cmpd="sng">
            <a:solidFill>
              <a:srgbClr val="DCDC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Revenue</a:t>
            </a:r>
            <a:endParaRPr sz="700">
              <a:solidFill>
                <a:schemeClr val="dk1"/>
              </a:solidFill>
              <a:latin typeface="+mj-lt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9" name="Google Shape;309;p45"/>
          <p:cNvSpPr/>
          <p:nvPr/>
        </p:nvSpPr>
        <p:spPr>
          <a:xfrm>
            <a:off x="5190962" y="2639239"/>
            <a:ext cx="804900" cy="507000"/>
          </a:xfrm>
          <a:prstGeom prst="roundRect">
            <a:avLst>
              <a:gd name="adj" fmla="val 15128"/>
            </a:avLst>
          </a:prstGeom>
          <a:solidFill>
            <a:srgbClr val="EBEBEB"/>
          </a:solidFill>
          <a:ln w="9525" cap="flat" cmpd="sng">
            <a:solidFill>
              <a:srgbClr val="DCDC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+mj-lt"/>
                <a:ea typeface="Helvetica Neue"/>
                <a:cs typeface="Helvetica Neue"/>
                <a:sym typeface="Helvetica Neue"/>
              </a:rPr>
              <a:t>Customer success metric (eg TPI)</a:t>
            </a:r>
            <a:endParaRPr sz="700">
              <a:latin typeface="+mj-lt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0" name="Google Shape;310;p45"/>
          <p:cNvSpPr/>
          <p:nvPr/>
        </p:nvSpPr>
        <p:spPr>
          <a:xfrm>
            <a:off x="6114743" y="2636064"/>
            <a:ext cx="804900" cy="507000"/>
          </a:xfrm>
          <a:prstGeom prst="roundRect">
            <a:avLst>
              <a:gd name="adj" fmla="val 15128"/>
            </a:avLst>
          </a:prstGeom>
          <a:solidFill>
            <a:srgbClr val="EBEBEB"/>
          </a:solidFill>
          <a:ln w="9525" cap="flat" cmpd="sng">
            <a:solidFill>
              <a:srgbClr val="DCDC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+mj-lt"/>
                <a:ea typeface="Helvetica Neue"/>
                <a:cs typeface="Helvetica Neue"/>
                <a:sym typeface="Helvetica Neue"/>
              </a:rPr>
              <a:t>Customer Satisfaction metric (eg NPS)</a:t>
            </a:r>
            <a:endParaRPr sz="700">
              <a:latin typeface="+mj-lt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1" name="Google Shape;311;p45"/>
          <p:cNvSpPr/>
          <p:nvPr/>
        </p:nvSpPr>
        <p:spPr>
          <a:xfrm>
            <a:off x="2406700" y="2642451"/>
            <a:ext cx="804900" cy="507000"/>
          </a:xfrm>
          <a:prstGeom prst="roundRect">
            <a:avLst>
              <a:gd name="adj" fmla="val 15128"/>
            </a:avLst>
          </a:prstGeom>
          <a:solidFill>
            <a:srgbClr val="EBEBEB"/>
          </a:solidFill>
          <a:ln w="9525" cap="flat" cmpd="sng">
            <a:solidFill>
              <a:srgbClr val="DCDC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+mj-lt"/>
                <a:ea typeface="Helvetica Neue"/>
                <a:cs typeface="Helvetica Neue"/>
                <a:sym typeface="Helvetica Neue"/>
              </a:rPr>
              <a:t>Number of courses offered</a:t>
            </a:r>
            <a:endParaRPr sz="700">
              <a:latin typeface="+mj-lt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2" name="Google Shape;312;p45"/>
          <p:cNvSpPr/>
          <p:nvPr/>
        </p:nvSpPr>
        <p:spPr>
          <a:xfrm>
            <a:off x="2145650" y="2673375"/>
            <a:ext cx="116700" cy="116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313" name="Google Shape;313;p45"/>
          <p:cNvSpPr/>
          <p:nvPr/>
        </p:nvSpPr>
        <p:spPr>
          <a:xfrm>
            <a:off x="3974200" y="2673375"/>
            <a:ext cx="116700" cy="116400"/>
          </a:xfrm>
          <a:prstGeom prst="ellipse">
            <a:avLst/>
          </a:prstGeom>
          <a:solidFill>
            <a:srgbClr val="00D9A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314" name="Google Shape;314;p45"/>
          <p:cNvSpPr/>
          <p:nvPr/>
        </p:nvSpPr>
        <p:spPr>
          <a:xfrm>
            <a:off x="3053178" y="2673375"/>
            <a:ext cx="116700" cy="116400"/>
          </a:xfrm>
          <a:prstGeom prst="ellipse">
            <a:avLst/>
          </a:prstGeom>
          <a:solidFill>
            <a:srgbClr val="E6005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315" name="Google Shape;315;p45"/>
          <p:cNvSpPr/>
          <p:nvPr/>
        </p:nvSpPr>
        <p:spPr>
          <a:xfrm>
            <a:off x="4925945" y="2673375"/>
            <a:ext cx="116700" cy="116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316" name="Google Shape;316;p45"/>
          <p:cNvSpPr/>
          <p:nvPr/>
        </p:nvSpPr>
        <p:spPr>
          <a:xfrm>
            <a:off x="5840609" y="2673375"/>
            <a:ext cx="116700" cy="116400"/>
          </a:xfrm>
          <a:prstGeom prst="ellipse">
            <a:avLst/>
          </a:prstGeom>
          <a:solidFill>
            <a:srgbClr val="00D9A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317" name="Google Shape;317;p45"/>
          <p:cNvSpPr/>
          <p:nvPr/>
        </p:nvSpPr>
        <p:spPr>
          <a:xfrm>
            <a:off x="6765664" y="2673375"/>
            <a:ext cx="116700" cy="116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6"/>
          <p:cNvSpPr/>
          <p:nvPr/>
        </p:nvSpPr>
        <p:spPr>
          <a:xfrm>
            <a:off x="-11350" y="4580200"/>
            <a:ext cx="9155400" cy="560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n-lt"/>
            </a:endParaRPr>
          </a:p>
        </p:txBody>
      </p:sp>
      <p:cxnSp>
        <p:nvCxnSpPr>
          <p:cNvPr id="323" name="Google Shape;323;p46"/>
          <p:cNvCxnSpPr/>
          <p:nvPr/>
        </p:nvCxnSpPr>
        <p:spPr>
          <a:xfrm>
            <a:off x="-11350" y="1795475"/>
            <a:ext cx="9155400" cy="0"/>
          </a:xfrm>
          <a:prstGeom prst="straightConnector1">
            <a:avLst/>
          </a:prstGeom>
          <a:noFill/>
          <a:ln w="19050" cap="flat" cmpd="sng">
            <a:solidFill>
              <a:srgbClr val="C8C8C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4" name="Google Shape;324;p46"/>
          <p:cNvSpPr txBox="1"/>
          <p:nvPr/>
        </p:nvSpPr>
        <p:spPr>
          <a:xfrm>
            <a:off x="113060" y="10450"/>
            <a:ext cx="45669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+mn-lt"/>
                <a:ea typeface="Helvetica Neue Light"/>
                <a:cs typeface="Helvetica Neue Light"/>
                <a:sym typeface="Helvetica Neue Light"/>
              </a:rPr>
              <a:t>To-Be Blueprint</a:t>
            </a:r>
            <a:endParaRPr>
              <a:latin typeface="+mn-lt"/>
              <a:ea typeface="Helvetica Neue Light"/>
              <a:cs typeface="Helvetica Neue Light"/>
              <a:sym typeface="Helvetica Neue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+mn-lt"/>
                <a:ea typeface="Helvetica Neue"/>
                <a:cs typeface="Helvetica Neue"/>
                <a:sym typeface="Helvetica Neue"/>
              </a:rPr>
              <a:t>Potential Solutions</a:t>
            </a:r>
            <a:endParaRPr b="1">
              <a:latin typeface="+mn-lt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325" name="Google Shape;325;p46"/>
          <p:cNvCxnSpPr/>
          <p:nvPr/>
        </p:nvCxnSpPr>
        <p:spPr>
          <a:xfrm>
            <a:off x="-11350" y="1099300"/>
            <a:ext cx="9155400" cy="0"/>
          </a:xfrm>
          <a:prstGeom prst="straightConnector1">
            <a:avLst/>
          </a:prstGeom>
          <a:noFill/>
          <a:ln w="19050" cap="flat" cmpd="sng">
            <a:solidFill>
              <a:srgbClr val="C8C8C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6" name="Google Shape;326;p46"/>
          <p:cNvCxnSpPr/>
          <p:nvPr/>
        </p:nvCxnSpPr>
        <p:spPr>
          <a:xfrm>
            <a:off x="-11350" y="2491650"/>
            <a:ext cx="9155400" cy="0"/>
          </a:xfrm>
          <a:prstGeom prst="straightConnector1">
            <a:avLst/>
          </a:prstGeom>
          <a:noFill/>
          <a:ln w="19050" cap="flat" cmpd="sng">
            <a:solidFill>
              <a:srgbClr val="C8C8C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7" name="Google Shape;327;p46"/>
          <p:cNvCxnSpPr/>
          <p:nvPr/>
        </p:nvCxnSpPr>
        <p:spPr>
          <a:xfrm>
            <a:off x="-11350" y="3187825"/>
            <a:ext cx="9155400" cy="0"/>
          </a:xfrm>
          <a:prstGeom prst="straightConnector1">
            <a:avLst/>
          </a:prstGeom>
          <a:noFill/>
          <a:ln w="19050" cap="flat" cmpd="sng">
            <a:solidFill>
              <a:srgbClr val="C8C8C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8" name="Google Shape;328;p46"/>
          <p:cNvCxnSpPr/>
          <p:nvPr/>
        </p:nvCxnSpPr>
        <p:spPr>
          <a:xfrm>
            <a:off x="-11350" y="3884000"/>
            <a:ext cx="9155400" cy="0"/>
          </a:xfrm>
          <a:prstGeom prst="straightConnector1">
            <a:avLst/>
          </a:prstGeom>
          <a:noFill/>
          <a:ln w="19050" cap="flat" cmpd="sng">
            <a:solidFill>
              <a:srgbClr val="C8C8C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9" name="Google Shape;329;p46"/>
          <p:cNvCxnSpPr/>
          <p:nvPr/>
        </p:nvCxnSpPr>
        <p:spPr>
          <a:xfrm>
            <a:off x="-11350" y="4580175"/>
            <a:ext cx="9155400" cy="0"/>
          </a:xfrm>
          <a:prstGeom prst="straightConnector1">
            <a:avLst/>
          </a:prstGeom>
          <a:noFill/>
          <a:ln w="19050" cap="flat" cmpd="sng">
            <a:solidFill>
              <a:srgbClr val="C8C8C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0" name="Google Shape;330;p46"/>
          <p:cNvSpPr txBox="1"/>
          <p:nvPr/>
        </p:nvSpPr>
        <p:spPr>
          <a:xfrm>
            <a:off x="401525" y="1096150"/>
            <a:ext cx="1251900" cy="6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latin typeface="+mn-lt"/>
              </a:rPr>
              <a:t>Experience</a:t>
            </a:r>
            <a:endParaRPr sz="900" b="1">
              <a:latin typeface="+mn-lt"/>
            </a:endParaRPr>
          </a:p>
        </p:txBody>
      </p:sp>
      <p:sp>
        <p:nvSpPr>
          <p:cNvPr id="331" name="Google Shape;331;p46"/>
          <p:cNvSpPr txBox="1"/>
          <p:nvPr/>
        </p:nvSpPr>
        <p:spPr>
          <a:xfrm>
            <a:off x="425700" y="1793913"/>
            <a:ext cx="1251900" cy="6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latin typeface="+mn-lt"/>
              </a:rPr>
              <a:t>Touchpoints</a:t>
            </a:r>
            <a:endParaRPr sz="900" b="1">
              <a:latin typeface="+mn-lt"/>
            </a:endParaRPr>
          </a:p>
        </p:txBody>
      </p:sp>
      <p:sp>
        <p:nvSpPr>
          <p:cNvPr id="332" name="Google Shape;332;p46"/>
          <p:cNvSpPr txBox="1"/>
          <p:nvPr/>
        </p:nvSpPr>
        <p:spPr>
          <a:xfrm>
            <a:off x="401525" y="2490100"/>
            <a:ext cx="1251900" cy="6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latin typeface="+mn-lt"/>
              </a:rPr>
              <a:t>Services</a:t>
            </a:r>
            <a:endParaRPr sz="900" b="1">
              <a:latin typeface="+mn-lt"/>
            </a:endParaRPr>
          </a:p>
        </p:txBody>
      </p:sp>
      <p:sp>
        <p:nvSpPr>
          <p:cNvPr id="333" name="Google Shape;333;p46"/>
          <p:cNvSpPr txBox="1"/>
          <p:nvPr/>
        </p:nvSpPr>
        <p:spPr>
          <a:xfrm>
            <a:off x="401525" y="3186288"/>
            <a:ext cx="1251900" cy="6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latin typeface="+mn-lt"/>
              </a:rPr>
              <a:t>Interactions</a:t>
            </a:r>
            <a:endParaRPr sz="900" b="1">
              <a:latin typeface="+mn-lt"/>
            </a:endParaRPr>
          </a:p>
        </p:txBody>
      </p:sp>
      <p:sp>
        <p:nvSpPr>
          <p:cNvPr id="334" name="Google Shape;334;p46"/>
          <p:cNvSpPr txBox="1"/>
          <p:nvPr/>
        </p:nvSpPr>
        <p:spPr>
          <a:xfrm>
            <a:off x="401525" y="3869538"/>
            <a:ext cx="1251900" cy="6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latin typeface="+mn-lt"/>
              </a:rPr>
              <a:t>Prototype</a:t>
            </a:r>
            <a:endParaRPr sz="900" b="1">
              <a:latin typeface="+mn-lt"/>
            </a:endParaRPr>
          </a:p>
        </p:txBody>
      </p:sp>
      <p:sp>
        <p:nvSpPr>
          <p:cNvPr id="335" name="Google Shape;335;p46"/>
          <p:cNvSpPr txBox="1"/>
          <p:nvPr/>
        </p:nvSpPr>
        <p:spPr>
          <a:xfrm>
            <a:off x="1940279" y="592450"/>
            <a:ext cx="16416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>
                <a:latin typeface="+mn-lt"/>
              </a:rPr>
              <a:t>Persona</a:t>
            </a:r>
            <a:endParaRPr sz="700" b="1">
              <a:latin typeface="+mn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+mn-lt"/>
              </a:rPr>
              <a:t>Bertrand Busy</a:t>
            </a:r>
            <a:endParaRPr sz="900">
              <a:latin typeface="+mn-lt"/>
            </a:endParaRPr>
          </a:p>
        </p:txBody>
      </p:sp>
      <p:sp>
        <p:nvSpPr>
          <p:cNvPr id="336" name="Google Shape;336;p46"/>
          <p:cNvSpPr txBox="1"/>
          <p:nvPr/>
        </p:nvSpPr>
        <p:spPr>
          <a:xfrm>
            <a:off x="7502400" y="4580175"/>
            <a:ext cx="1641600" cy="5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>
                <a:solidFill>
                  <a:srgbClr val="C8C8C8"/>
                </a:solidFill>
                <a:latin typeface="+mn-lt"/>
              </a:rPr>
              <a:t>Created with EDML, a tool of the Enterprise Design Framework</a:t>
            </a:r>
            <a:endParaRPr sz="700" b="1">
              <a:solidFill>
                <a:srgbClr val="C8C8C8"/>
              </a:solidFill>
              <a:latin typeface="+mn-lt"/>
            </a:endParaRPr>
          </a:p>
        </p:txBody>
      </p:sp>
      <p:grpSp>
        <p:nvGrpSpPr>
          <p:cNvPr id="337" name="Google Shape;337;p46"/>
          <p:cNvGrpSpPr/>
          <p:nvPr/>
        </p:nvGrpSpPr>
        <p:grpSpPr>
          <a:xfrm>
            <a:off x="1742492" y="694922"/>
            <a:ext cx="219346" cy="219346"/>
            <a:chOff x="1190625" y="238125"/>
            <a:chExt cx="5185475" cy="5185475"/>
          </a:xfrm>
        </p:grpSpPr>
        <p:sp>
          <p:nvSpPr>
            <p:cNvPr id="338" name="Google Shape;338;p46"/>
            <p:cNvSpPr/>
            <p:nvPr/>
          </p:nvSpPr>
          <p:spPr>
            <a:xfrm>
              <a:off x="1190625" y="238125"/>
              <a:ext cx="5185475" cy="5185475"/>
            </a:xfrm>
            <a:custGeom>
              <a:avLst/>
              <a:gdLst/>
              <a:ahLst/>
              <a:cxnLst/>
              <a:rect l="l" t="t" r="r" b="b"/>
              <a:pathLst>
                <a:path w="207419" h="207419" extrusionOk="0">
                  <a:moveTo>
                    <a:pt x="0" y="0"/>
                  </a:moveTo>
                  <a:lnTo>
                    <a:pt x="0" y="207418"/>
                  </a:lnTo>
                  <a:lnTo>
                    <a:pt x="207418" y="207418"/>
                  </a:lnTo>
                  <a:lnTo>
                    <a:pt x="207418" y="0"/>
                  </a:lnTo>
                  <a:close/>
                </a:path>
              </a:pathLst>
            </a:custGeom>
            <a:solidFill>
              <a:srgbClr val="E600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339" name="Google Shape;339;p46"/>
            <p:cNvSpPr/>
            <p:nvPr/>
          </p:nvSpPr>
          <p:spPr>
            <a:xfrm>
              <a:off x="2162875" y="1210375"/>
              <a:ext cx="3240950" cy="3088250"/>
            </a:xfrm>
            <a:custGeom>
              <a:avLst/>
              <a:gdLst/>
              <a:ahLst/>
              <a:cxnLst/>
              <a:rect l="l" t="t" r="r" b="b"/>
              <a:pathLst>
                <a:path w="129638" h="123530" extrusionOk="0">
                  <a:moveTo>
                    <a:pt x="35089" y="1"/>
                  </a:moveTo>
                  <a:cubicBezTo>
                    <a:pt x="33188" y="1"/>
                    <a:pt x="31286" y="59"/>
                    <a:pt x="29155" y="289"/>
                  </a:cubicBezTo>
                  <a:cubicBezTo>
                    <a:pt x="16479" y="1499"/>
                    <a:pt x="1787" y="13195"/>
                    <a:pt x="1" y="35435"/>
                  </a:cubicBezTo>
                  <a:lnTo>
                    <a:pt x="1" y="39641"/>
                  </a:lnTo>
                  <a:cubicBezTo>
                    <a:pt x="1672" y="60959"/>
                    <a:pt x="24949" y="83602"/>
                    <a:pt x="64819" y="123530"/>
                  </a:cubicBezTo>
                  <a:cubicBezTo>
                    <a:pt x="104747" y="83602"/>
                    <a:pt x="127966" y="60959"/>
                    <a:pt x="129637" y="39583"/>
                  </a:cubicBezTo>
                  <a:lnTo>
                    <a:pt x="129637" y="35435"/>
                  </a:lnTo>
                  <a:cubicBezTo>
                    <a:pt x="127851" y="13195"/>
                    <a:pt x="113159" y="1499"/>
                    <a:pt x="100484" y="289"/>
                  </a:cubicBezTo>
                  <a:cubicBezTo>
                    <a:pt x="98409" y="59"/>
                    <a:pt x="96393" y="1"/>
                    <a:pt x="94549" y="1"/>
                  </a:cubicBezTo>
                  <a:cubicBezTo>
                    <a:pt x="79972" y="1"/>
                    <a:pt x="72885" y="6339"/>
                    <a:pt x="64819" y="15903"/>
                  </a:cubicBezTo>
                  <a:cubicBezTo>
                    <a:pt x="56753" y="6339"/>
                    <a:pt x="49781" y="1"/>
                    <a:pt x="350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</p:grpSp>
      <p:grpSp>
        <p:nvGrpSpPr>
          <p:cNvPr id="340" name="Google Shape;340;p46"/>
          <p:cNvGrpSpPr/>
          <p:nvPr/>
        </p:nvGrpSpPr>
        <p:grpSpPr>
          <a:xfrm>
            <a:off x="191906" y="1336127"/>
            <a:ext cx="219346" cy="219346"/>
            <a:chOff x="1190625" y="238125"/>
            <a:chExt cx="5185475" cy="5185475"/>
          </a:xfrm>
        </p:grpSpPr>
        <p:sp>
          <p:nvSpPr>
            <p:cNvPr id="341" name="Google Shape;341;p46"/>
            <p:cNvSpPr/>
            <p:nvPr/>
          </p:nvSpPr>
          <p:spPr>
            <a:xfrm>
              <a:off x="1190625" y="238125"/>
              <a:ext cx="5185475" cy="5185475"/>
            </a:xfrm>
            <a:custGeom>
              <a:avLst/>
              <a:gdLst/>
              <a:ahLst/>
              <a:cxnLst/>
              <a:rect l="l" t="t" r="r" b="b"/>
              <a:pathLst>
                <a:path w="207419" h="207419" extrusionOk="0">
                  <a:moveTo>
                    <a:pt x="0" y="0"/>
                  </a:moveTo>
                  <a:lnTo>
                    <a:pt x="0" y="207418"/>
                  </a:lnTo>
                  <a:lnTo>
                    <a:pt x="207418" y="207418"/>
                  </a:lnTo>
                  <a:lnTo>
                    <a:pt x="207418" y="0"/>
                  </a:lnTo>
                  <a:close/>
                </a:path>
              </a:pathLst>
            </a:custGeom>
            <a:solidFill>
              <a:srgbClr val="00D9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342" name="Google Shape;342;p46"/>
            <p:cNvSpPr/>
            <p:nvPr/>
          </p:nvSpPr>
          <p:spPr>
            <a:xfrm>
              <a:off x="2162875" y="1750525"/>
              <a:ext cx="3240950" cy="2160650"/>
            </a:xfrm>
            <a:custGeom>
              <a:avLst/>
              <a:gdLst/>
              <a:ahLst/>
              <a:cxnLst/>
              <a:rect l="l" t="t" r="r" b="b"/>
              <a:pathLst>
                <a:path w="129638" h="86426" extrusionOk="0">
                  <a:moveTo>
                    <a:pt x="64819" y="1"/>
                  </a:moveTo>
                  <a:cubicBezTo>
                    <a:pt x="35320" y="1"/>
                    <a:pt x="1" y="43213"/>
                    <a:pt x="1" y="43213"/>
                  </a:cubicBezTo>
                  <a:cubicBezTo>
                    <a:pt x="1" y="43213"/>
                    <a:pt x="35320" y="86425"/>
                    <a:pt x="64819" y="86425"/>
                  </a:cubicBezTo>
                  <a:cubicBezTo>
                    <a:pt x="93627" y="86425"/>
                    <a:pt x="129637" y="43213"/>
                    <a:pt x="129637" y="43213"/>
                  </a:cubicBezTo>
                  <a:cubicBezTo>
                    <a:pt x="129637" y="43213"/>
                    <a:pt x="97257" y="1"/>
                    <a:pt x="64819" y="1"/>
                  </a:cubicBezTo>
                  <a:close/>
                </a:path>
              </a:pathLst>
            </a:custGeom>
            <a:solidFill>
              <a:srgbClr val="00F1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343" name="Google Shape;343;p46"/>
            <p:cNvSpPr/>
            <p:nvPr/>
          </p:nvSpPr>
          <p:spPr>
            <a:xfrm>
              <a:off x="2162875" y="1970925"/>
              <a:ext cx="969425" cy="1721300"/>
            </a:xfrm>
            <a:custGeom>
              <a:avLst/>
              <a:gdLst/>
              <a:ahLst/>
              <a:cxnLst/>
              <a:rect l="l" t="t" r="r" b="b"/>
              <a:pathLst>
                <a:path w="38777" h="68852" extrusionOk="0">
                  <a:moveTo>
                    <a:pt x="38777" y="0"/>
                  </a:moveTo>
                  <a:cubicBezTo>
                    <a:pt x="17862" y="12561"/>
                    <a:pt x="1" y="34397"/>
                    <a:pt x="1" y="34397"/>
                  </a:cubicBezTo>
                  <a:cubicBezTo>
                    <a:pt x="1" y="34397"/>
                    <a:pt x="17862" y="56234"/>
                    <a:pt x="38777" y="68852"/>
                  </a:cubicBezTo>
                  <a:cubicBezTo>
                    <a:pt x="28290" y="60958"/>
                    <a:pt x="21607" y="48455"/>
                    <a:pt x="21607" y="34397"/>
                  </a:cubicBezTo>
                  <a:cubicBezTo>
                    <a:pt x="21607" y="20339"/>
                    <a:pt x="28290" y="7836"/>
                    <a:pt x="387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344" name="Google Shape;344;p46"/>
            <p:cNvSpPr/>
            <p:nvPr/>
          </p:nvSpPr>
          <p:spPr>
            <a:xfrm>
              <a:off x="4264425" y="1864325"/>
              <a:ext cx="1139400" cy="1806300"/>
            </a:xfrm>
            <a:custGeom>
              <a:avLst/>
              <a:gdLst/>
              <a:ahLst/>
              <a:cxnLst/>
              <a:rect l="l" t="t" r="r" b="b"/>
              <a:pathLst>
                <a:path w="45576" h="72252" extrusionOk="0">
                  <a:moveTo>
                    <a:pt x="1" y="1"/>
                  </a:moveTo>
                  <a:cubicBezTo>
                    <a:pt x="14174" y="7030"/>
                    <a:pt x="23969" y="21722"/>
                    <a:pt x="23969" y="38661"/>
                  </a:cubicBezTo>
                  <a:cubicBezTo>
                    <a:pt x="23969" y="52201"/>
                    <a:pt x="17689" y="64300"/>
                    <a:pt x="8010" y="72251"/>
                  </a:cubicBezTo>
                  <a:cubicBezTo>
                    <a:pt x="28233" y="59461"/>
                    <a:pt x="45575" y="38661"/>
                    <a:pt x="45575" y="38661"/>
                  </a:cubicBezTo>
                  <a:cubicBezTo>
                    <a:pt x="45575" y="38661"/>
                    <a:pt x="24833" y="11063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345" name="Google Shape;345;p46"/>
            <p:cNvSpPr/>
            <p:nvPr/>
          </p:nvSpPr>
          <p:spPr>
            <a:xfrm>
              <a:off x="3243200" y="2290700"/>
              <a:ext cx="1080325" cy="1080325"/>
            </a:xfrm>
            <a:custGeom>
              <a:avLst/>
              <a:gdLst/>
              <a:ahLst/>
              <a:cxnLst/>
              <a:rect l="l" t="t" r="r" b="b"/>
              <a:pathLst>
                <a:path w="43213" h="43213" extrusionOk="0">
                  <a:moveTo>
                    <a:pt x="21606" y="0"/>
                  </a:moveTo>
                  <a:cubicBezTo>
                    <a:pt x="9680" y="0"/>
                    <a:pt x="0" y="9680"/>
                    <a:pt x="0" y="21606"/>
                  </a:cubicBezTo>
                  <a:cubicBezTo>
                    <a:pt x="0" y="33533"/>
                    <a:pt x="9680" y="43212"/>
                    <a:pt x="21606" y="43212"/>
                  </a:cubicBezTo>
                  <a:cubicBezTo>
                    <a:pt x="33533" y="43212"/>
                    <a:pt x="43212" y="33533"/>
                    <a:pt x="43212" y="21606"/>
                  </a:cubicBezTo>
                  <a:cubicBezTo>
                    <a:pt x="43212" y="9680"/>
                    <a:pt x="33533" y="0"/>
                    <a:pt x="216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</p:grpSp>
      <p:grpSp>
        <p:nvGrpSpPr>
          <p:cNvPr id="346" name="Google Shape;346;p46"/>
          <p:cNvGrpSpPr/>
          <p:nvPr/>
        </p:nvGrpSpPr>
        <p:grpSpPr>
          <a:xfrm>
            <a:off x="191906" y="2033890"/>
            <a:ext cx="219346" cy="219346"/>
            <a:chOff x="1190625" y="238125"/>
            <a:chExt cx="5185475" cy="5185475"/>
          </a:xfrm>
        </p:grpSpPr>
        <p:sp>
          <p:nvSpPr>
            <p:cNvPr id="347" name="Google Shape;347;p46"/>
            <p:cNvSpPr/>
            <p:nvPr/>
          </p:nvSpPr>
          <p:spPr>
            <a:xfrm>
              <a:off x="1190625" y="238125"/>
              <a:ext cx="5185475" cy="5185475"/>
            </a:xfrm>
            <a:custGeom>
              <a:avLst/>
              <a:gdLst/>
              <a:ahLst/>
              <a:cxnLst/>
              <a:rect l="l" t="t" r="r" b="b"/>
              <a:pathLst>
                <a:path w="207419" h="207419" extrusionOk="0">
                  <a:moveTo>
                    <a:pt x="0" y="0"/>
                  </a:moveTo>
                  <a:lnTo>
                    <a:pt x="0" y="207418"/>
                  </a:lnTo>
                  <a:lnTo>
                    <a:pt x="207418" y="207418"/>
                  </a:lnTo>
                  <a:lnTo>
                    <a:pt x="207418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348" name="Google Shape;348;p46"/>
            <p:cNvSpPr/>
            <p:nvPr/>
          </p:nvSpPr>
          <p:spPr>
            <a:xfrm>
              <a:off x="2162875" y="1210375"/>
              <a:ext cx="3240950" cy="3240950"/>
            </a:xfrm>
            <a:custGeom>
              <a:avLst/>
              <a:gdLst/>
              <a:ahLst/>
              <a:cxnLst/>
              <a:rect l="l" t="t" r="r" b="b"/>
              <a:pathLst>
                <a:path w="129638" h="129638" extrusionOk="0">
                  <a:moveTo>
                    <a:pt x="64819" y="1"/>
                  </a:moveTo>
                  <a:cubicBezTo>
                    <a:pt x="29039" y="1"/>
                    <a:pt x="1" y="29039"/>
                    <a:pt x="1" y="64819"/>
                  </a:cubicBezTo>
                  <a:cubicBezTo>
                    <a:pt x="1" y="100599"/>
                    <a:pt x="29039" y="129637"/>
                    <a:pt x="64819" y="129637"/>
                  </a:cubicBezTo>
                  <a:cubicBezTo>
                    <a:pt x="100599" y="129637"/>
                    <a:pt x="129637" y="100599"/>
                    <a:pt x="129637" y="64819"/>
                  </a:cubicBezTo>
                  <a:cubicBezTo>
                    <a:pt x="129637" y="29039"/>
                    <a:pt x="100599" y="1"/>
                    <a:pt x="64819" y="1"/>
                  </a:cubicBezTo>
                  <a:close/>
                </a:path>
              </a:pathLst>
            </a:custGeom>
            <a:solidFill>
              <a:srgbClr val="FFC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349" name="Google Shape;349;p46"/>
            <p:cNvSpPr/>
            <p:nvPr/>
          </p:nvSpPr>
          <p:spPr>
            <a:xfrm>
              <a:off x="2162875" y="1210375"/>
              <a:ext cx="3240950" cy="3240950"/>
            </a:xfrm>
            <a:custGeom>
              <a:avLst/>
              <a:gdLst/>
              <a:ahLst/>
              <a:cxnLst/>
              <a:rect l="l" t="t" r="r" b="b"/>
              <a:pathLst>
                <a:path w="129638" h="129638" extrusionOk="0">
                  <a:moveTo>
                    <a:pt x="64819" y="21607"/>
                  </a:moveTo>
                  <a:cubicBezTo>
                    <a:pt x="88672" y="21607"/>
                    <a:pt x="108031" y="40966"/>
                    <a:pt x="108031" y="64819"/>
                  </a:cubicBezTo>
                  <a:cubicBezTo>
                    <a:pt x="108031" y="88672"/>
                    <a:pt x="88672" y="108031"/>
                    <a:pt x="64819" y="108031"/>
                  </a:cubicBezTo>
                  <a:cubicBezTo>
                    <a:pt x="40966" y="108031"/>
                    <a:pt x="21607" y="88672"/>
                    <a:pt x="21607" y="64819"/>
                  </a:cubicBezTo>
                  <a:cubicBezTo>
                    <a:pt x="21607" y="40966"/>
                    <a:pt x="40966" y="21607"/>
                    <a:pt x="64819" y="21607"/>
                  </a:cubicBezTo>
                  <a:close/>
                  <a:moveTo>
                    <a:pt x="64819" y="1"/>
                  </a:moveTo>
                  <a:cubicBezTo>
                    <a:pt x="29039" y="1"/>
                    <a:pt x="1" y="29039"/>
                    <a:pt x="1" y="64819"/>
                  </a:cubicBezTo>
                  <a:cubicBezTo>
                    <a:pt x="1" y="100599"/>
                    <a:pt x="29039" y="129637"/>
                    <a:pt x="64819" y="129637"/>
                  </a:cubicBezTo>
                  <a:cubicBezTo>
                    <a:pt x="100599" y="129637"/>
                    <a:pt x="129637" y="100599"/>
                    <a:pt x="129637" y="64819"/>
                  </a:cubicBezTo>
                  <a:cubicBezTo>
                    <a:pt x="129637" y="29039"/>
                    <a:pt x="100599" y="1"/>
                    <a:pt x="648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350" name="Google Shape;350;p46"/>
            <p:cNvSpPr/>
            <p:nvPr/>
          </p:nvSpPr>
          <p:spPr>
            <a:xfrm>
              <a:off x="3243200" y="2290700"/>
              <a:ext cx="1080325" cy="1080325"/>
            </a:xfrm>
            <a:custGeom>
              <a:avLst/>
              <a:gdLst/>
              <a:ahLst/>
              <a:cxnLst/>
              <a:rect l="l" t="t" r="r" b="b"/>
              <a:pathLst>
                <a:path w="43213" h="43213" extrusionOk="0">
                  <a:moveTo>
                    <a:pt x="21606" y="0"/>
                  </a:moveTo>
                  <a:cubicBezTo>
                    <a:pt x="9680" y="0"/>
                    <a:pt x="0" y="9680"/>
                    <a:pt x="0" y="21606"/>
                  </a:cubicBezTo>
                  <a:cubicBezTo>
                    <a:pt x="0" y="33533"/>
                    <a:pt x="9680" y="43212"/>
                    <a:pt x="21606" y="43212"/>
                  </a:cubicBezTo>
                  <a:cubicBezTo>
                    <a:pt x="33533" y="43212"/>
                    <a:pt x="43212" y="33533"/>
                    <a:pt x="43212" y="21606"/>
                  </a:cubicBezTo>
                  <a:cubicBezTo>
                    <a:pt x="43212" y="9680"/>
                    <a:pt x="33533" y="0"/>
                    <a:pt x="216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</p:grpSp>
      <p:grpSp>
        <p:nvGrpSpPr>
          <p:cNvPr id="351" name="Google Shape;351;p46"/>
          <p:cNvGrpSpPr/>
          <p:nvPr/>
        </p:nvGrpSpPr>
        <p:grpSpPr>
          <a:xfrm>
            <a:off x="191906" y="3426265"/>
            <a:ext cx="219346" cy="219346"/>
            <a:chOff x="1190625" y="238125"/>
            <a:chExt cx="5185475" cy="5185475"/>
          </a:xfrm>
        </p:grpSpPr>
        <p:sp>
          <p:nvSpPr>
            <p:cNvPr id="352" name="Google Shape;352;p46"/>
            <p:cNvSpPr/>
            <p:nvPr/>
          </p:nvSpPr>
          <p:spPr>
            <a:xfrm>
              <a:off x="1190625" y="238125"/>
              <a:ext cx="5185475" cy="5185475"/>
            </a:xfrm>
            <a:custGeom>
              <a:avLst/>
              <a:gdLst/>
              <a:ahLst/>
              <a:cxnLst/>
              <a:rect l="l" t="t" r="r" b="b"/>
              <a:pathLst>
                <a:path w="207419" h="207419" extrusionOk="0">
                  <a:moveTo>
                    <a:pt x="0" y="0"/>
                  </a:moveTo>
                  <a:lnTo>
                    <a:pt x="0" y="207418"/>
                  </a:lnTo>
                  <a:lnTo>
                    <a:pt x="207418" y="207418"/>
                  </a:lnTo>
                  <a:lnTo>
                    <a:pt x="207418" y="0"/>
                  </a:lnTo>
                  <a:close/>
                </a:path>
              </a:pathLst>
            </a:custGeom>
            <a:solidFill>
              <a:srgbClr val="BF0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353" name="Google Shape;353;p46"/>
            <p:cNvSpPr/>
            <p:nvPr/>
          </p:nvSpPr>
          <p:spPr>
            <a:xfrm>
              <a:off x="2162875" y="1390425"/>
              <a:ext cx="1440450" cy="2880850"/>
            </a:xfrm>
            <a:custGeom>
              <a:avLst/>
              <a:gdLst/>
              <a:ahLst/>
              <a:cxnLst/>
              <a:rect l="l" t="t" r="r" b="b"/>
              <a:pathLst>
                <a:path w="57618" h="115234" extrusionOk="0">
                  <a:moveTo>
                    <a:pt x="1" y="1"/>
                  </a:moveTo>
                  <a:lnTo>
                    <a:pt x="347" y="115233"/>
                  </a:lnTo>
                  <a:lnTo>
                    <a:pt x="57617" y="5761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354" name="Google Shape;354;p46"/>
            <p:cNvSpPr/>
            <p:nvPr/>
          </p:nvSpPr>
          <p:spPr>
            <a:xfrm>
              <a:off x="3963400" y="1390425"/>
              <a:ext cx="1440425" cy="2880850"/>
            </a:xfrm>
            <a:custGeom>
              <a:avLst/>
              <a:gdLst/>
              <a:ahLst/>
              <a:cxnLst/>
              <a:rect l="l" t="t" r="r" b="b"/>
              <a:pathLst>
                <a:path w="57617" h="115234" extrusionOk="0">
                  <a:moveTo>
                    <a:pt x="57616" y="1"/>
                  </a:moveTo>
                  <a:lnTo>
                    <a:pt x="0" y="57617"/>
                  </a:lnTo>
                  <a:lnTo>
                    <a:pt x="57616" y="115233"/>
                  </a:lnTo>
                  <a:lnTo>
                    <a:pt x="576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</p:grpSp>
      <p:grpSp>
        <p:nvGrpSpPr>
          <p:cNvPr id="355" name="Google Shape;355;p46"/>
          <p:cNvGrpSpPr/>
          <p:nvPr/>
        </p:nvGrpSpPr>
        <p:grpSpPr>
          <a:xfrm>
            <a:off x="191902" y="2726304"/>
            <a:ext cx="224013" cy="224013"/>
            <a:chOff x="1190625" y="238125"/>
            <a:chExt cx="5185475" cy="5185475"/>
          </a:xfrm>
        </p:grpSpPr>
        <p:sp>
          <p:nvSpPr>
            <p:cNvPr id="356" name="Google Shape;356;p46"/>
            <p:cNvSpPr/>
            <p:nvPr/>
          </p:nvSpPr>
          <p:spPr>
            <a:xfrm>
              <a:off x="1190625" y="238125"/>
              <a:ext cx="5185475" cy="5185475"/>
            </a:xfrm>
            <a:custGeom>
              <a:avLst/>
              <a:gdLst/>
              <a:ahLst/>
              <a:cxnLst/>
              <a:rect l="l" t="t" r="r" b="b"/>
              <a:pathLst>
                <a:path w="207419" h="207419" extrusionOk="0">
                  <a:moveTo>
                    <a:pt x="0" y="0"/>
                  </a:moveTo>
                  <a:lnTo>
                    <a:pt x="0" y="207418"/>
                  </a:lnTo>
                  <a:lnTo>
                    <a:pt x="207418" y="207418"/>
                  </a:lnTo>
                  <a:lnTo>
                    <a:pt x="207418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357" name="Google Shape;357;p46"/>
            <p:cNvSpPr/>
            <p:nvPr/>
          </p:nvSpPr>
          <p:spPr>
            <a:xfrm>
              <a:off x="2162875" y="1289600"/>
              <a:ext cx="3240950" cy="3082500"/>
            </a:xfrm>
            <a:custGeom>
              <a:avLst/>
              <a:gdLst/>
              <a:ahLst/>
              <a:cxnLst/>
              <a:rect l="l" t="t" r="r" b="b"/>
              <a:pathLst>
                <a:path w="129638" h="123300" extrusionOk="0">
                  <a:moveTo>
                    <a:pt x="64819" y="1"/>
                  </a:moveTo>
                  <a:lnTo>
                    <a:pt x="47016" y="43674"/>
                  </a:lnTo>
                  <a:lnTo>
                    <a:pt x="1" y="47131"/>
                  </a:lnTo>
                  <a:lnTo>
                    <a:pt x="36011" y="77495"/>
                  </a:lnTo>
                  <a:lnTo>
                    <a:pt x="24776" y="123299"/>
                  </a:lnTo>
                  <a:lnTo>
                    <a:pt x="24776" y="123299"/>
                  </a:lnTo>
                  <a:lnTo>
                    <a:pt x="64819" y="98467"/>
                  </a:lnTo>
                  <a:lnTo>
                    <a:pt x="104862" y="123299"/>
                  </a:lnTo>
                  <a:lnTo>
                    <a:pt x="93627" y="77495"/>
                  </a:lnTo>
                  <a:lnTo>
                    <a:pt x="129637" y="47131"/>
                  </a:lnTo>
                  <a:lnTo>
                    <a:pt x="82623" y="43674"/>
                  </a:lnTo>
                  <a:lnTo>
                    <a:pt x="648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</p:grpSp>
      <p:sp>
        <p:nvSpPr>
          <p:cNvPr id="358" name="Google Shape;358;p46"/>
          <p:cNvSpPr txBox="1"/>
          <p:nvPr/>
        </p:nvSpPr>
        <p:spPr>
          <a:xfrm>
            <a:off x="384199" y="589800"/>
            <a:ext cx="21783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>
                <a:latin typeface="+mn-lt"/>
              </a:rPr>
              <a:t>Business Initiative</a:t>
            </a:r>
            <a:endParaRPr sz="700" b="1">
              <a:latin typeface="+mn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+mn-lt"/>
              </a:rPr>
              <a:t>New Learning</a:t>
            </a:r>
            <a:endParaRPr sz="900">
              <a:solidFill>
                <a:schemeClr val="dk1"/>
              </a:solidFill>
              <a:latin typeface="+mn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+mn-lt"/>
            </a:endParaRPr>
          </a:p>
        </p:txBody>
      </p:sp>
      <p:grpSp>
        <p:nvGrpSpPr>
          <p:cNvPr id="359" name="Google Shape;359;p46"/>
          <p:cNvGrpSpPr/>
          <p:nvPr/>
        </p:nvGrpSpPr>
        <p:grpSpPr>
          <a:xfrm>
            <a:off x="193676" y="692272"/>
            <a:ext cx="212086" cy="212086"/>
            <a:chOff x="1190625" y="238125"/>
            <a:chExt cx="5185475" cy="5185475"/>
          </a:xfrm>
        </p:grpSpPr>
        <p:sp>
          <p:nvSpPr>
            <p:cNvPr id="360" name="Google Shape;360;p46"/>
            <p:cNvSpPr/>
            <p:nvPr/>
          </p:nvSpPr>
          <p:spPr>
            <a:xfrm>
              <a:off x="1190625" y="238125"/>
              <a:ext cx="5185475" cy="5185475"/>
            </a:xfrm>
            <a:custGeom>
              <a:avLst/>
              <a:gdLst/>
              <a:ahLst/>
              <a:cxnLst/>
              <a:rect l="l" t="t" r="r" b="b"/>
              <a:pathLst>
                <a:path w="207419" h="207419" extrusionOk="0">
                  <a:moveTo>
                    <a:pt x="0" y="0"/>
                  </a:moveTo>
                  <a:lnTo>
                    <a:pt x="0" y="207418"/>
                  </a:lnTo>
                  <a:lnTo>
                    <a:pt x="207418" y="207418"/>
                  </a:lnTo>
                  <a:lnTo>
                    <a:pt x="207418" y="0"/>
                  </a:lnTo>
                  <a:close/>
                </a:path>
              </a:pathLst>
            </a:custGeom>
            <a:solidFill>
              <a:srgbClr val="E600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361" name="Google Shape;361;p46"/>
            <p:cNvSpPr/>
            <p:nvPr/>
          </p:nvSpPr>
          <p:spPr>
            <a:xfrm>
              <a:off x="2178725" y="1497025"/>
              <a:ext cx="3209250" cy="2487600"/>
            </a:xfrm>
            <a:custGeom>
              <a:avLst/>
              <a:gdLst/>
              <a:ahLst/>
              <a:cxnLst/>
              <a:rect l="l" t="t" r="r" b="b"/>
              <a:pathLst>
                <a:path w="128370" h="99504" extrusionOk="0">
                  <a:moveTo>
                    <a:pt x="118114" y="1"/>
                  </a:moveTo>
                  <a:lnTo>
                    <a:pt x="71387" y="46785"/>
                  </a:lnTo>
                  <a:lnTo>
                    <a:pt x="56983" y="32381"/>
                  </a:lnTo>
                  <a:lnTo>
                    <a:pt x="1" y="89306"/>
                  </a:lnTo>
                  <a:lnTo>
                    <a:pt x="10256" y="99504"/>
                  </a:lnTo>
                  <a:lnTo>
                    <a:pt x="56983" y="52719"/>
                  </a:lnTo>
                  <a:lnTo>
                    <a:pt x="71387" y="67123"/>
                  </a:lnTo>
                  <a:lnTo>
                    <a:pt x="128370" y="10199"/>
                  </a:lnTo>
                  <a:lnTo>
                    <a:pt x="1181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</p:grpSp>
      <p:sp>
        <p:nvSpPr>
          <p:cNvPr id="362" name="Google Shape;362;p46"/>
          <p:cNvSpPr txBox="1"/>
          <p:nvPr/>
        </p:nvSpPr>
        <p:spPr>
          <a:xfrm>
            <a:off x="113050" y="4587975"/>
            <a:ext cx="1641600" cy="5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>
                <a:latin typeface="+mn-lt"/>
              </a:rPr>
              <a:t>Author</a:t>
            </a:r>
            <a:endParaRPr sz="700" b="1">
              <a:latin typeface="+mn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+mn-lt"/>
              </a:rPr>
              <a:t>Milan Guenther</a:t>
            </a:r>
            <a:endParaRPr sz="900">
              <a:latin typeface="+mn-lt"/>
            </a:endParaRPr>
          </a:p>
        </p:txBody>
      </p:sp>
      <p:sp>
        <p:nvSpPr>
          <p:cNvPr id="363" name="Google Shape;363;p46"/>
          <p:cNvSpPr txBox="1"/>
          <p:nvPr/>
        </p:nvSpPr>
        <p:spPr>
          <a:xfrm>
            <a:off x="1653300" y="4578675"/>
            <a:ext cx="1641600" cy="5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>
                <a:latin typeface="+mn-lt"/>
              </a:rPr>
              <a:t>Version</a:t>
            </a:r>
            <a:endParaRPr sz="700" b="1">
              <a:latin typeface="+mn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+mn-lt"/>
              </a:rPr>
              <a:t>0.2</a:t>
            </a:r>
            <a:endParaRPr sz="900">
              <a:latin typeface="+mn-lt"/>
            </a:endParaRPr>
          </a:p>
        </p:txBody>
      </p:sp>
      <p:sp>
        <p:nvSpPr>
          <p:cNvPr id="364" name="Google Shape;364;p46"/>
          <p:cNvSpPr/>
          <p:nvPr/>
        </p:nvSpPr>
        <p:spPr>
          <a:xfrm>
            <a:off x="5152241" y="1208039"/>
            <a:ext cx="869400" cy="507000"/>
          </a:xfrm>
          <a:prstGeom prst="chevron">
            <a:avLst>
              <a:gd name="adj" fmla="val 16094"/>
            </a:avLst>
          </a:prstGeom>
          <a:solidFill>
            <a:srgbClr val="EBEBEB"/>
          </a:solidFill>
          <a:ln w="9525" cap="flat" cmpd="sng">
            <a:solidFill>
              <a:srgbClr val="DCDC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+mn-lt"/>
                <a:ea typeface="Helvetica Neue"/>
                <a:cs typeface="Helvetica Neue"/>
                <a:sym typeface="Helvetica Neue"/>
              </a:rPr>
              <a:t>Collaborative learning</a:t>
            </a:r>
            <a:endParaRPr sz="700">
              <a:latin typeface="+mn-lt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65" name="Google Shape;365;p46"/>
          <p:cNvSpPr/>
          <p:nvPr/>
        </p:nvSpPr>
        <p:spPr>
          <a:xfrm>
            <a:off x="6999408" y="1208039"/>
            <a:ext cx="869400" cy="507000"/>
          </a:xfrm>
          <a:prstGeom prst="chevron">
            <a:avLst>
              <a:gd name="adj" fmla="val 16094"/>
            </a:avLst>
          </a:prstGeom>
          <a:solidFill>
            <a:srgbClr val="EBEBEB"/>
          </a:solidFill>
          <a:ln w="9525" cap="flat" cmpd="sng">
            <a:solidFill>
              <a:srgbClr val="DCDC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+mn-lt"/>
                <a:ea typeface="Helvetica Neue"/>
                <a:cs typeface="Helvetica Neue"/>
                <a:sym typeface="Helvetica Neue"/>
              </a:rPr>
              <a:t>Track success</a:t>
            </a:r>
            <a:endParaRPr sz="700">
              <a:latin typeface="+mn-lt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66" name="Google Shape;366;p46"/>
          <p:cNvSpPr/>
          <p:nvPr/>
        </p:nvSpPr>
        <p:spPr>
          <a:xfrm>
            <a:off x="1457852" y="1206039"/>
            <a:ext cx="869400" cy="507000"/>
          </a:xfrm>
          <a:prstGeom prst="chevron">
            <a:avLst>
              <a:gd name="adj" fmla="val 16094"/>
            </a:avLst>
          </a:prstGeom>
          <a:solidFill>
            <a:srgbClr val="EBEBEB"/>
          </a:solidFill>
          <a:ln w="9525" cap="flat" cmpd="sng">
            <a:solidFill>
              <a:srgbClr val="DCDC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rPr>
              <a:t>Try out content</a:t>
            </a:r>
            <a:endParaRPr sz="700">
              <a:latin typeface="+mn-lt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67" name="Google Shape;367;p46"/>
          <p:cNvSpPr/>
          <p:nvPr/>
        </p:nvSpPr>
        <p:spPr>
          <a:xfrm>
            <a:off x="3305057" y="1212076"/>
            <a:ext cx="869400" cy="507000"/>
          </a:xfrm>
          <a:prstGeom prst="chevron">
            <a:avLst>
              <a:gd name="adj" fmla="val 16094"/>
            </a:avLst>
          </a:prstGeom>
          <a:solidFill>
            <a:srgbClr val="EBEBEB"/>
          </a:solidFill>
          <a:ln w="9525" cap="flat" cmpd="sng">
            <a:solidFill>
              <a:srgbClr val="DCDC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+mn-lt"/>
                <a:ea typeface="Helvetica Neue"/>
                <a:cs typeface="Helvetica Neue"/>
                <a:sym typeface="Helvetica Neue"/>
              </a:rPr>
              <a:t>Develop an career plan </a:t>
            </a:r>
            <a:endParaRPr sz="700">
              <a:latin typeface="+mn-lt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68" name="Google Shape;368;p46"/>
          <p:cNvSpPr/>
          <p:nvPr/>
        </p:nvSpPr>
        <p:spPr>
          <a:xfrm>
            <a:off x="2373299" y="1902719"/>
            <a:ext cx="869400" cy="507000"/>
          </a:xfrm>
          <a:prstGeom prst="chevron">
            <a:avLst>
              <a:gd name="adj" fmla="val 16094"/>
            </a:avLst>
          </a:prstGeom>
          <a:solidFill>
            <a:srgbClr val="EBEBEB"/>
          </a:solidFill>
          <a:ln w="9525" cap="flat" cmpd="sng">
            <a:solidFill>
              <a:srgbClr val="DCDC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+mn-lt"/>
                <a:ea typeface="Helvetica Neue"/>
                <a:cs typeface="Helvetica Neue"/>
                <a:sym typeface="Helvetica Neue"/>
              </a:rPr>
              <a:t>Watch first content</a:t>
            </a:r>
            <a:endParaRPr sz="700">
              <a:latin typeface="+mn-lt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69" name="Google Shape;369;p46"/>
          <p:cNvSpPr/>
          <p:nvPr/>
        </p:nvSpPr>
        <p:spPr>
          <a:xfrm>
            <a:off x="4220494" y="1902719"/>
            <a:ext cx="869400" cy="507000"/>
          </a:xfrm>
          <a:prstGeom prst="chevron">
            <a:avLst>
              <a:gd name="adj" fmla="val 16094"/>
            </a:avLst>
          </a:prstGeom>
          <a:solidFill>
            <a:srgbClr val="EBEBEB"/>
          </a:solidFill>
          <a:ln w="9525" cap="flat" cmpd="sng">
            <a:solidFill>
              <a:srgbClr val="DCDC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rPr>
              <a:t>Learn more about learning options</a:t>
            </a:r>
            <a:endParaRPr sz="700">
              <a:latin typeface="+mn-lt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70" name="Google Shape;370;p46"/>
          <p:cNvSpPr/>
          <p:nvPr/>
        </p:nvSpPr>
        <p:spPr>
          <a:xfrm>
            <a:off x="5144091" y="1902719"/>
            <a:ext cx="869400" cy="507000"/>
          </a:xfrm>
          <a:prstGeom prst="chevron">
            <a:avLst>
              <a:gd name="adj" fmla="val 16094"/>
            </a:avLst>
          </a:prstGeom>
          <a:solidFill>
            <a:srgbClr val="EBEBEB"/>
          </a:solidFill>
          <a:ln w="9525" cap="flat" cmpd="sng">
            <a:solidFill>
              <a:srgbClr val="DCDC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+mn-lt"/>
                <a:ea typeface="Helvetica Neue"/>
                <a:cs typeface="Helvetica Neue"/>
                <a:sym typeface="Helvetica Neue"/>
              </a:rPr>
              <a:t>Evaluate career options, form a PoV</a:t>
            </a:r>
            <a:endParaRPr sz="700">
              <a:latin typeface="+mn-lt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71" name="Google Shape;371;p46"/>
          <p:cNvSpPr/>
          <p:nvPr/>
        </p:nvSpPr>
        <p:spPr>
          <a:xfrm>
            <a:off x="6067689" y="1902719"/>
            <a:ext cx="869400" cy="507000"/>
          </a:xfrm>
          <a:prstGeom prst="chevron">
            <a:avLst>
              <a:gd name="adj" fmla="val 16094"/>
            </a:avLst>
          </a:prstGeom>
          <a:solidFill>
            <a:srgbClr val="EBEBEB"/>
          </a:solidFill>
          <a:ln w="9525" cap="flat" cmpd="sng">
            <a:solidFill>
              <a:srgbClr val="DCDC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+mn-lt"/>
                <a:ea typeface="Helvetica Neue"/>
                <a:cs typeface="Helvetica Neue"/>
                <a:sym typeface="Helvetica Neue"/>
              </a:rPr>
              <a:t>Exchange with peers</a:t>
            </a:r>
            <a:endParaRPr sz="700">
              <a:latin typeface="+mn-lt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72" name="Google Shape;372;p46"/>
          <p:cNvSpPr/>
          <p:nvPr/>
        </p:nvSpPr>
        <p:spPr>
          <a:xfrm>
            <a:off x="6991286" y="1902719"/>
            <a:ext cx="869400" cy="507000"/>
          </a:xfrm>
          <a:prstGeom prst="chevron">
            <a:avLst>
              <a:gd name="adj" fmla="val 16094"/>
            </a:avLst>
          </a:prstGeom>
          <a:solidFill>
            <a:srgbClr val="EBEBEB"/>
          </a:solidFill>
          <a:ln w="9525" cap="flat" cmpd="sng">
            <a:solidFill>
              <a:srgbClr val="DCDC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+mn-lt"/>
                <a:ea typeface="Helvetica Neue"/>
                <a:cs typeface="Helvetica Neue"/>
                <a:sym typeface="Helvetica Neue"/>
              </a:rPr>
              <a:t>Evaluate performance</a:t>
            </a:r>
            <a:endParaRPr sz="700">
              <a:latin typeface="+mn-lt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73" name="Google Shape;373;p46"/>
          <p:cNvSpPr/>
          <p:nvPr/>
        </p:nvSpPr>
        <p:spPr>
          <a:xfrm>
            <a:off x="7914883" y="1902719"/>
            <a:ext cx="869400" cy="507000"/>
          </a:xfrm>
          <a:prstGeom prst="chevron">
            <a:avLst>
              <a:gd name="adj" fmla="val 16094"/>
            </a:avLst>
          </a:prstGeom>
          <a:solidFill>
            <a:srgbClr val="EBEBEB"/>
          </a:solidFill>
          <a:ln w="9525" cap="flat" cmpd="sng">
            <a:solidFill>
              <a:srgbClr val="DCDC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+mn-lt"/>
                <a:ea typeface="Helvetica Neue"/>
                <a:cs typeface="Helvetica Neue"/>
                <a:sym typeface="Helvetica Neue"/>
              </a:rPr>
              <a:t>Follow up</a:t>
            </a:r>
            <a:endParaRPr sz="700">
              <a:latin typeface="+mn-lt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74" name="Google Shape;374;p46"/>
          <p:cNvSpPr/>
          <p:nvPr/>
        </p:nvSpPr>
        <p:spPr>
          <a:xfrm>
            <a:off x="1449702" y="1900719"/>
            <a:ext cx="869400" cy="507000"/>
          </a:xfrm>
          <a:prstGeom prst="chevron">
            <a:avLst>
              <a:gd name="adj" fmla="val 16094"/>
            </a:avLst>
          </a:prstGeom>
          <a:solidFill>
            <a:srgbClr val="EBEBEB"/>
          </a:solidFill>
          <a:ln w="9525" cap="flat" cmpd="sng">
            <a:solidFill>
              <a:srgbClr val="DCDC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+mn-lt"/>
                <a:ea typeface="Helvetica Neue"/>
                <a:cs typeface="Helvetica Neue"/>
                <a:sym typeface="Helvetica Neue"/>
              </a:rPr>
              <a:t>Get started</a:t>
            </a:r>
            <a:endParaRPr sz="700">
              <a:latin typeface="+mn-lt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75" name="Google Shape;375;p46"/>
          <p:cNvSpPr/>
          <p:nvPr/>
        </p:nvSpPr>
        <p:spPr>
          <a:xfrm>
            <a:off x="3296907" y="1906757"/>
            <a:ext cx="869400" cy="507000"/>
          </a:xfrm>
          <a:prstGeom prst="chevron">
            <a:avLst>
              <a:gd name="adj" fmla="val 16094"/>
            </a:avLst>
          </a:prstGeom>
          <a:solidFill>
            <a:srgbClr val="EBEBEB"/>
          </a:solidFill>
          <a:ln w="9525" cap="flat" cmpd="sng">
            <a:solidFill>
              <a:srgbClr val="DCDC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+mn-lt"/>
                <a:ea typeface="Helvetica Neue"/>
                <a:cs typeface="Helvetica Neue"/>
                <a:sym typeface="Helvetica Neue"/>
              </a:rPr>
              <a:t>Recom-</a:t>
            </a:r>
            <a:endParaRPr sz="700">
              <a:latin typeface="+mn-lt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+mn-lt"/>
                <a:ea typeface="Helvetica Neue"/>
                <a:cs typeface="Helvetica Neue"/>
                <a:sym typeface="Helvetica Neue"/>
              </a:rPr>
              <a:t>mended offerings</a:t>
            </a:r>
            <a:endParaRPr sz="700">
              <a:latin typeface="+mn-lt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76" name="Google Shape;376;p46"/>
          <p:cNvSpPr/>
          <p:nvPr/>
        </p:nvSpPr>
        <p:spPr>
          <a:xfrm>
            <a:off x="1449737" y="3978232"/>
            <a:ext cx="804900" cy="507000"/>
          </a:xfrm>
          <a:prstGeom prst="rect">
            <a:avLst/>
          </a:prstGeom>
          <a:solidFill>
            <a:srgbClr val="EBEBEB"/>
          </a:solidFill>
          <a:ln w="9525" cap="flat" cmpd="sng">
            <a:solidFill>
              <a:srgbClr val="DCDC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+mn-lt"/>
                <a:ea typeface="Helvetica Neue"/>
                <a:cs typeface="Helvetica Neue"/>
                <a:sym typeface="Helvetica Neue"/>
              </a:rPr>
              <a:t>Wizard</a:t>
            </a:r>
            <a:endParaRPr sz="700">
              <a:latin typeface="+mn-lt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77" name="Google Shape;377;p46"/>
          <p:cNvSpPr/>
          <p:nvPr/>
        </p:nvSpPr>
        <p:spPr>
          <a:xfrm>
            <a:off x="2384305" y="3978232"/>
            <a:ext cx="804900" cy="507000"/>
          </a:xfrm>
          <a:prstGeom prst="rect">
            <a:avLst/>
          </a:prstGeom>
          <a:solidFill>
            <a:srgbClr val="EBEBEB"/>
          </a:solidFill>
          <a:ln w="9525" cap="flat" cmpd="sng">
            <a:solidFill>
              <a:srgbClr val="DCDC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+mn-lt"/>
                <a:ea typeface="Helvetica Neue"/>
                <a:cs typeface="Helvetica Neue"/>
                <a:sym typeface="Helvetica Neue"/>
              </a:rPr>
              <a:t>Free trial</a:t>
            </a:r>
            <a:endParaRPr sz="700">
              <a:latin typeface="+mn-lt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78" name="Google Shape;378;p46"/>
          <p:cNvSpPr/>
          <p:nvPr/>
        </p:nvSpPr>
        <p:spPr>
          <a:xfrm>
            <a:off x="3318873" y="3978232"/>
            <a:ext cx="804900" cy="507000"/>
          </a:xfrm>
          <a:prstGeom prst="rect">
            <a:avLst/>
          </a:prstGeom>
          <a:solidFill>
            <a:srgbClr val="EBEBEB"/>
          </a:solidFill>
          <a:ln w="9525" cap="flat" cmpd="sng">
            <a:solidFill>
              <a:srgbClr val="DCDC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+mn-lt"/>
                <a:ea typeface="Helvetica Neue"/>
                <a:cs typeface="Helvetica Neue"/>
                <a:sym typeface="Helvetica Neue"/>
              </a:rPr>
              <a:t>Browse</a:t>
            </a:r>
            <a:endParaRPr sz="700">
              <a:latin typeface="+mn-lt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79" name="Google Shape;379;p46"/>
          <p:cNvSpPr/>
          <p:nvPr/>
        </p:nvSpPr>
        <p:spPr>
          <a:xfrm>
            <a:off x="4253441" y="3978232"/>
            <a:ext cx="804900" cy="507000"/>
          </a:xfrm>
          <a:prstGeom prst="rect">
            <a:avLst/>
          </a:prstGeom>
          <a:solidFill>
            <a:srgbClr val="EBEBEB"/>
          </a:solidFill>
          <a:ln w="9525" cap="flat" cmpd="sng">
            <a:solidFill>
              <a:srgbClr val="DCDC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+mn-lt"/>
                <a:ea typeface="Helvetica Neue"/>
                <a:cs typeface="Helvetica Neue"/>
                <a:sym typeface="Helvetica Neue"/>
              </a:rPr>
              <a:t>Course Details</a:t>
            </a:r>
            <a:endParaRPr sz="700">
              <a:latin typeface="+mn-lt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0" name="Google Shape;380;p46"/>
          <p:cNvSpPr/>
          <p:nvPr/>
        </p:nvSpPr>
        <p:spPr>
          <a:xfrm>
            <a:off x="5188009" y="3978232"/>
            <a:ext cx="804900" cy="507000"/>
          </a:xfrm>
          <a:prstGeom prst="rect">
            <a:avLst/>
          </a:prstGeom>
          <a:solidFill>
            <a:srgbClr val="EBEBEB"/>
          </a:solidFill>
          <a:ln w="9525" cap="flat" cmpd="sng">
            <a:solidFill>
              <a:srgbClr val="DCDC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+mn-lt"/>
                <a:ea typeface="Helvetica Neue"/>
                <a:cs typeface="Helvetica Neue"/>
                <a:sym typeface="Helvetica Neue"/>
              </a:rPr>
              <a:t>My goals</a:t>
            </a:r>
            <a:endParaRPr sz="700">
              <a:latin typeface="+mn-lt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1" name="Google Shape;381;p46"/>
          <p:cNvSpPr/>
          <p:nvPr/>
        </p:nvSpPr>
        <p:spPr>
          <a:xfrm>
            <a:off x="7057145" y="3978232"/>
            <a:ext cx="804900" cy="507000"/>
          </a:xfrm>
          <a:prstGeom prst="rect">
            <a:avLst/>
          </a:prstGeom>
          <a:solidFill>
            <a:srgbClr val="EBEBEB"/>
          </a:solidFill>
          <a:ln w="9525" cap="flat" cmpd="sng">
            <a:solidFill>
              <a:srgbClr val="DCDC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+mn-lt"/>
                <a:ea typeface="Helvetica Neue"/>
                <a:cs typeface="Helvetica Neue"/>
                <a:sym typeface="Helvetica Neue"/>
              </a:rPr>
              <a:t>Live tracking</a:t>
            </a:r>
            <a:endParaRPr sz="700">
              <a:latin typeface="+mn-lt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2" name="Google Shape;382;p46"/>
          <p:cNvSpPr/>
          <p:nvPr/>
        </p:nvSpPr>
        <p:spPr>
          <a:xfrm>
            <a:off x="7991712" y="3978232"/>
            <a:ext cx="804900" cy="507000"/>
          </a:xfrm>
          <a:prstGeom prst="rect">
            <a:avLst/>
          </a:prstGeom>
          <a:solidFill>
            <a:srgbClr val="EBEBEB"/>
          </a:solidFill>
          <a:ln w="9525" cap="flat" cmpd="sng">
            <a:solidFill>
              <a:srgbClr val="DCDC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+mn-lt"/>
                <a:ea typeface="Helvetica Neue"/>
                <a:cs typeface="Helvetica Neue"/>
                <a:sym typeface="Helvetica Neue"/>
              </a:rPr>
              <a:t>Report</a:t>
            </a:r>
            <a:endParaRPr sz="700">
              <a:latin typeface="+mn-lt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3" name="Google Shape;383;p46"/>
          <p:cNvSpPr/>
          <p:nvPr/>
        </p:nvSpPr>
        <p:spPr>
          <a:xfrm>
            <a:off x="6122584" y="3977444"/>
            <a:ext cx="804900" cy="507000"/>
          </a:xfrm>
          <a:prstGeom prst="rect">
            <a:avLst/>
          </a:prstGeom>
          <a:solidFill>
            <a:srgbClr val="EBEBEB"/>
          </a:solidFill>
          <a:ln w="9525" cap="flat" cmpd="sng">
            <a:solidFill>
              <a:srgbClr val="DCDC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+mn-lt"/>
                <a:ea typeface="Helvetica Neue"/>
                <a:cs typeface="Helvetica Neue"/>
                <a:sym typeface="Helvetica Neue"/>
              </a:rPr>
              <a:t>My peers</a:t>
            </a:r>
            <a:endParaRPr sz="700">
              <a:latin typeface="+mn-lt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4" name="Google Shape;384;p46"/>
          <p:cNvSpPr/>
          <p:nvPr/>
        </p:nvSpPr>
        <p:spPr>
          <a:xfrm>
            <a:off x="2373299" y="3282182"/>
            <a:ext cx="869400" cy="507000"/>
          </a:xfrm>
          <a:prstGeom prst="chevron">
            <a:avLst>
              <a:gd name="adj" fmla="val 16094"/>
            </a:avLst>
          </a:prstGeom>
          <a:solidFill>
            <a:srgbClr val="EBEBEB"/>
          </a:solidFill>
          <a:ln w="9525" cap="flat" cmpd="sng">
            <a:solidFill>
              <a:srgbClr val="DCDC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+mn-lt"/>
                <a:ea typeface="Helvetica Neue"/>
                <a:cs typeface="Helvetica Neue"/>
                <a:sym typeface="Helvetica Neue"/>
              </a:rPr>
              <a:t>1 click purchase</a:t>
            </a:r>
            <a:endParaRPr sz="700">
              <a:latin typeface="+mn-lt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5" name="Google Shape;385;p46"/>
          <p:cNvSpPr/>
          <p:nvPr/>
        </p:nvSpPr>
        <p:spPr>
          <a:xfrm>
            <a:off x="4220494" y="3282182"/>
            <a:ext cx="869400" cy="507000"/>
          </a:xfrm>
          <a:prstGeom prst="chevron">
            <a:avLst>
              <a:gd name="adj" fmla="val 16094"/>
            </a:avLst>
          </a:prstGeom>
          <a:solidFill>
            <a:srgbClr val="EBEBEB"/>
          </a:solidFill>
          <a:ln w="9525" cap="flat" cmpd="sng">
            <a:solidFill>
              <a:srgbClr val="DCDC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+mn-lt"/>
                <a:ea typeface="Helvetica Neue"/>
                <a:cs typeface="Helvetica Neue"/>
                <a:sym typeface="Helvetica Neue"/>
              </a:rPr>
              <a:t>Deep dive into course content</a:t>
            </a:r>
            <a:endParaRPr sz="700">
              <a:latin typeface="+mn-lt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6" name="Google Shape;386;p46"/>
          <p:cNvSpPr/>
          <p:nvPr/>
        </p:nvSpPr>
        <p:spPr>
          <a:xfrm>
            <a:off x="5144091" y="3282182"/>
            <a:ext cx="869400" cy="507000"/>
          </a:xfrm>
          <a:prstGeom prst="chevron">
            <a:avLst>
              <a:gd name="adj" fmla="val 16094"/>
            </a:avLst>
          </a:prstGeom>
          <a:solidFill>
            <a:srgbClr val="EBEBEB"/>
          </a:solidFill>
          <a:ln w="9525" cap="flat" cmpd="sng">
            <a:solidFill>
              <a:srgbClr val="DCDC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+mn-lt"/>
                <a:ea typeface="Helvetica Neue"/>
                <a:cs typeface="Helvetica Neue"/>
                <a:sym typeface="Helvetica Neue"/>
              </a:rPr>
              <a:t>Make a custom learning plan</a:t>
            </a:r>
            <a:endParaRPr sz="700">
              <a:latin typeface="+mn-lt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7" name="Google Shape;387;p46"/>
          <p:cNvSpPr/>
          <p:nvPr/>
        </p:nvSpPr>
        <p:spPr>
          <a:xfrm>
            <a:off x="6067689" y="3282182"/>
            <a:ext cx="869400" cy="507000"/>
          </a:xfrm>
          <a:prstGeom prst="chevron">
            <a:avLst>
              <a:gd name="adj" fmla="val 16094"/>
            </a:avLst>
          </a:prstGeom>
          <a:solidFill>
            <a:srgbClr val="EBEBEB"/>
          </a:solidFill>
          <a:ln w="9525" cap="flat" cmpd="sng">
            <a:solidFill>
              <a:srgbClr val="DCDC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+mn-lt"/>
                <a:ea typeface="Helvetica Neue"/>
                <a:cs typeface="Helvetica Neue"/>
                <a:sym typeface="Helvetica Neue"/>
              </a:rPr>
              <a:t>Peer learning</a:t>
            </a:r>
            <a:endParaRPr sz="700">
              <a:latin typeface="+mn-lt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8" name="Google Shape;388;p46"/>
          <p:cNvSpPr/>
          <p:nvPr/>
        </p:nvSpPr>
        <p:spPr>
          <a:xfrm>
            <a:off x="6991286" y="3282182"/>
            <a:ext cx="869400" cy="507000"/>
          </a:xfrm>
          <a:prstGeom prst="chevron">
            <a:avLst>
              <a:gd name="adj" fmla="val 16094"/>
            </a:avLst>
          </a:prstGeom>
          <a:solidFill>
            <a:srgbClr val="EBEBEB"/>
          </a:solidFill>
          <a:ln w="9525" cap="flat" cmpd="sng">
            <a:solidFill>
              <a:srgbClr val="DCDC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+mn-lt"/>
                <a:ea typeface="Helvetica Neue"/>
                <a:cs typeface="Helvetica Neue"/>
                <a:sym typeface="Helvetica Neue"/>
              </a:rPr>
              <a:t>Track my progress</a:t>
            </a:r>
            <a:endParaRPr sz="700">
              <a:latin typeface="+mn-lt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9" name="Google Shape;389;p46"/>
          <p:cNvSpPr/>
          <p:nvPr/>
        </p:nvSpPr>
        <p:spPr>
          <a:xfrm>
            <a:off x="7914883" y="3282182"/>
            <a:ext cx="869400" cy="507000"/>
          </a:xfrm>
          <a:prstGeom prst="chevron">
            <a:avLst>
              <a:gd name="adj" fmla="val 16094"/>
            </a:avLst>
          </a:prstGeom>
          <a:solidFill>
            <a:srgbClr val="EBEBEB"/>
          </a:solidFill>
          <a:ln w="9525" cap="flat" cmpd="sng">
            <a:solidFill>
              <a:srgbClr val="DCDC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+mn-lt"/>
                <a:ea typeface="Helvetica Neue"/>
                <a:cs typeface="Helvetica Neue"/>
                <a:sym typeface="Helvetica Neue"/>
              </a:rPr>
              <a:t>Reporting</a:t>
            </a:r>
            <a:endParaRPr sz="700">
              <a:latin typeface="+mn-lt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90" name="Google Shape;390;p46"/>
          <p:cNvSpPr/>
          <p:nvPr/>
        </p:nvSpPr>
        <p:spPr>
          <a:xfrm>
            <a:off x="1449702" y="3280182"/>
            <a:ext cx="869400" cy="507000"/>
          </a:xfrm>
          <a:prstGeom prst="chevron">
            <a:avLst>
              <a:gd name="adj" fmla="val 16094"/>
            </a:avLst>
          </a:prstGeom>
          <a:solidFill>
            <a:srgbClr val="EBEBEB"/>
          </a:solidFill>
          <a:ln w="9525" cap="flat" cmpd="sng">
            <a:solidFill>
              <a:srgbClr val="DCDC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+mn-lt"/>
                <a:ea typeface="Helvetica Neue"/>
                <a:cs typeface="Helvetica Neue"/>
                <a:sym typeface="Helvetica Neue"/>
              </a:rPr>
              <a:t>Get intro (wizard)</a:t>
            </a:r>
            <a:endParaRPr sz="700">
              <a:latin typeface="+mn-lt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91" name="Google Shape;391;p46"/>
          <p:cNvSpPr/>
          <p:nvPr/>
        </p:nvSpPr>
        <p:spPr>
          <a:xfrm>
            <a:off x="3296907" y="3286219"/>
            <a:ext cx="869400" cy="507000"/>
          </a:xfrm>
          <a:prstGeom prst="chevron">
            <a:avLst>
              <a:gd name="adj" fmla="val 16094"/>
            </a:avLst>
          </a:prstGeom>
          <a:solidFill>
            <a:srgbClr val="EBEBEB"/>
          </a:solidFill>
          <a:ln w="9525" cap="flat" cmpd="sng">
            <a:solidFill>
              <a:srgbClr val="DCDC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+mn-lt"/>
                <a:ea typeface="Helvetica Neue"/>
                <a:cs typeface="Helvetica Neue"/>
                <a:sym typeface="Helvetica Neue"/>
              </a:rPr>
              <a:t>Browse teasers</a:t>
            </a:r>
            <a:endParaRPr sz="700">
              <a:latin typeface="+mn-lt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92" name="Google Shape;392;p46"/>
          <p:cNvSpPr/>
          <p:nvPr/>
        </p:nvSpPr>
        <p:spPr>
          <a:xfrm>
            <a:off x="5144091" y="2584251"/>
            <a:ext cx="869400" cy="507000"/>
          </a:xfrm>
          <a:prstGeom prst="chevron">
            <a:avLst>
              <a:gd name="adj" fmla="val 16094"/>
            </a:avLst>
          </a:prstGeom>
          <a:solidFill>
            <a:srgbClr val="EBEBEB"/>
          </a:solidFill>
          <a:ln w="9525" cap="flat" cmpd="sng">
            <a:solidFill>
              <a:srgbClr val="DCDC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+mn-lt"/>
                <a:ea typeface="Helvetica Neue"/>
                <a:cs typeface="Helvetica Neue"/>
                <a:sym typeface="Helvetica Neue"/>
              </a:rPr>
              <a:t>Planning</a:t>
            </a:r>
            <a:endParaRPr sz="700">
              <a:latin typeface="+mn-lt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93" name="Google Shape;393;p46"/>
          <p:cNvSpPr/>
          <p:nvPr/>
        </p:nvSpPr>
        <p:spPr>
          <a:xfrm>
            <a:off x="6991286" y="2584251"/>
            <a:ext cx="869400" cy="507000"/>
          </a:xfrm>
          <a:prstGeom prst="chevron">
            <a:avLst>
              <a:gd name="adj" fmla="val 16094"/>
            </a:avLst>
          </a:prstGeom>
          <a:solidFill>
            <a:srgbClr val="EBEBEB"/>
          </a:solidFill>
          <a:ln w="9525" cap="flat" cmpd="sng">
            <a:solidFill>
              <a:srgbClr val="DCDC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+mn-lt"/>
                <a:ea typeface="Helvetica Neue"/>
                <a:cs typeface="Helvetica Neue"/>
                <a:sym typeface="Helvetica Neue"/>
              </a:rPr>
              <a:t>Tracking</a:t>
            </a:r>
            <a:endParaRPr sz="700">
              <a:latin typeface="+mn-lt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94" name="Google Shape;394;p46"/>
          <p:cNvSpPr/>
          <p:nvPr/>
        </p:nvSpPr>
        <p:spPr>
          <a:xfrm>
            <a:off x="1449702" y="2582251"/>
            <a:ext cx="869400" cy="507000"/>
          </a:xfrm>
          <a:prstGeom prst="chevron">
            <a:avLst>
              <a:gd name="adj" fmla="val 16094"/>
            </a:avLst>
          </a:prstGeom>
          <a:solidFill>
            <a:srgbClr val="EBEBEB"/>
          </a:solidFill>
          <a:ln w="9525" cap="flat" cmpd="sng">
            <a:solidFill>
              <a:srgbClr val="DCDC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+mn-lt"/>
                <a:ea typeface="Helvetica Neue"/>
                <a:cs typeface="Helvetica Neue"/>
                <a:sym typeface="Helvetica Neue"/>
              </a:rPr>
              <a:t>Demo </a:t>
            </a:r>
            <a:endParaRPr sz="700">
              <a:latin typeface="+mn-lt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95" name="Google Shape;395;p46"/>
          <p:cNvSpPr/>
          <p:nvPr/>
        </p:nvSpPr>
        <p:spPr>
          <a:xfrm>
            <a:off x="3296907" y="2588288"/>
            <a:ext cx="869400" cy="507000"/>
          </a:xfrm>
          <a:prstGeom prst="chevron">
            <a:avLst>
              <a:gd name="adj" fmla="val 16094"/>
            </a:avLst>
          </a:prstGeom>
          <a:solidFill>
            <a:srgbClr val="EBEBEB"/>
          </a:solidFill>
          <a:ln w="9525" cap="flat" cmpd="sng">
            <a:solidFill>
              <a:srgbClr val="DCDC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+mn-lt"/>
                <a:ea typeface="Helvetica Neue"/>
                <a:cs typeface="Helvetica Neue"/>
                <a:sym typeface="Helvetica Neue"/>
              </a:rPr>
              <a:t>Matching</a:t>
            </a:r>
            <a:endParaRPr sz="700">
              <a:latin typeface="+mn-lt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396" name="Google Shape;396;p46"/>
          <p:cNvGrpSpPr/>
          <p:nvPr/>
        </p:nvGrpSpPr>
        <p:grpSpPr>
          <a:xfrm>
            <a:off x="192679" y="4111289"/>
            <a:ext cx="222457" cy="222457"/>
            <a:chOff x="1190625" y="238125"/>
            <a:chExt cx="5185475" cy="5185475"/>
          </a:xfrm>
        </p:grpSpPr>
        <p:sp>
          <p:nvSpPr>
            <p:cNvPr id="397" name="Google Shape;397;p46"/>
            <p:cNvSpPr/>
            <p:nvPr/>
          </p:nvSpPr>
          <p:spPr>
            <a:xfrm>
              <a:off x="1190625" y="238125"/>
              <a:ext cx="5185475" cy="5185475"/>
            </a:xfrm>
            <a:custGeom>
              <a:avLst/>
              <a:gdLst/>
              <a:ahLst/>
              <a:cxnLst/>
              <a:rect l="l" t="t" r="r" b="b"/>
              <a:pathLst>
                <a:path w="207419" h="207419" extrusionOk="0">
                  <a:moveTo>
                    <a:pt x="0" y="0"/>
                  </a:moveTo>
                  <a:lnTo>
                    <a:pt x="0" y="207418"/>
                  </a:lnTo>
                  <a:lnTo>
                    <a:pt x="207418" y="207418"/>
                  </a:lnTo>
                  <a:lnTo>
                    <a:pt x="207418" y="0"/>
                  </a:lnTo>
                  <a:close/>
                </a:path>
              </a:pathLst>
            </a:custGeom>
            <a:solidFill>
              <a:srgbClr val="3F19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398" name="Google Shape;398;p46"/>
            <p:cNvSpPr/>
            <p:nvPr/>
          </p:nvSpPr>
          <p:spPr>
            <a:xfrm>
              <a:off x="3783350" y="2290700"/>
              <a:ext cx="1620475" cy="2700775"/>
            </a:xfrm>
            <a:custGeom>
              <a:avLst/>
              <a:gdLst/>
              <a:ahLst/>
              <a:cxnLst/>
              <a:rect l="l" t="t" r="r" b="b"/>
              <a:pathLst>
                <a:path w="64819" h="108031" extrusionOk="0">
                  <a:moveTo>
                    <a:pt x="0" y="0"/>
                  </a:moveTo>
                  <a:lnTo>
                    <a:pt x="0" y="108030"/>
                  </a:lnTo>
                  <a:lnTo>
                    <a:pt x="64818" y="43270"/>
                  </a:lnTo>
                  <a:lnTo>
                    <a:pt x="64818" y="0"/>
                  </a:lnTo>
                  <a:close/>
                </a:path>
              </a:pathLst>
            </a:custGeom>
            <a:solidFill>
              <a:srgbClr val="8C7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399" name="Google Shape;399;p46"/>
            <p:cNvSpPr/>
            <p:nvPr/>
          </p:nvSpPr>
          <p:spPr>
            <a:xfrm>
              <a:off x="2164325" y="670225"/>
              <a:ext cx="3240925" cy="3240950"/>
            </a:xfrm>
            <a:custGeom>
              <a:avLst/>
              <a:gdLst/>
              <a:ahLst/>
              <a:cxnLst/>
              <a:rect l="l" t="t" r="r" b="b"/>
              <a:pathLst>
                <a:path w="129637" h="129638" extrusionOk="0">
                  <a:moveTo>
                    <a:pt x="64819" y="1"/>
                  </a:moveTo>
                  <a:lnTo>
                    <a:pt x="1" y="64819"/>
                  </a:lnTo>
                  <a:lnTo>
                    <a:pt x="64819" y="129637"/>
                  </a:lnTo>
                  <a:lnTo>
                    <a:pt x="129637" y="64819"/>
                  </a:lnTo>
                  <a:lnTo>
                    <a:pt x="648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</p:grpSp>
      <p:sp>
        <p:nvSpPr>
          <p:cNvPr id="400" name="Google Shape;400;p46"/>
          <p:cNvSpPr txBox="1"/>
          <p:nvPr/>
        </p:nvSpPr>
        <p:spPr>
          <a:xfrm>
            <a:off x="3522350" y="442950"/>
            <a:ext cx="5450700" cy="3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n-lt"/>
                <a:ea typeface="Helvetica Neue Light"/>
                <a:cs typeface="Helvetica Neue Light"/>
                <a:sym typeface="Helvetica Neue Light"/>
              </a:rPr>
              <a:t>How to make our customer’s lives better through digital service?</a:t>
            </a:r>
            <a:endParaRPr dirty="0">
              <a:latin typeface="+mn-lt"/>
              <a:ea typeface="Helvetica Neue Light"/>
              <a:cs typeface="Helvetica Neue Light"/>
              <a:sym typeface="Helvetica Neue Light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n-lt"/>
                <a:ea typeface="Helvetica Neue Light"/>
                <a:cs typeface="Helvetica Neue Light"/>
                <a:sym typeface="Helvetica Neue Light"/>
              </a:rPr>
              <a:t>The blueprint captures what services and interactions to prototype.</a:t>
            </a:r>
            <a:endParaRPr dirty="0">
              <a:latin typeface="+mn-l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01" name="Google Shape;40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21174" y="137993"/>
            <a:ext cx="1251900" cy="2519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7"/>
          <p:cNvSpPr/>
          <p:nvPr/>
        </p:nvSpPr>
        <p:spPr>
          <a:xfrm>
            <a:off x="-11350" y="4580200"/>
            <a:ext cx="9155400" cy="560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cxnSp>
        <p:nvCxnSpPr>
          <p:cNvPr id="407" name="Google Shape;407;p47"/>
          <p:cNvCxnSpPr/>
          <p:nvPr/>
        </p:nvCxnSpPr>
        <p:spPr>
          <a:xfrm>
            <a:off x="-11350" y="1099300"/>
            <a:ext cx="9155400" cy="0"/>
          </a:xfrm>
          <a:prstGeom prst="straightConnector1">
            <a:avLst/>
          </a:prstGeom>
          <a:noFill/>
          <a:ln w="19050" cap="flat" cmpd="sng">
            <a:solidFill>
              <a:srgbClr val="C8C8C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8" name="Google Shape;408;p47"/>
          <p:cNvCxnSpPr/>
          <p:nvPr/>
        </p:nvCxnSpPr>
        <p:spPr>
          <a:xfrm>
            <a:off x="-11350" y="2491650"/>
            <a:ext cx="9155400" cy="0"/>
          </a:xfrm>
          <a:prstGeom prst="straightConnector1">
            <a:avLst/>
          </a:prstGeom>
          <a:noFill/>
          <a:ln w="19050" cap="flat" cmpd="sng">
            <a:solidFill>
              <a:srgbClr val="C8C8C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9" name="Google Shape;409;p47"/>
          <p:cNvCxnSpPr/>
          <p:nvPr/>
        </p:nvCxnSpPr>
        <p:spPr>
          <a:xfrm>
            <a:off x="-11350" y="3187825"/>
            <a:ext cx="9155400" cy="0"/>
          </a:xfrm>
          <a:prstGeom prst="straightConnector1">
            <a:avLst/>
          </a:prstGeom>
          <a:noFill/>
          <a:ln w="19050" cap="flat" cmpd="sng">
            <a:solidFill>
              <a:srgbClr val="C8C8C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0" name="Google Shape;410;p47"/>
          <p:cNvCxnSpPr/>
          <p:nvPr/>
        </p:nvCxnSpPr>
        <p:spPr>
          <a:xfrm>
            <a:off x="-11350" y="4580175"/>
            <a:ext cx="9155400" cy="0"/>
          </a:xfrm>
          <a:prstGeom prst="straightConnector1">
            <a:avLst/>
          </a:prstGeom>
          <a:noFill/>
          <a:ln w="19050" cap="flat" cmpd="sng">
            <a:solidFill>
              <a:srgbClr val="C8C8C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1" name="Google Shape;411;p47"/>
          <p:cNvSpPr txBox="1"/>
          <p:nvPr/>
        </p:nvSpPr>
        <p:spPr>
          <a:xfrm>
            <a:off x="401525" y="2490100"/>
            <a:ext cx="1251900" cy="6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latin typeface="+mj-lt"/>
              </a:rPr>
              <a:t>Business</a:t>
            </a:r>
            <a:endParaRPr sz="900" b="1">
              <a:latin typeface="+mj-lt"/>
            </a:endParaRPr>
          </a:p>
        </p:txBody>
      </p:sp>
      <p:sp>
        <p:nvSpPr>
          <p:cNvPr id="412" name="Google Shape;412;p47"/>
          <p:cNvSpPr txBox="1"/>
          <p:nvPr/>
        </p:nvSpPr>
        <p:spPr>
          <a:xfrm>
            <a:off x="401525" y="3209625"/>
            <a:ext cx="1251900" cy="6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latin typeface="+mj-lt"/>
              </a:rPr>
              <a:t>Operation</a:t>
            </a:r>
            <a:endParaRPr sz="900" b="1">
              <a:latin typeface="+mj-lt"/>
            </a:endParaRPr>
          </a:p>
        </p:txBody>
      </p:sp>
      <p:sp>
        <p:nvSpPr>
          <p:cNvPr id="413" name="Google Shape;413;p47"/>
          <p:cNvSpPr txBox="1"/>
          <p:nvPr/>
        </p:nvSpPr>
        <p:spPr>
          <a:xfrm>
            <a:off x="7502400" y="4580175"/>
            <a:ext cx="1641600" cy="5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>
                <a:solidFill>
                  <a:srgbClr val="C8C8C8"/>
                </a:solidFill>
                <a:latin typeface="+mj-lt"/>
              </a:rPr>
              <a:t>Created with EDML, a tool of the Enterprise Design Framework</a:t>
            </a:r>
            <a:endParaRPr sz="700" b="1">
              <a:solidFill>
                <a:srgbClr val="C8C8C8"/>
              </a:solidFill>
              <a:latin typeface="+mj-lt"/>
            </a:endParaRPr>
          </a:p>
        </p:txBody>
      </p:sp>
      <p:sp>
        <p:nvSpPr>
          <p:cNvPr id="414" name="Google Shape;414;p47"/>
          <p:cNvSpPr txBox="1"/>
          <p:nvPr/>
        </p:nvSpPr>
        <p:spPr>
          <a:xfrm>
            <a:off x="113060" y="10450"/>
            <a:ext cx="45669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+mj-lt"/>
                <a:ea typeface="Helvetica Neue Light"/>
                <a:cs typeface="Helvetica Neue Light"/>
                <a:sym typeface="Helvetica Neue Light"/>
              </a:rPr>
              <a:t>Eduprise</a:t>
            </a:r>
            <a:endParaRPr>
              <a:latin typeface="+mj-lt"/>
              <a:ea typeface="Helvetica Neue Light"/>
              <a:cs typeface="Helvetica Neue Light"/>
              <a:sym typeface="Helvetica Neue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+mj-lt"/>
                <a:ea typeface="Helvetica Neue"/>
                <a:cs typeface="Helvetica Neue"/>
                <a:sym typeface="Helvetica Neue"/>
              </a:rPr>
              <a:t>To-Be Enterprise Blueprint</a:t>
            </a:r>
            <a:endParaRPr b="1">
              <a:latin typeface="+mj-lt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15" name="Google Shape;415;p47"/>
          <p:cNvSpPr txBox="1"/>
          <p:nvPr/>
        </p:nvSpPr>
        <p:spPr>
          <a:xfrm>
            <a:off x="1940279" y="592450"/>
            <a:ext cx="16416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>
                <a:latin typeface="+mj-lt"/>
              </a:rPr>
              <a:t>Persona</a:t>
            </a:r>
            <a:endParaRPr sz="700" b="1">
              <a:latin typeface="+mj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+mj-lt"/>
              </a:rPr>
              <a:t>Bertrand Busy</a:t>
            </a:r>
            <a:endParaRPr sz="900">
              <a:latin typeface="+mj-lt"/>
            </a:endParaRPr>
          </a:p>
        </p:txBody>
      </p:sp>
      <p:grpSp>
        <p:nvGrpSpPr>
          <p:cNvPr id="416" name="Google Shape;416;p47"/>
          <p:cNvGrpSpPr/>
          <p:nvPr/>
        </p:nvGrpSpPr>
        <p:grpSpPr>
          <a:xfrm>
            <a:off x="1742492" y="694922"/>
            <a:ext cx="219346" cy="219346"/>
            <a:chOff x="1190625" y="238125"/>
            <a:chExt cx="5185475" cy="5185475"/>
          </a:xfrm>
        </p:grpSpPr>
        <p:sp>
          <p:nvSpPr>
            <p:cNvPr id="417" name="Google Shape;417;p47"/>
            <p:cNvSpPr/>
            <p:nvPr/>
          </p:nvSpPr>
          <p:spPr>
            <a:xfrm>
              <a:off x="1190625" y="238125"/>
              <a:ext cx="5185475" cy="5185475"/>
            </a:xfrm>
            <a:custGeom>
              <a:avLst/>
              <a:gdLst/>
              <a:ahLst/>
              <a:cxnLst/>
              <a:rect l="l" t="t" r="r" b="b"/>
              <a:pathLst>
                <a:path w="207419" h="207419" extrusionOk="0">
                  <a:moveTo>
                    <a:pt x="0" y="0"/>
                  </a:moveTo>
                  <a:lnTo>
                    <a:pt x="0" y="207418"/>
                  </a:lnTo>
                  <a:lnTo>
                    <a:pt x="207418" y="207418"/>
                  </a:lnTo>
                  <a:lnTo>
                    <a:pt x="207418" y="0"/>
                  </a:lnTo>
                  <a:close/>
                </a:path>
              </a:pathLst>
            </a:custGeom>
            <a:solidFill>
              <a:srgbClr val="E600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418" name="Google Shape;418;p47"/>
            <p:cNvSpPr/>
            <p:nvPr/>
          </p:nvSpPr>
          <p:spPr>
            <a:xfrm>
              <a:off x="2162875" y="1210375"/>
              <a:ext cx="3240950" cy="3088250"/>
            </a:xfrm>
            <a:custGeom>
              <a:avLst/>
              <a:gdLst/>
              <a:ahLst/>
              <a:cxnLst/>
              <a:rect l="l" t="t" r="r" b="b"/>
              <a:pathLst>
                <a:path w="129638" h="123530" extrusionOk="0">
                  <a:moveTo>
                    <a:pt x="35089" y="1"/>
                  </a:moveTo>
                  <a:cubicBezTo>
                    <a:pt x="33188" y="1"/>
                    <a:pt x="31286" y="59"/>
                    <a:pt x="29155" y="289"/>
                  </a:cubicBezTo>
                  <a:cubicBezTo>
                    <a:pt x="16479" y="1499"/>
                    <a:pt x="1787" y="13195"/>
                    <a:pt x="1" y="35435"/>
                  </a:cubicBezTo>
                  <a:lnTo>
                    <a:pt x="1" y="39641"/>
                  </a:lnTo>
                  <a:cubicBezTo>
                    <a:pt x="1672" y="60959"/>
                    <a:pt x="24949" y="83602"/>
                    <a:pt x="64819" y="123530"/>
                  </a:cubicBezTo>
                  <a:cubicBezTo>
                    <a:pt x="104747" y="83602"/>
                    <a:pt x="127966" y="60959"/>
                    <a:pt x="129637" y="39583"/>
                  </a:cubicBezTo>
                  <a:lnTo>
                    <a:pt x="129637" y="35435"/>
                  </a:lnTo>
                  <a:cubicBezTo>
                    <a:pt x="127851" y="13195"/>
                    <a:pt x="113159" y="1499"/>
                    <a:pt x="100484" y="289"/>
                  </a:cubicBezTo>
                  <a:cubicBezTo>
                    <a:pt x="98409" y="59"/>
                    <a:pt x="96393" y="1"/>
                    <a:pt x="94549" y="1"/>
                  </a:cubicBezTo>
                  <a:cubicBezTo>
                    <a:pt x="79972" y="1"/>
                    <a:pt x="72885" y="6339"/>
                    <a:pt x="64819" y="15903"/>
                  </a:cubicBezTo>
                  <a:cubicBezTo>
                    <a:pt x="56753" y="6339"/>
                    <a:pt x="49781" y="1"/>
                    <a:pt x="350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</p:grpSp>
      <p:sp>
        <p:nvSpPr>
          <p:cNvPr id="419" name="Google Shape;419;p47"/>
          <p:cNvSpPr txBox="1"/>
          <p:nvPr/>
        </p:nvSpPr>
        <p:spPr>
          <a:xfrm>
            <a:off x="384199" y="589800"/>
            <a:ext cx="21783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>
                <a:latin typeface="+mj-lt"/>
              </a:rPr>
              <a:t>Business Initiative</a:t>
            </a:r>
            <a:endParaRPr sz="700" b="1">
              <a:latin typeface="+mj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+mj-lt"/>
              </a:rPr>
              <a:t>New Learning</a:t>
            </a:r>
            <a:endParaRPr sz="900">
              <a:latin typeface="+mj-lt"/>
            </a:endParaRPr>
          </a:p>
        </p:txBody>
      </p:sp>
      <p:grpSp>
        <p:nvGrpSpPr>
          <p:cNvPr id="420" name="Google Shape;420;p47"/>
          <p:cNvGrpSpPr/>
          <p:nvPr/>
        </p:nvGrpSpPr>
        <p:grpSpPr>
          <a:xfrm>
            <a:off x="193676" y="692272"/>
            <a:ext cx="212086" cy="212086"/>
            <a:chOff x="1190625" y="238125"/>
            <a:chExt cx="5185475" cy="5185475"/>
          </a:xfrm>
        </p:grpSpPr>
        <p:sp>
          <p:nvSpPr>
            <p:cNvPr id="421" name="Google Shape;421;p47"/>
            <p:cNvSpPr/>
            <p:nvPr/>
          </p:nvSpPr>
          <p:spPr>
            <a:xfrm>
              <a:off x="1190625" y="238125"/>
              <a:ext cx="5185475" cy="5185475"/>
            </a:xfrm>
            <a:custGeom>
              <a:avLst/>
              <a:gdLst/>
              <a:ahLst/>
              <a:cxnLst/>
              <a:rect l="l" t="t" r="r" b="b"/>
              <a:pathLst>
                <a:path w="207419" h="207419" extrusionOk="0">
                  <a:moveTo>
                    <a:pt x="0" y="0"/>
                  </a:moveTo>
                  <a:lnTo>
                    <a:pt x="0" y="207418"/>
                  </a:lnTo>
                  <a:lnTo>
                    <a:pt x="207418" y="207418"/>
                  </a:lnTo>
                  <a:lnTo>
                    <a:pt x="207418" y="0"/>
                  </a:lnTo>
                  <a:close/>
                </a:path>
              </a:pathLst>
            </a:custGeom>
            <a:solidFill>
              <a:srgbClr val="E600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422" name="Google Shape;422;p47"/>
            <p:cNvSpPr/>
            <p:nvPr/>
          </p:nvSpPr>
          <p:spPr>
            <a:xfrm>
              <a:off x="2178725" y="1497025"/>
              <a:ext cx="3209250" cy="2487600"/>
            </a:xfrm>
            <a:custGeom>
              <a:avLst/>
              <a:gdLst/>
              <a:ahLst/>
              <a:cxnLst/>
              <a:rect l="l" t="t" r="r" b="b"/>
              <a:pathLst>
                <a:path w="128370" h="99504" extrusionOk="0">
                  <a:moveTo>
                    <a:pt x="118114" y="1"/>
                  </a:moveTo>
                  <a:lnTo>
                    <a:pt x="71387" y="46785"/>
                  </a:lnTo>
                  <a:lnTo>
                    <a:pt x="56983" y="32381"/>
                  </a:lnTo>
                  <a:lnTo>
                    <a:pt x="1" y="89306"/>
                  </a:lnTo>
                  <a:lnTo>
                    <a:pt x="10256" y="99504"/>
                  </a:lnTo>
                  <a:lnTo>
                    <a:pt x="56983" y="52719"/>
                  </a:lnTo>
                  <a:lnTo>
                    <a:pt x="71387" y="67123"/>
                  </a:lnTo>
                  <a:lnTo>
                    <a:pt x="128370" y="10199"/>
                  </a:lnTo>
                  <a:lnTo>
                    <a:pt x="1181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</p:grpSp>
      <p:sp>
        <p:nvSpPr>
          <p:cNvPr id="423" name="Google Shape;423;p47"/>
          <p:cNvSpPr txBox="1"/>
          <p:nvPr/>
        </p:nvSpPr>
        <p:spPr>
          <a:xfrm>
            <a:off x="113050" y="4587975"/>
            <a:ext cx="1641600" cy="5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>
                <a:latin typeface="+mj-lt"/>
              </a:rPr>
              <a:t>Author</a:t>
            </a:r>
            <a:endParaRPr sz="700" b="1">
              <a:latin typeface="+mj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+mj-lt"/>
              </a:rPr>
              <a:t>Milan Guenther</a:t>
            </a:r>
            <a:endParaRPr sz="900">
              <a:latin typeface="+mj-lt"/>
            </a:endParaRPr>
          </a:p>
        </p:txBody>
      </p:sp>
      <p:sp>
        <p:nvSpPr>
          <p:cNvPr id="424" name="Google Shape;424;p47"/>
          <p:cNvSpPr txBox="1"/>
          <p:nvPr/>
        </p:nvSpPr>
        <p:spPr>
          <a:xfrm>
            <a:off x="1653300" y="4578675"/>
            <a:ext cx="1641600" cy="5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>
                <a:latin typeface="+mj-lt"/>
              </a:rPr>
              <a:t>Version</a:t>
            </a:r>
            <a:endParaRPr sz="700" b="1">
              <a:latin typeface="+mj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+mj-lt"/>
              </a:rPr>
              <a:t>0.2</a:t>
            </a:r>
            <a:endParaRPr sz="900">
              <a:latin typeface="+mj-lt"/>
            </a:endParaRPr>
          </a:p>
        </p:txBody>
      </p:sp>
      <p:grpSp>
        <p:nvGrpSpPr>
          <p:cNvPr id="425" name="Google Shape;425;p47"/>
          <p:cNvGrpSpPr/>
          <p:nvPr/>
        </p:nvGrpSpPr>
        <p:grpSpPr>
          <a:xfrm>
            <a:off x="193676" y="2733697"/>
            <a:ext cx="212086" cy="212086"/>
            <a:chOff x="1190625" y="238125"/>
            <a:chExt cx="5185475" cy="5185475"/>
          </a:xfrm>
        </p:grpSpPr>
        <p:sp>
          <p:nvSpPr>
            <p:cNvPr id="426" name="Google Shape;426;p47"/>
            <p:cNvSpPr/>
            <p:nvPr/>
          </p:nvSpPr>
          <p:spPr>
            <a:xfrm>
              <a:off x="1190625" y="238125"/>
              <a:ext cx="5185475" cy="5185475"/>
            </a:xfrm>
            <a:custGeom>
              <a:avLst/>
              <a:gdLst/>
              <a:ahLst/>
              <a:cxnLst/>
              <a:rect l="l" t="t" r="r" b="b"/>
              <a:pathLst>
                <a:path w="207419" h="207419" extrusionOk="0">
                  <a:moveTo>
                    <a:pt x="0" y="0"/>
                  </a:moveTo>
                  <a:lnTo>
                    <a:pt x="0" y="207418"/>
                  </a:lnTo>
                  <a:lnTo>
                    <a:pt x="207418" y="207418"/>
                  </a:lnTo>
                  <a:lnTo>
                    <a:pt x="207418" y="0"/>
                  </a:lnTo>
                  <a:close/>
                </a:path>
              </a:pathLst>
            </a:custGeom>
            <a:solidFill>
              <a:srgbClr val="E600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427" name="Google Shape;427;p47"/>
            <p:cNvSpPr/>
            <p:nvPr/>
          </p:nvSpPr>
          <p:spPr>
            <a:xfrm>
              <a:off x="2178725" y="1497025"/>
              <a:ext cx="3209250" cy="2487600"/>
            </a:xfrm>
            <a:custGeom>
              <a:avLst/>
              <a:gdLst/>
              <a:ahLst/>
              <a:cxnLst/>
              <a:rect l="l" t="t" r="r" b="b"/>
              <a:pathLst>
                <a:path w="128370" h="99504" extrusionOk="0">
                  <a:moveTo>
                    <a:pt x="118114" y="1"/>
                  </a:moveTo>
                  <a:lnTo>
                    <a:pt x="71387" y="46785"/>
                  </a:lnTo>
                  <a:lnTo>
                    <a:pt x="56983" y="32381"/>
                  </a:lnTo>
                  <a:lnTo>
                    <a:pt x="1" y="89306"/>
                  </a:lnTo>
                  <a:lnTo>
                    <a:pt x="10256" y="99504"/>
                  </a:lnTo>
                  <a:lnTo>
                    <a:pt x="56983" y="52719"/>
                  </a:lnTo>
                  <a:lnTo>
                    <a:pt x="71387" y="67123"/>
                  </a:lnTo>
                  <a:lnTo>
                    <a:pt x="128370" y="10199"/>
                  </a:lnTo>
                  <a:lnTo>
                    <a:pt x="1181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</p:grpSp>
      <p:grpSp>
        <p:nvGrpSpPr>
          <p:cNvPr id="428" name="Google Shape;428;p47"/>
          <p:cNvGrpSpPr/>
          <p:nvPr/>
        </p:nvGrpSpPr>
        <p:grpSpPr>
          <a:xfrm>
            <a:off x="191135" y="3442352"/>
            <a:ext cx="220901" cy="219346"/>
            <a:chOff x="1190625" y="238125"/>
            <a:chExt cx="5185475" cy="5185475"/>
          </a:xfrm>
        </p:grpSpPr>
        <p:sp>
          <p:nvSpPr>
            <p:cNvPr id="429" name="Google Shape;429;p47"/>
            <p:cNvSpPr/>
            <p:nvPr/>
          </p:nvSpPr>
          <p:spPr>
            <a:xfrm>
              <a:off x="1190625" y="238125"/>
              <a:ext cx="5185475" cy="5185475"/>
            </a:xfrm>
            <a:custGeom>
              <a:avLst/>
              <a:gdLst/>
              <a:ahLst/>
              <a:cxnLst/>
              <a:rect l="l" t="t" r="r" b="b"/>
              <a:pathLst>
                <a:path w="207419" h="207419" extrusionOk="0">
                  <a:moveTo>
                    <a:pt x="0" y="0"/>
                  </a:moveTo>
                  <a:lnTo>
                    <a:pt x="0" y="207418"/>
                  </a:lnTo>
                  <a:lnTo>
                    <a:pt x="207418" y="207418"/>
                  </a:lnTo>
                  <a:lnTo>
                    <a:pt x="207418" y="0"/>
                  </a:lnTo>
                  <a:close/>
                </a:path>
              </a:pathLst>
            </a:custGeom>
            <a:solidFill>
              <a:srgbClr val="BF0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430" name="Google Shape;430;p47"/>
            <p:cNvSpPr/>
            <p:nvPr/>
          </p:nvSpPr>
          <p:spPr>
            <a:xfrm>
              <a:off x="2162875" y="1210375"/>
              <a:ext cx="3240950" cy="3240950"/>
            </a:xfrm>
            <a:custGeom>
              <a:avLst/>
              <a:gdLst/>
              <a:ahLst/>
              <a:cxnLst/>
              <a:rect l="l" t="t" r="r" b="b"/>
              <a:pathLst>
                <a:path w="129638" h="129638" extrusionOk="0">
                  <a:moveTo>
                    <a:pt x="1" y="1"/>
                  </a:moveTo>
                  <a:lnTo>
                    <a:pt x="1" y="129637"/>
                  </a:lnTo>
                  <a:lnTo>
                    <a:pt x="129637" y="129637"/>
                  </a:lnTo>
                  <a:lnTo>
                    <a:pt x="129637" y="32439"/>
                  </a:lnTo>
                  <a:lnTo>
                    <a:pt x="97257" y="65338"/>
                  </a:lnTo>
                  <a:lnTo>
                    <a:pt x="97257" y="32439"/>
                  </a:lnTo>
                  <a:lnTo>
                    <a:pt x="64819" y="64819"/>
                  </a:lnTo>
                  <a:lnTo>
                    <a:pt x="64819" y="32439"/>
                  </a:lnTo>
                  <a:lnTo>
                    <a:pt x="32439" y="64819"/>
                  </a:lnTo>
                  <a:lnTo>
                    <a:pt x="324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</p:grpSp>
      <p:sp>
        <p:nvSpPr>
          <p:cNvPr id="431" name="Google Shape;431;p47"/>
          <p:cNvSpPr/>
          <p:nvPr/>
        </p:nvSpPr>
        <p:spPr>
          <a:xfrm>
            <a:off x="1486100" y="2583013"/>
            <a:ext cx="804900" cy="507000"/>
          </a:xfrm>
          <a:prstGeom prst="roundRect">
            <a:avLst>
              <a:gd name="adj" fmla="val 15128"/>
            </a:avLst>
          </a:prstGeom>
          <a:solidFill>
            <a:srgbClr val="EBEBEB"/>
          </a:solidFill>
          <a:ln w="9525" cap="flat" cmpd="sng">
            <a:solidFill>
              <a:srgbClr val="DCDC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+mj-lt"/>
                <a:ea typeface="Helvetica Neue"/>
                <a:cs typeface="Helvetica Neue"/>
                <a:sym typeface="Helvetica Neue"/>
              </a:rPr>
              <a:t>Acquisition metric</a:t>
            </a:r>
            <a:endParaRPr sz="700">
              <a:latin typeface="+mj-lt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32" name="Google Shape;432;p47"/>
          <p:cNvSpPr/>
          <p:nvPr/>
        </p:nvSpPr>
        <p:spPr>
          <a:xfrm>
            <a:off x="2413119" y="2583013"/>
            <a:ext cx="804900" cy="507000"/>
          </a:xfrm>
          <a:prstGeom prst="roundRect">
            <a:avLst>
              <a:gd name="adj" fmla="val 15128"/>
            </a:avLst>
          </a:prstGeom>
          <a:solidFill>
            <a:srgbClr val="EBEBEB"/>
          </a:solidFill>
          <a:ln w="9525" cap="flat" cmpd="sng">
            <a:solidFill>
              <a:srgbClr val="DCDC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+mj-lt"/>
                <a:ea typeface="Helvetica Neue"/>
                <a:cs typeface="Helvetica Neue"/>
                <a:sym typeface="Helvetica Neue"/>
              </a:rPr>
              <a:t>Conversion</a:t>
            </a:r>
            <a:endParaRPr sz="700">
              <a:latin typeface="+mj-lt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33" name="Google Shape;433;p47"/>
          <p:cNvSpPr/>
          <p:nvPr/>
        </p:nvSpPr>
        <p:spPr>
          <a:xfrm>
            <a:off x="6121193" y="2583013"/>
            <a:ext cx="804900" cy="507000"/>
          </a:xfrm>
          <a:prstGeom prst="roundRect">
            <a:avLst>
              <a:gd name="adj" fmla="val 15128"/>
            </a:avLst>
          </a:prstGeom>
          <a:solidFill>
            <a:srgbClr val="EBEBEB"/>
          </a:solidFill>
          <a:ln w="9525" cap="flat" cmpd="sng">
            <a:solidFill>
              <a:srgbClr val="DCDC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Revenue</a:t>
            </a:r>
            <a:endParaRPr sz="700">
              <a:solidFill>
                <a:schemeClr val="dk1"/>
              </a:solidFill>
              <a:latin typeface="+mj-lt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34" name="Google Shape;434;p47"/>
          <p:cNvSpPr/>
          <p:nvPr/>
        </p:nvSpPr>
        <p:spPr>
          <a:xfrm>
            <a:off x="7048212" y="2583013"/>
            <a:ext cx="804900" cy="507000"/>
          </a:xfrm>
          <a:prstGeom prst="roundRect">
            <a:avLst>
              <a:gd name="adj" fmla="val 15128"/>
            </a:avLst>
          </a:prstGeom>
          <a:solidFill>
            <a:srgbClr val="EBEBEB"/>
          </a:solidFill>
          <a:ln w="9525" cap="flat" cmpd="sng">
            <a:solidFill>
              <a:srgbClr val="DCDC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+mj-lt"/>
                <a:ea typeface="Helvetica Neue"/>
                <a:cs typeface="Helvetica Neue"/>
                <a:sym typeface="Helvetica Neue"/>
              </a:rPr>
              <a:t>Customer success metric (eg TPI)</a:t>
            </a:r>
            <a:endParaRPr sz="700">
              <a:latin typeface="+mj-lt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35" name="Google Shape;435;p47"/>
          <p:cNvSpPr/>
          <p:nvPr/>
        </p:nvSpPr>
        <p:spPr>
          <a:xfrm>
            <a:off x="7975193" y="2579838"/>
            <a:ext cx="804900" cy="507000"/>
          </a:xfrm>
          <a:prstGeom prst="roundRect">
            <a:avLst>
              <a:gd name="adj" fmla="val 15128"/>
            </a:avLst>
          </a:prstGeom>
          <a:solidFill>
            <a:srgbClr val="EBEBEB"/>
          </a:solidFill>
          <a:ln w="9525" cap="flat" cmpd="sng">
            <a:solidFill>
              <a:srgbClr val="DCDC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+mj-lt"/>
                <a:ea typeface="Helvetica Neue"/>
                <a:cs typeface="Helvetica Neue"/>
                <a:sym typeface="Helvetica Neue"/>
              </a:rPr>
              <a:t>Customer Satisfaction metric (eg NPS)</a:t>
            </a:r>
            <a:endParaRPr sz="700">
              <a:latin typeface="+mj-lt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36" name="Google Shape;436;p47"/>
          <p:cNvSpPr/>
          <p:nvPr/>
        </p:nvSpPr>
        <p:spPr>
          <a:xfrm>
            <a:off x="3324537" y="2586226"/>
            <a:ext cx="804900" cy="507000"/>
          </a:xfrm>
          <a:prstGeom prst="roundRect">
            <a:avLst>
              <a:gd name="adj" fmla="val 15128"/>
            </a:avLst>
          </a:prstGeom>
          <a:solidFill>
            <a:srgbClr val="EBEBEB"/>
          </a:solidFill>
          <a:ln w="9525" cap="flat" cmpd="sng">
            <a:solidFill>
              <a:srgbClr val="DCDC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+mj-lt"/>
                <a:ea typeface="Helvetica Neue"/>
                <a:cs typeface="Helvetica Neue"/>
                <a:sym typeface="Helvetica Neue"/>
              </a:rPr>
              <a:t>Number of courses offered</a:t>
            </a:r>
            <a:endParaRPr sz="700">
              <a:latin typeface="+mj-lt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37" name="Google Shape;437;p47"/>
          <p:cNvSpPr/>
          <p:nvPr/>
        </p:nvSpPr>
        <p:spPr>
          <a:xfrm>
            <a:off x="2145650" y="2617150"/>
            <a:ext cx="116700" cy="116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438" name="Google Shape;438;p47"/>
          <p:cNvSpPr/>
          <p:nvPr/>
        </p:nvSpPr>
        <p:spPr>
          <a:xfrm>
            <a:off x="3060050" y="2617150"/>
            <a:ext cx="116700" cy="116400"/>
          </a:xfrm>
          <a:prstGeom prst="ellipse">
            <a:avLst/>
          </a:prstGeom>
          <a:solidFill>
            <a:srgbClr val="00D9A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439" name="Google Shape;439;p47"/>
          <p:cNvSpPr/>
          <p:nvPr/>
        </p:nvSpPr>
        <p:spPr>
          <a:xfrm>
            <a:off x="3971016" y="2617150"/>
            <a:ext cx="116700" cy="116400"/>
          </a:xfrm>
          <a:prstGeom prst="ellipse">
            <a:avLst/>
          </a:prstGeom>
          <a:solidFill>
            <a:srgbClr val="E6005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440" name="Google Shape;440;p47"/>
          <p:cNvSpPr/>
          <p:nvPr/>
        </p:nvSpPr>
        <p:spPr>
          <a:xfrm>
            <a:off x="6779995" y="2617150"/>
            <a:ext cx="116700" cy="116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441" name="Google Shape;441;p47"/>
          <p:cNvSpPr/>
          <p:nvPr/>
        </p:nvSpPr>
        <p:spPr>
          <a:xfrm>
            <a:off x="7697859" y="2617150"/>
            <a:ext cx="116700" cy="116400"/>
          </a:xfrm>
          <a:prstGeom prst="ellipse">
            <a:avLst/>
          </a:prstGeom>
          <a:solidFill>
            <a:srgbClr val="00D9A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442" name="Google Shape;442;p47"/>
          <p:cNvSpPr/>
          <p:nvPr/>
        </p:nvSpPr>
        <p:spPr>
          <a:xfrm>
            <a:off x="8626114" y="2617150"/>
            <a:ext cx="116700" cy="116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443" name="Google Shape;443;p47"/>
          <p:cNvSpPr txBox="1"/>
          <p:nvPr/>
        </p:nvSpPr>
        <p:spPr>
          <a:xfrm>
            <a:off x="3522350" y="442950"/>
            <a:ext cx="5379900" cy="3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+mj-lt"/>
                <a:ea typeface="Helvetica Neue Light"/>
                <a:cs typeface="Helvetica Neue Light"/>
                <a:sym typeface="Helvetica Neue Light"/>
              </a:rPr>
              <a:t>How to measure our success and continuously improve?</a:t>
            </a:r>
            <a:endParaRPr>
              <a:latin typeface="+mj-lt"/>
              <a:ea typeface="Helvetica Neue Light"/>
              <a:cs typeface="Helvetica Neue Light"/>
              <a:sym typeface="Helvetica Neue Light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+mj-lt"/>
                <a:ea typeface="Helvetica Neue Light"/>
                <a:cs typeface="Helvetica Neue Light"/>
                <a:sym typeface="Helvetica Neue Light"/>
              </a:rPr>
              <a:t>We turn our blueprint into an ongoing measurement dashboard.</a:t>
            </a:r>
            <a:endParaRPr>
              <a:latin typeface="+mj-l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44" name="Google Shape;44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21174" y="137993"/>
            <a:ext cx="1251900" cy="25192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45" name="Google Shape;445;p47"/>
          <p:cNvCxnSpPr/>
          <p:nvPr/>
        </p:nvCxnSpPr>
        <p:spPr>
          <a:xfrm>
            <a:off x="-11350" y="1795475"/>
            <a:ext cx="9155400" cy="0"/>
          </a:xfrm>
          <a:prstGeom prst="straightConnector1">
            <a:avLst/>
          </a:prstGeom>
          <a:noFill/>
          <a:ln w="19050" cap="flat" cmpd="sng">
            <a:solidFill>
              <a:srgbClr val="C8C8C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6" name="Google Shape;446;p47"/>
          <p:cNvSpPr txBox="1"/>
          <p:nvPr/>
        </p:nvSpPr>
        <p:spPr>
          <a:xfrm>
            <a:off x="401525" y="1096150"/>
            <a:ext cx="1251900" cy="6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latin typeface="+mj-lt"/>
              </a:rPr>
              <a:t>Experience</a:t>
            </a:r>
            <a:endParaRPr sz="900" b="1">
              <a:latin typeface="+mj-lt"/>
            </a:endParaRPr>
          </a:p>
        </p:txBody>
      </p:sp>
      <p:sp>
        <p:nvSpPr>
          <p:cNvPr id="447" name="Google Shape;447;p47"/>
          <p:cNvSpPr txBox="1"/>
          <p:nvPr/>
        </p:nvSpPr>
        <p:spPr>
          <a:xfrm>
            <a:off x="425700" y="1793913"/>
            <a:ext cx="1251900" cy="6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latin typeface="+mj-lt"/>
              </a:rPr>
              <a:t>Touchpoints</a:t>
            </a:r>
            <a:endParaRPr sz="900" b="1">
              <a:latin typeface="+mj-lt"/>
            </a:endParaRPr>
          </a:p>
        </p:txBody>
      </p:sp>
      <p:grpSp>
        <p:nvGrpSpPr>
          <p:cNvPr id="448" name="Google Shape;448;p47"/>
          <p:cNvGrpSpPr/>
          <p:nvPr/>
        </p:nvGrpSpPr>
        <p:grpSpPr>
          <a:xfrm>
            <a:off x="191906" y="1336127"/>
            <a:ext cx="219346" cy="219346"/>
            <a:chOff x="1190625" y="238125"/>
            <a:chExt cx="5185475" cy="5185475"/>
          </a:xfrm>
        </p:grpSpPr>
        <p:sp>
          <p:nvSpPr>
            <p:cNvPr id="449" name="Google Shape;449;p47"/>
            <p:cNvSpPr/>
            <p:nvPr/>
          </p:nvSpPr>
          <p:spPr>
            <a:xfrm>
              <a:off x="1190625" y="238125"/>
              <a:ext cx="5185475" cy="5185475"/>
            </a:xfrm>
            <a:custGeom>
              <a:avLst/>
              <a:gdLst/>
              <a:ahLst/>
              <a:cxnLst/>
              <a:rect l="l" t="t" r="r" b="b"/>
              <a:pathLst>
                <a:path w="207419" h="207419" extrusionOk="0">
                  <a:moveTo>
                    <a:pt x="0" y="0"/>
                  </a:moveTo>
                  <a:lnTo>
                    <a:pt x="0" y="207418"/>
                  </a:lnTo>
                  <a:lnTo>
                    <a:pt x="207418" y="207418"/>
                  </a:lnTo>
                  <a:lnTo>
                    <a:pt x="207418" y="0"/>
                  </a:lnTo>
                  <a:close/>
                </a:path>
              </a:pathLst>
            </a:custGeom>
            <a:solidFill>
              <a:srgbClr val="00D9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450" name="Google Shape;450;p47"/>
            <p:cNvSpPr/>
            <p:nvPr/>
          </p:nvSpPr>
          <p:spPr>
            <a:xfrm>
              <a:off x="2162875" y="1750525"/>
              <a:ext cx="3240950" cy="2160650"/>
            </a:xfrm>
            <a:custGeom>
              <a:avLst/>
              <a:gdLst/>
              <a:ahLst/>
              <a:cxnLst/>
              <a:rect l="l" t="t" r="r" b="b"/>
              <a:pathLst>
                <a:path w="129638" h="86426" extrusionOk="0">
                  <a:moveTo>
                    <a:pt x="64819" y="1"/>
                  </a:moveTo>
                  <a:cubicBezTo>
                    <a:pt x="35320" y="1"/>
                    <a:pt x="1" y="43213"/>
                    <a:pt x="1" y="43213"/>
                  </a:cubicBezTo>
                  <a:cubicBezTo>
                    <a:pt x="1" y="43213"/>
                    <a:pt x="35320" y="86425"/>
                    <a:pt x="64819" y="86425"/>
                  </a:cubicBezTo>
                  <a:cubicBezTo>
                    <a:pt x="93627" y="86425"/>
                    <a:pt x="129637" y="43213"/>
                    <a:pt x="129637" y="43213"/>
                  </a:cubicBezTo>
                  <a:cubicBezTo>
                    <a:pt x="129637" y="43213"/>
                    <a:pt x="97257" y="1"/>
                    <a:pt x="64819" y="1"/>
                  </a:cubicBezTo>
                  <a:close/>
                </a:path>
              </a:pathLst>
            </a:custGeom>
            <a:solidFill>
              <a:srgbClr val="00F1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451" name="Google Shape;451;p47"/>
            <p:cNvSpPr/>
            <p:nvPr/>
          </p:nvSpPr>
          <p:spPr>
            <a:xfrm>
              <a:off x="2162875" y="1970925"/>
              <a:ext cx="969425" cy="1721300"/>
            </a:xfrm>
            <a:custGeom>
              <a:avLst/>
              <a:gdLst/>
              <a:ahLst/>
              <a:cxnLst/>
              <a:rect l="l" t="t" r="r" b="b"/>
              <a:pathLst>
                <a:path w="38777" h="68852" extrusionOk="0">
                  <a:moveTo>
                    <a:pt x="38777" y="0"/>
                  </a:moveTo>
                  <a:cubicBezTo>
                    <a:pt x="17862" y="12561"/>
                    <a:pt x="1" y="34397"/>
                    <a:pt x="1" y="34397"/>
                  </a:cubicBezTo>
                  <a:cubicBezTo>
                    <a:pt x="1" y="34397"/>
                    <a:pt x="17862" y="56234"/>
                    <a:pt x="38777" y="68852"/>
                  </a:cubicBezTo>
                  <a:cubicBezTo>
                    <a:pt x="28290" y="60958"/>
                    <a:pt x="21607" y="48455"/>
                    <a:pt x="21607" y="34397"/>
                  </a:cubicBezTo>
                  <a:cubicBezTo>
                    <a:pt x="21607" y="20339"/>
                    <a:pt x="28290" y="7836"/>
                    <a:pt x="387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452" name="Google Shape;452;p47"/>
            <p:cNvSpPr/>
            <p:nvPr/>
          </p:nvSpPr>
          <p:spPr>
            <a:xfrm>
              <a:off x="4264425" y="1864325"/>
              <a:ext cx="1139400" cy="1806300"/>
            </a:xfrm>
            <a:custGeom>
              <a:avLst/>
              <a:gdLst/>
              <a:ahLst/>
              <a:cxnLst/>
              <a:rect l="l" t="t" r="r" b="b"/>
              <a:pathLst>
                <a:path w="45576" h="72252" extrusionOk="0">
                  <a:moveTo>
                    <a:pt x="1" y="1"/>
                  </a:moveTo>
                  <a:cubicBezTo>
                    <a:pt x="14174" y="7030"/>
                    <a:pt x="23969" y="21722"/>
                    <a:pt x="23969" y="38661"/>
                  </a:cubicBezTo>
                  <a:cubicBezTo>
                    <a:pt x="23969" y="52201"/>
                    <a:pt x="17689" y="64300"/>
                    <a:pt x="8010" y="72251"/>
                  </a:cubicBezTo>
                  <a:cubicBezTo>
                    <a:pt x="28233" y="59461"/>
                    <a:pt x="45575" y="38661"/>
                    <a:pt x="45575" y="38661"/>
                  </a:cubicBezTo>
                  <a:cubicBezTo>
                    <a:pt x="45575" y="38661"/>
                    <a:pt x="24833" y="11063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453" name="Google Shape;453;p47"/>
            <p:cNvSpPr/>
            <p:nvPr/>
          </p:nvSpPr>
          <p:spPr>
            <a:xfrm>
              <a:off x="3243200" y="2290700"/>
              <a:ext cx="1080325" cy="1080325"/>
            </a:xfrm>
            <a:custGeom>
              <a:avLst/>
              <a:gdLst/>
              <a:ahLst/>
              <a:cxnLst/>
              <a:rect l="l" t="t" r="r" b="b"/>
              <a:pathLst>
                <a:path w="43213" h="43213" extrusionOk="0">
                  <a:moveTo>
                    <a:pt x="21606" y="0"/>
                  </a:moveTo>
                  <a:cubicBezTo>
                    <a:pt x="9680" y="0"/>
                    <a:pt x="0" y="9680"/>
                    <a:pt x="0" y="21606"/>
                  </a:cubicBezTo>
                  <a:cubicBezTo>
                    <a:pt x="0" y="33533"/>
                    <a:pt x="9680" y="43212"/>
                    <a:pt x="21606" y="43212"/>
                  </a:cubicBezTo>
                  <a:cubicBezTo>
                    <a:pt x="33533" y="43212"/>
                    <a:pt x="43212" y="33533"/>
                    <a:pt x="43212" y="21606"/>
                  </a:cubicBezTo>
                  <a:cubicBezTo>
                    <a:pt x="43212" y="9680"/>
                    <a:pt x="33533" y="0"/>
                    <a:pt x="216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</p:grpSp>
      <p:grpSp>
        <p:nvGrpSpPr>
          <p:cNvPr id="454" name="Google Shape;454;p47"/>
          <p:cNvGrpSpPr/>
          <p:nvPr/>
        </p:nvGrpSpPr>
        <p:grpSpPr>
          <a:xfrm>
            <a:off x="191906" y="2033890"/>
            <a:ext cx="219346" cy="219346"/>
            <a:chOff x="1190625" y="238125"/>
            <a:chExt cx="5185475" cy="5185475"/>
          </a:xfrm>
        </p:grpSpPr>
        <p:sp>
          <p:nvSpPr>
            <p:cNvPr id="455" name="Google Shape;455;p47"/>
            <p:cNvSpPr/>
            <p:nvPr/>
          </p:nvSpPr>
          <p:spPr>
            <a:xfrm>
              <a:off x="1190625" y="238125"/>
              <a:ext cx="5185475" cy="5185475"/>
            </a:xfrm>
            <a:custGeom>
              <a:avLst/>
              <a:gdLst/>
              <a:ahLst/>
              <a:cxnLst/>
              <a:rect l="l" t="t" r="r" b="b"/>
              <a:pathLst>
                <a:path w="207419" h="207419" extrusionOk="0">
                  <a:moveTo>
                    <a:pt x="0" y="0"/>
                  </a:moveTo>
                  <a:lnTo>
                    <a:pt x="0" y="207418"/>
                  </a:lnTo>
                  <a:lnTo>
                    <a:pt x="207418" y="207418"/>
                  </a:lnTo>
                  <a:lnTo>
                    <a:pt x="207418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456" name="Google Shape;456;p47"/>
            <p:cNvSpPr/>
            <p:nvPr/>
          </p:nvSpPr>
          <p:spPr>
            <a:xfrm>
              <a:off x="2162875" y="1210375"/>
              <a:ext cx="3240950" cy="3240950"/>
            </a:xfrm>
            <a:custGeom>
              <a:avLst/>
              <a:gdLst/>
              <a:ahLst/>
              <a:cxnLst/>
              <a:rect l="l" t="t" r="r" b="b"/>
              <a:pathLst>
                <a:path w="129638" h="129638" extrusionOk="0">
                  <a:moveTo>
                    <a:pt x="64819" y="1"/>
                  </a:moveTo>
                  <a:cubicBezTo>
                    <a:pt x="29039" y="1"/>
                    <a:pt x="1" y="29039"/>
                    <a:pt x="1" y="64819"/>
                  </a:cubicBezTo>
                  <a:cubicBezTo>
                    <a:pt x="1" y="100599"/>
                    <a:pt x="29039" y="129637"/>
                    <a:pt x="64819" y="129637"/>
                  </a:cubicBezTo>
                  <a:cubicBezTo>
                    <a:pt x="100599" y="129637"/>
                    <a:pt x="129637" y="100599"/>
                    <a:pt x="129637" y="64819"/>
                  </a:cubicBezTo>
                  <a:cubicBezTo>
                    <a:pt x="129637" y="29039"/>
                    <a:pt x="100599" y="1"/>
                    <a:pt x="64819" y="1"/>
                  </a:cubicBezTo>
                  <a:close/>
                </a:path>
              </a:pathLst>
            </a:custGeom>
            <a:solidFill>
              <a:srgbClr val="FFC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457" name="Google Shape;457;p47"/>
            <p:cNvSpPr/>
            <p:nvPr/>
          </p:nvSpPr>
          <p:spPr>
            <a:xfrm>
              <a:off x="2162875" y="1210375"/>
              <a:ext cx="3240950" cy="3240950"/>
            </a:xfrm>
            <a:custGeom>
              <a:avLst/>
              <a:gdLst/>
              <a:ahLst/>
              <a:cxnLst/>
              <a:rect l="l" t="t" r="r" b="b"/>
              <a:pathLst>
                <a:path w="129638" h="129638" extrusionOk="0">
                  <a:moveTo>
                    <a:pt x="64819" y="21607"/>
                  </a:moveTo>
                  <a:cubicBezTo>
                    <a:pt x="88672" y="21607"/>
                    <a:pt x="108031" y="40966"/>
                    <a:pt x="108031" y="64819"/>
                  </a:cubicBezTo>
                  <a:cubicBezTo>
                    <a:pt x="108031" y="88672"/>
                    <a:pt x="88672" y="108031"/>
                    <a:pt x="64819" y="108031"/>
                  </a:cubicBezTo>
                  <a:cubicBezTo>
                    <a:pt x="40966" y="108031"/>
                    <a:pt x="21607" y="88672"/>
                    <a:pt x="21607" y="64819"/>
                  </a:cubicBezTo>
                  <a:cubicBezTo>
                    <a:pt x="21607" y="40966"/>
                    <a:pt x="40966" y="21607"/>
                    <a:pt x="64819" y="21607"/>
                  </a:cubicBezTo>
                  <a:close/>
                  <a:moveTo>
                    <a:pt x="64819" y="1"/>
                  </a:moveTo>
                  <a:cubicBezTo>
                    <a:pt x="29039" y="1"/>
                    <a:pt x="1" y="29039"/>
                    <a:pt x="1" y="64819"/>
                  </a:cubicBezTo>
                  <a:cubicBezTo>
                    <a:pt x="1" y="100599"/>
                    <a:pt x="29039" y="129637"/>
                    <a:pt x="64819" y="129637"/>
                  </a:cubicBezTo>
                  <a:cubicBezTo>
                    <a:pt x="100599" y="129637"/>
                    <a:pt x="129637" y="100599"/>
                    <a:pt x="129637" y="64819"/>
                  </a:cubicBezTo>
                  <a:cubicBezTo>
                    <a:pt x="129637" y="29039"/>
                    <a:pt x="100599" y="1"/>
                    <a:pt x="648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458" name="Google Shape;458;p47"/>
            <p:cNvSpPr/>
            <p:nvPr/>
          </p:nvSpPr>
          <p:spPr>
            <a:xfrm>
              <a:off x="3243200" y="2290700"/>
              <a:ext cx="1080325" cy="1080325"/>
            </a:xfrm>
            <a:custGeom>
              <a:avLst/>
              <a:gdLst/>
              <a:ahLst/>
              <a:cxnLst/>
              <a:rect l="l" t="t" r="r" b="b"/>
              <a:pathLst>
                <a:path w="43213" h="43213" extrusionOk="0">
                  <a:moveTo>
                    <a:pt x="21606" y="0"/>
                  </a:moveTo>
                  <a:cubicBezTo>
                    <a:pt x="9680" y="0"/>
                    <a:pt x="0" y="9680"/>
                    <a:pt x="0" y="21606"/>
                  </a:cubicBezTo>
                  <a:cubicBezTo>
                    <a:pt x="0" y="33533"/>
                    <a:pt x="9680" y="43212"/>
                    <a:pt x="21606" y="43212"/>
                  </a:cubicBezTo>
                  <a:cubicBezTo>
                    <a:pt x="33533" y="43212"/>
                    <a:pt x="43212" y="33533"/>
                    <a:pt x="43212" y="21606"/>
                  </a:cubicBezTo>
                  <a:cubicBezTo>
                    <a:pt x="43212" y="9680"/>
                    <a:pt x="33533" y="0"/>
                    <a:pt x="216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</p:grpSp>
      <p:sp>
        <p:nvSpPr>
          <p:cNvPr id="459" name="Google Shape;459;p47"/>
          <p:cNvSpPr/>
          <p:nvPr/>
        </p:nvSpPr>
        <p:spPr>
          <a:xfrm>
            <a:off x="5152241" y="1208039"/>
            <a:ext cx="869400" cy="507000"/>
          </a:xfrm>
          <a:prstGeom prst="chevron">
            <a:avLst>
              <a:gd name="adj" fmla="val 16094"/>
            </a:avLst>
          </a:prstGeom>
          <a:solidFill>
            <a:srgbClr val="EBEBEB"/>
          </a:solidFill>
          <a:ln w="9525" cap="flat" cmpd="sng">
            <a:solidFill>
              <a:srgbClr val="DCDC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+mj-lt"/>
                <a:ea typeface="Helvetica Neue"/>
                <a:cs typeface="Helvetica Neue"/>
                <a:sym typeface="Helvetica Neue"/>
              </a:rPr>
              <a:t>Collaborative e-learning</a:t>
            </a:r>
            <a:endParaRPr sz="700">
              <a:latin typeface="+mj-lt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60" name="Google Shape;460;p47"/>
          <p:cNvSpPr/>
          <p:nvPr/>
        </p:nvSpPr>
        <p:spPr>
          <a:xfrm>
            <a:off x="6999408" y="1208039"/>
            <a:ext cx="869400" cy="507000"/>
          </a:xfrm>
          <a:prstGeom prst="chevron">
            <a:avLst>
              <a:gd name="adj" fmla="val 16094"/>
            </a:avLst>
          </a:prstGeom>
          <a:solidFill>
            <a:srgbClr val="EBEBEB"/>
          </a:solidFill>
          <a:ln w="9525" cap="flat" cmpd="sng">
            <a:solidFill>
              <a:srgbClr val="DCDC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+mj-lt"/>
                <a:ea typeface="Helvetica Neue"/>
                <a:cs typeface="Helvetica Neue"/>
                <a:sym typeface="Helvetica Neue"/>
              </a:rPr>
              <a:t>Track success</a:t>
            </a:r>
            <a:endParaRPr sz="700">
              <a:latin typeface="+mj-lt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61" name="Google Shape;461;p47"/>
          <p:cNvSpPr/>
          <p:nvPr/>
        </p:nvSpPr>
        <p:spPr>
          <a:xfrm>
            <a:off x="1457852" y="1206039"/>
            <a:ext cx="869400" cy="507000"/>
          </a:xfrm>
          <a:prstGeom prst="chevron">
            <a:avLst>
              <a:gd name="adj" fmla="val 16094"/>
            </a:avLst>
          </a:prstGeom>
          <a:solidFill>
            <a:srgbClr val="EBEBEB"/>
          </a:solidFill>
          <a:ln w="9525" cap="flat" cmpd="sng">
            <a:solidFill>
              <a:srgbClr val="DCDC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Try out content</a:t>
            </a:r>
            <a:endParaRPr sz="700">
              <a:latin typeface="+mj-lt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62" name="Google Shape;462;p47"/>
          <p:cNvSpPr/>
          <p:nvPr/>
        </p:nvSpPr>
        <p:spPr>
          <a:xfrm>
            <a:off x="3305057" y="1212076"/>
            <a:ext cx="869400" cy="507000"/>
          </a:xfrm>
          <a:prstGeom prst="chevron">
            <a:avLst>
              <a:gd name="adj" fmla="val 16094"/>
            </a:avLst>
          </a:prstGeom>
          <a:solidFill>
            <a:srgbClr val="EBEBEB"/>
          </a:solidFill>
          <a:ln w="9525" cap="flat" cmpd="sng">
            <a:solidFill>
              <a:srgbClr val="DCDC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+mj-lt"/>
                <a:ea typeface="Helvetica Neue"/>
                <a:cs typeface="Helvetica Neue"/>
                <a:sym typeface="Helvetica Neue"/>
              </a:rPr>
              <a:t>Develop an career plan </a:t>
            </a:r>
            <a:endParaRPr sz="700">
              <a:latin typeface="+mj-lt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63" name="Google Shape;463;p47"/>
          <p:cNvSpPr/>
          <p:nvPr/>
        </p:nvSpPr>
        <p:spPr>
          <a:xfrm>
            <a:off x="2373299" y="1902719"/>
            <a:ext cx="869400" cy="507000"/>
          </a:xfrm>
          <a:prstGeom prst="chevron">
            <a:avLst>
              <a:gd name="adj" fmla="val 16094"/>
            </a:avLst>
          </a:prstGeom>
          <a:solidFill>
            <a:srgbClr val="EBEBEB"/>
          </a:solidFill>
          <a:ln w="9525" cap="flat" cmpd="sng">
            <a:solidFill>
              <a:srgbClr val="DCDC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+mj-lt"/>
                <a:ea typeface="Helvetica Neue"/>
                <a:cs typeface="Helvetica Neue"/>
                <a:sym typeface="Helvetica Neue"/>
              </a:rPr>
              <a:t>Watch first content</a:t>
            </a:r>
            <a:endParaRPr sz="700">
              <a:latin typeface="+mj-lt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64" name="Google Shape;464;p47"/>
          <p:cNvSpPr/>
          <p:nvPr/>
        </p:nvSpPr>
        <p:spPr>
          <a:xfrm>
            <a:off x="4220494" y="1902719"/>
            <a:ext cx="869400" cy="507000"/>
          </a:xfrm>
          <a:prstGeom prst="chevron">
            <a:avLst>
              <a:gd name="adj" fmla="val 16094"/>
            </a:avLst>
          </a:prstGeom>
          <a:solidFill>
            <a:srgbClr val="EBEBEB"/>
          </a:solidFill>
          <a:ln w="9525" cap="flat" cmpd="sng">
            <a:solidFill>
              <a:srgbClr val="DCDC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Buy a fitting offering</a:t>
            </a:r>
            <a:endParaRPr sz="700">
              <a:latin typeface="+mj-lt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65" name="Google Shape;465;p47"/>
          <p:cNvSpPr/>
          <p:nvPr/>
        </p:nvSpPr>
        <p:spPr>
          <a:xfrm>
            <a:off x="5144091" y="1902719"/>
            <a:ext cx="869400" cy="507000"/>
          </a:xfrm>
          <a:prstGeom prst="chevron">
            <a:avLst>
              <a:gd name="adj" fmla="val 16094"/>
            </a:avLst>
          </a:prstGeom>
          <a:solidFill>
            <a:srgbClr val="EBEBEB"/>
          </a:solidFill>
          <a:ln w="9525" cap="flat" cmpd="sng">
            <a:solidFill>
              <a:srgbClr val="DCDC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+mj-lt"/>
                <a:ea typeface="Helvetica Neue"/>
                <a:cs typeface="Helvetica Neue"/>
                <a:sym typeface="Helvetica Neue"/>
              </a:rPr>
              <a:t>Evaluate career options, form a PoV</a:t>
            </a:r>
            <a:endParaRPr sz="700">
              <a:latin typeface="+mj-lt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66" name="Google Shape;466;p47"/>
          <p:cNvSpPr/>
          <p:nvPr/>
        </p:nvSpPr>
        <p:spPr>
          <a:xfrm>
            <a:off x="6067689" y="1902719"/>
            <a:ext cx="869400" cy="507000"/>
          </a:xfrm>
          <a:prstGeom prst="chevron">
            <a:avLst>
              <a:gd name="adj" fmla="val 16094"/>
            </a:avLst>
          </a:prstGeom>
          <a:solidFill>
            <a:srgbClr val="EBEBEB"/>
          </a:solidFill>
          <a:ln w="9525" cap="flat" cmpd="sng">
            <a:solidFill>
              <a:srgbClr val="DCDC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+mj-lt"/>
                <a:ea typeface="Helvetica Neue"/>
                <a:cs typeface="Helvetica Neue"/>
                <a:sym typeface="Helvetica Neue"/>
              </a:rPr>
              <a:t>Exchange with peers</a:t>
            </a:r>
            <a:endParaRPr sz="700">
              <a:latin typeface="+mj-lt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67" name="Google Shape;467;p47"/>
          <p:cNvSpPr/>
          <p:nvPr/>
        </p:nvSpPr>
        <p:spPr>
          <a:xfrm>
            <a:off x="6991286" y="1902719"/>
            <a:ext cx="869400" cy="507000"/>
          </a:xfrm>
          <a:prstGeom prst="chevron">
            <a:avLst>
              <a:gd name="adj" fmla="val 16094"/>
            </a:avLst>
          </a:prstGeom>
          <a:solidFill>
            <a:srgbClr val="EBEBEB"/>
          </a:solidFill>
          <a:ln w="9525" cap="flat" cmpd="sng">
            <a:solidFill>
              <a:srgbClr val="DCDC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+mj-lt"/>
                <a:ea typeface="Helvetica Neue"/>
                <a:cs typeface="Helvetica Neue"/>
                <a:sym typeface="Helvetica Neue"/>
              </a:rPr>
              <a:t>Evaluate performance</a:t>
            </a:r>
            <a:endParaRPr sz="700">
              <a:latin typeface="+mj-lt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68" name="Google Shape;468;p47"/>
          <p:cNvSpPr/>
          <p:nvPr/>
        </p:nvSpPr>
        <p:spPr>
          <a:xfrm>
            <a:off x="7914883" y="1902719"/>
            <a:ext cx="869400" cy="507000"/>
          </a:xfrm>
          <a:prstGeom prst="chevron">
            <a:avLst>
              <a:gd name="adj" fmla="val 16094"/>
            </a:avLst>
          </a:prstGeom>
          <a:solidFill>
            <a:srgbClr val="EBEBEB"/>
          </a:solidFill>
          <a:ln w="9525" cap="flat" cmpd="sng">
            <a:solidFill>
              <a:srgbClr val="DCDC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+mj-lt"/>
                <a:ea typeface="Helvetica Neue"/>
                <a:cs typeface="Helvetica Neue"/>
                <a:sym typeface="Helvetica Neue"/>
              </a:rPr>
              <a:t>Follow up</a:t>
            </a:r>
            <a:endParaRPr sz="700">
              <a:latin typeface="+mj-lt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69" name="Google Shape;469;p47"/>
          <p:cNvSpPr/>
          <p:nvPr/>
        </p:nvSpPr>
        <p:spPr>
          <a:xfrm>
            <a:off x="1449702" y="1900719"/>
            <a:ext cx="869400" cy="507000"/>
          </a:xfrm>
          <a:prstGeom prst="chevron">
            <a:avLst>
              <a:gd name="adj" fmla="val 16094"/>
            </a:avLst>
          </a:prstGeom>
          <a:solidFill>
            <a:srgbClr val="EBEBEB"/>
          </a:solidFill>
          <a:ln w="9525" cap="flat" cmpd="sng">
            <a:solidFill>
              <a:srgbClr val="DCDC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+mj-lt"/>
                <a:ea typeface="Helvetica Neue"/>
                <a:cs typeface="Helvetica Neue"/>
                <a:sym typeface="Helvetica Neue"/>
              </a:rPr>
              <a:t>Get started</a:t>
            </a:r>
            <a:endParaRPr sz="700">
              <a:latin typeface="+mj-lt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70" name="Google Shape;470;p47"/>
          <p:cNvSpPr/>
          <p:nvPr/>
        </p:nvSpPr>
        <p:spPr>
          <a:xfrm>
            <a:off x="3296907" y="1906757"/>
            <a:ext cx="869400" cy="507000"/>
          </a:xfrm>
          <a:prstGeom prst="chevron">
            <a:avLst>
              <a:gd name="adj" fmla="val 16094"/>
            </a:avLst>
          </a:prstGeom>
          <a:solidFill>
            <a:srgbClr val="EBEBEB"/>
          </a:solidFill>
          <a:ln w="9525" cap="flat" cmpd="sng">
            <a:solidFill>
              <a:srgbClr val="DCDC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+mj-lt"/>
                <a:ea typeface="Helvetica Neue"/>
                <a:cs typeface="Helvetica Neue"/>
                <a:sym typeface="Helvetica Neue"/>
              </a:rPr>
              <a:t>Recom-</a:t>
            </a:r>
            <a:endParaRPr sz="700">
              <a:latin typeface="+mj-lt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+mj-lt"/>
                <a:ea typeface="Helvetica Neue"/>
                <a:cs typeface="Helvetica Neue"/>
                <a:sym typeface="Helvetica Neue"/>
              </a:rPr>
              <a:t>mended offerings</a:t>
            </a:r>
            <a:endParaRPr sz="700">
              <a:latin typeface="+mj-lt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71" name="Google Shape;471;p47"/>
          <p:cNvSpPr/>
          <p:nvPr/>
        </p:nvSpPr>
        <p:spPr>
          <a:xfrm>
            <a:off x="3318525" y="3950651"/>
            <a:ext cx="804900" cy="507000"/>
          </a:xfrm>
          <a:prstGeom prst="roundRect">
            <a:avLst>
              <a:gd name="adj" fmla="val 15128"/>
            </a:avLst>
          </a:prstGeom>
          <a:solidFill>
            <a:srgbClr val="EBEBEB"/>
          </a:solidFill>
          <a:ln w="9525" cap="flat" cmpd="sng">
            <a:solidFill>
              <a:srgbClr val="DCDC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+mj-lt"/>
                <a:ea typeface="Helvetica Neue"/>
                <a:cs typeface="Helvetica Neue"/>
                <a:sym typeface="Helvetica Neue"/>
              </a:rPr>
              <a:t>Customer Acquisition</a:t>
            </a:r>
            <a:endParaRPr sz="700">
              <a:latin typeface="+mj-lt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72" name="Google Shape;472;p47"/>
          <p:cNvSpPr/>
          <p:nvPr/>
        </p:nvSpPr>
        <p:spPr>
          <a:xfrm>
            <a:off x="3340137" y="3321138"/>
            <a:ext cx="804900" cy="507000"/>
          </a:xfrm>
          <a:prstGeom prst="roundRect">
            <a:avLst>
              <a:gd name="adj" fmla="val 15128"/>
            </a:avLst>
          </a:prstGeom>
          <a:solidFill>
            <a:srgbClr val="EBEBEB"/>
          </a:solidFill>
          <a:ln w="9525" cap="flat" cmpd="sng">
            <a:solidFill>
              <a:srgbClr val="DCDC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+mj-lt"/>
                <a:ea typeface="Helvetica Neue"/>
                <a:cs typeface="Helvetica Neue"/>
                <a:sym typeface="Helvetica Neue"/>
              </a:rPr>
              <a:t>Catalogue Management</a:t>
            </a:r>
            <a:endParaRPr sz="700">
              <a:latin typeface="+mj-lt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73" name="Google Shape;473;p47"/>
          <p:cNvSpPr/>
          <p:nvPr/>
        </p:nvSpPr>
        <p:spPr>
          <a:xfrm>
            <a:off x="6121193" y="3321138"/>
            <a:ext cx="804900" cy="507000"/>
          </a:xfrm>
          <a:prstGeom prst="roundRect">
            <a:avLst>
              <a:gd name="adj" fmla="val 15128"/>
            </a:avLst>
          </a:prstGeom>
          <a:solidFill>
            <a:srgbClr val="EBEBEB"/>
          </a:solidFill>
          <a:ln w="9525" cap="flat" cmpd="sng">
            <a:solidFill>
              <a:srgbClr val="DCDC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Transaction Management</a:t>
            </a:r>
            <a:endParaRPr sz="700">
              <a:solidFill>
                <a:schemeClr val="dk1"/>
              </a:solidFill>
              <a:latin typeface="+mj-lt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74" name="Google Shape;474;p47"/>
          <p:cNvSpPr/>
          <p:nvPr/>
        </p:nvSpPr>
        <p:spPr>
          <a:xfrm>
            <a:off x="7048212" y="3321138"/>
            <a:ext cx="804900" cy="507000"/>
          </a:xfrm>
          <a:prstGeom prst="roundRect">
            <a:avLst>
              <a:gd name="adj" fmla="val 15128"/>
            </a:avLst>
          </a:prstGeom>
          <a:solidFill>
            <a:srgbClr val="EBEBEB"/>
          </a:solidFill>
          <a:ln w="9525" cap="flat" cmpd="sng">
            <a:solidFill>
              <a:srgbClr val="DCDC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+mj-lt"/>
                <a:ea typeface="Helvetica Neue"/>
                <a:cs typeface="Helvetica Neue"/>
                <a:sym typeface="Helvetica Neue"/>
              </a:rPr>
              <a:t>Analytics</a:t>
            </a:r>
            <a:endParaRPr sz="700">
              <a:latin typeface="+mj-lt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75" name="Google Shape;475;p47"/>
          <p:cNvSpPr/>
          <p:nvPr/>
        </p:nvSpPr>
        <p:spPr>
          <a:xfrm>
            <a:off x="7975193" y="3317963"/>
            <a:ext cx="804900" cy="507000"/>
          </a:xfrm>
          <a:prstGeom prst="roundRect">
            <a:avLst>
              <a:gd name="adj" fmla="val 15128"/>
            </a:avLst>
          </a:prstGeom>
          <a:solidFill>
            <a:srgbClr val="EBEBEB"/>
          </a:solidFill>
          <a:ln w="9525" cap="flat" cmpd="sng">
            <a:solidFill>
              <a:srgbClr val="DCDC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+mj-lt"/>
                <a:ea typeface="Helvetica Neue"/>
                <a:cs typeface="Helvetica Neue"/>
                <a:sym typeface="Helvetica Neue"/>
              </a:rPr>
              <a:t>Customer Retention</a:t>
            </a:r>
            <a:endParaRPr sz="700">
              <a:latin typeface="+mj-lt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76" name="Google Shape;476;p47"/>
          <p:cNvSpPr/>
          <p:nvPr/>
        </p:nvSpPr>
        <p:spPr>
          <a:xfrm>
            <a:off x="2413125" y="3324351"/>
            <a:ext cx="804900" cy="507000"/>
          </a:xfrm>
          <a:prstGeom prst="roundRect">
            <a:avLst>
              <a:gd name="adj" fmla="val 15128"/>
            </a:avLst>
          </a:prstGeom>
          <a:solidFill>
            <a:srgbClr val="EBEBEB"/>
          </a:solidFill>
          <a:ln w="9525" cap="flat" cmpd="sng">
            <a:solidFill>
              <a:srgbClr val="DCDC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+mj-lt"/>
                <a:ea typeface="Helvetica Neue"/>
                <a:cs typeface="Helvetica Neue"/>
                <a:sym typeface="Helvetica Neue"/>
              </a:rPr>
              <a:t>Content Management</a:t>
            </a:r>
            <a:endParaRPr sz="700">
              <a:latin typeface="+mj-lt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77" name="Google Shape;477;p47"/>
          <p:cNvSpPr/>
          <p:nvPr/>
        </p:nvSpPr>
        <p:spPr>
          <a:xfrm>
            <a:off x="4267175" y="3324363"/>
            <a:ext cx="804900" cy="507000"/>
          </a:xfrm>
          <a:prstGeom prst="roundRect">
            <a:avLst>
              <a:gd name="adj" fmla="val 15128"/>
            </a:avLst>
          </a:prstGeom>
          <a:solidFill>
            <a:srgbClr val="EBEBEB"/>
          </a:solidFill>
          <a:ln w="9525" cap="flat" cmpd="sng">
            <a:solidFill>
              <a:srgbClr val="DCDC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Recommen-</a:t>
            </a:r>
            <a:endParaRPr sz="700">
              <a:solidFill>
                <a:schemeClr val="dk1"/>
              </a:solidFill>
              <a:latin typeface="+mj-lt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dation engine</a:t>
            </a:r>
            <a:endParaRPr sz="700">
              <a:solidFill>
                <a:schemeClr val="dk1"/>
              </a:solidFill>
              <a:latin typeface="+mj-lt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78" name="Google Shape;478;p47"/>
          <p:cNvSpPr/>
          <p:nvPr/>
        </p:nvSpPr>
        <p:spPr>
          <a:xfrm>
            <a:off x="1486100" y="3950651"/>
            <a:ext cx="804900" cy="507000"/>
          </a:xfrm>
          <a:prstGeom prst="roundRect">
            <a:avLst>
              <a:gd name="adj" fmla="val 15128"/>
            </a:avLst>
          </a:prstGeom>
          <a:solidFill>
            <a:srgbClr val="EBEBEB"/>
          </a:solidFill>
          <a:ln w="9525" cap="flat" cmpd="sng">
            <a:solidFill>
              <a:srgbClr val="DCDC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+mj-lt"/>
                <a:ea typeface="Helvetica Neue"/>
                <a:cs typeface="Helvetica Neue"/>
                <a:sym typeface="Helvetica Neue"/>
              </a:rPr>
              <a:t>Marketing Management</a:t>
            </a:r>
            <a:endParaRPr sz="700">
              <a:latin typeface="+mj-lt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79" name="Google Shape;479;p47"/>
          <p:cNvSpPr/>
          <p:nvPr/>
        </p:nvSpPr>
        <p:spPr>
          <a:xfrm>
            <a:off x="5194181" y="3313351"/>
            <a:ext cx="804900" cy="507000"/>
          </a:xfrm>
          <a:prstGeom prst="roundRect">
            <a:avLst>
              <a:gd name="adj" fmla="val 15128"/>
            </a:avLst>
          </a:prstGeom>
          <a:solidFill>
            <a:srgbClr val="EBEBEB"/>
          </a:solidFill>
          <a:ln w="9525" cap="flat" cmpd="sng">
            <a:solidFill>
              <a:srgbClr val="DCDC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Virtual classroom</a:t>
            </a:r>
            <a:endParaRPr sz="700">
              <a:solidFill>
                <a:schemeClr val="dk1"/>
              </a:solidFill>
              <a:latin typeface="+mj-lt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80" name="Google Shape;480;p47"/>
          <p:cNvSpPr/>
          <p:nvPr/>
        </p:nvSpPr>
        <p:spPr>
          <a:xfrm>
            <a:off x="7048212" y="3950651"/>
            <a:ext cx="804900" cy="507000"/>
          </a:xfrm>
          <a:prstGeom prst="roundRect">
            <a:avLst>
              <a:gd name="adj" fmla="val 15128"/>
            </a:avLst>
          </a:prstGeom>
          <a:solidFill>
            <a:srgbClr val="EBEBEB"/>
          </a:solidFill>
          <a:ln w="9525" cap="flat" cmpd="sng">
            <a:solidFill>
              <a:srgbClr val="DCDC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+mj-lt"/>
                <a:ea typeface="Helvetica Neue"/>
                <a:cs typeface="Helvetica Neue"/>
                <a:sym typeface="Helvetica Neue"/>
              </a:rPr>
              <a:t>Data Management</a:t>
            </a:r>
            <a:endParaRPr sz="700">
              <a:latin typeface="+mj-lt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81" name="Google Shape;481;p47"/>
          <p:cNvSpPr/>
          <p:nvPr/>
        </p:nvSpPr>
        <p:spPr>
          <a:xfrm>
            <a:off x="6121193" y="3950651"/>
            <a:ext cx="804900" cy="507000"/>
          </a:xfrm>
          <a:prstGeom prst="roundRect">
            <a:avLst>
              <a:gd name="adj" fmla="val 15128"/>
            </a:avLst>
          </a:prstGeom>
          <a:solidFill>
            <a:srgbClr val="EBEBEB"/>
          </a:solidFill>
          <a:ln w="9525" cap="flat" cmpd="sng">
            <a:solidFill>
              <a:srgbClr val="DCDC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+mj-lt"/>
                <a:ea typeface="Helvetica Neue"/>
                <a:cs typeface="Helvetica Neue"/>
                <a:sym typeface="Helvetica Neue"/>
              </a:rPr>
              <a:t>Customer Service</a:t>
            </a:r>
            <a:endParaRPr sz="700">
              <a:latin typeface="+mj-lt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82" name="Google Shape;482;p47"/>
          <p:cNvSpPr/>
          <p:nvPr/>
        </p:nvSpPr>
        <p:spPr>
          <a:xfrm>
            <a:off x="2413125" y="3950651"/>
            <a:ext cx="804900" cy="507000"/>
          </a:xfrm>
          <a:prstGeom prst="roundRect">
            <a:avLst>
              <a:gd name="adj" fmla="val 15128"/>
            </a:avLst>
          </a:prstGeom>
          <a:solidFill>
            <a:srgbClr val="EBEBEB"/>
          </a:solidFill>
          <a:ln w="9525" cap="flat" cmpd="sng">
            <a:solidFill>
              <a:srgbClr val="DCDC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+mj-lt"/>
                <a:ea typeface="Helvetica Neue"/>
                <a:cs typeface="Helvetica Neue"/>
                <a:sym typeface="Helvetica Neue"/>
              </a:rPr>
              <a:t>Content Strategy and Editorial</a:t>
            </a:r>
            <a:endParaRPr sz="700">
              <a:latin typeface="+mj-lt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83" name="Google Shape;483;p47"/>
          <p:cNvSpPr/>
          <p:nvPr/>
        </p:nvSpPr>
        <p:spPr>
          <a:xfrm>
            <a:off x="1473619" y="3328351"/>
            <a:ext cx="804900" cy="507000"/>
          </a:xfrm>
          <a:prstGeom prst="roundRect">
            <a:avLst>
              <a:gd name="adj" fmla="val 15128"/>
            </a:avLst>
          </a:prstGeom>
          <a:solidFill>
            <a:srgbClr val="EBEBEB"/>
          </a:solidFill>
          <a:ln w="9525" cap="flat" cmpd="sng">
            <a:solidFill>
              <a:srgbClr val="DCDC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+mj-lt"/>
                <a:ea typeface="Helvetica Neue"/>
                <a:cs typeface="Helvetica Neue"/>
                <a:sym typeface="Helvetica Neue"/>
              </a:rPr>
              <a:t>Sourcing</a:t>
            </a:r>
            <a:endParaRPr sz="700">
              <a:latin typeface="+mj-lt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84" name="Google Shape;484;p47"/>
          <p:cNvSpPr/>
          <p:nvPr/>
        </p:nvSpPr>
        <p:spPr>
          <a:xfrm>
            <a:off x="4267162" y="3952263"/>
            <a:ext cx="804900" cy="507000"/>
          </a:xfrm>
          <a:prstGeom prst="roundRect">
            <a:avLst>
              <a:gd name="adj" fmla="val 15128"/>
            </a:avLst>
          </a:prstGeom>
          <a:solidFill>
            <a:srgbClr val="EBEBEB"/>
          </a:solidFill>
          <a:ln w="9525" cap="flat" cmpd="sng">
            <a:solidFill>
              <a:srgbClr val="DCDC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Payment</a:t>
            </a:r>
            <a:endParaRPr sz="700">
              <a:solidFill>
                <a:schemeClr val="dk1"/>
              </a:solidFill>
              <a:latin typeface="+mj-lt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title+text">
  <a:themeElements>
    <a:clrScheme name="Larissa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513</Words>
  <Application>Microsoft Macintosh PowerPoint</Application>
  <PresentationFormat>On-screen Show (16:9)</PresentationFormat>
  <Paragraphs>189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Times New Roman</vt:lpstr>
      <vt:lpstr>Helvetica Neue</vt:lpstr>
      <vt:lpstr>Calibri</vt:lpstr>
      <vt:lpstr>Arial</vt:lpstr>
      <vt:lpstr>Verdana</vt:lpstr>
      <vt:lpstr>1_title+text</vt:lpstr>
      <vt:lpstr>Simple Light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GUENTHER, Milan</cp:lastModifiedBy>
  <cp:revision>1</cp:revision>
  <dcterms:modified xsi:type="dcterms:W3CDTF">2019-07-22T15:59:33Z</dcterms:modified>
</cp:coreProperties>
</file>