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ipad-pro/"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c1f8759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c1f8759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 and integers</a:t>
            </a:r>
            <a:endParaRPr/>
          </a:p>
          <a:p>
            <a:pPr indent="0" lvl="0" marL="0" rtl="0" algn="l">
              <a:spcBef>
                <a:spcPts val="0"/>
              </a:spcBef>
              <a:spcAft>
                <a:spcPts val="0"/>
              </a:spcAft>
              <a:buNone/>
            </a:pPr>
            <a:r>
              <a:rPr lang="en"/>
              <a:t>Size in bytes</a:t>
            </a:r>
            <a:endParaRPr/>
          </a:p>
          <a:p>
            <a:pPr indent="0" lvl="0" marL="0" rtl="0" algn="l">
              <a:spcBef>
                <a:spcPts val="0"/>
              </a:spcBef>
              <a:spcAft>
                <a:spcPts val="0"/>
              </a:spcAft>
              <a:buNone/>
            </a:pPr>
            <a:r>
              <a:rPr lang="en"/>
              <a:t>Number of files touched during the session</a:t>
            </a:r>
            <a:endParaRPr/>
          </a:p>
          <a:p>
            <a:pPr indent="0" lvl="0" marL="0" rtl="0" algn="l">
              <a:spcBef>
                <a:spcPts val="0"/>
              </a:spcBef>
              <a:spcAft>
                <a:spcPts val="0"/>
              </a:spcAft>
              <a:buNone/>
            </a:pPr>
            <a:r>
              <a:rPr lang="en"/>
              <a:t>c = cursor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c1f8759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c1f8759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Black diamond: Composition association</a:t>
            </a:r>
            <a:endParaRPr/>
          </a:p>
          <a:p>
            <a:pPr indent="0" lvl="0" marL="0" rtl="0" algn="l">
              <a:spcBef>
                <a:spcPts val="0"/>
              </a:spcBef>
              <a:spcAft>
                <a:spcPts val="0"/>
              </a:spcAft>
              <a:buNone/>
            </a:pPr>
            <a:r>
              <a:rPr lang="en"/>
              <a:t>Arrow: </a:t>
            </a:r>
            <a:r>
              <a:rPr lang="en"/>
              <a:t>Dependency</a:t>
            </a:r>
            <a:r>
              <a:rPr lang="en"/>
              <a:t> association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01fda3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01fda3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Flask</a:t>
            </a:r>
            <a:endParaRPr/>
          </a:p>
          <a:p>
            <a:pPr indent="0" lvl="0" marL="0" rtl="0" algn="l">
              <a:spcBef>
                <a:spcPts val="0"/>
              </a:spcBef>
              <a:spcAft>
                <a:spcPts val="0"/>
              </a:spcAft>
              <a:buNone/>
            </a:pPr>
            <a:r>
              <a:rPr lang="en"/>
              <a:t>Information also includes the number of </a:t>
            </a:r>
            <a:r>
              <a:rPr lang="en"/>
              <a:t>search engines that determine the file to be malicious or undetected, as well as the engines and results themselves.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b3fb598d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b3fb598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VirusTotal Free API Key:</a:t>
            </a:r>
            <a:endParaRPr/>
          </a:p>
          <a:p>
            <a:pPr indent="0" lvl="0" marL="0" rtl="0" algn="l">
              <a:spcBef>
                <a:spcPts val="0"/>
              </a:spcBef>
              <a:spcAft>
                <a:spcPts val="0"/>
              </a:spcAft>
              <a:buNone/>
            </a:pPr>
            <a:r>
              <a:rPr lang="en"/>
              <a:t>	Not all URLs were able to be scanned by our product, and after a little digging, we figured out that the Free API Key doesn’t allow for real-time scanning of URLs. This means that only URLs populated in VirusTotal’s database were valid with the free API key; </a:t>
            </a:r>
            <a:r>
              <a:rPr lang="en"/>
              <a:t>otherwise</a:t>
            </a:r>
            <a:r>
              <a:rPr lang="en"/>
              <a:t>, VirusTotal would not return any data. This then required us to “clean” or parse the user’s input and grab only the main domain name from the URL and pass that to VirusTotal instead of passing the </a:t>
            </a:r>
            <a:r>
              <a:rPr lang="en"/>
              <a:t>entire user URL. For example, “</a:t>
            </a:r>
            <a:r>
              <a:rPr lang="en" u="sng">
                <a:solidFill>
                  <a:schemeClr val="hlink"/>
                </a:solidFill>
                <a:hlinkClick r:id="rId2"/>
              </a:rPr>
              <a:t>https://www.apple.com/ipad-pro/</a:t>
            </a:r>
            <a:r>
              <a:rPr lang="en"/>
              <a:t>” is “cleaned” to “apple.com”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5bbf47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5bbf47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overall goals that we want our front end to achieve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5bbf47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a5bbf47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variety of different tactics are used to enhance the user experience of Threat Detector.</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UI Object shapes and sizes: Squared off with slightly rounded corners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SVGs are Scalable Vector Graphics that are coded into the site. They are useful because they don’t pixelate when the size of the image changes; they “scale” up in resolution to provide a crystal clear experience. The detection page contains multiple SVGs, and the service’s Logo is an SVG as well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5bbf47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a5bbf47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Clement</a:t>
            </a:r>
            <a:endParaRPr/>
          </a:p>
          <a:p>
            <a:pPr indent="0" lvl="0" marL="0" rtl="0" algn="l">
              <a:spcBef>
                <a:spcPts val="0"/>
              </a:spcBef>
              <a:spcAft>
                <a:spcPts val="0"/>
              </a:spcAft>
              <a:buNone/>
            </a:pPr>
            <a:r>
              <a:rPr lang="en"/>
              <a:t>Mockup made in Adobe XD….it looks very similar to the setup and layout of VirusTotal.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01fda3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01fda3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Biruk</a:t>
            </a:r>
            <a:endParaRPr/>
          </a:p>
          <a:p>
            <a:pPr indent="0" lvl="0" marL="0" rtl="0" algn="l">
              <a:spcBef>
                <a:spcPts val="0"/>
              </a:spcBef>
              <a:spcAft>
                <a:spcPts val="0"/>
              </a:spcAft>
              <a:buNone/>
            </a:pPr>
            <a:r>
              <a:rPr lang="en"/>
              <a:t>With and Adobe XD mockup, we determined that Bootstrap and CSS would serve our purpose for making the mockup come to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8 pages involving front end. There are 2 pages for malicious and clean entry (one for hash and one for URL). The reason for doing this is because hash and URL contain different types of data, and we thought it would be easiest to make a separate page for malicious and clean URLs apart from malicious and clean hashes. In the end, we realized that it is </a:t>
            </a:r>
            <a:r>
              <a:rPr lang="en"/>
              <a:t>unnecessary</a:t>
            </a:r>
            <a:r>
              <a:rPr lang="en"/>
              <a:t> to have separate pages for malicious and clean URLs.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b22094bb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b22094bb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b22094b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b22094b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5bbf47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5bbf47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b22094bb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b22094bb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b22094b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b22094b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c1f875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c1f875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5bbf47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a5bbf47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a5bbf47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a5bbf47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a5bbf47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a5bbf47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01fda36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01fda3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a5bbf47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a5bbf47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b3fb598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b3fb598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b3fb598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b3fb598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b3fb598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b3fb598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b3fb598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b3fb598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b3fb598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b3fb598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were not strict as we often helped with tasks outside of our main responsibilities.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01fda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01fda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Threat Detector</a:t>
            </a:r>
            <a:r>
              <a:rPr lang="en">
                <a:highlight>
                  <a:srgbClr val="FFFFFF"/>
                </a:highlight>
              </a:rPr>
              <a:t>®</a:t>
            </a:r>
            <a:endParaRPr/>
          </a:p>
        </p:txBody>
      </p:sp>
      <p:sp>
        <p:nvSpPr>
          <p:cNvPr id="67" name="Google Shape;67;p13"/>
          <p:cNvSpPr txBox="1"/>
          <p:nvPr>
            <p:ph idx="1" type="subTitle"/>
          </p:nvPr>
        </p:nvSpPr>
        <p:spPr>
          <a:xfrm>
            <a:off x="2136750" y="2978889"/>
            <a:ext cx="4870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
              <a:t>Team H</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Mark Biegel, Tim Yingling, Jenna Pasternak, Scott Boyd, </a:t>
            </a:r>
            <a:endParaRPr b="1"/>
          </a:p>
          <a:p>
            <a:pPr indent="0" lvl="0" marL="0" rtl="0" algn="ctr">
              <a:spcBef>
                <a:spcPts val="0"/>
              </a:spcBef>
              <a:spcAft>
                <a:spcPts val="0"/>
              </a:spcAft>
              <a:buNone/>
            </a:pPr>
            <a:r>
              <a:rPr b="1" lang="en"/>
              <a:t>Clement Onoja, Biruk Yimer</a:t>
            </a:r>
            <a:endParaRPr b="1"/>
          </a:p>
        </p:txBody>
      </p:sp>
      <p:sp>
        <p:nvSpPr>
          <p:cNvPr id="68" name="Google Shape;68;p13"/>
          <p:cNvSpPr txBox="1"/>
          <p:nvPr>
            <p:ph idx="1" type="subTitle"/>
          </p:nvPr>
        </p:nvSpPr>
        <p:spPr>
          <a:xfrm>
            <a:off x="4003200" y="2495549"/>
            <a:ext cx="1137600" cy="40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100"/>
              <a:t>v1.1.0</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727800" y="6111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ER Diagram</a:t>
            </a:r>
            <a:endParaRPr sz="2840"/>
          </a:p>
        </p:txBody>
      </p:sp>
      <p:pic>
        <p:nvPicPr>
          <p:cNvPr id="129" name="Google Shape;129;p22"/>
          <p:cNvPicPr preferRelativeResize="0"/>
          <p:nvPr/>
        </p:nvPicPr>
        <p:blipFill rotWithShape="1">
          <a:blip r:embed="rId3">
            <a:alphaModFix/>
          </a:blip>
          <a:srcRect b="15772" l="26262" r="29218" t="15799"/>
          <a:stretch/>
        </p:blipFill>
        <p:spPr>
          <a:xfrm>
            <a:off x="2138025" y="1368175"/>
            <a:ext cx="4867949" cy="348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729450" y="582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Class Diagram</a:t>
            </a:r>
            <a:endParaRPr sz="2840"/>
          </a:p>
        </p:txBody>
      </p:sp>
      <p:pic>
        <p:nvPicPr>
          <p:cNvPr id="135" name="Google Shape;135;p23"/>
          <p:cNvPicPr preferRelativeResize="0"/>
          <p:nvPr/>
        </p:nvPicPr>
        <p:blipFill rotWithShape="1">
          <a:blip r:embed="rId3">
            <a:alphaModFix/>
          </a:blip>
          <a:srcRect b="15107" l="24925" r="29756" t="15496"/>
          <a:stretch/>
        </p:blipFill>
        <p:spPr>
          <a:xfrm>
            <a:off x="2224775" y="1237050"/>
            <a:ext cx="4694448" cy="3818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727800" y="57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 Hashes</a:t>
            </a:r>
            <a:endParaRPr/>
          </a:p>
        </p:txBody>
      </p:sp>
      <p:pic>
        <p:nvPicPr>
          <p:cNvPr id="141" name="Google Shape;141;p24"/>
          <p:cNvPicPr preferRelativeResize="0"/>
          <p:nvPr/>
        </p:nvPicPr>
        <p:blipFill>
          <a:blip r:embed="rId3">
            <a:alphaModFix/>
          </a:blip>
          <a:stretch>
            <a:fillRect/>
          </a:stretch>
        </p:blipFill>
        <p:spPr>
          <a:xfrm>
            <a:off x="6485900" y="2008300"/>
            <a:ext cx="2158525" cy="2767350"/>
          </a:xfrm>
          <a:prstGeom prst="rect">
            <a:avLst/>
          </a:prstGeom>
          <a:noFill/>
          <a:ln>
            <a:noFill/>
          </a:ln>
          <a:effectLst>
            <a:outerShdw blurRad="57150" rotWithShape="0" algn="bl" dir="5400000" dist="19050">
              <a:srgbClr val="000000">
                <a:alpha val="50000"/>
              </a:srgbClr>
            </a:outerShdw>
          </a:effectLst>
        </p:spPr>
      </p:pic>
      <p:sp>
        <p:nvSpPr>
          <p:cNvPr id="142" name="Google Shape;142;p24"/>
          <p:cNvSpPr txBox="1"/>
          <p:nvPr/>
        </p:nvSpPr>
        <p:spPr>
          <a:xfrm>
            <a:off x="713350" y="1524000"/>
            <a:ext cx="55263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Created VirusResponse class to handle working with the API</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User can input the hash in the following formats: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MD5</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SHA256</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SHA1</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SSDEEP</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VirusTotal retrieves other 3 hash types as well as additional information to store in the database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 URLs</a:t>
            </a:r>
            <a:endParaRPr/>
          </a:p>
        </p:txBody>
      </p:sp>
      <p:sp>
        <p:nvSpPr>
          <p:cNvPr id="148" name="Google Shape;148;p25"/>
          <p:cNvSpPr txBox="1"/>
          <p:nvPr/>
        </p:nvSpPr>
        <p:spPr>
          <a:xfrm>
            <a:off x="325875" y="1476075"/>
            <a:ext cx="85305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Uses a separate API call to retrieve information about URLs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Most of the information is different from file hashes, but engines and results are still retrieved</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Challenges: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Differentiate between an entered file hash and URL</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Limitations of VirusTotal Free API Key</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
                <a:latin typeface="Lato"/>
                <a:ea typeface="Lato"/>
                <a:cs typeface="Lato"/>
                <a:sym typeface="Lato"/>
              </a:rPr>
              <a:t>Required the user’s input to be “cleaned”</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Different keywords for malicious vs clean URL</a:t>
            </a:r>
            <a:endParaRPr>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5869875" y="2939625"/>
            <a:ext cx="2962425" cy="1928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155" name="Google Shape;155;p26"/>
          <p:cNvSpPr txBox="1"/>
          <p:nvPr/>
        </p:nvSpPr>
        <p:spPr>
          <a:xfrm>
            <a:off x="713350" y="1524000"/>
            <a:ext cx="59583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Experience is the forefront of the likability of a product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cohesive interface is the foundation for a </a:t>
            </a:r>
            <a:r>
              <a:rPr lang="en">
                <a:latin typeface="Lato"/>
                <a:ea typeface="Lato"/>
                <a:cs typeface="Lato"/>
                <a:sym typeface="Lato"/>
              </a:rPr>
              <a:t>quality user experience.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Threat Detector’s front-end goals: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Cohesive </a:t>
            </a:r>
            <a:r>
              <a:rPr lang="en">
                <a:latin typeface="Lato"/>
                <a:ea typeface="Lato"/>
                <a:cs typeface="Lato"/>
                <a:sym typeface="Lato"/>
              </a:rPr>
              <a:t>layout from page to page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Scalable on multiple devices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Easy-to-navigate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Simplistic, yet informative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Intuitive actions and responses</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Modern and sleek</a:t>
            </a:r>
            <a:endParaRPr>
              <a:latin typeface="Lato"/>
              <a:ea typeface="Lato"/>
              <a:cs typeface="Lato"/>
              <a:sym typeface="Lato"/>
            </a:endParaRPr>
          </a:p>
        </p:txBody>
      </p:sp>
      <p:pic>
        <p:nvPicPr>
          <p:cNvPr id="156" name="Google Shape;156;p26"/>
          <p:cNvPicPr preferRelativeResize="0"/>
          <p:nvPr/>
        </p:nvPicPr>
        <p:blipFill rotWithShape="1">
          <a:blip r:embed="rId3">
            <a:alphaModFix/>
          </a:blip>
          <a:srcRect b="28509" l="8134" r="58058" t="19542"/>
          <a:stretch/>
        </p:blipFill>
        <p:spPr>
          <a:xfrm>
            <a:off x="6218475" y="2623275"/>
            <a:ext cx="2658024" cy="22972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User Experience Tactics</a:t>
            </a:r>
            <a:endParaRPr/>
          </a:p>
        </p:txBody>
      </p:sp>
      <p:sp>
        <p:nvSpPr>
          <p:cNvPr id="162" name="Google Shape;162;p27"/>
          <p:cNvSpPr txBox="1"/>
          <p:nvPr/>
        </p:nvSpPr>
        <p:spPr>
          <a:xfrm>
            <a:off x="713350" y="1524000"/>
            <a:ext cx="5131200" cy="302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Rich, Pastel Colors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UI Object shapes and sizes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Graphics-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High resolution images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GIFs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SVGs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Thin, crisp fonts</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Output information sized larger or smaller based on importance of information </a:t>
            </a:r>
            <a:endParaRPr>
              <a:latin typeface="Lato"/>
              <a:ea typeface="Lato"/>
              <a:cs typeface="Lato"/>
              <a:sym typeface="Lato"/>
            </a:endParaRPr>
          </a:p>
        </p:txBody>
      </p:sp>
      <p:pic>
        <p:nvPicPr>
          <p:cNvPr id="163" name="Google Shape;163;p27"/>
          <p:cNvPicPr preferRelativeResize="0"/>
          <p:nvPr/>
        </p:nvPicPr>
        <p:blipFill rotWithShape="1">
          <a:blip r:embed="rId3">
            <a:alphaModFix/>
          </a:blip>
          <a:srcRect b="0" l="15552" r="14296" t="0"/>
          <a:stretch/>
        </p:blipFill>
        <p:spPr>
          <a:xfrm>
            <a:off x="6128450" y="2949550"/>
            <a:ext cx="2667000" cy="179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Initial Mock-up</a:t>
            </a:r>
            <a:endParaRPr/>
          </a:p>
        </p:txBody>
      </p:sp>
      <p:sp>
        <p:nvSpPr>
          <p:cNvPr id="169" name="Google Shape;169;p28"/>
          <p:cNvSpPr txBox="1"/>
          <p:nvPr/>
        </p:nvSpPr>
        <p:spPr>
          <a:xfrm>
            <a:off x="1972350" y="4743300"/>
            <a:ext cx="520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Lato"/>
                <a:ea typeface="Lato"/>
                <a:cs typeface="Lato"/>
                <a:sym typeface="Lato"/>
              </a:rPr>
              <a:t>Mock up of potential front-end’s look and feel made in Adobe XD</a:t>
            </a:r>
            <a:endParaRPr i="1">
              <a:latin typeface="Lato"/>
              <a:ea typeface="Lato"/>
              <a:cs typeface="Lato"/>
              <a:sym typeface="Lato"/>
            </a:endParaRPr>
          </a:p>
        </p:txBody>
      </p:sp>
      <p:pic>
        <p:nvPicPr>
          <p:cNvPr id="170" name="Google Shape;170;p28"/>
          <p:cNvPicPr preferRelativeResize="0"/>
          <p:nvPr/>
        </p:nvPicPr>
        <p:blipFill>
          <a:blip r:embed="rId3">
            <a:alphaModFix/>
          </a:blip>
          <a:stretch>
            <a:fillRect/>
          </a:stretch>
        </p:blipFill>
        <p:spPr>
          <a:xfrm>
            <a:off x="510700" y="1429075"/>
            <a:ext cx="4459612" cy="3314223"/>
          </a:xfrm>
          <a:prstGeom prst="rect">
            <a:avLst/>
          </a:prstGeom>
          <a:noFill/>
          <a:ln>
            <a:noFill/>
          </a:ln>
        </p:spPr>
      </p:pic>
      <p:pic>
        <p:nvPicPr>
          <p:cNvPr id="171" name="Google Shape;171;p28"/>
          <p:cNvPicPr preferRelativeResize="0"/>
          <p:nvPr/>
        </p:nvPicPr>
        <p:blipFill>
          <a:blip r:embed="rId4">
            <a:alphaModFix/>
          </a:blip>
          <a:stretch>
            <a:fillRect/>
          </a:stretch>
        </p:blipFill>
        <p:spPr>
          <a:xfrm>
            <a:off x="5657737" y="1429075"/>
            <a:ext cx="2494016" cy="33142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Layout</a:t>
            </a:r>
            <a:endParaRPr/>
          </a:p>
        </p:txBody>
      </p:sp>
      <p:pic>
        <p:nvPicPr>
          <p:cNvPr id="177" name="Google Shape;177;p29"/>
          <p:cNvPicPr preferRelativeResize="0"/>
          <p:nvPr/>
        </p:nvPicPr>
        <p:blipFill>
          <a:blip r:embed="rId3">
            <a:alphaModFix/>
          </a:blip>
          <a:stretch>
            <a:fillRect/>
          </a:stretch>
        </p:blipFill>
        <p:spPr>
          <a:xfrm>
            <a:off x="5570225" y="3437550"/>
            <a:ext cx="3071175" cy="1705950"/>
          </a:xfrm>
          <a:prstGeom prst="rect">
            <a:avLst/>
          </a:prstGeom>
          <a:noFill/>
          <a:ln>
            <a:noFill/>
          </a:ln>
          <a:effectLst>
            <a:outerShdw blurRad="57150" rotWithShape="0" algn="bl" dir="5400000" dist="19050">
              <a:srgbClr val="000000">
                <a:alpha val="50000"/>
              </a:srgbClr>
            </a:outerShdw>
          </a:effectLst>
        </p:spPr>
      </p:pic>
      <p:sp>
        <p:nvSpPr>
          <p:cNvPr id="178" name="Google Shape;178;p29"/>
          <p:cNvSpPr txBox="1"/>
          <p:nvPr/>
        </p:nvSpPr>
        <p:spPr>
          <a:xfrm>
            <a:off x="713350" y="1524000"/>
            <a:ext cx="5277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Bootstrap Framework with CSS for easy implementation and cohesive appearance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Front-end composed of 8 pages: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Homepage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About</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Help</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Invalid Entry</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Malicious Hash and URL (x2)</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Clean Hash and URL (x2)</a:t>
            </a:r>
            <a:endParaRPr>
              <a:latin typeface="Lato"/>
              <a:ea typeface="Lato"/>
              <a:cs typeface="Lato"/>
              <a:sym typeface="Lato"/>
            </a:endParaRPr>
          </a:p>
        </p:txBody>
      </p:sp>
      <p:pic>
        <p:nvPicPr>
          <p:cNvPr id="179" name="Google Shape;179;p29"/>
          <p:cNvPicPr preferRelativeResize="0"/>
          <p:nvPr/>
        </p:nvPicPr>
        <p:blipFill>
          <a:blip r:embed="rId4">
            <a:alphaModFix/>
          </a:blip>
          <a:stretch>
            <a:fillRect/>
          </a:stretch>
        </p:blipFill>
        <p:spPr>
          <a:xfrm>
            <a:off x="6689249" y="905450"/>
            <a:ext cx="1765701" cy="2491127"/>
          </a:xfrm>
          <a:prstGeom prst="rect">
            <a:avLst/>
          </a:prstGeom>
          <a:noFill/>
          <a:ln>
            <a:noFill/>
          </a:ln>
          <a:effectLst>
            <a:outerShdw blurRad="57150" rotWithShape="0" algn="bl" dir="5400000" dist="19050">
              <a:srgbClr val="000000">
                <a:alpha val="39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Our Product</a:t>
            </a:r>
            <a:endParaRPr/>
          </a:p>
        </p:txBody>
      </p:sp>
      <p:sp>
        <p:nvSpPr>
          <p:cNvPr id="185" name="Google Shape;185;p30"/>
          <p:cNvSpPr txBox="1"/>
          <p:nvPr/>
        </p:nvSpPr>
        <p:spPr>
          <a:xfrm>
            <a:off x="729450" y="1420800"/>
            <a:ext cx="71922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Tested code as it was developed, but wrote formal tests once the product was complete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White box testing</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Most of the database </a:t>
            </a:r>
            <a:r>
              <a:rPr lang="en">
                <a:latin typeface="Lato"/>
                <a:ea typeface="Lato"/>
                <a:cs typeface="Lato"/>
                <a:sym typeface="Lato"/>
              </a:rPr>
              <a:t>functionality</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Black box testing</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Testing the product as a whole</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p:txBody>
      </p:sp>
      <p:pic>
        <p:nvPicPr>
          <p:cNvPr id="186" name="Google Shape;186;p30"/>
          <p:cNvPicPr preferRelativeResize="0"/>
          <p:nvPr/>
        </p:nvPicPr>
        <p:blipFill>
          <a:blip r:embed="rId3">
            <a:alphaModFix/>
          </a:blip>
          <a:stretch>
            <a:fillRect/>
          </a:stretch>
        </p:blipFill>
        <p:spPr>
          <a:xfrm>
            <a:off x="5045529" y="3334450"/>
            <a:ext cx="3722271" cy="1447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White Box Testing</a:t>
            </a:r>
            <a:endParaRPr/>
          </a:p>
        </p:txBody>
      </p:sp>
      <p:sp>
        <p:nvSpPr>
          <p:cNvPr id="192" name="Google Shape;192;p31"/>
          <p:cNvSpPr txBox="1"/>
          <p:nvPr/>
        </p:nvSpPr>
        <p:spPr>
          <a:xfrm>
            <a:off x="729450" y="1296950"/>
            <a:ext cx="7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31"/>
          <p:cNvSpPr txBox="1"/>
          <p:nvPr/>
        </p:nvSpPr>
        <p:spPr>
          <a:xfrm>
            <a:off x="431325" y="1255625"/>
            <a:ext cx="83676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Created a single test file: data_test.py</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Started tests on an empty database file</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Made sure that search and store functions worked correctly</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All database tests passed without having to modify the code</a:t>
            </a:r>
            <a:endParaRPr>
              <a:latin typeface="Lato"/>
              <a:ea typeface="Lato"/>
              <a:cs typeface="Lato"/>
              <a:sym typeface="Lato"/>
            </a:endParaRPr>
          </a:p>
        </p:txBody>
      </p:sp>
      <p:pic>
        <p:nvPicPr>
          <p:cNvPr id="194" name="Google Shape;194;p31"/>
          <p:cNvPicPr preferRelativeResize="0"/>
          <p:nvPr/>
        </p:nvPicPr>
        <p:blipFill>
          <a:blip r:embed="rId3">
            <a:alphaModFix/>
          </a:blip>
          <a:stretch>
            <a:fillRect/>
          </a:stretch>
        </p:blipFill>
        <p:spPr>
          <a:xfrm>
            <a:off x="5556800" y="3095925"/>
            <a:ext cx="3203400" cy="1668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a:t>
            </a:r>
            <a:endParaRPr/>
          </a:p>
        </p:txBody>
      </p:sp>
      <p:sp>
        <p:nvSpPr>
          <p:cNvPr id="74" name="Google Shape;74;p14"/>
          <p:cNvSpPr txBox="1"/>
          <p:nvPr/>
        </p:nvSpPr>
        <p:spPr>
          <a:xfrm>
            <a:off x="397500" y="1111850"/>
            <a:ext cx="8434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Virus hash and URL scanner</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Versatile and robust application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Uses VirusTotal API for scanning capabilities</a:t>
            </a:r>
            <a:endParaRPr>
              <a:latin typeface="Lato"/>
              <a:ea typeface="Lato"/>
              <a:cs typeface="Lato"/>
              <a:sym typeface="Lato"/>
            </a:endParaRPr>
          </a:p>
        </p:txBody>
      </p:sp>
      <p:pic>
        <p:nvPicPr>
          <p:cNvPr id="75" name="Google Shape;75;p14"/>
          <p:cNvPicPr preferRelativeResize="0"/>
          <p:nvPr/>
        </p:nvPicPr>
        <p:blipFill>
          <a:blip r:embed="rId3">
            <a:alphaModFix/>
          </a:blip>
          <a:stretch>
            <a:fillRect/>
          </a:stretch>
        </p:blipFill>
        <p:spPr>
          <a:xfrm>
            <a:off x="6363325" y="2506875"/>
            <a:ext cx="2386900" cy="2386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Black Box</a:t>
            </a:r>
            <a:r>
              <a:rPr lang="en"/>
              <a:t> Testing</a:t>
            </a:r>
            <a:endParaRPr/>
          </a:p>
        </p:txBody>
      </p:sp>
      <p:sp>
        <p:nvSpPr>
          <p:cNvPr id="200" name="Google Shape;200;p32"/>
          <p:cNvSpPr txBox="1"/>
          <p:nvPr/>
        </p:nvSpPr>
        <p:spPr>
          <a:xfrm>
            <a:off x="729450" y="1296950"/>
            <a:ext cx="7192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Testing was performed by using </a:t>
            </a:r>
            <a:r>
              <a:rPr lang="en">
                <a:latin typeface="Lato"/>
                <a:ea typeface="Lato"/>
                <a:cs typeface="Lato"/>
                <a:sym typeface="Lato"/>
              </a:rPr>
              <a:t>different</a:t>
            </a:r>
            <a:r>
              <a:rPr lang="en">
                <a:latin typeface="Lato"/>
                <a:ea typeface="Lato"/>
                <a:cs typeface="Lato"/>
                <a:sym typeface="Lato"/>
              </a:rPr>
              <a:t> inputs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Main focuses: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Displaying the correct status for hashes and URLs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Invalid inputs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Routing works correctly</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p:txBody>
      </p:sp>
      <p:pic>
        <p:nvPicPr>
          <p:cNvPr id="201" name="Google Shape;201;p32"/>
          <p:cNvPicPr preferRelativeResize="0"/>
          <p:nvPr/>
        </p:nvPicPr>
        <p:blipFill rotWithShape="1">
          <a:blip r:embed="rId3">
            <a:alphaModFix/>
          </a:blip>
          <a:srcRect b="0" l="0" r="2334" t="0"/>
          <a:stretch/>
        </p:blipFill>
        <p:spPr>
          <a:xfrm>
            <a:off x="5688425" y="2774450"/>
            <a:ext cx="2936525" cy="200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Documentation</a:t>
            </a:r>
            <a:endParaRPr/>
          </a:p>
        </p:txBody>
      </p:sp>
      <p:sp>
        <p:nvSpPr>
          <p:cNvPr id="207" name="Google Shape;207;p33"/>
          <p:cNvSpPr txBox="1"/>
          <p:nvPr/>
        </p:nvSpPr>
        <p:spPr>
          <a:xfrm>
            <a:off x="729450" y="1296950"/>
            <a:ext cx="71922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a:latin typeface="Lato"/>
                <a:ea typeface="Lato"/>
                <a:cs typeface="Lato"/>
                <a:sym typeface="Lato"/>
              </a:rPr>
              <a:t>All documents are available in the Github repository</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README for our source code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Administrator Manual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System Testing Documentation</a:t>
            </a:r>
            <a:endParaRPr>
              <a:latin typeface="Lato"/>
              <a:ea typeface="Lato"/>
              <a:cs typeface="Lato"/>
              <a:sym typeface="Lato"/>
            </a:endParaRPr>
          </a:p>
        </p:txBody>
      </p:sp>
      <p:pic>
        <p:nvPicPr>
          <p:cNvPr id="208" name="Google Shape;208;p33"/>
          <p:cNvPicPr preferRelativeResize="0"/>
          <p:nvPr/>
        </p:nvPicPr>
        <p:blipFill>
          <a:blip r:embed="rId3">
            <a:alphaModFix/>
          </a:blip>
          <a:stretch>
            <a:fillRect/>
          </a:stretch>
        </p:blipFill>
        <p:spPr>
          <a:xfrm>
            <a:off x="4808500" y="3067175"/>
            <a:ext cx="3872900" cy="1634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219" name="Google Shape;219;p35"/>
          <p:cNvSpPr txBox="1"/>
          <p:nvPr/>
        </p:nvSpPr>
        <p:spPr>
          <a:xfrm>
            <a:off x="268375" y="1207700"/>
            <a:ext cx="85977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Learned how to use GitHub</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Maybe not the best use of it, but learned how to separate development and merge code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Also learned how to use organization software with Jira</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Being thrown into web development was a good way to learn</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Not fun in the moment, but overall beneficial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Learned that we shouldn’t be calling the API 10 times per run</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Our first major “bug”</a:t>
            </a:r>
            <a:endParaRPr>
              <a:latin typeface="Lato"/>
              <a:ea typeface="Lato"/>
              <a:cs typeface="Lato"/>
              <a:sym typeface="Lato"/>
            </a:endParaRPr>
          </a:p>
        </p:txBody>
      </p:sp>
      <p:pic>
        <p:nvPicPr>
          <p:cNvPr id="220" name="Google Shape;220;p35"/>
          <p:cNvPicPr preferRelativeResize="0"/>
          <p:nvPr/>
        </p:nvPicPr>
        <p:blipFill>
          <a:blip r:embed="rId3">
            <a:alphaModFix/>
          </a:blip>
          <a:stretch>
            <a:fillRect/>
          </a:stretch>
        </p:blipFill>
        <p:spPr>
          <a:xfrm>
            <a:off x="5865904" y="2900900"/>
            <a:ext cx="2906021" cy="1933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We Were to do it Again…</a:t>
            </a:r>
            <a:endParaRPr/>
          </a:p>
        </p:txBody>
      </p:sp>
      <p:sp>
        <p:nvSpPr>
          <p:cNvPr id="226" name="Google Shape;226;p36"/>
          <p:cNvSpPr txBox="1"/>
          <p:nvPr/>
        </p:nvSpPr>
        <p:spPr>
          <a:xfrm>
            <a:off x="383400" y="1178950"/>
            <a:ext cx="83964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Plan out the extra feature earlier</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Have more meetings to explain developmental decisions</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Communication was a weak point</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Have a better foundation for the project in our sprint 1</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Didn’t translate as well in our sprint 2</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Consolidate</a:t>
            </a:r>
            <a:r>
              <a:rPr lang="en">
                <a:latin typeface="Open Sans"/>
                <a:ea typeface="Open Sans"/>
                <a:cs typeface="Open Sans"/>
                <a:sym typeface="Open Sans"/>
              </a:rPr>
              <a:t> front-end HTML pages </a:t>
            </a:r>
            <a:endParaRPr>
              <a:latin typeface="Open Sans"/>
              <a:ea typeface="Open Sans"/>
              <a:cs typeface="Open Sans"/>
              <a:sym typeface="Open Sans"/>
            </a:endParaRPr>
          </a:p>
        </p:txBody>
      </p:sp>
      <p:pic>
        <p:nvPicPr>
          <p:cNvPr id="227" name="Google Shape;227;p36"/>
          <p:cNvPicPr preferRelativeResize="0"/>
          <p:nvPr/>
        </p:nvPicPr>
        <p:blipFill>
          <a:blip r:embed="rId3">
            <a:alphaModFix/>
          </a:blip>
          <a:stretch>
            <a:fillRect/>
          </a:stretch>
        </p:blipFill>
        <p:spPr>
          <a:xfrm>
            <a:off x="6498550" y="2571750"/>
            <a:ext cx="2214825" cy="221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Science 447 Overview</a:t>
            </a:r>
            <a:endParaRPr/>
          </a:p>
        </p:txBody>
      </p:sp>
      <p:sp>
        <p:nvSpPr>
          <p:cNvPr id="233" name="Google Shape;233;p37"/>
          <p:cNvSpPr txBox="1"/>
          <p:nvPr/>
        </p:nvSpPr>
        <p:spPr>
          <a:xfrm>
            <a:off x="270900" y="1152425"/>
            <a:ext cx="86022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Benefits: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Homework 1 was VERY helpful (being thrown into it was helpful)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Gained experience working with a team</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Areas for Improvement:</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Better communication from professor to teams for what is expected of them</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More discrete instructions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Alternative software to Jira (i.e Github Projects)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Threat Detector is needed</a:t>
            </a:r>
            <a:endParaRPr/>
          </a:p>
        </p:txBody>
      </p:sp>
      <p:sp>
        <p:nvSpPr>
          <p:cNvPr id="81" name="Google Shape;81;p15"/>
          <p:cNvSpPr txBox="1"/>
          <p:nvPr/>
        </p:nvSpPr>
        <p:spPr>
          <a:xfrm>
            <a:off x="397500" y="1111850"/>
            <a:ext cx="8434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Need to be able to scan file hashes to see if they are malicious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Enables users to see if a file is malicious before using or executing it</a:t>
            </a:r>
            <a:endParaRPr>
              <a:latin typeface="Lato"/>
              <a:ea typeface="Lato"/>
              <a:cs typeface="Lato"/>
              <a:sym typeface="Lato"/>
            </a:endParaRPr>
          </a:p>
          <a:p>
            <a:pPr indent="0" lvl="0" marL="4572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Scan websites to see if they </a:t>
            </a:r>
            <a:r>
              <a:rPr lang="en">
                <a:latin typeface="Lato"/>
                <a:ea typeface="Lato"/>
                <a:cs typeface="Lato"/>
                <a:sym typeface="Lato"/>
              </a:rPr>
              <a:t>contain</a:t>
            </a:r>
            <a:r>
              <a:rPr lang="en">
                <a:latin typeface="Lato"/>
                <a:ea typeface="Lato"/>
                <a:cs typeface="Lato"/>
                <a:sym typeface="Lato"/>
              </a:rPr>
              <a:t> malicious content</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Enables users to see if a site is malicious before visiting it</a:t>
            </a:r>
            <a:endParaRPr>
              <a:latin typeface="Lato"/>
              <a:ea typeface="Lato"/>
              <a:cs typeface="Lato"/>
              <a:sym typeface="Lato"/>
            </a:endParaRPr>
          </a:p>
        </p:txBody>
      </p:sp>
      <p:pic>
        <p:nvPicPr>
          <p:cNvPr id="82" name="Google Shape;82;p15"/>
          <p:cNvPicPr preferRelativeResize="0"/>
          <p:nvPr/>
        </p:nvPicPr>
        <p:blipFill>
          <a:blip r:embed="rId3">
            <a:alphaModFix/>
          </a:blip>
          <a:stretch>
            <a:fillRect/>
          </a:stretch>
        </p:blipFill>
        <p:spPr>
          <a:xfrm>
            <a:off x="5656324" y="2805050"/>
            <a:ext cx="3249651" cy="2135150"/>
          </a:xfrm>
          <a:prstGeom prst="rect">
            <a:avLst/>
          </a:prstGeom>
          <a:noFill/>
          <a:ln>
            <a:noFill/>
          </a:ln>
        </p:spPr>
      </p:pic>
      <p:pic>
        <p:nvPicPr>
          <p:cNvPr id="83" name="Google Shape;83;p15"/>
          <p:cNvPicPr preferRelativeResize="0"/>
          <p:nvPr/>
        </p:nvPicPr>
        <p:blipFill>
          <a:blip r:embed="rId4">
            <a:alphaModFix/>
          </a:blip>
          <a:stretch>
            <a:fillRect/>
          </a:stretch>
        </p:blipFill>
        <p:spPr>
          <a:xfrm>
            <a:off x="525275" y="3211100"/>
            <a:ext cx="1525625" cy="132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9" name="Google Shape;89;p16"/>
          <p:cNvSpPr txBox="1"/>
          <p:nvPr/>
        </p:nvSpPr>
        <p:spPr>
          <a:xfrm>
            <a:off x="397500" y="1111850"/>
            <a:ext cx="8434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 a website similar to VirusTotal</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Main goal: report and store status of given file hashes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Extra feature: report and store status of URLs</a:t>
            </a:r>
            <a:endParaRPr>
              <a:latin typeface="Lato"/>
              <a:ea typeface="Lato"/>
              <a:cs typeface="Lato"/>
              <a:sym typeface="Lato"/>
            </a:endParaRPr>
          </a:p>
          <a:p>
            <a:pPr indent="0" lvl="0" marL="9144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Allow for cohesive user experience between scanning hashes and URLs</a:t>
            </a:r>
            <a:endParaRPr>
              <a:latin typeface="Lato"/>
              <a:ea typeface="Lato"/>
              <a:cs typeface="Lato"/>
              <a:sym typeface="Lato"/>
            </a:endParaRPr>
          </a:p>
        </p:txBody>
      </p:sp>
      <p:pic>
        <p:nvPicPr>
          <p:cNvPr id="90" name="Google Shape;90;p16"/>
          <p:cNvPicPr preferRelativeResize="0"/>
          <p:nvPr/>
        </p:nvPicPr>
        <p:blipFill>
          <a:blip r:embed="rId3">
            <a:alphaModFix/>
          </a:blip>
          <a:stretch>
            <a:fillRect/>
          </a:stretch>
        </p:blipFill>
        <p:spPr>
          <a:xfrm>
            <a:off x="3757700" y="3423025"/>
            <a:ext cx="5074599" cy="9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Tools of Choice</a:t>
            </a:r>
            <a:endParaRPr/>
          </a:p>
        </p:txBody>
      </p:sp>
      <p:sp>
        <p:nvSpPr>
          <p:cNvPr id="96" name="Google Shape;96;p17"/>
          <p:cNvSpPr txBox="1"/>
          <p:nvPr/>
        </p:nvSpPr>
        <p:spPr>
          <a:xfrm>
            <a:off x="311700" y="1152425"/>
            <a:ext cx="8520600" cy="3837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Chose to use tools we made ourselves familiar with during the homework</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SQLite3</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Flask</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Python</a:t>
            </a:r>
            <a:endParaRPr>
              <a:latin typeface="Lato"/>
              <a:ea typeface="Lato"/>
              <a:cs typeface="Lato"/>
              <a:sym typeface="Lato"/>
            </a:endParaRPr>
          </a:p>
          <a:p>
            <a:pPr indent="0" lvl="0" marL="914400" rtl="0" algn="l">
              <a:spcBef>
                <a:spcPts val="1000"/>
              </a:spcBef>
              <a:spcAft>
                <a:spcPts val="0"/>
              </a:spcAft>
              <a:buNone/>
            </a:pPr>
            <a:r>
              <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Had to make our front end look nicer than plain HTML</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Bootstrap</a:t>
            </a:r>
            <a:endParaRPr>
              <a:latin typeface="Lato"/>
              <a:ea typeface="Lato"/>
              <a:cs typeface="Lato"/>
              <a:sym typeface="Lato"/>
            </a:endParaRPr>
          </a:p>
          <a:p>
            <a:pPr indent="0" lvl="0" marL="914400" rtl="0" algn="l">
              <a:spcBef>
                <a:spcPts val="1000"/>
              </a:spcBef>
              <a:spcAft>
                <a:spcPts val="0"/>
              </a:spcAft>
              <a:buNone/>
            </a:pPr>
            <a:r>
              <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Organization</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Github</a:t>
            </a:r>
            <a:endParaRPr>
              <a:latin typeface="Lato"/>
              <a:ea typeface="Lato"/>
              <a:cs typeface="Lato"/>
              <a:sym typeface="Lato"/>
            </a:endParaRPr>
          </a:p>
          <a:p>
            <a:pPr indent="-317500" lvl="1" marL="914400" rtl="0" algn="l">
              <a:spcBef>
                <a:spcPts val="1000"/>
              </a:spcBef>
              <a:spcAft>
                <a:spcPts val="1000"/>
              </a:spcAft>
              <a:buSzPts val="1400"/>
              <a:buFont typeface="Lato"/>
              <a:buChar char="○"/>
            </a:pPr>
            <a:r>
              <a:rPr lang="en">
                <a:latin typeface="Lato"/>
                <a:ea typeface="Lato"/>
                <a:cs typeface="Lato"/>
                <a:sym typeface="Lato"/>
              </a:rPr>
              <a:t>Jira</a:t>
            </a:r>
            <a:endParaRPr>
              <a:latin typeface="Lato"/>
              <a:ea typeface="Lato"/>
              <a:cs typeface="Lato"/>
              <a:sym typeface="Lato"/>
            </a:endParaRPr>
          </a:p>
        </p:txBody>
      </p:sp>
      <p:pic>
        <p:nvPicPr>
          <p:cNvPr id="97" name="Google Shape;97;p17"/>
          <p:cNvPicPr preferRelativeResize="0"/>
          <p:nvPr/>
        </p:nvPicPr>
        <p:blipFill>
          <a:blip r:embed="rId3">
            <a:alphaModFix/>
          </a:blip>
          <a:stretch>
            <a:fillRect/>
          </a:stretch>
        </p:blipFill>
        <p:spPr>
          <a:xfrm>
            <a:off x="6392175" y="2689275"/>
            <a:ext cx="2209800" cy="20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05625"/>
            <a:ext cx="8520600" cy="11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t>Starting our Design Process in Sprint 1:</a:t>
            </a:r>
            <a:endParaRPr sz="3200"/>
          </a:p>
          <a:p>
            <a:pPr indent="0" lvl="0" marL="0" rtl="0" algn="ctr">
              <a:spcBef>
                <a:spcPts val="0"/>
              </a:spcBef>
              <a:spcAft>
                <a:spcPts val="0"/>
              </a:spcAft>
              <a:buNone/>
            </a:pPr>
            <a:r>
              <a:rPr lang="en" sz="3200"/>
              <a:t> Architectural Design</a:t>
            </a:r>
            <a:endParaRPr sz="3200"/>
          </a:p>
        </p:txBody>
      </p:sp>
      <p:pic>
        <p:nvPicPr>
          <p:cNvPr id="103" name="Google Shape;103;p18"/>
          <p:cNvPicPr preferRelativeResize="0"/>
          <p:nvPr/>
        </p:nvPicPr>
        <p:blipFill>
          <a:blip r:embed="rId3">
            <a:alphaModFix/>
          </a:blip>
          <a:stretch>
            <a:fillRect/>
          </a:stretch>
        </p:blipFill>
        <p:spPr>
          <a:xfrm>
            <a:off x="2985913" y="1342026"/>
            <a:ext cx="3172175" cy="369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Use Case: Activity Diagram</a:t>
            </a:r>
            <a:endParaRPr/>
          </a:p>
        </p:txBody>
      </p:sp>
      <p:pic>
        <p:nvPicPr>
          <p:cNvPr id="109" name="Google Shape;109;p19"/>
          <p:cNvPicPr preferRelativeResize="0"/>
          <p:nvPr/>
        </p:nvPicPr>
        <p:blipFill>
          <a:blip r:embed="rId3">
            <a:alphaModFix/>
          </a:blip>
          <a:stretch>
            <a:fillRect/>
          </a:stretch>
        </p:blipFill>
        <p:spPr>
          <a:xfrm>
            <a:off x="2394113" y="1152425"/>
            <a:ext cx="4355775" cy="3686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Development: Splitting up the Work for Sprint 2</a:t>
            </a:r>
            <a:endParaRPr/>
          </a:p>
        </p:txBody>
      </p:sp>
      <p:sp>
        <p:nvSpPr>
          <p:cNvPr id="115" name="Google Shape;115;p20"/>
          <p:cNvSpPr txBox="1"/>
          <p:nvPr/>
        </p:nvSpPr>
        <p:spPr>
          <a:xfrm>
            <a:off x="364225" y="1236450"/>
            <a:ext cx="84060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Split up responsibilities into three categories </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Database: Tim Yingling and Jenna Pasternak</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Back end: Clement Onoja and Scott Boyd</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Front end: Mark Biegel and Biruk Yimer</a:t>
            </a:r>
            <a:endParaRPr>
              <a:latin typeface="Lato"/>
              <a:ea typeface="Lato"/>
              <a:cs typeface="Lato"/>
              <a:sym typeface="Lato"/>
            </a:endParaRPr>
          </a:p>
          <a:p>
            <a:pPr indent="0" lvl="0" marL="9144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Roles were not strict</a:t>
            </a:r>
            <a:endParaRPr>
              <a:latin typeface="Lato"/>
              <a:ea typeface="Lato"/>
              <a:cs typeface="Lato"/>
              <a:sym typeface="Lato"/>
            </a:endParaRPr>
          </a:p>
        </p:txBody>
      </p:sp>
      <p:pic>
        <p:nvPicPr>
          <p:cNvPr id="116" name="Google Shape;116;p20"/>
          <p:cNvPicPr preferRelativeResize="0"/>
          <p:nvPr/>
        </p:nvPicPr>
        <p:blipFill>
          <a:blip r:embed="rId3">
            <a:alphaModFix/>
          </a:blip>
          <a:stretch>
            <a:fillRect/>
          </a:stretch>
        </p:blipFill>
        <p:spPr>
          <a:xfrm>
            <a:off x="5002375" y="2746575"/>
            <a:ext cx="3721825" cy="2084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27800" y="57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pic>
        <p:nvPicPr>
          <p:cNvPr id="122" name="Google Shape;122;p21"/>
          <p:cNvPicPr preferRelativeResize="0"/>
          <p:nvPr/>
        </p:nvPicPr>
        <p:blipFill>
          <a:blip r:embed="rId3">
            <a:alphaModFix/>
          </a:blip>
          <a:stretch>
            <a:fillRect/>
          </a:stretch>
        </p:blipFill>
        <p:spPr>
          <a:xfrm>
            <a:off x="5116103" y="3064300"/>
            <a:ext cx="3670499" cy="1737750"/>
          </a:xfrm>
          <a:prstGeom prst="rect">
            <a:avLst/>
          </a:prstGeom>
          <a:noFill/>
          <a:ln>
            <a:noFill/>
          </a:ln>
          <a:effectLst>
            <a:outerShdw blurRad="57150" rotWithShape="0" algn="bl" dir="5400000" dist="19050">
              <a:srgbClr val="000000">
                <a:alpha val="50000"/>
              </a:srgbClr>
            </a:outerShdw>
          </a:effectLst>
        </p:spPr>
      </p:pic>
      <p:sp>
        <p:nvSpPr>
          <p:cNvPr id="123" name="Google Shape;123;p21"/>
          <p:cNvSpPr txBox="1"/>
          <p:nvPr/>
        </p:nvSpPr>
        <p:spPr>
          <a:xfrm>
            <a:off x="278500" y="1285500"/>
            <a:ext cx="5485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Created 3 classes for database functionality</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File</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Container for file hashes</a:t>
            </a:r>
            <a:endParaRPr sz="1600">
              <a:latin typeface="Lato"/>
              <a:ea typeface="Lato"/>
              <a:cs typeface="Lato"/>
              <a:sym typeface="Lato"/>
            </a:endParaRPr>
          </a:p>
          <a:p>
            <a:pPr indent="0" lvl="0" marL="13716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URL</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Container for URLs</a:t>
            </a:r>
            <a:endParaRPr sz="1600">
              <a:latin typeface="Lato"/>
              <a:ea typeface="Lato"/>
              <a:cs typeface="Lato"/>
              <a:sym typeface="Lato"/>
            </a:endParaRPr>
          </a:p>
          <a:p>
            <a:pPr indent="0" lvl="0" marL="13716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Data</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Store and Search</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