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5"/>
  </p:notesMasterIdLst>
  <p:sldIdLst>
    <p:sldId id="268" r:id="rId4"/>
    <p:sldId id="282" r:id="rId5"/>
    <p:sldId id="256" r:id="rId6"/>
    <p:sldId id="259" r:id="rId7"/>
    <p:sldId id="258" r:id="rId8"/>
    <p:sldId id="260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C71EE-1B46-4A58-BD24-BD9F1F9D8CAC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CB4214-AC44-432E-B590-5E6F9C1E56E6}">
      <dgm:prSet phldrT="[Text]"/>
      <dgm:spPr/>
      <dgm:t>
        <a:bodyPr/>
        <a:lstStyle/>
        <a:p>
          <a:r>
            <a:rPr lang="en-US" b="1" dirty="0"/>
            <a:t>All Re-usable wastes gets Accepted and rewarded</a:t>
          </a:r>
        </a:p>
      </dgm:t>
    </dgm:pt>
    <dgm:pt modelId="{253E501F-1C10-4975-ACB8-34AE79AF666D}" type="parTrans" cxnId="{8E674781-4ED7-4919-B61E-4F519FE5F7A1}">
      <dgm:prSet/>
      <dgm:spPr/>
      <dgm:t>
        <a:bodyPr/>
        <a:lstStyle/>
        <a:p>
          <a:endParaRPr lang="en-US" b="1"/>
        </a:p>
      </dgm:t>
    </dgm:pt>
    <dgm:pt modelId="{C7D32B2E-59A7-41C1-9568-57EA4B69E989}" type="sibTrans" cxnId="{8E674781-4ED7-4919-B61E-4F519FE5F7A1}">
      <dgm:prSet/>
      <dgm:spPr/>
      <dgm:t>
        <a:bodyPr/>
        <a:lstStyle/>
        <a:p>
          <a:endParaRPr lang="en-US"/>
        </a:p>
      </dgm:t>
    </dgm:pt>
    <dgm:pt modelId="{AD2DE30D-92E6-4A8C-869B-9923ACD372CF}">
      <dgm:prSet phldrT="[Text]"/>
      <dgm:spPr/>
      <dgm:t>
        <a:bodyPr/>
        <a:lstStyle/>
        <a:p>
          <a:r>
            <a:rPr lang="en-US" b="1" dirty="0"/>
            <a:t>Scale this to protect our waterways</a:t>
          </a:r>
        </a:p>
      </dgm:t>
    </dgm:pt>
    <dgm:pt modelId="{C9F8C988-ED81-4359-B39C-13F7B3707FBF}" type="parTrans" cxnId="{2C36BC25-888C-4DAA-A528-F776ED710B2B}">
      <dgm:prSet/>
      <dgm:spPr/>
      <dgm:t>
        <a:bodyPr/>
        <a:lstStyle/>
        <a:p>
          <a:endParaRPr lang="en-US" b="1"/>
        </a:p>
      </dgm:t>
    </dgm:pt>
    <dgm:pt modelId="{C2C80AB7-C079-4CAF-9DF4-EB6B163ACE01}" type="sibTrans" cxnId="{2C36BC25-888C-4DAA-A528-F776ED710B2B}">
      <dgm:prSet/>
      <dgm:spPr/>
      <dgm:t>
        <a:bodyPr/>
        <a:lstStyle/>
        <a:p>
          <a:endParaRPr lang="en-US"/>
        </a:p>
      </dgm:t>
    </dgm:pt>
    <dgm:pt modelId="{BDF94E80-2D6B-4BC5-B48F-5927F4302CD2}">
      <dgm:prSet phldrT="[Text]"/>
      <dgm:spPr/>
      <dgm:t>
        <a:bodyPr/>
        <a:lstStyle/>
        <a:p>
          <a:r>
            <a:rPr lang="en-US" b="1" dirty="0"/>
            <a:t>Connect to Real Time Garbage smart bin</a:t>
          </a:r>
        </a:p>
      </dgm:t>
    </dgm:pt>
    <dgm:pt modelId="{1716A8B4-7948-40A5-933F-FE9D71E56CA6}" type="parTrans" cxnId="{25FC5AC2-1B3A-4117-AFB2-DEA31373F77F}">
      <dgm:prSet/>
      <dgm:spPr/>
      <dgm:t>
        <a:bodyPr/>
        <a:lstStyle/>
        <a:p>
          <a:endParaRPr lang="en-US" b="1"/>
        </a:p>
      </dgm:t>
    </dgm:pt>
    <dgm:pt modelId="{6B61052E-D9AA-4028-B809-32CDCA2FCF51}" type="sibTrans" cxnId="{25FC5AC2-1B3A-4117-AFB2-DEA31373F77F}">
      <dgm:prSet/>
      <dgm:spPr/>
      <dgm:t>
        <a:bodyPr/>
        <a:lstStyle/>
        <a:p>
          <a:endParaRPr lang="en-US"/>
        </a:p>
      </dgm:t>
    </dgm:pt>
    <dgm:pt modelId="{CD519182-A3A4-44A7-9A46-C8FBF4BBB60F}">
      <dgm:prSet phldrT="[Text]"/>
      <dgm:spPr/>
      <dgm:t>
        <a:bodyPr/>
        <a:lstStyle/>
        <a:p>
          <a:r>
            <a:rPr lang="en-US" b="1" dirty="0"/>
            <a:t>More Communities</a:t>
          </a:r>
        </a:p>
        <a:p>
          <a:endParaRPr lang="en-US" b="1" dirty="0"/>
        </a:p>
      </dgm:t>
    </dgm:pt>
    <dgm:pt modelId="{D2DD89D3-CF49-4080-B7DA-5D9D8585AC49}" type="parTrans" cxnId="{EB163788-58A4-4AD2-A1E4-44CAC3C786F9}">
      <dgm:prSet/>
      <dgm:spPr/>
      <dgm:t>
        <a:bodyPr/>
        <a:lstStyle/>
        <a:p>
          <a:endParaRPr lang="en-US" b="1"/>
        </a:p>
      </dgm:t>
    </dgm:pt>
    <dgm:pt modelId="{4EA3EB6A-EA0E-4DB5-A5CB-43653801D10C}" type="sibTrans" cxnId="{EB163788-58A4-4AD2-A1E4-44CAC3C786F9}">
      <dgm:prSet/>
      <dgm:spPr/>
      <dgm:t>
        <a:bodyPr/>
        <a:lstStyle/>
        <a:p>
          <a:endParaRPr lang="en-US"/>
        </a:p>
      </dgm:t>
    </dgm:pt>
    <dgm:pt modelId="{440710DA-5925-4B10-AD95-C1A29691F3A2}">
      <dgm:prSet phldrT="[Text]"/>
      <dgm:spPr/>
      <dgm:t>
        <a:bodyPr/>
        <a:lstStyle/>
        <a:p>
          <a:r>
            <a:rPr lang="en-US" b="1" dirty="0"/>
            <a:t>Possibilities </a:t>
          </a:r>
        </a:p>
      </dgm:t>
    </dgm:pt>
    <dgm:pt modelId="{E86F91E1-EA0A-4D44-86D6-90BED2E12E58}" type="parTrans" cxnId="{675BFC5A-A911-471C-9373-707DEC332370}">
      <dgm:prSet/>
      <dgm:spPr/>
      <dgm:t>
        <a:bodyPr/>
        <a:lstStyle/>
        <a:p>
          <a:endParaRPr lang="en-US" b="1"/>
        </a:p>
      </dgm:t>
    </dgm:pt>
    <dgm:pt modelId="{6581858E-A4A3-4082-9D1C-D6505CAFAAF2}" type="sibTrans" cxnId="{675BFC5A-A911-471C-9373-707DEC332370}">
      <dgm:prSet/>
      <dgm:spPr/>
      <dgm:t>
        <a:bodyPr/>
        <a:lstStyle/>
        <a:p>
          <a:endParaRPr lang="en-US"/>
        </a:p>
      </dgm:t>
    </dgm:pt>
    <dgm:pt modelId="{95DF2B61-8289-4443-AC9B-70CFCC8D7B59}" type="pres">
      <dgm:prSet presAssocID="{D09C71EE-1B46-4A58-BD24-BD9F1F9D8C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1FC100B-F70C-48E4-BF29-8FDB3633392C}" type="pres">
      <dgm:prSet presAssocID="{440710DA-5925-4B10-AD95-C1A29691F3A2}" presName="centerShape" presStyleLbl="node0" presStyleIdx="0" presStyleCnt="1"/>
      <dgm:spPr/>
    </dgm:pt>
    <dgm:pt modelId="{064A5F5F-F68B-4ADE-B6F9-B4899DB66CF2}" type="pres">
      <dgm:prSet presAssocID="{253E501F-1C10-4975-ACB8-34AE79AF666D}" presName="Name9" presStyleLbl="parChTrans1D2" presStyleIdx="0" presStyleCnt="4"/>
      <dgm:spPr/>
    </dgm:pt>
    <dgm:pt modelId="{A8322A5B-0335-47C5-A0AD-866C6E520504}" type="pres">
      <dgm:prSet presAssocID="{253E501F-1C10-4975-ACB8-34AE79AF666D}" presName="connTx" presStyleLbl="parChTrans1D2" presStyleIdx="0" presStyleCnt="4"/>
      <dgm:spPr/>
    </dgm:pt>
    <dgm:pt modelId="{F719F7F9-2B4A-4D28-9579-615121CE89D4}" type="pres">
      <dgm:prSet presAssocID="{5DCB4214-AC44-432E-B590-5E6F9C1E56E6}" presName="node" presStyleLbl="node1" presStyleIdx="0" presStyleCnt="4">
        <dgm:presLayoutVars>
          <dgm:bulletEnabled val="1"/>
        </dgm:presLayoutVars>
      </dgm:prSet>
      <dgm:spPr/>
    </dgm:pt>
    <dgm:pt modelId="{1704AF1F-DF4D-4E86-9F4F-7B6C486A85FC}" type="pres">
      <dgm:prSet presAssocID="{C9F8C988-ED81-4359-B39C-13F7B3707FBF}" presName="Name9" presStyleLbl="parChTrans1D2" presStyleIdx="1" presStyleCnt="4"/>
      <dgm:spPr/>
    </dgm:pt>
    <dgm:pt modelId="{0BA34691-5233-4C0A-9897-31F229E1093C}" type="pres">
      <dgm:prSet presAssocID="{C9F8C988-ED81-4359-B39C-13F7B3707FBF}" presName="connTx" presStyleLbl="parChTrans1D2" presStyleIdx="1" presStyleCnt="4"/>
      <dgm:spPr/>
    </dgm:pt>
    <dgm:pt modelId="{AA4434BF-E883-4CFF-992E-30ED955FFD07}" type="pres">
      <dgm:prSet presAssocID="{AD2DE30D-92E6-4A8C-869B-9923ACD372CF}" presName="node" presStyleLbl="node1" presStyleIdx="1" presStyleCnt="4">
        <dgm:presLayoutVars>
          <dgm:bulletEnabled val="1"/>
        </dgm:presLayoutVars>
      </dgm:prSet>
      <dgm:spPr/>
    </dgm:pt>
    <dgm:pt modelId="{0034FA05-8860-4CDB-B6FB-FAB5DF88EEE0}" type="pres">
      <dgm:prSet presAssocID="{1716A8B4-7948-40A5-933F-FE9D71E56CA6}" presName="Name9" presStyleLbl="parChTrans1D2" presStyleIdx="2" presStyleCnt="4"/>
      <dgm:spPr/>
    </dgm:pt>
    <dgm:pt modelId="{F78A7D7A-30C7-4D0D-B0DD-BB7EE2813FC5}" type="pres">
      <dgm:prSet presAssocID="{1716A8B4-7948-40A5-933F-FE9D71E56CA6}" presName="connTx" presStyleLbl="parChTrans1D2" presStyleIdx="2" presStyleCnt="4"/>
      <dgm:spPr/>
    </dgm:pt>
    <dgm:pt modelId="{00B58BB8-3A25-4107-9F61-F4024694B5E0}" type="pres">
      <dgm:prSet presAssocID="{BDF94E80-2D6B-4BC5-B48F-5927F4302CD2}" presName="node" presStyleLbl="node1" presStyleIdx="2" presStyleCnt="4">
        <dgm:presLayoutVars>
          <dgm:bulletEnabled val="1"/>
        </dgm:presLayoutVars>
      </dgm:prSet>
      <dgm:spPr/>
    </dgm:pt>
    <dgm:pt modelId="{76765F23-936E-4920-9E04-3533D1A2E3B8}" type="pres">
      <dgm:prSet presAssocID="{D2DD89D3-CF49-4080-B7DA-5D9D8585AC49}" presName="Name9" presStyleLbl="parChTrans1D2" presStyleIdx="3" presStyleCnt="4"/>
      <dgm:spPr/>
    </dgm:pt>
    <dgm:pt modelId="{85E601ED-7649-4769-8DAA-542232981AA8}" type="pres">
      <dgm:prSet presAssocID="{D2DD89D3-CF49-4080-B7DA-5D9D8585AC49}" presName="connTx" presStyleLbl="parChTrans1D2" presStyleIdx="3" presStyleCnt="4"/>
      <dgm:spPr/>
    </dgm:pt>
    <dgm:pt modelId="{FB58D40E-5B56-4BF7-9855-C02B9B806726}" type="pres">
      <dgm:prSet presAssocID="{CD519182-A3A4-44A7-9A46-C8FBF4BBB60F}" presName="node" presStyleLbl="node1" presStyleIdx="3" presStyleCnt="4">
        <dgm:presLayoutVars>
          <dgm:bulletEnabled val="1"/>
        </dgm:presLayoutVars>
      </dgm:prSet>
      <dgm:spPr/>
    </dgm:pt>
  </dgm:ptLst>
  <dgm:cxnLst>
    <dgm:cxn modelId="{538B4C0A-18C1-4C01-A826-B92A82FC7048}" type="presOf" srcId="{253E501F-1C10-4975-ACB8-34AE79AF666D}" destId="{A8322A5B-0335-47C5-A0AD-866C6E520504}" srcOrd="1" destOrd="0" presId="urn:microsoft.com/office/officeart/2005/8/layout/radial1"/>
    <dgm:cxn modelId="{2C36BC25-888C-4DAA-A528-F776ED710B2B}" srcId="{440710DA-5925-4B10-AD95-C1A29691F3A2}" destId="{AD2DE30D-92E6-4A8C-869B-9923ACD372CF}" srcOrd="1" destOrd="0" parTransId="{C9F8C988-ED81-4359-B39C-13F7B3707FBF}" sibTransId="{C2C80AB7-C079-4CAF-9DF4-EB6B163ACE01}"/>
    <dgm:cxn modelId="{82234B2D-1D2E-46A5-A5C8-0794AEE42B69}" type="presOf" srcId="{BDF94E80-2D6B-4BC5-B48F-5927F4302CD2}" destId="{00B58BB8-3A25-4107-9F61-F4024694B5E0}" srcOrd="0" destOrd="0" presId="urn:microsoft.com/office/officeart/2005/8/layout/radial1"/>
    <dgm:cxn modelId="{09A61B2E-2911-49AF-9D4F-6164C912D410}" type="presOf" srcId="{D09C71EE-1B46-4A58-BD24-BD9F1F9D8CAC}" destId="{95DF2B61-8289-4443-AC9B-70CFCC8D7B59}" srcOrd="0" destOrd="0" presId="urn:microsoft.com/office/officeart/2005/8/layout/radial1"/>
    <dgm:cxn modelId="{0559F43B-DC75-42B2-812E-BB467EE394CF}" type="presOf" srcId="{1716A8B4-7948-40A5-933F-FE9D71E56CA6}" destId="{F78A7D7A-30C7-4D0D-B0DD-BB7EE2813FC5}" srcOrd="1" destOrd="0" presId="urn:microsoft.com/office/officeart/2005/8/layout/radial1"/>
    <dgm:cxn modelId="{2B128B64-5D31-4403-9805-44740AFF924A}" type="presOf" srcId="{C9F8C988-ED81-4359-B39C-13F7B3707FBF}" destId="{1704AF1F-DF4D-4E86-9F4F-7B6C486A85FC}" srcOrd="0" destOrd="0" presId="urn:microsoft.com/office/officeart/2005/8/layout/radial1"/>
    <dgm:cxn modelId="{744DDC54-D597-4DD9-BCD6-4AE49A4C77D9}" type="presOf" srcId="{CD519182-A3A4-44A7-9A46-C8FBF4BBB60F}" destId="{FB58D40E-5B56-4BF7-9855-C02B9B806726}" srcOrd="0" destOrd="0" presId="urn:microsoft.com/office/officeart/2005/8/layout/radial1"/>
    <dgm:cxn modelId="{85593E75-F411-4101-9B80-5F40C82E5852}" type="presOf" srcId="{440710DA-5925-4B10-AD95-C1A29691F3A2}" destId="{F1FC100B-F70C-48E4-BF29-8FDB3633392C}" srcOrd="0" destOrd="0" presId="urn:microsoft.com/office/officeart/2005/8/layout/radial1"/>
    <dgm:cxn modelId="{BCC46378-7769-4E0C-8842-0829CBFB3E18}" type="presOf" srcId="{D2DD89D3-CF49-4080-B7DA-5D9D8585AC49}" destId="{76765F23-936E-4920-9E04-3533D1A2E3B8}" srcOrd="0" destOrd="0" presId="urn:microsoft.com/office/officeart/2005/8/layout/radial1"/>
    <dgm:cxn modelId="{675BFC5A-A911-471C-9373-707DEC332370}" srcId="{D09C71EE-1B46-4A58-BD24-BD9F1F9D8CAC}" destId="{440710DA-5925-4B10-AD95-C1A29691F3A2}" srcOrd="0" destOrd="0" parTransId="{E86F91E1-EA0A-4D44-86D6-90BED2E12E58}" sibTransId="{6581858E-A4A3-4082-9D1C-D6505CAFAAF2}"/>
    <dgm:cxn modelId="{8E674781-4ED7-4919-B61E-4F519FE5F7A1}" srcId="{440710DA-5925-4B10-AD95-C1A29691F3A2}" destId="{5DCB4214-AC44-432E-B590-5E6F9C1E56E6}" srcOrd="0" destOrd="0" parTransId="{253E501F-1C10-4975-ACB8-34AE79AF666D}" sibTransId="{C7D32B2E-59A7-41C1-9568-57EA4B69E989}"/>
    <dgm:cxn modelId="{62811085-1970-43A0-AC57-B115E103AFEB}" type="presOf" srcId="{D2DD89D3-CF49-4080-B7DA-5D9D8585AC49}" destId="{85E601ED-7649-4769-8DAA-542232981AA8}" srcOrd="1" destOrd="0" presId="urn:microsoft.com/office/officeart/2005/8/layout/radial1"/>
    <dgm:cxn modelId="{9E703986-95F3-436C-BC47-B46BB46284B3}" type="presOf" srcId="{1716A8B4-7948-40A5-933F-FE9D71E56CA6}" destId="{0034FA05-8860-4CDB-B6FB-FAB5DF88EEE0}" srcOrd="0" destOrd="0" presId="urn:microsoft.com/office/officeart/2005/8/layout/radial1"/>
    <dgm:cxn modelId="{EB163788-58A4-4AD2-A1E4-44CAC3C786F9}" srcId="{440710DA-5925-4B10-AD95-C1A29691F3A2}" destId="{CD519182-A3A4-44A7-9A46-C8FBF4BBB60F}" srcOrd="3" destOrd="0" parTransId="{D2DD89D3-CF49-4080-B7DA-5D9D8585AC49}" sibTransId="{4EA3EB6A-EA0E-4DB5-A5CB-43653801D10C}"/>
    <dgm:cxn modelId="{929398AD-9216-4155-AB33-FA4E90ACD4A4}" type="presOf" srcId="{253E501F-1C10-4975-ACB8-34AE79AF666D}" destId="{064A5F5F-F68B-4ADE-B6F9-B4899DB66CF2}" srcOrd="0" destOrd="0" presId="urn:microsoft.com/office/officeart/2005/8/layout/radial1"/>
    <dgm:cxn modelId="{61FB14B4-5597-41D3-814E-397C97446D1D}" type="presOf" srcId="{AD2DE30D-92E6-4A8C-869B-9923ACD372CF}" destId="{AA4434BF-E883-4CFF-992E-30ED955FFD07}" srcOrd="0" destOrd="0" presId="urn:microsoft.com/office/officeart/2005/8/layout/radial1"/>
    <dgm:cxn modelId="{25FC5AC2-1B3A-4117-AFB2-DEA31373F77F}" srcId="{440710DA-5925-4B10-AD95-C1A29691F3A2}" destId="{BDF94E80-2D6B-4BC5-B48F-5927F4302CD2}" srcOrd="2" destOrd="0" parTransId="{1716A8B4-7948-40A5-933F-FE9D71E56CA6}" sibTransId="{6B61052E-D9AA-4028-B809-32CDCA2FCF51}"/>
    <dgm:cxn modelId="{070CBBD2-B8DE-448B-8107-ABFD9C885EEA}" type="presOf" srcId="{C9F8C988-ED81-4359-B39C-13F7B3707FBF}" destId="{0BA34691-5233-4C0A-9897-31F229E1093C}" srcOrd="1" destOrd="0" presId="urn:microsoft.com/office/officeart/2005/8/layout/radial1"/>
    <dgm:cxn modelId="{169DBFF9-6EB9-4D8B-860C-1566569F8ADF}" type="presOf" srcId="{5DCB4214-AC44-432E-B590-5E6F9C1E56E6}" destId="{F719F7F9-2B4A-4D28-9579-615121CE89D4}" srcOrd="0" destOrd="0" presId="urn:microsoft.com/office/officeart/2005/8/layout/radial1"/>
    <dgm:cxn modelId="{1F7A9E56-67DF-4603-A12C-7E35C19827B3}" type="presParOf" srcId="{95DF2B61-8289-4443-AC9B-70CFCC8D7B59}" destId="{F1FC100B-F70C-48E4-BF29-8FDB3633392C}" srcOrd="0" destOrd="0" presId="urn:microsoft.com/office/officeart/2005/8/layout/radial1"/>
    <dgm:cxn modelId="{68471AFA-7007-4CDB-AC12-AE3AEFD1E2EF}" type="presParOf" srcId="{95DF2B61-8289-4443-AC9B-70CFCC8D7B59}" destId="{064A5F5F-F68B-4ADE-B6F9-B4899DB66CF2}" srcOrd="1" destOrd="0" presId="urn:microsoft.com/office/officeart/2005/8/layout/radial1"/>
    <dgm:cxn modelId="{9CCE0DD3-EDEE-4F51-AB4D-3579F08D4922}" type="presParOf" srcId="{064A5F5F-F68B-4ADE-B6F9-B4899DB66CF2}" destId="{A8322A5B-0335-47C5-A0AD-866C6E520504}" srcOrd="0" destOrd="0" presId="urn:microsoft.com/office/officeart/2005/8/layout/radial1"/>
    <dgm:cxn modelId="{5ACAFCDA-934B-408D-9F49-A5BE36AC1F89}" type="presParOf" srcId="{95DF2B61-8289-4443-AC9B-70CFCC8D7B59}" destId="{F719F7F9-2B4A-4D28-9579-615121CE89D4}" srcOrd="2" destOrd="0" presId="urn:microsoft.com/office/officeart/2005/8/layout/radial1"/>
    <dgm:cxn modelId="{138089A3-441F-4F39-B325-6E8445083BC8}" type="presParOf" srcId="{95DF2B61-8289-4443-AC9B-70CFCC8D7B59}" destId="{1704AF1F-DF4D-4E86-9F4F-7B6C486A85FC}" srcOrd="3" destOrd="0" presId="urn:microsoft.com/office/officeart/2005/8/layout/radial1"/>
    <dgm:cxn modelId="{6A150986-5BEF-4AF4-95E5-B0C84D4AE1D4}" type="presParOf" srcId="{1704AF1F-DF4D-4E86-9F4F-7B6C486A85FC}" destId="{0BA34691-5233-4C0A-9897-31F229E1093C}" srcOrd="0" destOrd="0" presId="urn:microsoft.com/office/officeart/2005/8/layout/radial1"/>
    <dgm:cxn modelId="{6D46B32E-1AD2-4D1B-B937-439238A4FD53}" type="presParOf" srcId="{95DF2B61-8289-4443-AC9B-70CFCC8D7B59}" destId="{AA4434BF-E883-4CFF-992E-30ED955FFD07}" srcOrd="4" destOrd="0" presId="urn:microsoft.com/office/officeart/2005/8/layout/radial1"/>
    <dgm:cxn modelId="{1E494651-54C8-4F4D-84D3-E753C8E54C34}" type="presParOf" srcId="{95DF2B61-8289-4443-AC9B-70CFCC8D7B59}" destId="{0034FA05-8860-4CDB-B6FB-FAB5DF88EEE0}" srcOrd="5" destOrd="0" presId="urn:microsoft.com/office/officeart/2005/8/layout/radial1"/>
    <dgm:cxn modelId="{5E689C3F-F034-4904-8AA1-C14295832C38}" type="presParOf" srcId="{0034FA05-8860-4CDB-B6FB-FAB5DF88EEE0}" destId="{F78A7D7A-30C7-4D0D-B0DD-BB7EE2813FC5}" srcOrd="0" destOrd="0" presId="urn:microsoft.com/office/officeart/2005/8/layout/radial1"/>
    <dgm:cxn modelId="{0A8DAEDA-D6AD-41C6-82AE-95FB3775B4FA}" type="presParOf" srcId="{95DF2B61-8289-4443-AC9B-70CFCC8D7B59}" destId="{00B58BB8-3A25-4107-9F61-F4024694B5E0}" srcOrd="6" destOrd="0" presId="urn:microsoft.com/office/officeart/2005/8/layout/radial1"/>
    <dgm:cxn modelId="{D8B73BF4-4F1E-44EB-AA2B-5AC5A7D8E8D1}" type="presParOf" srcId="{95DF2B61-8289-4443-AC9B-70CFCC8D7B59}" destId="{76765F23-936E-4920-9E04-3533D1A2E3B8}" srcOrd="7" destOrd="0" presId="urn:microsoft.com/office/officeart/2005/8/layout/radial1"/>
    <dgm:cxn modelId="{29EA6B0F-CDAE-4AA7-8B8D-48E7184D21BC}" type="presParOf" srcId="{76765F23-936E-4920-9E04-3533D1A2E3B8}" destId="{85E601ED-7649-4769-8DAA-542232981AA8}" srcOrd="0" destOrd="0" presId="urn:microsoft.com/office/officeart/2005/8/layout/radial1"/>
    <dgm:cxn modelId="{4A68820D-B032-4597-B5AF-0813E86E1EE3}" type="presParOf" srcId="{95DF2B61-8289-4443-AC9B-70CFCC8D7B59}" destId="{FB58D40E-5B56-4BF7-9855-C02B9B80672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C100B-F70C-48E4-BF29-8FDB3633392C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Possibilities </a:t>
          </a:r>
        </a:p>
      </dsp:txBody>
      <dsp:txXfrm>
        <a:off x="3536355" y="2181688"/>
        <a:ext cx="1055289" cy="1055289"/>
      </dsp:txXfrm>
    </dsp:sp>
    <dsp:sp modelId="{064A5F5F-F68B-4ADE-B6F9-B4899DB66CF2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052718" y="1726216"/>
        <a:ext cx="22563" cy="22563"/>
      </dsp:txXfrm>
    </dsp:sp>
    <dsp:sp modelId="{F719F7F9-2B4A-4D28-9579-615121CE89D4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All Re-usable wastes gets Accepted and rewarded</a:t>
          </a:r>
        </a:p>
      </dsp:txBody>
      <dsp:txXfrm>
        <a:off x="3536355" y="238017"/>
        <a:ext cx="1055289" cy="1055289"/>
      </dsp:txXfrm>
    </dsp:sp>
    <dsp:sp modelId="{1704AF1F-DF4D-4E86-9F4F-7B6C486A85FC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5024554" y="2698051"/>
        <a:ext cx="22563" cy="22563"/>
      </dsp:txXfrm>
    </dsp:sp>
    <dsp:sp modelId="{AA4434BF-E883-4CFF-992E-30ED955FFD07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Scale this to protect our waterways</a:t>
          </a:r>
        </a:p>
      </dsp:txBody>
      <dsp:txXfrm>
        <a:off x="5480027" y="2181688"/>
        <a:ext cx="1055289" cy="1055289"/>
      </dsp:txXfrm>
    </dsp:sp>
    <dsp:sp modelId="{0034FA05-8860-4CDB-B6FB-FAB5DF88EEE0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052718" y="3669887"/>
        <a:ext cx="22563" cy="22563"/>
      </dsp:txXfrm>
    </dsp:sp>
    <dsp:sp modelId="{00B58BB8-3A25-4107-9F61-F4024694B5E0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Connect to Real Time Garbage smart bin</a:t>
          </a:r>
        </a:p>
      </dsp:txBody>
      <dsp:txXfrm>
        <a:off x="3536355" y="4125360"/>
        <a:ext cx="1055289" cy="1055289"/>
      </dsp:txXfrm>
    </dsp:sp>
    <dsp:sp modelId="{76765F23-936E-4920-9E04-3533D1A2E3B8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 rot="10800000">
        <a:off x="3080882" y="2698051"/>
        <a:ext cx="22563" cy="22563"/>
      </dsp:txXfrm>
    </dsp:sp>
    <dsp:sp modelId="{FB58D40E-5B56-4BF7-9855-C02B9B806726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More Communities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1592683" y="2181688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7FDED-DEE8-4E2E-A308-465FFB0FF063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FA03-8623-43E9-A14A-45062FE31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21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packaged solution for the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large businesses that leverages the power of Artificial Intelligence, mobility solutions, virtual reality, MANA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reduce the loss of revenue due to machine failures and hasten the process of machine repair with precision and accuracy.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Infosys must apply design thinking principles to design the product and then leverage the skillset of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Infoscions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units of mobility (native app programming), Data and Analytics (MANA and AI) and Infosys Labs (for virtual reality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product will be sold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MANA and AI features to reduce the cost for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Large businesses and manufacturers of machines can leverage MANA and AI features by paying extra for these premium features.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way, we can unite the powers of AI, MANA,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mobility and virtual reality to create a seamless experience for the engineers at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large business while addressing machine failures, thus saving time, money and productivity of industries.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333B5-780E-4BED-A0A8-3DA0A0B64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76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31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4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159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5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990600"/>
            <a:ext cx="10972800" cy="0"/>
          </a:xfrm>
          <a:prstGeom prst="line">
            <a:avLst/>
          </a:prstGeom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1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en.community.dell.com/resized-image.ashx/__size/550x0/__key/communityserver-blogs-components-weblogfiles/00-00-00-00-07/5100.Dell-OptiPlex-all_2D00_in_2D00_one-desktop-with-wireless-keyboard-and-mous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5"/>
          <a:stretch/>
        </p:blipFill>
        <p:spPr bwMode="auto">
          <a:xfrm>
            <a:off x="1295400" y="533400"/>
            <a:ext cx="10058400" cy="60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5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avrev.com/images/stories/news/july11/samsu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96" y="152400"/>
            <a:ext cx="12238495" cy="66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8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4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23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02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25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19267"/>
            <a:ext cx="5711252" cy="49767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959" y="1119267"/>
            <a:ext cx="5711252" cy="49767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236-2660-4F9E-8CA2-A419AF9C98BF}" type="datetime1">
              <a:rPr lang="en-US" smtClean="0">
                <a:solidFill>
                  <a:prstClr val="white"/>
                </a:solidFill>
              </a:rPr>
              <a:pPr/>
              <a:t>8/16/2020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‹#›</a:t>
            </a:fld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68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32"/>
            <a:ext cx="12191999" cy="68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7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93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30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49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10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955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87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84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12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38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943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9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0" y="6424171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16802" y="46467"/>
            <a:ext cx="3556087" cy="25442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2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820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489" y="6496996"/>
            <a:ext cx="246927" cy="242054"/>
          </a:xfrm>
          <a:prstGeom prst="rect">
            <a:avLst/>
          </a:prstGeom>
        </p:spPr>
        <p:txBody>
          <a:bodyPr vert="horz" wrap="none" lIns="18288" tIns="18288" rIns="18288" bIns="18288" rtlCol="0" anchor="ctr">
            <a:spAutoFit/>
          </a:bodyPr>
          <a:lstStyle>
            <a:lvl1pPr algn="ctr">
              <a:defRPr sz="1333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9128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2" y="2747963"/>
            <a:ext cx="11584516" cy="1362075"/>
          </a:xfrm>
        </p:spPr>
        <p:txBody>
          <a:bodyPr anchor="ctr">
            <a:normAutofit/>
          </a:bodyPr>
          <a:lstStyle>
            <a:lvl1pPr algn="ctr">
              <a:defRPr sz="5333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521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32"/>
            <a:ext cx="12191999" cy="6858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05057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/>
        </p:nvSpPr>
        <p:spPr>
          <a:xfrm>
            <a:off x="5689333" y="6490840"/>
            <a:ext cx="259238" cy="254365"/>
          </a:xfrm>
          <a:prstGeom prst="rect">
            <a:avLst/>
          </a:prstGeom>
        </p:spPr>
        <p:txBody>
          <a:bodyPr vert="horz" wrap="none" lIns="24384" tIns="24384" rIns="24384" bIns="24384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333" smtClean="0">
                <a:solidFill>
                  <a:prstClr val="white"/>
                </a:solidFill>
              </a:rPr>
              <a:pPr/>
              <a:t>‹#›</a:t>
            </a:fld>
            <a:endParaRPr lang="en-US" sz="133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372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7089" y="6483188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6E6D05-F193-4A42-BBB2-58BAC5742DC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35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43186" y="6492285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73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489" y="6483188"/>
            <a:ext cx="246927" cy="242054"/>
          </a:xfrm>
          <a:prstGeom prst="rect">
            <a:avLst/>
          </a:prstGeom>
        </p:spPr>
        <p:txBody>
          <a:bodyPr vert="horz" wrap="none" lIns="18288" tIns="18288" rIns="18288" bIns="18288" rtlCol="0" anchor="ctr">
            <a:spAutoFit/>
          </a:bodyPr>
          <a:lstStyle>
            <a:lvl1pPr algn="ctr">
              <a:defRPr sz="1333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72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Y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289274" y="444117"/>
            <a:ext cx="11618301" cy="381000"/>
          </a:xfrm>
        </p:spPr>
        <p:txBody>
          <a:bodyPr/>
          <a:lstStyle>
            <a:lvl1pPr>
              <a:defRPr b="0" i="0">
                <a:solidFill>
                  <a:srgbClr val="1F497D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89274" y="914425"/>
            <a:ext cx="11618301" cy="381000"/>
          </a:xfrm>
          <a:prstGeom prst="rect">
            <a:avLst/>
          </a:prstGeom>
          <a:ln>
            <a:noFill/>
          </a:ln>
          <a:effectLst/>
        </p:spPr>
        <p:txBody>
          <a:bodyPr>
            <a:noAutofit/>
          </a:bodyPr>
          <a:lstStyle>
            <a:lvl1pPr marL="0" indent="0">
              <a:lnSpc>
                <a:spcPts val="3333"/>
              </a:lnSpc>
              <a:spcBef>
                <a:spcPts val="0"/>
              </a:spcBef>
              <a:buNone/>
              <a:defRPr sz="3333">
                <a:solidFill>
                  <a:srgbClr val="00B2EF"/>
                </a:solidFill>
                <a:latin typeface="Lubalin Book for IBM"/>
                <a:cs typeface="Lubalin Book for IBM"/>
              </a:defRPr>
            </a:lvl1pPr>
            <a:lvl2pPr marL="0" indent="0">
              <a:lnSpc>
                <a:spcPts val="3333"/>
              </a:lnSpc>
              <a:spcBef>
                <a:spcPts val="0"/>
              </a:spcBef>
              <a:buNone/>
              <a:defRPr sz="3333">
                <a:latin typeface="Lubalin Extra Light for IBM"/>
                <a:cs typeface="Lubalin Extra Light for IBM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5769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98690" y="6483189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87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40634" y="6515394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753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40634" y="6515394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1749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ingle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9621"/>
            <a:ext cx="12192000" cy="784767"/>
          </a:xfrm>
          <a:prstGeom prst="rect">
            <a:avLst/>
          </a:prstGeom>
          <a:noFill/>
        </p:spPr>
        <p:txBody>
          <a:bodyPr wrap="square" lIns="0" tIns="274320" rIns="0" rtlCol="0" anchor="ctr" anchorCtr="1">
            <a:spAutoFit/>
          </a:bodyPr>
          <a:lstStyle>
            <a:lvl1pPr>
              <a:defRPr lang="en-US" dirty="0"/>
            </a:lvl1pPr>
          </a:lstStyle>
          <a:p>
            <a:pPr marL="0" lvl="0" algn="ctr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46612" y="914400"/>
            <a:ext cx="28194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606123" y="6488670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65173-87C9-47C0-A890-7AD8E2754265}" type="slidenum">
              <a:rPr lang="en-US" sz="1600">
                <a:solidFill>
                  <a:prstClr val="white"/>
                </a:solidFill>
              </a:rPr>
              <a:pPr/>
              <a:t>‹#›</a:t>
            </a:fld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975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Two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95490" y="6496997"/>
            <a:ext cx="246927" cy="242054"/>
          </a:xfrm>
          <a:prstGeom prst="rect">
            <a:avLst/>
          </a:prstGeom>
        </p:spPr>
        <p:txBody>
          <a:bodyPr/>
          <a:lstStyle/>
          <a:p>
            <a:fld id="{7E860EB2-A01F-41E2-9BDB-F95C94A8A64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-44978"/>
            <a:ext cx="12192000" cy="1246367"/>
          </a:xfrm>
          <a:prstGeom prst="rect">
            <a:avLst/>
          </a:prstGeom>
          <a:noFill/>
        </p:spPr>
        <p:txBody>
          <a:bodyPr wrap="square" lIns="0" tIns="274320" rIns="0" rtlCol="0" anchor="ctr" anchorCtr="1">
            <a:spAutoFit/>
          </a:bodyPr>
          <a:lstStyle>
            <a:lvl1pPr>
              <a:defRPr lang="en-US" dirty="0"/>
            </a:lvl1pPr>
          </a:lstStyle>
          <a:p>
            <a:pPr marL="0" lvl="0" algn="ctr">
              <a:lnSpc>
                <a:spcPct val="9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6612" y="1253159"/>
            <a:ext cx="28194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579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524001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4994" y="6437766"/>
            <a:ext cx="246927" cy="242054"/>
          </a:xfrm>
          <a:prstGeom prst="rect">
            <a:avLst/>
          </a:prstGeom>
        </p:spPr>
        <p:txBody>
          <a:bodyPr/>
          <a:lstStyle/>
          <a:p>
            <a:fld id="{7E860EB2-A01F-41E2-9BDB-F95C94A8A64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46612" y="914400"/>
            <a:ext cx="28194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19621"/>
            <a:ext cx="12192000" cy="784767"/>
          </a:xfrm>
          <a:prstGeom prst="rect">
            <a:avLst/>
          </a:prstGeom>
          <a:noFill/>
        </p:spPr>
        <p:txBody>
          <a:bodyPr wrap="square" lIns="0" tIns="274320" rIns="0" rtlCol="0" anchor="ctr" anchorCtr="1">
            <a:spAutoFit/>
          </a:bodyPr>
          <a:lstStyle>
            <a:lvl1pPr>
              <a:defRPr lang="en-US" dirty="0"/>
            </a:lvl1pPr>
          </a:lstStyle>
          <a:p>
            <a:pPr marL="0" lvl="0" algn="ctr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689334" y="6490842"/>
            <a:ext cx="259238" cy="254365"/>
          </a:xfrm>
          <a:prstGeom prst="rect">
            <a:avLst/>
          </a:prstGeom>
        </p:spPr>
        <p:txBody>
          <a:bodyPr vert="horz" wrap="none" lIns="24384" tIns="24384" rIns="24384" bIns="24384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333" smtClean="0">
                <a:solidFill>
                  <a:prstClr val="white"/>
                </a:solidFill>
              </a:rPr>
              <a:pPr/>
              <a:t>‹#›</a:t>
            </a:fld>
            <a:endParaRPr lang="en-US" sz="133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7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8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9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4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25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4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"/>
          <a:stretch/>
        </p:blipFill>
        <p:spPr>
          <a:xfrm>
            <a:off x="0" y="6248400"/>
            <a:ext cx="121919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aurabh-jain-68040952/" TargetMode="External"/><Relationship Id="rId3" Type="http://schemas.openxmlformats.org/officeDocument/2006/relationships/image" Target="../media/image8.jpeg"/><Relationship Id="rId7" Type="http://schemas.openxmlformats.org/officeDocument/2006/relationships/hyperlink" Target="https://www.linkedin.com/in/savlajubi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hyperlink" Target="https://www.linkedin.com/in/anikesh-sasmal-20031988/" TargetMode="External"/><Relationship Id="rId4" Type="http://schemas.openxmlformats.org/officeDocument/2006/relationships/image" Target="../media/image9.jpeg"/><Relationship Id="rId9" Type="http://schemas.openxmlformats.org/officeDocument/2006/relationships/hyperlink" Target="https://www.linkedin.com/in/saketj32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u-Wke2QVoY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u-Wke2QVoY?feature=oembed" TargetMode="Externa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9B9FA0-60B3-421B-86D8-3F7C7517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07" y="54845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D1C3BB-544C-45BE-9E05-A42BC1164068}"/>
              </a:ext>
            </a:extLst>
          </p:cNvPr>
          <p:cNvSpPr/>
          <p:nvPr/>
        </p:nvSpPr>
        <p:spPr>
          <a:xfrm>
            <a:off x="3548268" y="1394426"/>
            <a:ext cx="5413514" cy="18288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D47476-39BA-4DE8-9C7D-CA5A8C17C8E4}"/>
              </a:ext>
            </a:extLst>
          </p:cNvPr>
          <p:cNvSpPr/>
          <p:nvPr/>
        </p:nvSpPr>
        <p:spPr>
          <a:xfrm>
            <a:off x="3548268" y="3748526"/>
            <a:ext cx="5413513" cy="1828801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2917E-D51C-4C7C-8C1D-DD55645FAB42}"/>
              </a:ext>
            </a:extLst>
          </p:cNvPr>
          <p:cNvSpPr txBox="1"/>
          <p:nvPr/>
        </p:nvSpPr>
        <p:spPr>
          <a:xfrm>
            <a:off x="3988904" y="1868557"/>
            <a:ext cx="470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Categorize your plastic wastes according to its sources. Gain 100 points for every 1 kg plastic wastes.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C05F2-6C06-4EDA-874B-F7A3361E36E0}"/>
              </a:ext>
            </a:extLst>
          </p:cNvPr>
          <p:cNvSpPr txBox="1"/>
          <p:nvPr/>
        </p:nvSpPr>
        <p:spPr>
          <a:xfrm>
            <a:off x="3697354" y="4331975"/>
            <a:ext cx="51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a hurry!</a:t>
            </a:r>
            <a:endParaRPr lang="en-AU" sz="24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126F1-720A-4535-B6CD-A711D1268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64" y="2711444"/>
            <a:ext cx="161552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4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AD86B-D4AA-44F6-92AE-891BE17E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81" y="54845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6F72F9-3F53-47B8-A68E-791B27327F8F}"/>
              </a:ext>
            </a:extLst>
          </p:cNvPr>
          <p:cNvSpPr/>
          <p:nvPr/>
        </p:nvSpPr>
        <p:spPr>
          <a:xfrm>
            <a:off x="2458277" y="1070470"/>
            <a:ext cx="7248939" cy="8481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Select all the possible sources of your plastic waste from different categories then dump the garbage to the bin.  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D9007E-7625-491D-BF34-16B991CB5E9E}"/>
              </a:ext>
            </a:extLst>
          </p:cNvPr>
          <p:cNvSpPr/>
          <p:nvPr/>
        </p:nvSpPr>
        <p:spPr>
          <a:xfrm>
            <a:off x="2630555" y="2517913"/>
            <a:ext cx="4843671" cy="3525078"/>
          </a:xfrm>
          <a:prstGeom prst="roundRect">
            <a:avLst>
              <a:gd name="adj" fmla="val 8020"/>
            </a:avLst>
          </a:prstGeom>
          <a:solidFill>
            <a:schemeClr val="bg1">
              <a:lumMod val="85000"/>
            </a:schemeClr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16C226-3E48-4951-BDED-53EBDBBC660D}"/>
              </a:ext>
            </a:extLst>
          </p:cNvPr>
          <p:cNvSpPr/>
          <p:nvPr/>
        </p:nvSpPr>
        <p:spPr>
          <a:xfrm>
            <a:off x="7951305" y="3829878"/>
            <a:ext cx="1696278" cy="5168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99D1F76-090E-4AB0-B2E1-2E2E5287BFD5}"/>
              </a:ext>
            </a:extLst>
          </p:cNvPr>
          <p:cNvGraphicFramePr>
            <a:graphicFrameLocks noGrp="1"/>
          </p:cNvGraphicFramePr>
          <p:nvPr/>
        </p:nvGraphicFramePr>
        <p:xfrm>
          <a:off x="2806147" y="2680473"/>
          <a:ext cx="4492486" cy="319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1">
                  <a:extLst>
                    <a:ext uri="{9D8B030D-6E8A-4147-A177-3AD203B41FA5}">
                      <a16:colId xmlns:a16="http://schemas.microsoft.com/office/drawing/2014/main" val="146661845"/>
                    </a:ext>
                  </a:extLst>
                </a:gridCol>
                <a:gridCol w="1215885">
                  <a:extLst>
                    <a:ext uri="{9D8B030D-6E8A-4147-A177-3AD203B41FA5}">
                      <a16:colId xmlns:a16="http://schemas.microsoft.com/office/drawing/2014/main" val="1079233177"/>
                    </a:ext>
                  </a:extLst>
                </a:gridCol>
              </a:tblGrid>
              <a:tr h="7460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17905"/>
                  </a:ext>
                </a:extLst>
              </a:tr>
              <a:tr h="782765">
                <a:tc>
                  <a:txBody>
                    <a:bodyPr/>
                    <a:lstStyle/>
                    <a:p>
                      <a:r>
                        <a:rPr lang="en-US" dirty="0"/>
                        <a:t>Food (Includes take away boxes, milk bottle, straws etc.)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10965"/>
                  </a:ext>
                </a:extLst>
              </a:tr>
              <a:tr h="782765">
                <a:tc>
                  <a:txBody>
                    <a:bodyPr/>
                    <a:lstStyle/>
                    <a:p>
                      <a:r>
                        <a:rPr lang="en-US" dirty="0"/>
                        <a:t>Life Style (Includes beauty products, toiletries packaging etc.)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47450"/>
                  </a:ext>
                </a:extLst>
              </a:tr>
              <a:tr h="756703">
                <a:tc>
                  <a:txBody>
                    <a:bodyPr/>
                    <a:lstStyle/>
                    <a:p>
                      <a:r>
                        <a:rPr lang="en-US" dirty="0"/>
                        <a:t>Health Care (Includes cough syrup bottle, sanitizer bottle etc.)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611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74DD14D-8C70-43E7-BE08-BCA2113A493A}"/>
              </a:ext>
            </a:extLst>
          </p:cNvPr>
          <p:cNvSpPr txBox="1"/>
          <p:nvPr/>
        </p:nvSpPr>
        <p:spPr>
          <a:xfrm>
            <a:off x="3344517" y="2887136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AA3A-D4EF-480F-98F3-6A3E325988F1}"/>
              </a:ext>
            </a:extLst>
          </p:cNvPr>
          <p:cNvSpPr txBox="1"/>
          <p:nvPr/>
        </p:nvSpPr>
        <p:spPr>
          <a:xfrm>
            <a:off x="6089011" y="2872046"/>
            <a:ext cx="117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8777C-7AAE-48F6-8EEE-395B8C6F15D0}"/>
              </a:ext>
            </a:extLst>
          </p:cNvPr>
          <p:cNvSpPr txBox="1"/>
          <p:nvPr/>
        </p:nvSpPr>
        <p:spPr>
          <a:xfrm>
            <a:off x="8166651" y="3911120"/>
            <a:ext cx="137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Next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480D23-6415-488B-A3C5-96D8D4360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97" y="3578595"/>
            <a:ext cx="648536" cy="3693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503718-7AEB-42FE-AD55-7B3E9211E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97" y="5254995"/>
            <a:ext cx="648536" cy="3693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6F5F9A-211A-4C31-8196-582C8E336F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63" y="4439986"/>
            <a:ext cx="678378" cy="3566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E35A0B-20D4-4E53-ABB0-1EFDDAC8DE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77" y="4074842"/>
            <a:ext cx="1235661" cy="7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9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728C6-5FD1-4DDC-A86E-D67330A6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83" y="0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5AE11-7DD3-4491-9315-5921D0F96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09" y="1007166"/>
            <a:ext cx="6538543" cy="29202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E3B4D7-BA7E-441A-9042-B28B1DC80667}"/>
              </a:ext>
            </a:extLst>
          </p:cNvPr>
          <p:cNvSpPr/>
          <p:nvPr/>
        </p:nvSpPr>
        <p:spPr>
          <a:xfrm>
            <a:off x="2703444" y="3927406"/>
            <a:ext cx="6983895" cy="2089081"/>
          </a:xfrm>
          <a:prstGeom prst="roundRect">
            <a:avLst/>
          </a:prstGeom>
          <a:solidFill>
            <a:srgbClr val="92D050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22A1F-E7B5-4780-9D1E-722DA260D51A}"/>
              </a:ext>
            </a:extLst>
          </p:cNvPr>
          <p:cNvSpPr txBox="1"/>
          <p:nvPr/>
        </p:nvSpPr>
        <p:spPr>
          <a:xfrm>
            <a:off x="3452187" y="4116747"/>
            <a:ext cx="539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Thank you for your contribution! You have disposed 0.25 kg of plastic wastes. We are pleased to inform you that you have earned 25 RewardBin Perk Points.</a:t>
            </a:r>
            <a:endParaRPr lang="en-AU" sz="2000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65BE9-E20D-49AC-9610-B610B6D8ECB9}"/>
              </a:ext>
            </a:extLst>
          </p:cNvPr>
          <p:cNvSpPr/>
          <p:nvPr/>
        </p:nvSpPr>
        <p:spPr>
          <a:xfrm>
            <a:off x="4913945" y="5364026"/>
            <a:ext cx="2557669" cy="5035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Done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C6195-0DB4-48CF-92FB-8C7FC07713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95" y="5553269"/>
            <a:ext cx="161552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CC9CA4-6D27-4419-A4B5-8BED2D18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07" y="54845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693564-FF34-45E4-8B46-9C7DB606DA5E}"/>
              </a:ext>
            </a:extLst>
          </p:cNvPr>
          <p:cNvSpPr/>
          <p:nvPr/>
        </p:nvSpPr>
        <p:spPr>
          <a:xfrm>
            <a:off x="3548268" y="1394426"/>
            <a:ext cx="5413514" cy="18288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083634-9FC3-40BA-8EB3-5B48922D64C7}"/>
              </a:ext>
            </a:extLst>
          </p:cNvPr>
          <p:cNvSpPr/>
          <p:nvPr/>
        </p:nvSpPr>
        <p:spPr>
          <a:xfrm>
            <a:off x="3548268" y="3748526"/>
            <a:ext cx="5413513" cy="1828801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0C9A9-4CBA-4492-8075-04FE4EA14E95}"/>
              </a:ext>
            </a:extLst>
          </p:cNvPr>
          <p:cNvSpPr txBox="1"/>
          <p:nvPr/>
        </p:nvSpPr>
        <p:spPr>
          <a:xfrm>
            <a:off x="3988904" y="1868557"/>
            <a:ext cx="470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Categorize your plastic wastes according to its sources. Gain 100 points for every 1 kg plastic wastes.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6CED3-6C06-40ED-98B1-00497D20744C}"/>
              </a:ext>
            </a:extLst>
          </p:cNvPr>
          <p:cNvSpPr txBox="1"/>
          <p:nvPr/>
        </p:nvSpPr>
        <p:spPr>
          <a:xfrm>
            <a:off x="3697354" y="4331975"/>
            <a:ext cx="51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a hurry!</a:t>
            </a:r>
            <a:endParaRPr lang="en-AU" sz="24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A934E9-3563-433D-880D-D65816A8C0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99" y="5001909"/>
            <a:ext cx="161552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846AF-8685-4718-A9AF-327CE35F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55" y="0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B43EC-C7A4-4AE6-B37A-9D6D1FC38F50}"/>
              </a:ext>
            </a:extLst>
          </p:cNvPr>
          <p:cNvSpPr/>
          <p:nvPr/>
        </p:nvSpPr>
        <p:spPr>
          <a:xfrm>
            <a:off x="3548268" y="1394426"/>
            <a:ext cx="5413514" cy="18288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4591B-9318-468E-9F13-DB58A6A5BBB3}"/>
              </a:ext>
            </a:extLst>
          </p:cNvPr>
          <p:cNvSpPr/>
          <p:nvPr/>
        </p:nvSpPr>
        <p:spPr>
          <a:xfrm>
            <a:off x="3548268" y="3748526"/>
            <a:ext cx="5413513" cy="1828801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 am happy with minimum points!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Gain 20 points for every 1 kg plastic wastes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  <a:endParaRPr lang="en-AU" sz="2000" dirty="0">
              <a:solidFill>
                <a:srgbClr val="FF0000"/>
              </a:solidFill>
            </a:endParaRPr>
          </a:p>
          <a:p>
            <a:pPr algn="ctr"/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D8C2-400F-4AC9-B938-F5691E449A83}"/>
              </a:ext>
            </a:extLst>
          </p:cNvPr>
          <p:cNvSpPr txBox="1"/>
          <p:nvPr/>
        </p:nvSpPr>
        <p:spPr>
          <a:xfrm>
            <a:off x="4002156" y="1708661"/>
            <a:ext cx="470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Categorize your plastic wastes according to its sources within 24 hours using mobile the RewardBin app. Gain 50 points for every 1 kg plastic wastes.</a:t>
            </a:r>
            <a:endParaRPr lang="en-AU" dirty="0">
              <a:solidFill>
                <a:srgbClr val="00B05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5153C7-C66A-481A-B0D8-DFCD26095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16" y="2604444"/>
            <a:ext cx="161552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069EC-A164-4776-BFDC-B73A0C09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7" y="213871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4EDF7-6B5D-4D4E-A100-EDDEB623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09" y="1007166"/>
            <a:ext cx="6538543" cy="29202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4A5919-6982-48C5-BE16-1B025ED7A7BC}"/>
              </a:ext>
            </a:extLst>
          </p:cNvPr>
          <p:cNvSpPr/>
          <p:nvPr/>
        </p:nvSpPr>
        <p:spPr>
          <a:xfrm>
            <a:off x="2703444" y="4028744"/>
            <a:ext cx="6983895" cy="2089081"/>
          </a:xfrm>
          <a:prstGeom prst="roundRect">
            <a:avLst/>
          </a:prstGeom>
          <a:solidFill>
            <a:srgbClr val="92D050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398BC-E703-4718-B9E3-731590ED13F6}"/>
              </a:ext>
            </a:extLst>
          </p:cNvPr>
          <p:cNvSpPr txBox="1"/>
          <p:nvPr/>
        </p:nvSpPr>
        <p:spPr>
          <a:xfrm>
            <a:off x="3495961" y="4136433"/>
            <a:ext cx="5393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Thank you for your contribution! You have disposed 0.25 kg of plastic wastes. We are pleased to inform you that you will earned 12.5 RewardBin </a:t>
            </a:r>
            <a:r>
              <a:rPr lang="en-US" sz="2000" dirty="0">
                <a:solidFill>
                  <a:srgbClr val="002060"/>
                </a:solidFill>
              </a:rPr>
              <a:t>Perk</a:t>
            </a:r>
            <a:r>
              <a:rPr lang="en-US" dirty="0">
                <a:solidFill>
                  <a:srgbClr val="002060"/>
                </a:solidFill>
              </a:rPr>
              <a:t> Points when you will submit the form in your RewardBin app.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4CD8B3-A706-41DB-B4EF-C8F75D614783}"/>
              </a:ext>
            </a:extLst>
          </p:cNvPr>
          <p:cNvSpPr/>
          <p:nvPr/>
        </p:nvSpPr>
        <p:spPr>
          <a:xfrm>
            <a:off x="4913945" y="5468877"/>
            <a:ext cx="2557669" cy="5035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Done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F85EFD-917D-42C8-BCA4-7DAA1E799C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04" y="5656160"/>
            <a:ext cx="161552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0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57530-6E1D-4803-B13E-ABCCBC27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81" y="-49330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0F924A-9585-497E-AF2B-382DE1FE475C}"/>
              </a:ext>
            </a:extLst>
          </p:cNvPr>
          <p:cNvSpPr/>
          <p:nvPr/>
        </p:nvSpPr>
        <p:spPr>
          <a:xfrm>
            <a:off x="3442251" y="1394426"/>
            <a:ext cx="5413514" cy="18288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01451-3636-4863-84C2-69783892E959}"/>
              </a:ext>
            </a:extLst>
          </p:cNvPr>
          <p:cNvSpPr/>
          <p:nvPr/>
        </p:nvSpPr>
        <p:spPr>
          <a:xfrm>
            <a:off x="3442252" y="3782203"/>
            <a:ext cx="5413513" cy="1828801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 am happy with minimum points!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Gain 20 points for every 1 kg plastic wastes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  <a:endParaRPr lang="en-AU" sz="2400" dirty="0">
              <a:solidFill>
                <a:srgbClr val="FF0000"/>
              </a:solidFill>
            </a:endParaRPr>
          </a:p>
          <a:p>
            <a:pPr algn="ctr"/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04C35-E189-4174-84EC-6F7F545E8033}"/>
              </a:ext>
            </a:extLst>
          </p:cNvPr>
          <p:cNvSpPr txBox="1"/>
          <p:nvPr/>
        </p:nvSpPr>
        <p:spPr>
          <a:xfrm>
            <a:off x="3896139" y="1708661"/>
            <a:ext cx="470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Categorize your plastic wastes according to its sources within 24 hours using mobile the RewardBin app. Gain 50 points for every 1 kg plastic wastes.</a:t>
            </a:r>
            <a:endParaRPr lang="en-AU" dirty="0">
              <a:solidFill>
                <a:srgbClr val="00B05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FDC85C-90D7-4811-98CE-93339BC0B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17" y="5149339"/>
            <a:ext cx="161552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F3067-FEAB-474D-BAD2-07484CE4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7" y="213871"/>
            <a:ext cx="9520237" cy="68031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F7B2C-3500-440F-A29F-EC28C09AC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57" y="1007166"/>
            <a:ext cx="6538543" cy="29202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94CD33-6A30-4342-86B1-5D623A005DF6}"/>
              </a:ext>
            </a:extLst>
          </p:cNvPr>
          <p:cNvSpPr/>
          <p:nvPr/>
        </p:nvSpPr>
        <p:spPr>
          <a:xfrm>
            <a:off x="2703444" y="4028744"/>
            <a:ext cx="6983895" cy="2089081"/>
          </a:xfrm>
          <a:prstGeom prst="roundRect">
            <a:avLst/>
          </a:prstGeom>
          <a:solidFill>
            <a:srgbClr val="92D050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D4D8F-7779-44E0-9611-0B21DA11921F}"/>
              </a:ext>
            </a:extLst>
          </p:cNvPr>
          <p:cNvSpPr txBox="1"/>
          <p:nvPr/>
        </p:nvSpPr>
        <p:spPr>
          <a:xfrm>
            <a:off x="3452187" y="4180733"/>
            <a:ext cx="539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Thank you for your contribution! You have disposed 0.25 kg of plastic wastes. We are pleased to inform you that you have earned 5 RewardBin Perk Points.</a:t>
            </a:r>
            <a:endParaRPr lang="en-AU" sz="20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22ABF-3BF0-4C9A-9EDA-89547037DC78}"/>
              </a:ext>
            </a:extLst>
          </p:cNvPr>
          <p:cNvSpPr/>
          <p:nvPr/>
        </p:nvSpPr>
        <p:spPr>
          <a:xfrm>
            <a:off x="4913945" y="5468877"/>
            <a:ext cx="2557669" cy="5035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Done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D47C64-F245-45D2-8652-51E3A31CC4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83" y="5656160"/>
            <a:ext cx="161552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214A8-2B23-48CC-BF10-4B3386AB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74" y="319086"/>
            <a:ext cx="3114675" cy="621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89212-73F3-4052-B0CA-AE86E1583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98" y="1057689"/>
            <a:ext cx="2521124" cy="143497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D712B3-222F-4D9A-BC32-947D7BE5FF3D}"/>
              </a:ext>
            </a:extLst>
          </p:cNvPr>
          <p:cNvSpPr/>
          <p:nvPr/>
        </p:nvSpPr>
        <p:spPr>
          <a:xfrm>
            <a:off x="5287616" y="2141172"/>
            <a:ext cx="1616765" cy="655037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Hello Tyler!</a:t>
            </a:r>
            <a:endParaRPr lang="en-AU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95802-4A62-4D82-AF69-19774EAAD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76" y="2838647"/>
            <a:ext cx="1340801" cy="10410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B03BA2-8980-411E-9B22-0A41A416211A}"/>
              </a:ext>
            </a:extLst>
          </p:cNvPr>
          <p:cNvSpPr txBox="1"/>
          <p:nvPr/>
        </p:nvSpPr>
        <p:spPr>
          <a:xfrm>
            <a:off x="5963477" y="3059667"/>
            <a:ext cx="12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236 Points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5A0F5C-A53A-44A6-BC41-4BBF206D714D}"/>
              </a:ext>
            </a:extLst>
          </p:cNvPr>
          <p:cNvSpPr/>
          <p:nvPr/>
        </p:nvSpPr>
        <p:spPr>
          <a:xfrm>
            <a:off x="4942488" y="3876662"/>
            <a:ext cx="2414074" cy="14349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4208D7-0ACD-4FF8-836F-4066A02C4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500" y="4507399"/>
            <a:ext cx="2105025" cy="504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985A5E-2057-428E-8A10-D04F7D2D6476}"/>
              </a:ext>
            </a:extLst>
          </p:cNvPr>
          <p:cNvSpPr txBox="1"/>
          <p:nvPr/>
        </p:nvSpPr>
        <p:spPr>
          <a:xfrm>
            <a:off x="5050112" y="4951816"/>
            <a:ext cx="230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 at the RewardBin KIOSK</a:t>
            </a:r>
            <a:endParaRPr lang="en-AU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8AB264-0A2B-4974-B79C-70CF8A847A4D}"/>
              </a:ext>
            </a:extLst>
          </p:cNvPr>
          <p:cNvSpPr/>
          <p:nvPr/>
        </p:nvSpPr>
        <p:spPr>
          <a:xfrm>
            <a:off x="5043485" y="5537983"/>
            <a:ext cx="2189040" cy="441980"/>
          </a:xfrm>
          <a:prstGeom prst="round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B18EA-F92F-494B-8BBE-A34271DA0CE8}"/>
              </a:ext>
            </a:extLst>
          </p:cNvPr>
          <p:cNvSpPr txBox="1"/>
          <p:nvPr/>
        </p:nvSpPr>
        <p:spPr>
          <a:xfrm>
            <a:off x="5035826" y="5497363"/>
            <a:ext cx="21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Fill in your latest disposal data for more rewards.</a:t>
            </a:r>
            <a:endParaRPr lang="en-AU" sz="1400" dirty="0">
              <a:solidFill>
                <a:srgbClr val="0070C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8F2F3D-748D-4E75-981C-35717B1F3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046" y="3858871"/>
            <a:ext cx="1258959" cy="5369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F831C1-FCE3-44A2-8E42-BBD5BFE6F2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38" y="5785641"/>
            <a:ext cx="679999" cy="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95D6C-1F8A-46BF-A6FA-3A71D502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74" y="319086"/>
            <a:ext cx="3114675" cy="62198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6E0B16-BFAC-4A94-BE0A-78551C63BD3B}"/>
              </a:ext>
            </a:extLst>
          </p:cNvPr>
          <p:cNvSpPr/>
          <p:nvPr/>
        </p:nvSpPr>
        <p:spPr>
          <a:xfrm>
            <a:off x="4914178" y="1146336"/>
            <a:ext cx="2516714" cy="13267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	.  </a:t>
            </a:r>
            <a:endParaRPr lang="en-AU" sz="14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5DD4B-FA37-48FE-9CE9-F05829BB7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32" y="1471324"/>
            <a:ext cx="2280905" cy="94243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70D111-29BB-43A5-BBBD-697EF131197C}"/>
              </a:ext>
            </a:extLst>
          </p:cNvPr>
          <p:cNvGraphicFramePr>
            <a:graphicFrameLocks noGrp="1"/>
          </p:cNvGraphicFramePr>
          <p:nvPr/>
        </p:nvGraphicFramePr>
        <p:xfrm>
          <a:off x="4914177" y="2653515"/>
          <a:ext cx="2515015" cy="291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05">
                  <a:extLst>
                    <a:ext uri="{9D8B030D-6E8A-4147-A177-3AD203B41FA5}">
                      <a16:colId xmlns:a16="http://schemas.microsoft.com/office/drawing/2014/main" val="146661845"/>
                    </a:ext>
                  </a:extLst>
                </a:gridCol>
                <a:gridCol w="1062110">
                  <a:extLst>
                    <a:ext uri="{9D8B030D-6E8A-4147-A177-3AD203B41FA5}">
                      <a16:colId xmlns:a16="http://schemas.microsoft.com/office/drawing/2014/main" val="1079233177"/>
                    </a:ext>
                  </a:extLst>
                </a:gridCol>
              </a:tblGrid>
              <a:tr h="40588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17905"/>
                  </a:ext>
                </a:extLst>
              </a:tr>
              <a:tr h="773486">
                <a:tc>
                  <a:txBody>
                    <a:bodyPr/>
                    <a:lstStyle/>
                    <a:p>
                      <a:r>
                        <a:rPr lang="en-US" sz="1200" dirty="0"/>
                        <a:t>Food (Includes take away boxes, milk bottle, straws etc.)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10965"/>
                  </a:ext>
                </a:extLst>
              </a:tr>
              <a:tr h="903560">
                <a:tc>
                  <a:txBody>
                    <a:bodyPr/>
                    <a:lstStyle/>
                    <a:p>
                      <a:r>
                        <a:rPr lang="en-US" sz="1200" dirty="0"/>
                        <a:t>Life Style (Includes beauty products, toiletries packaging etc.)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47450"/>
                  </a:ext>
                </a:extLst>
              </a:tr>
              <a:tr h="829464">
                <a:tc>
                  <a:txBody>
                    <a:bodyPr/>
                    <a:lstStyle/>
                    <a:p>
                      <a:r>
                        <a:rPr lang="en-US" sz="1200" dirty="0"/>
                        <a:t>Health Care (Includes cough syrup bottle, sanitizer bottle etc.)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611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F18B02A-223B-4721-94F3-C0461C665A25}"/>
              </a:ext>
            </a:extLst>
          </p:cNvPr>
          <p:cNvSpPr txBox="1"/>
          <p:nvPr/>
        </p:nvSpPr>
        <p:spPr>
          <a:xfrm>
            <a:off x="5056560" y="2666346"/>
            <a:ext cx="117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D9119-CB21-449D-8A13-E452A5B5CBB8}"/>
              </a:ext>
            </a:extLst>
          </p:cNvPr>
          <p:cNvSpPr txBox="1"/>
          <p:nvPr/>
        </p:nvSpPr>
        <p:spPr>
          <a:xfrm>
            <a:off x="6372593" y="2680735"/>
            <a:ext cx="10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Selection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816114-E70E-40F2-AF70-BE1B48C0F2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74" y="3257749"/>
            <a:ext cx="355640" cy="2025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0C587F-9A8C-43C6-97C2-2B6830FB7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746201" y="4157249"/>
            <a:ext cx="355639" cy="2197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AA46A9-2F11-4ECE-970E-1FAD71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11" y="5050190"/>
            <a:ext cx="355640" cy="2025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BA00D1D-FAA1-4A82-822C-2B29A7EE4E07}"/>
              </a:ext>
            </a:extLst>
          </p:cNvPr>
          <p:cNvSpPr txBox="1"/>
          <p:nvPr/>
        </p:nvSpPr>
        <p:spPr>
          <a:xfrm>
            <a:off x="6230210" y="1292088"/>
            <a:ext cx="1031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Select all the possible categories.</a:t>
            </a:r>
            <a:endParaRPr lang="en-AU" sz="1400" dirty="0">
              <a:solidFill>
                <a:srgbClr val="00206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6DD476-24D9-4CD9-B971-47AEADD22D3D}"/>
              </a:ext>
            </a:extLst>
          </p:cNvPr>
          <p:cNvSpPr/>
          <p:nvPr/>
        </p:nvSpPr>
        <p:spPr>
          <a:xfrm>
            <a:off x="5751760" y="5666263"/>
            <a:ext cx="1005889" cy="399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3A1C5-814E-44BD-ADC7-B55AFE973C86}"/>
              </a:ext>
            </a:extLst>
          </p:cNvPr>
          <p:cNvSpPr txBox="1"/>
          <p:nvPr/>
        </p:nvSpPr>
        <p:spPr>
          <a:xfrm>
            <a:off x="5738666" y="5660758"/>
            <a:ext cx="100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Next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145009-54BC-491B-B6AD-5764763133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93" y="5828339"/>
            <a:ext cx="679999" cy="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525C7485-77A6-4A47-A6E9-E59251EFA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r="1" b="30918"/>
          <a:stretch/>
        </p:blipFill>
        <p:spPr>
          <a:xfrm>
            <a:off x="6176433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20" name="Picture 19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0E08D492-8982-45E5-A6AA-09B14E2526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1135"/>
          <a:stretch/>
        </p:blipFill>
        <p:spPr>
          <a:xfrm>
            <a:off x="20" y="4078854"/>
            <a:ext cx="3535311" cy="2788023"/>
          </a:xfrm>
          <a:prstGeom prst="rect">
            <a:avLst/>
          </a:prstGeom>
        </p:spPr>
      </p:pic>
      <p:pic>
        <p:nvPicPr>
          <p:cNvPr id="18" name="Picture 17" descr="A person wearing glasses&#10;&#10;Description automatically generated">
            <a:extLst>
              <a:ext uri="{FF2B5EF4-FFF2-40B4-BE49-F238E27FC236}">
                <a16:creationId xmlns:a16="http://schemas.microsoft.com/office/drawing/2014/main" id="{66890B65-1B36-4767-A578-17711676B9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017"/>
          <a:stretch/>
        </p:blipFill>
        <p:spPr>
          <a:xfrm>
            <a:off x="3696199" y="3266054"/>
            <a:ext cx="4789093" cy="3600824"/>
          </a:xfrm>
          <a:prstGeom prst="rect">
            <a:avLst/>
          </a:prstGeom>
        </p:spPr>
      </p:pic>
      <p:pic>
        <p:nvPicPr>
          <p:cNvPr id="16" name="Picture 1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2A8D909F-0F86-4E59-B408-5CB4D6AC7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r="1" b="30043"/>
          <a:stretch/>
        </p:blipFill>
        <p:spPr>
          <a:xfrm>
            <a:off x="1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C1D672C-0D4A-485F-932B-04C4EF3B14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21376"/>
          <a:stretch/>
        </p:blipFill>
        <p:spPr>
          <a:xfrm>
            <a:off x="8646161" y="4069976"/>
            <a:ext cx="3545840" cy="27880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2D9EE8-DA2A-44C8-9DDA-F7838687DDC2}"/>
              </a:ext>
            </a:extLst>
          </p:cNvPr>
          <p:cNvSpPr txBox="1"/>
          <p:nvPr/>
        </p:nvSpPr>
        <p:spPr>
          <a:xfrm flipH="1">
            <a:off x="8841310" y="3199332"/>
            <a:ext cx="31555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Jubin </a:t>
            </a:r>
            <a:r>
              <a:rPr lang="en-US" dirty="0" err="1"/>
              <a:t>Savla</a:t>
            </a:r>
            <a:endParaRPr lang="en-US" dirty="0"/>
          </a:p>
          <a:p>
            <a:r>
              <a:rPr lang="en-AU" sz="1400" i="1" dirty="0">
                <a:hlinkClick r:id="rId7"/>
              </a:rPr>
              <a:t>https://www.linkedin.com/in/savlajubin</a:t>
            </a:r>
            <a:endParaRPr lang="en-AU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4EAB91-2503-4ABE-8563-A11F3D89EE16}"/>
              </a:ext>
            </a:extLst>
          </p:cNvPr>
          <p:cNvSpPr txBox="1"/>
          <p:nvPr/>
        </p:nvSpPr>
        <p:spPr>
          <a:xfrm flipH="1">
            <a:off x="99133" y="100992"/>
            <a:ext cx="4057095" cy="596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Saurabh Jain</a:t>
            </a:r>
          </a:p>
          <a:p>
            <a:r>
              <a:rPr lang="en-AU" sz="1400" i="1" dirty="0">
                <a:hlinkClick r:id="rId8"/>
              </a:rPr>
              <a:t>https://www.linkedin.com/in/saurabh-jain-68040952</a:t>
            </a:r>
            <a:endParaRPr lang="en-AU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FAC10-BAF8-4B78-806C-3B49C2A3EDC1}"/>
              </a:ext>
            </a:extLst>
          </p:cNvPr>
          <p:cNvSpPr txBox="1"/>
          <p:nvPr/>
        </p:nvSpPr>
        <p:spPr>
          <a:xfrm flipH="1">
            <a:off x="752850" y="6262643"/>
            <a:ext cx="20391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Swetalina</a:t>
            </a:r>
            <a:r>
              <a:rPr lang="en-US" sz="2000" dirty="0"/>
              <a:t> Nayak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403DC-DCA6-44E2-93C3-55CB0285B1CF}"/>
              </a:ext>
            </a:extLst>
          </p:cNvPr>
          <p:cNvSpPr txBox="1"/>
          <p:nvPr/>
        </p:nvSpPr>
        <p:spPr>
          <a:xfrm flipH="1">
            <a:off x="4600429" y="6066500"/>
            <a:ext cx="2980632" cy="596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Saket Jain</a:t>
            </a:r>
          </a:p>
          <a:p>
            <a:r>
              <a:rPr lang="en-AU" sz="1400" i="1" dirty="0">
                <a:hlinkClick r:id="rId9"/>
              </a:rPr>
              <a:t>https://www.linkedin.com/in/saketj32</a:t>
            </a:r>
            <a:endParaRPr lang="en-AU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AF4DD6-9F8B-451D-8391-7B7AA1E877C0}"/>
              </a:ext>
            </a:extLst>
          </p:cNvPr>
          <p:cNvSpPr txBox="1"/>
          <p:nvPr/>
        </p:nvSpPr>
        <p:spPr>
          <a:xfrm flipH="1">
            <a:off x="8698604" y="5961413"/>
            <a:ext cx="3440954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Anikesh</a:t>
            </a:r>
            <a:r>
              <a:rPr lang="en-US" dirty="0"/>
              <a:t> </a:t>
            </a:r>
            <a:r>
              <a:rPr lang="en-US" dirty="0" err="1"/>
              <a:t>Sasmal</a:t>
            </a:r>
            <a:endParaRPr lang="en-US" dirty="0"/>
          </a:p>
          <a:p>
            <a:r>
              <a:rPr lang="en-AU" sz="1400" i="1" dirty="0">
                <a:hlinkClick r:id="rId10"/>
              </a:rPr>
              <a:t>https://www.linkedin.com/in/anikesh-sasmal-20031988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8998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68307-3108-43F5-BEB1-E27C10F2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27" y="319087"/>
            <a:ext cx="3114675" cy="6219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51E029-ECA1-4C0F-AB2F-DE0EF671C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1" y="989879"/>
            <a:ext cx="2536417" cy="195860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322CA4-8D3C-4350-A1D6-61A6C8A7D20C}"/>
              </a:ext>
            </a:extLst>
          </p:cNvPr>
          <p:cNvSpPr/>
          <p:nvPr/>
        </p:nvSpPr>
        <p:spPr>
          <a:xfrm>
            <a:off x="4964452" y="2735995"/>
            <a:ext cx="2434400" cy="2082937"/>
          </a:xfrm>
          <a:prstGeom prst="roundRect">
            <a:avLst/>
          </a:prstGeom>
          <a:solidFill>
            <a:schemeClr val="accent6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F2410-D344-43D2-A2A8-8DAB7C16AD11}"/>
              </a:ext>
            </a:extLst>
          </p:cNvPr>
          <p:cNvSpPr/>
          <p:nvPr/>
        </p:nvSpPr>
        <p:spPr>
          <a:xfrm>
            <a:off x="5576537" y="5345037"/>
            <a:ext cx="1232453" cy="48748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136FA-4753-4315-881E-BB4BDBFE2F0C}"/>
              </a:ext>
            </a:extLst>
          </p:cNvPr>
          <p:cNvSpPr txBox="1"/>
          <p:nvPr/>
        </p:nvSpPr>
        <p:spPr>
          <a:xfrm>
            <a:off x="5155096" y="2949166"/>
            <a:ext cx="2077964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Congratulations! We are pleased to inform you that you have earned 25 RewardBin Perk Points.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84570-80B7-40C4-9DAE-94850331F9C8}"/>
              </a:ext>
            </a:extLst>
          </p:cNvPr>
          <p:cNvSpPr txBox="1"/>
          <p:nvPr/>
        </p:nvSpPr>
        <p:spPr>
          <a:xfrm>
            <a:off x="5924140" y="5376642"/>
            <a:ext cx="80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Done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B3B232-902F-4C6C-9318-09C4AED02D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26" y="5624163"/>
            <a:ext cx="679999" cy="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7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0960225"/>
              </p:ext>
            </p:extLst>
          </p:nvPr>
        </p:nvGraphicFramePr>
        <p:xfrm>
          <a:off x="2112135" y="5264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176" y="-2104"/>
            <a:ext cx="5294537" cy="685800"/>
          </a:xfrm>
          <a:prstGeom prst="rect">
            <a:avLst/>
          </a:prstGeom>
          <a:solidFill>
            <a:srgbClr val="F7F7F7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defTabSz="914262"/>
            <a:r>
              <a:rPr lang="en-US" sz="2000" b="1" kern="0" dirty="0">
                <a:solidFill>
                  <a:srgbClr val="0070C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Endless Possibilities – How can we scale.</a:t>
            </a:r>
          </a:p>
        </p:txBody>
      </p:sp>
    </p:spTree>
    <p:extLst>
      <p:ext uri="{BB962C8B-B14F-4D97-AF65-F5344CB8AC3E}">
        <p14:creationId xmlns:p14="http://schemas.microsoft.com/office/powerpoint/2010/main" val="12316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45" y="4438381"/>
            <a:ext cx="1828800" cy="19431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043" y="946488"/>
            <a:ext cx="11599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C9AD2"/>
                </a:solidFill>
                <a:latin typeface="Open Sans"/>
              </a:rPr>
              <a:t>Challenge : Track and trace: help end plastic waste </a:t>
            </a:r>
          </a:p>
          <a:p>
            <a:r>
              <a:rPr lang="en-US" i="1" dirty="0">
                <a:solidFill>
                  <a:srgbClr val="CA1E56"/>
                </a:solidFill>
                <a:latin typeface="Open Sans"/>
              </a:rPr>
              <a:t>Plastics contaminate Australia’s lands and seas, and challenge our industries, communities and decision makers with an exponentially growing problem. How might we enable and empower Australians to help de-</a:t>
            </a:r>
            <a:r>
              <a:rPr lang="en-US" i="1" dirty="0" err="1">
                <a:solidFill>
                  <a:srgbClr val="CA1E56"/>
                </a:solidFill>
                <a:latin typeface="Open Sans"/>
              </a:rPr>
              <a:t>plasticise</a:t>
            </a:r>
            <a:r>
              <a:rPr lang="en-US" i="1" dirty="0">
                <a:solidFill>
                  <a:srgbClr val="CA1E56"/>
                </a:solidFill>
                <a:latin typeface="Open Sans"/>
              </a:rPr>
              <a:t> our country and report plastic waste in our environment for a healthier future.</a:t>
            </a:r>
          </a:p>
        </p:txBody>
      </p:sp>
      <p:pic>
        <p:nvPicPr>
          <p:cNvPr id="4" name="Picture 3" descr="A picture containing indoor, table, bottle, items&#10;&#10;Description automatically generated">
            <a:extLst>
              <a:ext uri="{FF2B5EF4-FFF2-40B4-BE49-F238E27FC236}">
                <a16:creationId xmlns:a16="http://schemas.microsoft.com/office/drawing/2014/main" id="{E997CE60-806C-47FD-A4D6-10DC70FAF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97" y="2262332"/>
            <a:ext cx="6519996" cy="435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0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7294"/>
            <a:ext cx="12192001" cy="6051374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" y="0"/>
            <a:ext cx="12192000" cy="567294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Problem</a:t>
            </a:r>
            <a:r>
              <a:rPr lang="en-US" dirty="0">
                <a:solidFill>
                  <a:srgbClr val="1F497D"/>
                </a:solidFill>
              </a:rPr>
              <a:t> Statement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7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0" y="1"/>
            <a:ext cx="12192000" cy="425002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Design – </a:t>
            </a:r>
            <a:r>
              <a:rPr lang="en-US" dirty="0">
                <a:solidFill>
                  <a:srgbClr val="1F497D"/>
                </a:solidFill>
              </a:rPr>
              <a:t>Smart Bin And a Rewarding Bin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5662" y="681463"/>
            <a:ext cx="9895355" cy="5791486"/>
            <a:chOff x="1251595" y="902083"/>
            <a:chExt cx="9895355" cy="5791486"/>
          </a:xfrm>
        </p:grpSpPr>
        <p:grpSp>
          <p:nvGrpSpPr>
            <p:cNvPr id="28" name="Group 27"/>
            <p:cNvGrpSpPr/>
            <p:nvPr/>
          </p:nvGrpSpPr>
          <p:grpSpPr>
            <a:xfrm>
              <a:off x="1251595" y="902083"/>
              <a:ext cx="7793067" cy="5791486"/>
              <a:chOff x="3748390" y="1204185"/>
              <a:chExt cx="6476264" cy="549363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748390" y="1204185"/>
                <a:ext cx="6476264" cy="5493636"/>
                <a:chOff x="4049041" y="667832"/>
                <a:chExt cx="6476264" cy="5493636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5539874" y="667832"/>
                  <a:ext cx="4985431" cy="5493636"/>
                  <a:chOff x="2814244" y="-401945"/>
                  <a:chExt cx="5805771" cy="6375929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785814" y="1615414"/>
                    <a:ext cx="2710871" cy="2684656"/>
                  </a:xfrm>
                  <a:prstGeom prst="ellipse">
                    <a:avLst/>
                  </a:prstGeom>
                  <a:solidFill>
                    <a:srgbClr val="FA5D5E">
                      <a:alpha val="74902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5909144" y="1597249"/>
                    <a:ext cx="2710871" cy="2684656"/>
                  </a:xfrm>
                  <a:prstGeom prst="ellipse">
                    <a:avLst/>
                  </a:prstGeom>
                  <a:solidFill>
                    <a:srgbClr val="2FD283">
                      <a:alpha val="74902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4801046" y="3289328"/>
                    <a:ext cx="2710871" cy="2684656"/>
                  </a:xfrm>
                  <a:prstGeom prst="ellipse">
                    <a:avLst/>
                  </a:prstGeom>
                  <a:solidFill>
                    <a:srgbClr val="00B0F0">
                      <a:alpha val="74902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785813" y="2625970"/>
                    <a:ext cx="2185988" cy="406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b="1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DESIRABILITY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551612" y="2625970"/>
                    <a:ext cx="1946462" cy="406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b="1" kern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VIABILITY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183250" y="4442808"/>
                    <a:ext cx="1946462" cy="406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b="1" kern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FEASIBILITY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156766" y="2942878"/>
                    <a:ext cx="1411912" cy="3049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PEOPLE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844674" y="2943256"/>
                    <a:ext cx="1411912" cy="3049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200" kern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BUSINESS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344630" y="4741967"/>
                    <a:ext cx="1623699" cy="3049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TECHNOLOGY</a:t>
                    </a:r>
                  </a:p>
                </p:txBody>
              </p:sp>
              <p:sp>
                <p:nvSpPr>
                  <p:cNvPr id="69" name="Cloud Callout 68"/>
                  <p:cNvSpPr/>
                  <p:nvPr/>
                </p:nvSpPr>
                <p:spPr>
                  <a:xfrm>
                    <a:off x="3721260" y="-401945"/>
                    <a:ext cx="4860081" cy="1373366"/>
                  </a:xfrm>
                  <a:prstGeom prst="cloudCallout">
                    <a:avLst>
                      <a:gd name="adj1" fmla="val 814"/>
                      <a:gd name="adj2" fmla="val 228404"/>
                    </a:avLst>
                  </a:prstGeom>
                  <a:solidFill>
                    <a:srgbClr val="00B0F0"/>
                  </a:solidFill>
                  <a:ln w="25400" cap="flat" cmpd="sng" algn="ctr">
                    <a:solidFill>
                      <a:schemeClr val="tx2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814244" y="301591"/>
                    <a:ext cx="2855839" cy="3859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Print" panose="02000600000000000000" pitchFamily="2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" name="Freeform 70"/>
                  <p:cNvSpPr/>
                  <p:nvPr/>
                </p:nvSpPr>
                <p:spPr>
                  <a:xfrm>
                    <a:off x="4242163" y="1959797"/>
                    <a:ext cx="2055997" cy="556161"/>
                  </a:xfrm>
                  <a:custGeom>
                    <a:avLst/>
                    <a:gdLst>
                      <a:gd name="connsiteX0" fmla="*/ 2219218 w 2219218"/>
                      <a:gd name="connsiteY0" fmla="*/ 606175 h 606175"/>
                      <a:gd name="connsiteX1" fmla="*/ 0 w 2219218"/>
                      <a:gd name="connsiteY1" fmla="*/ 0 h 606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19218" h="606175">
                        <a:moveTo>
                          <a:pt x="2219218" y="606175"/>
                        </a:moveTo>
                        <a:cubicBezTo>
                          <a:pt x="1196083" y="347609"/>
                          <a:pt x="172948" y="89043"/>
                          <a:pt x="0" y="0"/>
                        </a:cubicBezTo>
                      </a:path>
                    </a:pathLst>
                  </a:custGeom>
                  <a:no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9041" y="810399"/>
                  <a:ext cx="323853" cy="289325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6342343" y="1565791"/>
                <a:ext cx="3672943" cy="32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Print" panose="02000600000000000000" pitchFamily="2" charset="0"/>
                    <a:cs typeface="Arial" pitchFamily="34" charset="0"/>
                  </a:rPr>
                  <a:t>An Experience Innovation.</a:t>
                </a:r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7529" y="4660025"/>
              <a:ext cx="449421" cy="44942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7760588" y="5451459"/>
            <a:ext cx="36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we </a:t>
            </a:r>
            <a:r>
              <a:rPr lang="en-US" dirty="0"/>
              <a:t> empower members of the community to report, measure and identify plastic waste in their environment ?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1066676" y="2566612"/>
            <a:ext cx="262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Planet Earth needs help !</a:t>
            </a:r>
          </a:p>
          <a:p>
            <a:pPr algn="ctr"/>
            <a:r>
              <a:rPr lang="en-AU" dirty="0"/>
              <a:t>Plastics are contaminating our land and seas.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15485" y="2632790"/>
            <a:ext cx="2620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“Our industries, communities and decision makers are facing this challenge with </a:t>
            </a:r>
            <a:r>
              <a:rPr lang="en-AU" i="1" dirty="0"/>
              <a:t>an exponentially growing problem”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0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0" y="1"/>
            <a:ext cx="12192000" cy="425002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Journey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703" y="1082350"/>
            <a:ext cx="256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E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Tyler and Lisa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3FC3E-DB67-495C-8359-C74011A2B10B}"/>
              </a:ext>
            </a:extLst>
          </p:cNvPr>
          <p:cNvSpPr txBox="1"/>
          <p:nvPr/>
        </p:nvSpPr>
        <p:spPr>
          <a:xfrm>
            <a:off x="3383821" y="5036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sng" dirty="0">
                <a:effectLst/>
                <a:latin typeface="Slack-Lato"/>
                <a:hlinkClick r:id="rId3"/>
              </a:rPr>
              <a:t>https://youtu.be/Mu-Wke2QVoY</a:t>
            </a:r>
            <a:endParaRPr lang="en-AU" dirty="0"/>
          </a:p>
        </p:txBody>
      </p:sp>
      <p:pic>
        <p:nvPicPr>
          <p:cNvPr id="8" name="Online Media 7" title="TRAT - Track and Trace Plastic Waste">
            <a:hlinkClick r:id="" action="ppaction://media"/>
            <a:extLst>
              <a:ext uri="{FF2B5EF4-FFF2-40B4-BE49-F238E27FC236}">
                <a16:creationId xmlns:a16="http://schemas.microsoft.com/office/drawing/2014/main" id="{1B9B96D3-A553-48C0-BA8F-2EB39638B8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48473" y="1082350"/>
            <a:ext cx="6597678" cy="37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9600" y="533400"/>
            <a:ext cx="5588000" cy="3810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2880361"/>
            <a:ext cx="46736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400" dirty="0">
                <a:solidFill>
                  <a:prstClr val="white"/>
                </a:solidFill>
                <a:latin typeface="Helvetica 65 Medium" pitchFamily="34" charset="0"/>
                <a:ea typeface="Adobe Heiti Std R" pitchFamily="34" charset="-128"/>
              </a:rPr>
              <a:t>DESIGN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6117" y="2106306"/>
            <a:ext cx="46736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17333" dirty="0">
                <a:solidFill>
                  <a:prstClr val="white"/>
                </a:solidFill>
                <a:latin typeface="Aharoni" pitchFamily="2" charset="-79"/>
                <a:ea typeface="Adobe Heiti Std R" pitchFamily="34" charset="-128"/>
                <a:cs typeface="Aharoni" pitchFamily="2" charset="-79"/>
              </a:rPr>
              <a:t>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4497582"/>
            <a:ext cx="6502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HelveticaNeue Condensed" pitchFamily="34" charset="0"/>
              </a:defRPr>
            </a:lvl1pPr>
          </a:lstStyle>
          <a:p>
            <a:pPr algn="ctr"/>
            <a:r>
              <a:rPr lang="en-US" sz="426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Defining Experiences…</a:t>
            </a:r>
          </a:p>
        </p:txBody>
      </p:sp>
    </p:spTree>
    <p:extLst>
      <p:ext uri="{BB962C8B-B14F-4D97-AF65-F5344CB8AC3E}">
        <p14:creationId xmlns:p14="http://schemas.microsoft.com/office/powerpoint/2010/main" val="36165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2003D-2017-491A-99B8-D0E68CDD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54845"/>
            <a:ext cx="9520237" cy="68031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3E2920-7864-46BA-ACFB-4BBE30613EA7}"/>
              </a:ext>
            </a:extLst>
          </p:cNvPr>
          <p:cNvSpPr/>
          <p:nvPr/>
        </p:nvSpPr>
        <p:spPr>
          <a:xfrm>
            <a:off x="3774283" y="902067"/>
            <a:ext cx="7315200" cy="5830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REWARD</a:t>
            </a:r>
            <a:r>
              <a:rPr lang="en-US" sz="4000" b="1" dirty="0">
                <a:solidFill>
                  <a:srgbClr val="7030A0"/>
                </a:solidFill>
              </a:rPr>
              <a:t> BIN</a:t>
            </a:r>
            <a:endParaRPr lang="en-AU" sz="40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63DD1-324F-47DA-8D94-1F787663DB3A}"/>
              </a:ext>
            </a:extLst>
          </p:cNvPr>
          <p:cNvSpPr txBox="1"/>
          <p:nvPr/>
        </p:nvSpPr>
        <p:spPr>
          <a:xfrm>
            <a:off x="4101704" y="2365961"/>
            <a:ext cx="28757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Get amazing rewards by help tracing plastic wastes.</a:t>
            </a:r>
            <a:endParaRPr lang="en-AU" sz="4000" dirty="0">
              <a:solidFill>
                <a:srgbClr val="7030A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344BBE-0399-4AF0-8873-43E2FC331731}"/>
              </a:ext>
            </a:extLst>
          </p:cNvPr>
          <p:cNvSpPr/>
          <p:nvPr/>
        </p:nvSpPr>
        <p:spPr>
          <a:xfrm>
            <a:off x="3950702" y="2024426"/>
            <a:ext cx="3180522" cy="4061791"/>
          </a:xfrm>
          <a:prstGeom prst="round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B85886-7DF8-43FF-8165-8527DD387CC1}"/>
              </a:ext>
            </a:extLst>
          </p:cNvPr>
          <p:cNvSpPr/>
          <p:nvPr/>
        </p:nvSpPr>
        <p:spPr>
          <a:xfrm>
            <a:off x="7643918" y="3815309"/>
            <a:ext cx="3180522" cy="167971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56C47-BA3E-41C0-88BB-94F4A872CC5A}"/>
              </a:ext>
            </a:extLst>
          </p:cNvPr>
          <p:cNvSpPr/>
          <p:nvPr/>
        </p:nvSpPr>
        <p:spPr>
          <a:xfrm>
            <a:off x="3867047" y="826629"/>
            <a:ext cx="7129670" cy="767548"/>
          </a:xfrm>
          <a:prstGeom prst="round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B4CF3-6A0F-4410-920F-451D78139853}"/>
              </a:ext>
            </a:extLst>
          </p:cNvPr>
          <p:cNvSpPr txBox="1"/>
          <p:nvPr/>
        </p:nvSpPr>
        <p:spPr>
          <a:xfrm>
            <a:off x="8227014" y="2544004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295C6-B59C-411A-AE09-341FB78A7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94" y="1751158"/>
            <a:ext cx="1798154" cy="1798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3D0149-3891-4B1C-89C9-A7D8C9F5869F}"/>
              </a:ext>
            </a:extLst>
          </p:cNvPr>
          <p:cNvSpPr txBox="1"/>
          <p:nvPr/>
        </p:nvSpPr>
        <p:spPr>
          <a:xfrm>
            <a:off x="8034755" y="4246532"/>
            <a:ext cx="25974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Get Started</a:t>
            </a:r>
            <a:endParaRPr lang="en-AU" sz="3600" dirty="0">
              <a:solidFill>
                <a:srgbClr val="00206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535E1B-5ED5-4C3C-9FE1-8203654B97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76" y="4967595"/>
            <a:ext cx="1402135" cy="699291"/>
          </a:xfrm>
          <a:prstGeom prst="rect">
            <a:avLst/>
          </a:prstGeom>
        </p:spPr>
      </p:pic>
      <p:sp>
        <p:nvSpPr>
          <p:cNvPr id="14" name="Title 4"/>
          <p:cNvSpPr txBox="1">
            <a:spLocks/>
          </p:cNvSpPr>
          <p:nvPr/>
        </p:nvSpPr>
        <p:spPr>
          <a:xfrm>
            <a:off x="115911" y="54845"/>
            <a:ext cx="2331076" cy="661385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On Smart Bin </a:t>
            </a:r>
            <a:r>
              <a:rPr lang="en-US" dirty="0">
                <a:solidFill>
                  <a:schemeClr val="accent2"/>
                </a:solidFill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0755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650DE6-46CC-4AD1-B63E-8E3A88AD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74" y="319086"/>
            <a:ext cx="3114675" cy="6219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230EFF-AC4F-443F-96CA-D376CEC6CF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98" y="1057689"/>
            <a:ext cx="2521124" cy="143497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B5427F-19A6-44C4-A4E6-AF2F21BC9AEC}"/>
              </a:ext>
            </a:extLst>
          </p:cNvPr>
          <p:cNvSpPr/>
          <p:nvPr/>
        </p:nvSpPr>
        <p:spPr>
          <a:xfrm>
            <a:off x="5287616" y="2141172"/>
            <a:ext cx="1616765" cy="655037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Hello Tyler!</a:t>
            </a:r>
            <a:endParaRPr lang="en-AU" b="1" dirty="0">
              <a:solidFill>
                <a:srgbClr val="00B0F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B3102F-EB5C-4DD8-A6FE-862407E8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76" y="2838647"/>
            <a:ext cx="1340801" cy="10410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509E92-9E2B-450E-A0CD-529C501AFCC7}"/>
              </a:ext>
            </a:extLst>
          </p:cNvPr>
          <p:cNvSpPr txBox="1"/>
          <p:nvPr/>
        </p:nvSpPr>
        <p:spPr>
          <a:xfrm>
            <a:off x="5963477" y="3059667"/>
            <a:ext cx="12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236 Points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A3DCE2-CBC4-457E-9DF8-4A097DD2B08D}"/>
              </a:ext>
            </a:extLst>
          </p:cNvPr>
          <p:cNvSpPr/>
          <p:nvPr/>
        </p:nvSpPr>
        <p:spPr>
          <a:xfrm>
            <a:off x="4942488" y="3876662"/>
            <a:ext cx="2414074" cy="14349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377BA6-0AC8-4AB1-8725-1003C451A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500" y="4507399"/>
            <a:ext cx="2105025" cy="504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3654BF-8A1A-49C5-9A85-D1FBDD029CC7}"/>
              </a:ext>
            </a:extLst>
          </p:cNvPr>
          <p:cNvSpPr txBox="1"/>
          <p:nvPr/>
        </p:nvSpPr>
        <p:spPr>
          <a:xfrm>
            <a:off x="5050112" y="4951816"/>
            <a:ext cx="230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 at the RewardBin KIOSK</a:t>
            </a:r>
            <a:endParaRPr lang="en-AU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A0B0E3-306E-43B8-9E5C-B8335C8374F1}"/>
              </a:ext>
            </a:extLst>
          </p:cNvPr>
          <p:cNvSpPr/>
          <p:nvPr/>
        </p:nvSpPr>
        <p:spPr>
          <a:xfrm>
            <a:off x="5043485" y="5537983"/>
            <a:ext cx="2189040" cy="441980"/>
          </a:xfrm>
          <a:prstGeom prst="round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19840-63B2-432A-AFD7-B7D32F8115D5}"/>
              </a:ext>
            </a:extLst>
          </p:cNvPr>
          <p:cNvSpPr txBox="1"/>
          <p:nvPr/>
        </p:nvSpPr>
        <p:spPr>
          <a:xfrm>
            <a:off x="5089868" y="5497363"/>
            <a:ext cx="205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Fill in your latest disposal data for more rewards.</a:t>
            </a:r>
            <a:endParaRPr lang="en-AU" sz="1400" dirty="0">
              <a:solidFill>
                <a:srgbClr val="0070C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CF784B-427F-45F8-B883-D2BC9D2D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046" y="3858871"/>
            <a:ext cx="1258959" cy="536976"/>
          </a:xfrm>
          <a:prstGeom prst="rect">
            <a:avLst/>
          </a:prstGeom>
        </p:spPr>
      </p:pic>
      <p:sp>
        <p:nvSpPr>
          <p:cNvPr id="13" name="Title 4"/>
          <p:cNvSpPr txBox="1">
            <a:spLocks/>
          </p:cNvSpPr>
          <p:nvPr/>
        </p:nvSpPr>
        <p:spPr>
          <a:xfrm>
            <a:off x="115911" y="54845"/>
            <a:ext cx="2331076" cy="661385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>
                <a:solidFill>
                  <a:schemeClr val="accent2"/>
                </a:solidFill>
              </a:rPr>
              <a:t>RewardBin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1F497D"/>
                </a:solidFill>
              </a:rPr>
              <a:t>Mobile APP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5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837</Words>
  <Application>Microsoft Office PowerPoint</Application>
  <PresentationFormat>Widescreen</PresentationFormat>
  <Paragraphs>84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Aharoni</vt:lpstr>
      <vt:lpstr>Arial</vt:lpstr>
      <vt:lpstr>Calibri</vt:lpstr>
      <vt:lpstr>Calibri Light</vt:lpstr>
      <vt:lpstr>Helvetica 65 Medium</vt:lpstr>
      <vt:lpstr>Helvetica Neue Light</vt:lpstr>
      <vt:lpstr>Lubalin Book for IBM</vt:lpstr>
      <vt:lpstr>Lubalin Extra Light for IBM</vt:lpstr>
      <vt:lpstr>Open Sans</vt:lpstr>
      <vt:lpstr>Segoe Print</vt:lpstr>
      <vt:lpstr>Segoe UI</vt:lpstr>
      <vt:lpstr>Slack-Lato</vt:lpstr>
      <vt:lpstr>Office Theme</vt:lpstr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Anikesh Sasmal</dc:creator>
  <cp:lastModifiedBy>Saket Jain</cp:lastModifiedBy>
  <cp:revision>20</cp:revision>
  <dcterms:created xsi:type="dcterms:W3CDTF">2020-08-16T02:52:10Z</dcterms:created>
  <dcterms:modified xsi:type="dcterms:W3CDTF">2020-08-16T06:55:30Z</dcterms:modified>
</cp:coreProperties>
</file>