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notesMasterIdLst>
    <p:notesMasterId r:id="rId15"/>
  </p:notesMasterIdLst>
  <p:sldIdLst>
    <p:sldId id="292" r:id="rId3"/>
    <p:sldId id="297" r:id="rId4"/>
    <p:sldId id="305" r:id="rId5"/>
    <p:sldId id="298" r:id="rId6"/>
    <p:sldId id="299" r:id="rId7"/>
    <p:sldId id="302" r:id="rId8"/>
    <p:sldId id="301" r:id="rId9"/>
    <p:sldId id="312" r:id="rId10"/>
    <p:sldId id="308" r:id="rId11"/>
    <p:sldId id="296" r:id="rId12"/>
    <p:sldId id="310" r:id="rId13"/>
    <p:sldId id="311" r:id="rId14"/>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th Moss" initials="K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autoAdjust="0"/>
    <p:restoredTop sz="89734" autoAdjust="0"/>
  </p:normalViewPr>
  <p:slideViewPr>
    <p:cSldViewPr>
      <p:cViewPr>
        <p:scale>
          <a:sx n="118" d="100"/>
          <a:sy n="118" d="100"/>
        </p:scale>
        <p:origin x="736" y="-4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212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9688" y="0"/>
            <a:ext cx="2946400" cy="492125"/>
          </a:xfrm>
          <a:prstGeom prst="rect">
            <a:avLst/>
          </a:prstGeom>
        </p:spPr>
        <p:txBody>
          <a:bodyPr vert="horz" lIns="91440" tIns="45720" rIns="91440" bIns="45720" rtlCol="0"/>
          <a:lstStyle>
            <a:lvl1pPr algn="r">
              <a:defRPr sz="1200"/>
            </a:lvl1pPr>
          </a:lstStyle>
          <a:p>
            <a:fld id="{3AA4B1C5-AA55-4D34-8C13-232E5353416A}" type="datetimeFigureOut">
              <a:rPr lang="en-AU" smtClean="0"/>
              <a:t>2/05/2016</a:t>
            </a:fld>
            <a:endParaRPr lang="en-AU"/>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681538"/>
            <a:ext cx="5438775" cy="44354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361488"/>
            <a:ext cx="2946400" cy="49371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9688" y="9361488"/>
            <a:ext cx="2946400" cy="493712"/>
          </a:xfrm>
          <a:prstGeom prst="rect">
            <a:avLst/>
          </a:prstGeom>
        </p:spPr>
        <p:txBody>
          <a:bodyPr vert="horz" lIns="91440" tIns="45720" rIns="91440" bIns="45720" rtlCol="0" anchor="b"/>
          <a:lstStyle>
            <a:lvl1pPr algn="r">
              <a:defRPr sz="1200"/>
            </a:lvl1pPr>
          </a:lstStyle>
          <a:p>
            <a:fld id="{C513051E-CEAE-43CC-9DF1-F3FCA27C161D}" type="slidenum">
              <a:rPr lang="en-AU" smtClean="0"/>
              <a:t>‹#›</a:t>
            </a:fld>
            <a:endParaRPr lang="en-AU"/>
          </a:p>
        </p:txBody>
      </p:sp>
    </p:spTree>
    <p:extLst>
      <p:ext uri="{BB962C8B-B14F-4D97-AF65-F5344CB8AC3E}">
        <p14:creationId xmlns:p14="http://schemas.microsoft.com/office/powerpoint/2010/main" val="316952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AU" dirty="0" smtClean="0"/>
              <a:t>Everything is interlinked!</a:t>
            </a:r>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1</a:t>
            </a:fld>
            <a:endParaRPr lang="en-AU"/>
          </a:p>
        </p:txBody>
      </p:sp>
    </p:spTree>
    <p:extLst>
      <p:ext uri="{BB962C8B-B14F-4D97-AF65-F5344CB8AC3E}">
        <p14:creationId xmlns:p14="http://schemas.microsoft.com/office/powerpoint/2010/main" val="174119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Validation:</a:t>
            </a:r>
            <a:r>
              <a:rPr lang="en-AU" b="1" baseline="0" dirty="0" smtClean="0"/>
              <a:t> </a:t>
            </a:r>
            <a:r>
              <a:rPr lang="en-AU" baseline="0" dirty="0" smtClean="0"/>
              <a:t>Reference group of former participants and mentors.</a:t>
            </a:r>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10</a:t>
            </a:fld>
            <a:endParaRPr lang="en-AU"/>
          </a:p>
        </p:txBody>
      </p:sp>
    </p:spTree>
    <p:extLst>
      <p:ext uri="{BB962C8B-B14F-4D97-AF65-F5344CB8AC3E}">
        <p14:creationId xmlns:p14="http://schemas.microsoft.com/office/powerpoint/2010/main" val="110285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Hacker Toolkit: </a:t>
            </a:r>
            <a:r>
              <a:rPr lang="en-AU" b="0" dirty="0" smtClean="0"/>
              <a:t>Could be linked in directly, but probably just links back to it for this year. Let's see if this is successful.</a:t>
            </a:r>
          </a:p>
          <a:p>
            <a:endParaRPr lang="en-AU" b="1" dirty="0" smtClean="0"/>
          </a:p>
          <a:p>
            <a:r>
              <a:rPr lang="en-AU" b="1" dirty="0" smtClean="0"/>
              <a:t>Corporate data:</a:t>
            </a:r>
            <a:r>
              <a:rPr lang="en-AU" b="0" baseline="0" dirty="0" smtClean="0"/>
              <a:t> Not all datasets are government – increasingly we’re getting corporate data as well. (Not all corporates may wish it listed as “official data” to prevent confusion though.)</a:t>
            </a:r>
          </a:p>
          <a:p>
            <a:endParaRPr lang="en-AU" b="0" baseline="0" dirty="0" smtClean="0"/>
          </a:p>
          <a:p>
            <a:r>
              <a:rPr lang="en-AU" b="1" baseline="0" dirty="0" smtClean="0"/>
              <a:t>Exposing </a:t>
            </a:r>
            <a:r>
              <a:rPr lang="en-AU" b="1" baseline="0" dirty="0" err="1" smtClean="0"/>
              <a:t>govt</a:t>
            </a:r>
            <a:r>
              <a:rPr lang="en-AU" b="1" baseline="0" dirty="0" smtClean="0"/>
              <a:t> data: </a:t>
            </a:r>
            <a:r>
              <a:rPr lang="en-US" i="1" dirty="0" smtClean="0"/>
              <a:t>“A broad list of other datasets available with a quick descriptions for cross referencing with the 'promoted' datasets provided by sponsors.”</a:t>
            </a:r>
            <a:endParaRPr lang="en-AU" b="1" dirty="0"/>
          </a:p>
        </p:txBody>
      </p:sp>
      <p:sp>
        <p:nvSpPr>
          <p:cNvPr id="4" name="Slide Number Placeholder 3"/>
          <p:cNvSpPr>
            <a:spLocks noGrp="1"/>
          </p:cNvSpPr>
          <p:nvPr>
            <p:ph type="sldNum" sz="quarter" idx="10"/>
          </p:nvPr>
        </p:nvSpPr>
        <p:spPr/>
        <p:txBody>
          <a:bodyPr/>
          <a:lstStyle/>
          <a:p>
            <a:fld id="{C513051E-CEAE-43CC-9DF1-F3FCA27C161D}" type="slidenum">
              <a:rPr lang="en-AU" smtClean="0"/>
              <a:t>11</a:t>
            </a:fld>
            <a:endParaRPr lang="en-AU"/>
          </a:p>
        </p:txBody>
      </p:sp>
    </p:spTree>
    <p:extLst>
      <p:ext uri="{BB962C8B-B14F-4D97-AF65-F5344CB8AC3E}">
        <p14:creationId xmlns:p14="http://schemas.microsoft.com/office/powerpoint/2010/main" val="875268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12</a:t>
            </a:fld>
            <a:endParaRPr lang="en-AU"/>
          </a:p>
        </p:txBody>
      </p:sp>
    </p:spTree>
    <p:extLst>
      <p:ext uri="{BB962C8B-B14F-4D97-AF65-F5344CB8AC3E}">
        <p14:creationId xmlns:p14="http://schemas.microsoft.com/office/powerpoint/2010/main" val="145430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2</a:t>
            </a:fld>
            <a:endParaRPr lang="en-AU"/>
          </a:p>
        </p:txBody>
      </p:sp>
    </p:spTree>
    <p:extLst>
      <p:ext uri="{BB962C8B-B14F-4D97-AF65-F5344CB8AC3E}">
        <p14:creationId xmlns:p14="http://schemas.microsoft.com/office/powerpoint/2010/main" val="69371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3</a:t>
            </a:fld>
            <a:endParaRPr lang="en-AU"/>
          </a:p>
        </p:txBody>
      </p:sp>
    </p:spTree>
    <p:extLst>
      <p:ext uri="{BB962C8B-B14F-4D97-AF65-F5344CB8AC3E}">
        <p14:creationId xmlns:p14="http://schemas.microsoft.com/office/powerpoint/2010/main" val="712050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4</a:t>
            </a:fld>
            <a:endParaRPr lang="en-AU"/>
          </a:p>
        </p:txBody>
      </p:sp>
    </p:spTree>
    <p:extLst>
      <p:ext uri="{BB962C8B-B14F-4D97-AF65-F5344CB8AC3E}">
        <p14:creationId xmlns:p14="http://schemas.microsoft.com/office/powerpoint/2010/main" val="147424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5</a:t>
            </a:fld>
            <a:endParaRPr lang="en-AU"/>
          </a:p>
        </p:txBody>
      </p:sp>
    </p:spTree>
    <p:extLst>
      <p:ext uri="{BB962C8B-B14F-4D97-AF65-F5344CB8AC3E}">
        <p14:creationId xmlns:p14="http://schemas.microsoft.com/office/powerpoint/2010/main" val="92339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Themes</a:t>
            </a:r>
            <a:r>
              <a:rPr lang="en-AU" b="0" dirty="0" smtClean="0"/>
              <a:t> could be broad – like science, community,</a:t>
            </a:r>
            <a:r>
              <a:rPr lang="en-AU" b="0" baseline="0" dirty="0" smtClean="0"/>
              <a:t> et cetera - or a means for us to highlight something special – like fun datasets.</a:t>
            </a:r>
            <a:endParaRPr lang="en-AU" b="1" dirty="0"/>
          </a:p>
        </p:txBody>
      </p:sp>
      <p:sp>
        <p:nvSpPr>
          <p:cNvPr id="4" name="Slide Number Placeholder 3"/>
          <p:cNvSpPr>
            <a:spLocks noGrp="1"/>
          </p:cNvSpPr>
          <p:nvPr>
            <p:ph type="sldNum" sz="quarter" idx="10"/>
          </p:nvPr>
        </p:nvSpPr>
        <p:spPr/>
        <p:txBody>
          <a:bodyPr/>
          <a:lstStyle/>
          <a:p>
            <a:fld id="{C513051E-CEAE-43CC-9DF1-F3FCA27C161D}" type="slidenum">
              <a:rPr lang="en-AU" smtClean="0"/>
              <a:t>6</a:t>
            </a:fld>
            <a:endParaRPr lang="en-AU"/>
          </a:p>
        </p:txBody>
      </p:sp>
    </p:spTree>
    <p:extLst>
      <p:ext uri="{BB962C8B-B14F-4D97-AF65-F5344CB8AC3E}">
        <p14:creationId xmlns:p14="http://schemas.microsoft.com/office/powerpoint/2010/main" val="124602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Curated links</a:t>
            </a:r>
            <a:r>
              <a:rPr lang="en-AU" dirty="0" smtClean="0"/>
              <a:t> to </a:t>
            </a:r>
            <a:r>
              <a:rPr lang="en-AU" dirty="0" err="1" smtClean="0"/>
              <a:t>govt</a:t>
            </a:r>
            <a:r>
              <a:rPr lang="en-AU" dirty="0" smtClean="0"/>
              <a:t> data portals to uncover data related to a theme (e.g. search for particular tags, group, terms, whatever. Could be several per-category.)</a:t>
            </a:r>
          </a:p>
          <a:p>
            <a:endParaRPr lang="en-AU" dirty="0" smtClean="0"/>
          </a:p>
          <a:p>
            <a:r>
              <a:rPr lang="en-AU" b="1" dirty="0" smtClean="0"/>
              <a:t>Curated</a:t>
            </a:r>
            <a:r>
              <a:rPr lang="en-AU" b="1" baseline="0" dirty="0" smtClean="0"/>
              <a:t> Google searches</a:t>
            </a:r>
            <a:r>
              <a:rPr lang="en-AU" b="0" baseline="0" dirty="0" smtClean="0"/>
              <a:t> to uncover unlisted government data.</a:t>
            </a:r>
            <a:endParaRPr lang="en-AU" b="1" dirty="0"/>
          </a:p>
        </p:txBody>
      </p:sp>
      <p:sp>
        <p:nvSpPr>
          <p:cNvPr id="4" name="Slide Number Placeholder 3"/>
          <p:cNvSpPr>
            <a:spLocks noGrp="1"/>
          </p:cNvSpPr>
          <p:nvPr>
            <p:ph type="sldNum" sz="quarter" idx="10"/>
          </p:nvPr>
        </p:nvSpPr>
        <p:spPr/>
        <p:txBody>
          <a:bodyPr/>
          <a:lstStyle/>
          <a:p>
            <a:fld id="{C513051E-CEAE-43CC-9DF1-F3FCA27C161D}" type="slidenum">
              <a:rPr lang="en-AU" smtClean="0"/>
              <a:t>7</a:t>
            </a:fld>
            <a:endParaRPr lang="en-AU"/>
          </a:p>
        </p:txBody>
      </p:sp>
    </p:spTree>
    <p:extLst>
      <p:ext uri="{BB962C8B-B14F-4D97-AF65-F5344CB8AC3E}">
        <p14:creationId xmlns:p14="http://schemas.microsoft.com/office/powerpoint/2010/main" val="1916608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Navigation</a:t>
            </a:r>
            <a:r>
              <a:rPr lang="en-AU" b="1" baseline="0" dirty="0" smtClean="0"/>
              <a:t> is easy, friendly, and modern - </a:t>
            </a:r>
            <a:r>
              <a:rPr lang="en-AU" b="0" baseline="0" dirty="0" smtClean="0"/>
              <a:t>”How do you want to explore GovHack?”</a:t>
            </a:r>
            <a:endParaRPr lang="en-AU" b="1" dirty="0" smtClean="0"/>
          </a:p>
          <a:p>
            <a:endParaRPr lang="en-AU" b="1" dirty="0" smtClean="0"/>
          </a:p>
          <a:p>
            <a:r>
              <a:rPr lang="en-AU" b="1" dirty="0" smtClean="0"/>
              <a:t>Backwards compatible – </a:t>
            </a:r>
            <a:r>
              <a:rPr lang="en-AU" b="0" dirty="0" smtClean="0"/>
              <a:t>you can</a:t>
            </a:r>
            <a:r>
              <a:rPr lang="en-AU" b="0" baseline="0" dirty="0" smtClean="0"/>
              <a:t> still just see a list of prizes, official datasets, or mentors.</a:t>
            </a:r>
            <a:endParaRPr lang="en-AU" b="1" dirty="0"/>
          </a:p>
        </p:txBody>
      </p:sp>
      <p:sp>
        <p:nvSpPr>
          <p:cNvPr id="4" name="Slide Number Placeholder 3"/>
          <p:cNvSpPr>
            <a:spLocks noGrp="1"/>
          </p:cNvSpPr>
          <p:nvPr>
            <p:ph type="sldNum" sz="quarter" idx="10"/>
          </p:nvPr>
        </p:nvSpPr>
        <p:spPr/>
        <p:txBody>
          <a:bodyPr/>
          <a:lstStyle/>
          <a:p>
            <a:fld id="{C513051E-CEAE-43CC-9DF1-F3FCA27C161D}" type="slidenum">
              <a:rPr lang="en-AU" smtClean="0"/>
              <a:t>8</a:t>
            </a:fld>
            <a:endParaRPr lang="en-AU"/>
          </a:p>
        </p:txBody>
      </p:sp>
    </p:spTree>
    <p:extLst>
      <p:ext uri="{BB962C8B-B14F-4D97-AF65-F5344CB8AC3E}">
        <p14:creationId xmlns:p14="http://schemas.microsoft.com/office/powerpoint/2010/main" val="116602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513051E-CEAE-43CC-9DF1-F3FCA27C161D}" type="slidenum">
              <a:rPr lang="en-AU" smtClean="0"/>
              <a:t>9</a:t>
            </a:fld>
            <a:endParaRPr lang="en-AU"/>
          </a:p>
        </p:txBody>
      </p:sp>
    </p:spTree>
    <p:extLst>
      <p:ext uri="{BB962C8B-B14F-4D97-AF65-F5344CB8AC3E}">
        <p14:creationId xmlns:p14="http://schemas.microsoft.com/office/powerpoint/2010/main" val="132757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8"/>
            <a:ext cx="4866908" cy="2742289"/>
          </a:xfrm>
        </p:spPr>
        <p:txBody>
          <a:bodyPr/>
          <a:lstStyle>
            <a:lvl1pPr>
              <a:lnSpc>
                <a:spcPct val="90000"/>
              </a:lnSpc>
              <a:defRPr sz="6600" kern="100" cap="all" spc="-200" baseline="0">
                <a:solidFill>
                  <a:schemeClr val="bg1"/>
                </a:solidFill>
              </a:defRPr>
            </a:lvl1pPr>
          </a:lstStyle>
          <a:p>
            <a:r>
              <a:rPr lang="en-US" dirty="0" smtClean="0"/>
              <a:t>add </a:t>
            </a:r>
            <a:r>
              <a:rPr lang="en-US" dirty="0" err="1" smtClean="0"/>
              <a:t>slidedoc</a:t>
            </a:r>
            <a:r>
              <a:rPr lang="en-US" dirty="0" smtClean="0"/>
              <a:t> title</a:t>
            </a:r>
            <a:endParaRPr lang="en-US" dirty="0"/>
          </a:p>
        </p:txBody>
      </p:sp>
      <p:sp>
        <p:nvSpPr>
          <p:cNvPr id="60" name="Text Placeholder 59"/>
          <p:cNvSpPr>
            <a:spLocks noGrp="1"/>
          </p:cNvSpPr>
          <p:nvPr>
            <p:ph type="body" sz="quarter" idx="10"/>
          </p:nvPr>
        </p:nvSpPr>
        <p:spPr>
          <a:xfrm>
            <a:off x="457203" y="3496727"/>
            <a:ext cx="1497013" cy="2512484"/>
          </a:xfrm>
        </p:spPr>
        <p:txBody>
          <a:bodyPr anchor="b"/>
          <a:lstStyle>
            <a:lvl1pPr>
              <a:lnSpc>
                <a:spcPct val="100000"/>
              </a:lnSpc>
              <a:defRPr sz="1300">
                <a:solidFill>
                  <a:schemeClr val="tx2"/>
                </a:solidFill>
              </a:defRPr>
            </a:lvl1pPr>
            <a:lvl2pPr>
              <a:defRPr b="1"/>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2" name="Straight Connector 61"/>
          <p:cNvCxnSpPr/>
          <p:nvPr/>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7" y="5181604"/>
            <a:ext cx="1497013" cy="1022351"/>
          </a:xfrm>
        </p:spPr>
        <p:txBody>
          <a:bodyPr anchor="b"/>
          <a:lstStyle>
            <a:lvl1pPr algn="r">
              <a:lnSpc>
                <a:spcPct val="100000"/>
              </a:lnSpc>
              <a:defRPr sz="1300" b="1">
                <a:solidFill>
                  <a:schemeClr val="bg1"/>
                </a:solidFill>
              </a:defRPr>
            </a:lvl1pPr>
            <a:lvl2pPr>
              <a:defRPr b="1"/>
            </a:lvl2pPr>
          </a:lstStyle>
          <a:p>
            <a:pPr lvl="0"/>
            <a:r>
              <a:rPr lang="en-US" smtClean="0"/>
              <a:t>Click to edit Master text styles</a:t>
            </a:r>
          </a:p>
        </p:txBody>
      </p:sp>
      <p:sp>
        <p:nvSpPr>
          <p:cNvPr id="64" name="Text Placeholder 59"/>
          <p:cNvSpPr>
            <a:spLocks noGrp="1"/>
          </p:cNvSpPr>
          <p:nvPr>
            <p:ph type="body" sz="quarter" idx="12"/>
          </p:nvPr>
        </p:nvSpPr>
        <p:spPr>
          <a:xfrm>
            <a:off x="7189790" y="5181604"/>
            <a:ext cx="1497013" cy="1022351"/>
          </a:xfrm>
        </p:spPr>
        <p:txBody>
          <a:bodyPr anchor="b"/>
          <a:lstStyle>
            <a:lvl1pPr algn="r">
              <a:lnSpc>
                <a:spcPct val="100000"/>
              </a:lnSpc>
              <a:defRPr sz="1300" b="1">
                <a:solidFill>
                  <a:schemeClr val="bg1"/>
                </a:solidFill>
              </a:defRPr>
            </a:lvl1pPr>
            <a:lvl2pPr>
              <a:defRPr b="1"/>
            </a:lvl2pPr>
          </a:lstStyle>
          <a:p>
            <a:pPr lvl="0"/>
            <a:r>
              <a:rPr lang="en-US" smtClean="0"/>
              <a:t>Click to edit Master text styles</a:t>
            </a:r>
          </a:p>
        </p:txBody>
      </p:sp>
      <p:sp>
        <p:nvSpPr>
          <p:cNvPr id="3" name="Slide Number Placeholder 2"/>
          <p:cNvSpPr>
            <a:spLocks noGrp="1"/>
          </p:cNvSpPr>
          <p:nvPr>
            <p:ph type="sldNum" sz="quarter" idx="13"/>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33686477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Text Placeholder 2"/>
          <p:cNvSpPr>
            <a:spLocks noGrp="1"/>
          </p:cNvSpPr>
          <p:nvPr>
            <p:ph type="body" sz="quarter" idx="10" hasCustomPrompt="1"/>
          </p:nvPr>
        </p:nvSpPr>
        <p:spPr>
          <a:xfrm>
            <a:off x="457203"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4" name="Slide Number Placeholder 3"/>
          <p:cNvSpPr>
            <a:spLocks noGrp="1"/>
          </p:cNvSpPr>
          <p:nvPr>
            <p:ph type="sldNum" sz="quarter" idx="11"/>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37489032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hapter Header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3848105"/>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22611227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hapter Header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5"/>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36057302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Header_3">
    <p:bg>
      <p:bgPr>
        <a:blipFill dpi="0" rotWithShape="1">
          <a:blip r:embed="rId2">
            <a:duotone>
              <a:prstClr val="black"/>
              <a:schemeClr val="accent6">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5"/>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32743799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hapter Header_4">
    <p:bg>
      <p:bgPr>
        <a:blipFill dpi="0" rotWithShape="1">
          <a:blip r:embed="rId2">
            <a:duotone>
              <a:prstClr val="black"/>
              <a:schemeClr val="accent1">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5"/>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820602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Chapter Header_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5"/>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10320609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Grid">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0"/>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16649215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F87052D-5773-4DA4-A37A-61B4529641F6}" type="datetimeFigureOut">
              <a:rPr lang="en-AU" smtClean="0"/>
              <a:t>2/05/2016</a:t>
            </a:fld>
            <a:endParaRPr lang="en-AU"/>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AU"/>
          </a:p>
        </p:txBody>
      </p:sp>
      <p:sp>
        <p:nvSpPr>
          <p:cNvPr id="6" name="Slide Number Placeholder 5"/>
          <p:cNvSpPr>
            <a:spLocks noGrp="1"/>
          </p:cNvSpPr>
          <p:nvPr>
            <p:ph type="sldNum" sz="quarter" idx="12"/>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831139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8"/>
            <a:ext cx="4866908" cy="2742289"/>
          </a:xfrm>
        </p:spPr>
        <p:txBody>
          <a:bodyPr/>
          <a:lstStyle>
            <a:lvl1pPr>
              <a:lnSpc>
                <a:spcPct val="90000"/>
              </a:lnSpc>
              <a:defRPr sz="6600" kern="100" cap="all" spc="-200" baseline="0">
                <a:solidFill>
                  <a:schemeClr val="bg1"/>
                </a:solidFill>
              </a:defRPr>
            </a:lvl1pPr>
          </a:lstStyle>
          <a:p>
            <a:r>
              <a:rPr lang="en-US" dirty="0" smtClean="0"/>
              <a:t>add </a:t>
            </a:r>
            <a:r>
              <a:rPr lang="en-US" dirty="0" err="1" smtClean="0"/>
              <a:t>slidedoc</a:t>
            </a:r>
            <a:r>
              <a:rPr lang="en-US" dirty="0" smtClean="0"/>
              <a:t> title</a:t>
            </a:r>
            <a:endParaRPr lang="en-US" dirty="0"/>
          </a:p>
        </p:txBody>
      </p:sp>
      <p:sp>
        <p:nvSpPr>
          <p:cNvPr id="60" name="Text Placeholder 59"/>
          <p:cNvSpPr>
            <a:spLocks noGrp="1"/>
          </p:cNvSpPr>
          <p:nvPr>
            <p:ph type="body" sz="quarter" idx="10"/>
          </p:nvPr>
        </p:nvSpPr>
        <p:spPr>
          <a:xfrm>
            <a:off x="457204" y="3496727"/>
            <a:ext cx="1497013" cy="2512484"/>
          </a:xfrm>
        </p:spPr>
        <p:txBody>
          <a:bodyPr anchor="b"/>
          <a:lstStyle>
            <a:lvl1pPr>
              <a:lnSpc>
                <a:spcPct val="100000"/>
              </a:lnSpc>
              <a:defRPr sz="1300">
                <a:solidFill>
                  <a:schemeClr val="tx2"/>
                </a:solidFill>
              </a:defRPr>
            </a:lvl1pPr>
            <a:lvl2pPr>
              <a:defRPr b="1"/>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8" y="5181606"/>
            <a:ext cx="1497013" cy="1022351"/>
          </a:xfrm>
        </p:spPr>
        <p:txBody>
          <a:bodyPr anchor="b"/>
          <a:lstStyle>
            <a:lvl1pPr algn="r">
              <a:lnSpc>
                <a:spcPct val="100000"/>
              </a:lnSpc>
              <a:defRPr sz="1300" b="1">
                <a:solidFill>
                  <a:schemeClr val="bg1"/>
                </a:solidFill>
              </a:defRPr>
            </a:lvl1pPr>
            <a:lvl2pPr>
              <a:defRPr b="1"/>
            </a:lvl2pPr>
          </a:lstStyle>
          <a:p>
            <a:pPr lvl="0"/>
            <a:r>
              <a:rPr lang="en-US" smtClean="0"/>
              <a:t>Click to edit Master text styles</a:t>
            </a:r>
          </a:p>
        </p:txBody>
      </p:sp>
      <p:sp>
        <p:nvSpPr>
          <p:cNvPr id="64" name="Text Placeholder 59"/>
          <p:cNvSpPr>
            <a:spLocks noGrp="1"/>
          </p:cNvSpPr>
          <p:nvPr>
            <p:ph type="body" sz="quarter" idx="12"/>
          </p:nvPr>
        </p:nvSpPr>
        <p:spPr>
          <a:xfrm>
            <a:off x="7189791" y="5181606"/>
            <a:ext cx="1497013" cy="1022351"/>
          </a:xfrm>
        </p:spPr>
        <p:txBody>
          <a:bodyPr anchor="b"/>
          <a:lstStyle>
            <a:lvl1pPr algn="r">
              <a:lnSpc>
                <a:spcPct val="100000"/>
              </a:lnSpc>
              <a:defRPr sz="1300" b="1">
                <a:solidFill>
                  <a:schemeClr val="bg1"/>
                </a:solidFill>
              </a:defRPr>
            </a:lvl1pPr>
            <a:lvl2pPr>
              <a:defRPr b="1"/>
            </a:lvl2pPr>
          </a:lstStyle>
          <a:p>
            <a:pPr lvl="0"/>
            <a:r>
              <a:rPr lang="en-US" smtClean="0"/>
              <a:t>Click to edit Master text styles</a:t>
            </a:r>
          </a:p>
        </p:txBody>
      </p:sp>
    </p:spTree>
    <p:extLst>
      <p:ext uri="{BB962C8B-B14F-4D97-AF65-F5344CB8AC3E}">
        <p14:creationId xmlns:p14="http://schemas.microsoft.com/office/powerpoint/2010/main" val="27595415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smtClean="0"/>
              <a:t>Click to edit Master title style</a:t>
            </a:r>
            <a:endParaRPr lang="en-US"/>
          </a:p>
        </p:txBody>
      </p:sp>
      <p:sp>
        <p:nvSpPr>
          <p:cNvPr id="34" name="Text Placeholder 33"/>
          <p:cNvSpPr>
            <a:spLocks noGrp="1"/>
          </p:cNvSpPr>
          <p:nvPr>
            <p:ph type="body" sz="quarter" idx="10" hasCustomPrompt="1"/>
          </p:nvPr>
        </p:nvSpPr>
        <p:spPr>
          <a:xfrm>
            <a:off x="457204" y="2319878"/>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8" name="Text Placeholder 33"/>
          <p:cNvSpPr>
            <a:spLocks noGrp="1"/>
          </p:cNvSpPr>
          <p:nvPr>
            <p:ph type="body" sz="quarter" idx="12" hasCustomPrompt="1"/>
          </p:nvPr>
        </p:nvSpPr>
        <p:spPr>
          <a:xfrm>
            <a:off x="2140350" y="2319878"/>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0" name="Text Placeholder 33"/>
          <p:cNvSpPr>
            <a:spLocks noGrp="1"/>
          </p:cNvSpPr>
          <p:nvPr>
            <p:ph type="body" sz="quarter" idx="13" hasCustomPrompt="1"/>
          </p:nvPr>
        </p:nvSpPr>
        <p:spPr>
          <a:xfrm>
            <a:off x="3823494" y="2319878"/>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2" name="Text Placeholder 33"/>
          <p:cNvSpPr>
            <a:spLocks noGrp="1"/>
          </p:cNvSpPr>
          <p:nvPr>
            <p:ph type="body" sz="quarter" idx="14" hasCustomPrompt="1"/>
          </p:nvPr>
        </p:nvSpPr>
        <p:spPr>
          <a:xfrm>
            <a:off x="5506641" y="2319878"/>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4" name="Text Placeholder 33"/>
          <p:cNvSpPr>
            <a:spLocks noGrp="1"/>
          </p:cNvSpPr>
          <p:nvPr>
            <p:ph type="body" sz="quarter" idx="15" hasCustomPrompt="1"/>
          </p:nvPr>
        </p:nvSpPr>
        <p:spPr>
          <a:xfrm>
            <a:off x="7189791" y="2319878"/>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25" name="Text Placeholder 33"/>
          <p:cNvSpPr>
            <a:spLocks noGrp="1"/>
          </p:cNvSpPr>
          <p:nvPr>
            <p:ph type="body" sz="quarter" idx="21" hasCustomPrompt="1"/>
          </p:nvPr>
        </p:nvSpPr>
        <p:spPr>
          <a:xfrm>
            <a:off x="45720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6" name="Text Placeholder 33"/>
          <p:cNvSpPr>
            <a:spLocks noGrp="1"/>
          </p:cNvSpPr>
          <p:nvPr>
            <p:ph type="body" sz="quarter" idx="22" hasCustomPrompt="1"/>
          </p:nvPr>
        </p:nvSpPr>
        <p:spPr>
          <a:xfrm>
            <a:off x="214035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9" name="Text Placeholder 33"/>
          <p:cNvSpPr>
            <a:spLocks noGrp="1"/>
          </p:cNvSpPr>
          <p:nvPr>
            <p:ph type="body" sz="quarter" idx="25" hasCustomPrompt="1"/>
          </p:nvPr>
        </p:nvSpPr>
        <p:spPr>
          <a:xfrm>
            <a:off x="718979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1" name="Text Placeholder 33"/>
          <p:cNvSpPr>
            <a:spLocks noGrp="1"/>
          </p:cNvSpPr>
          <p:nvPr>
            <p:ph type="body" sz="quarter" idx="31" hasCustomPrompt="1"/>
          </p:nvPr>
        </p:nvSpPr>
        <p:spPr>
          <a:xfrm>
            <a:off x="457204" y="4428077"/>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2" name="Text Placeholder 33"/>
          <p:cNvSpPr>
            <a:spLocks noGrp="1"/>
          </p:cNvSpPr>
          <p:nvPr>
            <p:ph type="body" sz="quarter" idx="32" hasCustomPrompt="1"/>
          </p:nvPr>
        </p:nvSpPr>
        <p:spPr>
          <a:xfrm>
            <a:off x="2140350" y="4428077"/>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3" name="Text Placeholder 33"/>
          <p:cNvSpPr>
            <a:spLocks noGrp="1"/>
          </p:cNvSpPr>
          <p:nvPr>
            <p:ph type="body" sz="quarter" idx="33" hasCustomPrompt="1"/>
          </p:nvPr>
        </p:nvSpPr>
        <p:spPr>
          <a:xfrm>
            <a:off x="3823494" y="4428077"/>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4" name="Text Placeholder 33"/>
          <p:cNvSpPr>
            <a:spLocks noGrp="1"/>
          </p:cNvSpPr>
          <p:nvPr>
            <p:ph type="body" sz="quarter" idx="34" hasCustomPrompt="1"/>
          </p:nvPr>
        </p:nvSpPr>
        <p:spPr>
          <a:xfrm>
            <a:off x="5506641" y="4428077"/>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5" name="Text Placeholder 33"/>
          <p:cNvSpPr>
            <a:spLocks noGrp="1"/>
          </p:cNvSpPr>
          <p:nvPr>
            <p:ph type="body" sz="quarter" idx="35" hasCustomPrompt="1"/>
          </p:nvPr>
        </p:nvSpPr>
        <p:spPr>
          <a:xfrm>
            <a:off x="7189791" y="4428077"/>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6" name="Text Placeholder 33"/>
          <p:cNvSpPr>
            <a:spLocks noGrp="1"/>
          </p:cNvSpPr>
          <p:nvPr>
            <p:ph type="body" sz="quarter" idx="36" hasCustomPrompt="1"/>
          </p:nvPr>
        </p:nvSpPr>
        <p:spPr>
          <a:xfrm>
            <a:off x="45720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7" name="Text Placeholder 33"/>
          <p:cNvSpPr>
            <a:spLocks noGrp="1"/>
          </p:cNvSpPr>
          <p:nvPr>
            <p:ph type="body" sz="quarter" idx="37" hasCustomPrompt="1"/>
          </p:nvPr>
        </p:nvSpPr>
        <p:spPr>
          <a:xfrm>
            <a:off x="214035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80" name="Text Placeholder 33"/>
          <p:cNvSpPr>
            <a:spLocks noGrp="1"/>
          </p:cNvSpPr>
          <p:nvPr>
            <p:ph type="body" sz="quarter" idx="40" hasCustomPrompt="1"/>
          </p:nvPr>
        </p:nvSpPr>
        <p:spPr>
          <a:xfrm>
            <a:off x="718979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3" name="Footer Placeholder 2"/>
          <p:cNvSpPr>
            <a:spLocks noGrp="1"/>
          </p:cNvSpPr>
          <p:nvPr>
            <p:ph type="ftr" sz="quarter" idx="41"/>
          </p:nvPr>
        </p:nvSpPr>
        <p:spPr/>
        <p:txBody>
          <a:bodyPr/>
          <a:lstStyle/>
          <a:p>
            <a:endParaRPr lang="en-AU"/>
          </a:p>
        </p:txBody>
      </p:sp>
      <p:sp>
        <p:nvSpPr>
          <p:cNvPr id="4" name="Slide Number Placeholder 3"/>
          <p:cNvSpPr>
            <a:spLocks noGrp="1"/>
          </p:cNvSpPr>
          <p:nvPr>
            <p:ph type="sldNum" sz="quarter" idx="42"/>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423577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sp>
        <p:nvSpPr>
          <p:cNvPr id="34" name="Text Placeholder 33"/>
          <p:cNvSpPr>
            <a:spLocks noGrp="1"/>
          </p:cNvSpPr>
          <p:nvPr>
            <p:ph type="body" sz="quarter" idx="10" hasCustomPrompt="1"/>
          </p:nvPr>
        </p:nvSpPr>
        <p:spPr>
          <a:xfrm>
            <a:off x="457203" y="2319876"/>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8" name="Text Placeholder 33"/>
          <p:cNvSpPr>
            <a:spLocks noGrp="1"/>
          </p:cNvSpPr>
          <p:nvPr>
            <p:ph type="body" sz="quarter" idx="12" hasCustomPrompt="1"/>
          </p:nvPr>
        </p:nvSpPr>
        <p:spPr>
          <a:xfrm>
            <a:off x="2140350" y="2319876"/>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0" name="Text Placeholder 33"/>
          <p:cNvSpPr>
            <a:spLocks noGrp="1"/>
          </p:cNvSpPr>
          <p:nvPr>
            <p:ph type="body" sz="quarter" idx="13" hasCustomPrompt="1"/>
          </p:nvPr>
        </p:nvSpPr>
        <p:spPr>
          <a:xfrm>
            <a:off x="3823494" y="2319876"/>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2" name="Text Placeholder 33"/>
          <p:cNvSpPr>
            <a:spLocks noGrp="1"/>
          </p:cNvSpPr>
          <p:nvPr>
            <p:ph type="body" sz="quarter" idx="14" hasCustomPrompt="1"/>
          </p:nvPr>
        </p:nvSpPr>
        <p:spPr>
          <a:xfrm>
            <a:off x="5506641" y="2319876"/>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4" name="Text Placeholder 33"/>
          <p:cNvSpPr>
            <a:spLocks noGrp="1"/>
          </p:cNvSpPr>
          <p:nvPr>
            <p:ph type="body" sz="quarter" idx="15" hasCustomPrompt="1"/>
          </p:nvPr>
        </p:nvSpPr>
        <p:spPr>
          <a:xfrm>
            <a:off x="7189790" y="2319876"/>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25" name="Text Placeholder 33"/>
          <p:cNvSpPr>
            <a:spLocks noGrp="1"/>
          </p:cNvSpPr>
          <p:nvPr>
            <p:ph type="body" sz="quarter" idx="21" hasCustomPrompt="1"/>
          </p:nvPr>
        </p:nvSpPr>
        <p:spPr>
          <a:xfrm>
            <a:off x="457203"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6" name="Text Placeholder 33"/>
          <p:cNvSpPr>
            <a:spLocks noGrp="1"/>
          </p:cNvSpPr>
          <p:nvPr>
            <p:ph type="body" sz="quarter" idx="22" hasCustomPrompt="1"/>
          </p:nvPr>
        </p:nvSpPr>
        <p:spPr>
          <a:xfrm>
            <a:off x="214035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9" name="Text Placeholder 33"/>
          <p:cNvSpPr>
            <a:spLocks noGrp="1"/>
          </p:cNvSpPr>
          <p:nvPr>
            <p:ph type="body" sz="quarter" idx="25" hasCustomPrompt="1"/>
          </p:nvPr>
        </p:nvSpPr>
        <p:spPr>
          <a:xfrm>
            <a:off x="718979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1" name="Text Placeholder 33"/>
          <p:cNvSpPr>
            <a:spLocks noGrp="1"/>
          </p:cNvSpPr>
          <p:nvPr>
            <p:ph type="body" sz="quarter" idx="31" hasCustomPrompt="1"/>
          </p:nvPr>
        </p:nvSpPr>
        <p:spPr>
          <a:xfrm>
            <a:off x="457203" y="4428075"/>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2" name="Text Placeholder 33"/>
          <p:cNvSpPr>
            <a:spLocks noGrp="1"/>
          </p:cNvSpPr>
          <p:nvPr>
            <p:ph type="body" sz="quarter" idx="32" hasCustomPrompt="1"/>
          </p:nvPr>
        </p:nvSpPr>
        <p:spPr>
          <a:xfrm>
            <a:off x="2140350" y="4428075"/>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3" name="Text Placeholder 33"/>
          <p:cNvSpPr>
            <a:spLocks noGrp="1"/>
          </p:cNvSpPr>
          <p:nvPr>
            <p:ph type="body" sz="quarter" idx="33" hasCustomPrompt="1"/>
          </p:nvPr>
        </p:nvSpPr>
        <p:spPr>
          <a:xfrm>
            <a:off x="3823494" y="4428075"/>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4" name="Text Placeholder 33"/>
          <p:cNvSpPr>
            <a:spLocks noGrp="1"/>
          </p:cNvSpPr>
          <p:nvPr>
            <p:ph type="body" sz="quarter" idx="34" hasCustomPrompt="1"/>
          </p:nvPr>
        </p:nvSpPr>
        <p:spPr>
          <a:xfrm>
            <a:off x="5506641" y="4428075"/>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5" name="Text Placeholder 33"/>
          <p:cNvSpPr>
            <a:spLocks noGrp="1"/>
          </p:cNvSpPr>
          <p:nvPr>
            <p:ph type="body" sz="quarter" idx="35" hasCustomPrompt="1"/>
          </p:nvPr>
        </p:nvSpPr>
        <p:spPr>
          <a:xfrm>
            <a:off x="7189790" y="4428075"/>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6" name="Text Placeholder 33"/>
          <p:cNvSpPr>
            <a:spLocks noGrp="1"/>
          </p:cNvSpPr>
          <p:nvPr>
            <p:ph type="body" sz="quarter" idx="36" hasCustomPrompt="1"/>
          </p:nvPr>
        </p:nvSpPr>
        <p:spPr>
          <a:xfrm>
            <a:off x="457203"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7" name="Text Placeholder 33"/>
          <p:cNvSpPr>
            <a:spLocks noGrp="1"/>
          </p:cNvSpPr>
          <p:nvPr>
            <p:ph type="body" sz="quarter" idx="37" hasCustomPrompt="1"/>
          </p:nvPr>
        </p:nvSpPr>
        <p:spPr>
          <a:xfrm>
            <a:off x="214035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80" name="Text Placeholder 33"/>
          <p:cNvSpPr>
            <a:spLocks noGrp="1"/>
          </p:cNvSpPr>
          <p:nvPr>
            <p:ph type="body" sz="quarter" idx="40" hasCustomPrompt="1"/>
          </p:nvPr>
        </p:nvSpPr>
        <p:spPr>
          <a:xfrm>
            <a:off x="718979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3" name="Slide Number Placeholder 2"/>
          <p:cNvSpPr>
            <a:spLocks noGrp="1"/>
          </p:cNvSpPr>
          <p:nvPr>
            <p:ph type="sldNum" sz="quarter" idx="41"/>
          </p:nvPr>
        </p:nvSpPr>
        <p:spPr/>
        <p:txBody>
          <a:bodyPr/>
          <a:lstStyle/>
          <a:p>
            <a:fld id="{12F1595D-81EE-4CCF-88C5-3F4708D642B4}" type="slidenum">
              <a:rPr lang="en-AU" smtClean="0"/>
              <a:t>‹#›</a:t>
            </a:fld>
            <a:endParaRPr lang="en-AU"/>
          </a:p>
        </p:txBody>
      </p:sp>
      <p:sp>
        <p:nvSpPr>
          <p:cNvPr id="4" name="Title 3"/>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14197730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2"/>
          <p:cNvSpPr>
            <a:spLocks noGrp="1"/>
          </p:cNvSpPr>
          <p:nvPr>
            <p:ph type="body" sz="quarter" idx="10" hasCustomPrompt="1"/>
          </p:nvPr>
        </p:nvSpPr>
        <p:spPr>
          <a:xfrm>
            <a:off x="1301266"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82238559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1301266"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p:cNvSpPr>
            <a:spLocks noGrp="1"/>
          </p:cNvSpPr>
          <p:nvPr>
            <p:ph type="body" sz="quarter" idx="10" hasCustomPrompt="1"/>
          </p:nvPr>
        </p:nvSpPr>
        <p:spPr>
          <a:xfrm>
            <a:off x="1301266"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4" name="Footer Placeholder 3"/>
          <p:cNvSpPr>
            <a:spLocks noGrp="1"/>
          </p:cNvSpPr>
          <p:nvPr>
            <p:ph type="ftr" sz="quarter" idx="14"/>
          </p:nvPr>
        </p:nvSpPr>
        <p:spPr/>
        <p:txBody>
          <a:bodyPr/>
          <a:lstStyle/>
          <a:p>
            <a:endParaRPr lang="en-AU"/>
          </a:p>
        </p:txBody>
      </p:sp>
      <p:sp>
        <p:nvSpPr>
          <p:cNvPr id="6" name="Slide Number Placeholder 5"/>
          <p:cNvSpPr>
            <a:spLocks noGrp="1"/>
          </p:cNvSpPr>
          <p:nvPr>
            <p:ph type="sldNum" sz="quarter" idx="15"/>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12089404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27589" y="3429000"/>
            <a:ext cx="485921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sz="quarter" idx="10" hasCustomPrompt="1"/>
          </p:nvPr>
        </p:nvSpPr>
        <p:spPr>
          <a:xfrm>
            <a:off x="1301266"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9126566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827589" y="685800"/>
            <a:ext cx="2321755" cy="5492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a:xfrm>
            <a:off x="6353908" y="685800"/>
            <a:ext cx="2332892" cy="5492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sz="quarter" idx="11" hasCustomPrompt="1"/>
          </p:nvPr>
        </p:nvSpPr>
        <p:spPr>
          <a:xfrm>
            <a:off x="1301266"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4" name="Footer Placeholder 3"/>
          <p:cNvSpPr>
            <a:spLocks noGrp="1"/>
          </p:cNvSpPr>
          <p:nvPr>
            <p:ph type="ftr" sz="quarter" idx="12"/>
          </p:nvPr>
        </p:nvSpPr>
        <p:spPr/>
        <p:txBody>
          <a:bodyPr/>
          <a:lstStyle/>
          <a:p>
            <a:endParaRPr lang="en-AU"/>
          </a:p>
        </p:txBody>
      </p:sp>
      <p:sp>
        <p:nvSpPr>
          <p:cNvPr id="6" name="Slide Number Placeholder 5"/>
          <p:cNvSpPr>
            <a:spLocks noGrp="1"/>
          </p:cNvSpPr>
          <p:nvPr>
            <p:ph type="sldNum" sz="quarter" idx="13"/>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327180834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9" name="Content Placeholder 2"/>
          <p:cNvSpPr>
            <a:spLocks noGrp="1"/>
          </p:cNvSpPr>
          <p:nvPr>
            <p:ph idx="1"/>
          </p:nvPr>
        </p:nvSpPr>
        <p:spPr>
          <a:xfrm>
            <a:off x="3827589"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0"/>
          </p:nvPr>
        </p:nvSpPr>
        <p:spPr>
          <a:xfrm>
            <a:off x="6353908" y="3429000"/>
            <a:ext cx="2332892"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sz="quarter" idx="11" hasCustomPrompt="1"/>
          </p:nvPr>
        </p:nvSpPr>
        <p:spPr>
          <a:xfrm>
            <a:off x="1301266"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3" name="Footer Placeholder 2"/>
          <p:cNvSpPr>
            <a:spLocks noGrp="1"/>
          </p:cNvSpPr>
          <p:nvPr>
            <p:ph type="ftr" sz="quarter" idx="12"/>
          </p:nvPr>
        </p:nvSpPr>
        <p:spPr/>
        <p:txBody>
          <a:bodyPr/>
          <a:lstStyle/>
          <a:p>
            <a:endParaRPr lang="en-AU"/>
          </a:p>
        </p:txBody>
      </p:sp>
      <p:sp>
        <p:nvSpPr>
          <p:cNvPr id="4" name="Slide Number Placeholder 3"/>
          <p:cNvSpPr>
            <a:spLocks noGrp="1"/>
          </p:cNvSpPr>
          <p:nvPr>
            <p:ph type="sldNum" sz="quarter" idx="13"/>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12479838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14" name="Content Placeholder 2"/>
          <p:cNvSpPr>
            <a:spLocks noGrp="1"/>
          </p:cNvSpPr>
          <p:nvPr>
            <p:ph idx="1"/>
          </p:nvPr>
        </p:nvSpPr>
        <p:spPr>
          <a:xfrm>
            <a:off x="3827589"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0"/>
          </p:nvPr>
        </p:nvSpPr>
        <p:spPr>
          <a:xfrm>
            <a:off x="6353908" y="3429000"/>
            <a:ext cx="2332892"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1"/>
          </p:nvPr>
        </p:nvSpPr>
        <p:spPr>
          <a:xfrm>
            <a:off x="1301266"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
          <p:cNvSpPr>
            <a:spLocks noGrp="1"/>
          </p:cNvSpPr>
          <p:nvPr>
            <p:ph type="body" sz="quarter" idx="12" hasCustomPrompt="1"/>
          </p:nvPr>
        </p:nvSpPr>
        <p:spPr>
          <a:xfrm>
            <a:off x="1301266"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3" name="Footer Placeholder 2"/>
          <p:cNvSpPr>
            <a:spLocks noGrp="1"/>
          </p:cNvSpPr>
          <p:nvPr>
            <p:ph type="ftr" sz="quarter" idx="13"/>
          </p:nvPr>
        </p:nvSpPr>
        <p:spPr/>
        <p:txBody>
          <a:bodyPr/>
          <a:lstStyle/>
          <a:p>
            <a:endParaRPr lang="en-AU"/>
          </a:p>
        </p:txBody>
      </p:sp>
      <p:sp>
        <p:nvSpPr>
          <p:cNvPr id="4" name="Slide Number Placeholder 3"/>
          <p:cNvSpPr>
            <a:spLocks noGrp="1"/>
          </p:cNvSpPr>
          <p:nvPr>
            <p:ph type="sldNum" sz="quarter" idx="14"/>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351813478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Text Placeholder 2"/>
          <p:cNvSpPr>
            <a:spLocks noGrp="1"/>
          </p:cNvSpPr>
          <p:nvPr>
            <p:ph type="body" sz="quarter" idx="10" hasCustomPrompt="1"/>
          </p:nvPr>
        </p:nvSpPr>
        <p:spPr>
          <a:xfrm>
            <a:off x="457204"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0305783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hapter Header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3848107"/>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endParaRPr lang="en-AU"/>
          </a:p>
        </p:txBody>
      </p:sp>
      <p:sp>
        <p:nvSpPr>
          <p:cNvPr id="3" name="Slide Number Placeholder 2"/>
          <p:cNvSpPr>
            <a:spLocks noGrp="1"/>
          </p:cNvSpPr>
          <p:nvPr>
            <p:ph type="sldNum" sz="quarter" idx="11"/>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91119969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hapter Header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7"/>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55916232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hapter Header_3">
    <p:bg>
      <p:bgPr>
        <a:blipFill dpi="0" rotWithShape="1">
          <a:blip r:embed="rId2">
            <a:duotone>
              <a:prstClr val="black"/>
              <a:schemeClr val="accent6">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7"/>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819354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2"/>
          <p:cNvSpPr>
            <a:spLocks noGrp="1"/>
          </p:cNvSpPr>
          <p:nvPr>
            <p:ph type="body" sz="quarter" idx="10" hasCustomPrompt="1"/>
          </p:nvPr>
        </p:nvSpPr>
        <p:spPr>
          <a:xfrm>
            <a:off x="1301265"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4" name="Slide Number Placeholder 3"/>
          <p:cNvSpPr>
            <a:spLocks noGrp="1"/>
          </p:cNvSpPr>
          <p:nvPr>
            <p:ph type="sldNum" sz="quarter" idx="11"/>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30332337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hapter Header_4">
    <p:bg>
      <p:bgPr>
        <a:blipFill dpi="0" rotWithShape="1">
          <a:blip r:embed="rId2">
            <a:duotone>
              <a:prstClr val="black"/>
              <a:schemeClr val="accent1">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7"/>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186867453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hapter Header_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7"/>
            <a:ext cx="4229100" cy="2543773"/>
          </a:xfrm>
        </p:spPr>
        <p:txBody>
          <a:bodyPr>
            <a:spAutoFit/>
          </a:bodyPr>
          <a:lstStyle>
            <a:lvl1pPr>
              <a:defRPr sz="5800" kern="100" spc="-200" baseline="0">
                <a:solidFill>
                  <a:schemeClr val="bg1"/>
                </a:solidFil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7748566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0"/>
          </p:nvPr>
        </p:nvSpPr>
        <p:spPr/>
        <p:txBody>
          <a:bodyPr/>
          <a:lstStyle/>
          <a:p>
            <a:endParaRPr lang="en-AU"/>
          </a:p>
        </p:txBody>
      </p:sp>
      <p:sp>
        <p:nvSpPr>
          <p:cNvPr id="3" name="Slide Number Placeholder 2"/>
          <p:cNvSpPr>
            <a:spLocks noGrp="1"/>
          </p:cNvSpPr>
          <p:nvPr>
            <p:ph type="sldNum" sz="quarter" idx="11"/>
          </p:nvPr>
        </p:nvSpPr>
        <p:spPr/>
        <p:txBody>
          <a:bodyPr/>
          <a:lstStyle/>
          <a:p>
            <a:fld id="{E64AA1FC-8E6F-40FA-BD9D-B620D919444C}" type="slidenum">
              <a:rPr lang="en-AU" smtClean="0"/>
              <a:t>‹#›</a:t>
            </a:fld>
            <a:endParaRPr lang="en-AU"/>
          </a:p>
        </p:txBody>
      </p:sp>
    </p:spTree>
    <p:extLst>
      <p:ext uri="{BB962C8B-B14F-4D97-AF65-F5344CB8AC3E}">
        <p14:creationId xmlns:p14="http://schemas.microsoft.com/office/powerpoint/2010/main" val="254264497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F87052D-5773-4DA4-A37A-61B4529641F6}" type="datetimeFigureOut">
              <a:rPr lang="en-AU" smtClean="0"/>
              <a:t>2/05/2016</a:t>
            </a:fld>
            <a:endParaRPr lang="en-AU"/>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AU"/>
          </a:p>
        </p:txBody>
      </p:sp>
      <p:sp>
        <p:nvSpPr>
          <p:cNvPr id="6" name="Slide Number Placeholder 5"/>
          <p:cNvSpPr>
            <a:spLocks noGrp="1"/>
          </p:cNvSpPr>
          <p:nvPr>
            <p:ph type="sldNum" sz="quarter" idx="12"/>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83113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Slide Number Placeholder 2"/>
          <p:cNvSpPr>
            <a:spLocks noGrp="1"/>
          </p:cNvSpPr>
          <p:nvPr>
            <p:ph type="sldNum" sz="quarter" idx="10"/>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19034117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 + half">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1301265"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p:cNvSpPr>
            <a:spLocks noGrp="1"/>
          </p:cNvSpPr>
          <p:nvPr>
            <p:ph type="body" sz="quarter" idx="10" hasCustomPrompt="1"/>
          </p:nvPr>
        </p:nvSpPr>
        <p:spPr>
          <a:xfrm>
            <a:off x="1301265"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8" name="Slide Number Placeholder 7"/>
          <p:cNvSpPr>
            <a:spLocks noGrp="1"/>
          </p:cNvSpPr>
          <p:nvPr>
            <p:ph type="sldNum" sz="quarter" idx="14"/>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3928062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27588" y="3429000"/>
            <a:ext cx="485921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sz="quarter" idx="10" hasCustomPrompt="1"/>
          </p:nvPr>
        </p:nvSpPr>
        <p:spPr>
          <a:xfrm>
            <a:off x="1301265"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5" name="Slide Number Placeholder 4"/>
          <p:cNvSpPr>
            <a:spLocks noGrp="1"/>
          </p:cNvSpPr>
          <p:nvPr>
            <p:ph type="sldNum" sz="quarter" idx="11"/>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8377575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827588" y="685800"/>
            <a:ext cx="2321755" cy="5492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Content Placeholder 2"/>
          <p:cNvSpPr>
            <a:spLocks noGrp="1"/>
          </p:cNvSpPr>
          <p:nvPr>
            <p:ph idx="10"/>
          </p:nvPr>
        </p:nvSpPr>
        <p:spPr>
          <a:xfrm>
            <a:off x="6353908" y="685800"/>
            <a:ext cx="2332892" cy="5492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sz="quarter" idx="11" hasCustomPrompt="1"/>
          </p:nvPr>
        </p:nvSpPr>
        <p:spPr>
          <a:xfrm>
            <a:off x="1301265"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4" name="Slide Number Placeholder 3"/>
          <p:cNvSpPr>
            <a:spLocks noGrp="1"/>
          </p:cNvSpPr>
          <p:nvPr>
            <p:ph type="sldNum" sz="quarter" idx="12"/>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27374922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9" name="Content Placeholder 2"/>
          <p:cNvSpPr>
            <a:spLocks noGrp="1"/>
          </p:cNvSpPr>
          <p:nvPr>
            <p:ph idx="1"/>
          </p:nvPr>
        </p:nvSpPr>
        <p:spPr>
          <a:xfrm>
            <a:off x="3827588"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0"/>
          </p:nvPr>
        </p:nvSpPr>
        <p:spPr>
          <a:xfrm>
            <a:off x="6353908" y="3429000"/>
            <a:ext cx="2332892"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sz="quarter" idx="11" hasCustomPrompt="1"/>
          </p:nvPr>
        </p:nvSpPr>
        <p:spPr>
          <a:xfrm>
            <a:off x="1301265"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3" name="Slide Number Placeholder 2"/>
          <p:cNvSpPr>
            <a:spLocks noGrp="1"/>
          </p:cNvSpPr>
          <p:nvPr>
            <p:ph type="sldNum" sz="quarter" idx="12"/>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18119324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14" name="Content Placeholder 2"/>
          <p:cNvSpPr>
            <a:spLocks noGrp="1"/>
          </p:cNvSpPr>
          <p:nvPr>
            <p:ph idx="1"/>
          </p:nvPr>
        </p:nvSpPr>
        <p:spPr>
          <a:xfrm>
            <a:off x="3827588"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0"/>
          </p:nvPr>
        </p:nvSpPr>
        <p:spPr>
          <a:xfrm>
            <a:off x="6353908" y="3429000"/>
            <a:ext cx="2332892"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1"/>
          </p:nvPr>
        </p:nvSpPr>
        <p:spPr>
          <a:xfrm>
            <a:off x="1301265" y="3429000"/>
            <a:ext cx="2321755" cy="2749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
          <p:cNvSpPr>
            <a:spLocks noGrp="1"/>
          </p:cNvSpPr>
          <p:nvPr>
            <p:ph type="body" sz="quarter" idx="12" hasCustomPrompt="1"/>
          </p:nvPr>
        </p:nvSpPr>
        <p:spPr>
          <a:xfrm>
            <a:off x="1301265"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
        <p:nvSpPr>
          <p:cNvPr id="3" name="Slide Number Placeholder 2"/>
          <p:cNvSpPr>
            <a:spLocks noGrp="1"/>
          </p:cNvSpPr>
          <p:nvPr>
            <p:ph type="sldNum" sz="quarter" idx="13"/>
          </p:nvPr>
        </p:nvSpPr>
        <p:spPr/>
        <p:txBody>
          <a:bodyPr/>
          <a:lstStyle/>
          <a:p>
            <a:fld id="{12F1595D-81EE-4CCF-88C5-3F4708D642B4}" type="slidenum">
              <a:rPr lang="en-AU" smtClean="0"/>
              <a:t>‹#›</a:t>
            </a:fld>
            <a:endParaRPr lang="en-AU"/>
          </a:p>
        </p:txBody>
      </p:sp>
    </p:spTree>
    <p:extLst>
      <p:ext uri="{BB962C8B-B14F-4D97-AF65-F5344CB8AC3E}">
        <p14:creationId xmlns:p14="http://schemas.microsoft.com/office/powerpoint/2010/main" val="33279244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jpg"/><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smtClean="0"/>
              <a:t>All Click To Edit Master Title </a:t>
            </a:r>
            <a:br>
              <a:rPr lang="en-US" dirty="0" smtClean="0"/>
            </a:br>
            <a:r>
              <a:rPr lang="en-US" dirty="0" smtClean="0"/>
              <a:t>Style</a:t>
            </a:r>
            <a:endParaRPr lang="en-US" dirty="0"/>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69" name="Straight Connector 68"/>
          <p:cNvCxnSpPr/>
          <p:nvPr/>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561766" y="6397721"/>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p:nvSpPr>
        <p:spPr>
          <a:xfrm>
            <a:off x="8331889" y="6397721"/>
            <a:ext cx="24046" cy="123111"/>
          </a:xfrm>
          <a:prstGeom prst="rect">
            <a:avLst/>
          </a:prstGeom>
          <a:noFill/>
        </p:spPr>
        <p:txBody>
          <a:bodyPr wrap="none" lIns="0" tIns="0" rIns="0" bIns="0" rtlCol="0">
            <a:spAutoFit/>
          </a:bodyPr>
          <a:lstStyle/>
          <a:p>
            <a:pPr algn="r"/>
            <a:r>
              <a:rPr lang="en-US" sz="800" dirty="0" smtClean="0">
                <a:solidFill>
                  <a:schemeClr val="bg2"/>
                </a:solidFill>
              </a:rPr>
              <a:t>|</a:t>
            </a:r>
            <a:endParaRPr lang="en-US" sz="800" dirty="0">
              <a:solidFill>
                <a:schemeClr val="bg2"/>
              </a:solidFill>
            </a:endParaRPr>
          </a:p>
        </p:txBody>
      </p:sp>
      <p:sp>
        <p:nvSpPr>
          <p:cNvPr id="4" name="Slide Number Placeholder 3"/>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1595D-81EE-4CCF-88C5-3F4708D642B4}" type="slidenum">
              <a:rPr lang="en-AU" smtClean="0"/>
              <a:t>‹#›</a:t>
            </a:fld>
            <a:endParaRPr lang="en-AU"/>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Lst>
  <p:timing>
    <p:tnLst>
      <p:par>
        <p:cTn id="1" dur="indefinite" restart="never" nodeType="tmRoot"/>
      </p:par>
    </p:tnLst>
  </p:timing>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smtClean="0"/>
              <a:t>All Click To Edit Master Title </a:t>
            </a:r>
            <a:br>
              <a:rPr lang="en-US" dirty="0" smtClean="0"/>
            </a:br>
            <a:r>
              <a:rPr lang="en-US" dirty="0" smtClean="0"/>
              <a:t>Style</a:t>
            </a:r>
            <a:endParaRPr lang="en-US" dirty="0"/>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69" name="Straight Connector 68"/>
          <p:cNvCxnSpPr/>
          <p:nvPr/>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561766" y="6397721"/>
            <a:ext cx="125034" cy="123111"/>
          </a:xfrm>
          <a:prstGeom prst="rect">
            <a:avLst/>
          </a:prstGeom>
          <a:noFill/>
        </p:spPr>
        <p:txBody>
          <a:bodyPr wrap="none" lIns="0" tIns="0" rIns="0" bIns="0" rtlCol="0">
            <a:spAutoFit/>
          </a:bodyPr>
          <a:lstStyle/>
          <a:p>
            <a:pPr algn="r"/>
            <a:fld id="{2385CB4A-7E96-44CA-B116-B71B544B697D}" type="slidenum">
              <a:rPr lang="en-US" sz="800">
                <a:solidFill>
                  <a:srgbClr val="999683"/>
                </a:solidFill>
              </a:rPr>
              <a:pPr algn="r"/>
              <a:t>‹#›</a:t>
            </a:fld>
            <a:endParaRPr lang="en-US" sz="800" dirty="0">
              <a:solidFill>
                <a:srgbClr val="999683"/>
              </a:solidFill>
            </a:endParaRPr>
          </a:p>
        </p:txBody>
      </p:sp>
      <p:sp>
        <p:nvSpPr>
          <p:cNvPr id="117" name="TextBox 116"/>
          <p:cNvSpPr txBox="1"/>
          <p:nvPr/>
        </p:nvSpPr>
        <p:spPr>
          <a:xfrm>
            <a:off x="8331889" y="6397721"/>
            <a:ext cx="24046" cy="123111"/>
          </a:xfrm>
          <a:prstGeom prst="rect">
            <a:avLst/>
          </a:prstGeom>
          <a:noFill/>
        </p:spPr>
        <p:txBody>
          <a:bodyPr wrap="none" lIns="0" tIns="0" rIns="0" bIns="0" rtlCol="0">
            <a:spAutoFit/>
          </a:bodyPr>
          <a:lstStyle/>
          <a:p>
            <a:pPr algn="r"/>
            <a:r>
              <a:rPr lang="en-US" sz="800" dirty="0">
                <a:solidFill>
                  <a:srgbClr val="999683"/>
                </a:solidFill>
              </a:rPr>
              <a:t>|</a:t>
            </a:r>
          </a:p>
        </p:txBody>
      </p:sp>
      <p:sp>
        <p:nvSpPr>
          <p:cNvPr id="4" name="Slide Number Placeholder 3"/>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AA1FC-8E6F-40FA-BD9D-B620D919444C}" type="slidenum">
              <a:rPr lang="en-AU" smtClean="0"/>
              <a:t>‹#›</a:t>
            </a:fld>
            <a:endParaRPr lang="en-AU"/>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Tree>
    <p:extLst>
      <p:ext uri="{BB962C8B-B14F-4D97-AF65-F5344CB8AC3E}">
        <p14:creationId xmlns:p14="http://schemas.microsoft.com/office/powerpoint/2010/main" val="327865569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ovhack-science.github.io/" TargetMode="External"/><Relationship Id="rId4" Type="http://schemas.openxmlformats.org/officeDocument/2006/relationships/image" Target="../media/image4.png"/><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govhackaustralia.github.io/" TargetMode="External"/><Relationship Id="rId4" Type="http://schemas.openxmlformats.org/officeDocument/2006/relationships/image" Target="../media/image5.gif"/><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459930" y="1147984"/>
            <a:ext cx="8216526" cy="1077218"/>
          </a:xfrm>
          <a:prstGeom prst="rect">
            <a:avLst/>
          </a:prstGeom>
          <a:noFill/>
        </p:spPr>
        <p:txBody>
          <a:bodyPr wrap="square" rtlCol="0">
            <a:spAutoFit/>
          </a:bodyPr>
          <a:lstStyle/>
          <a:p>
            <a:pPr marL="342900" lvl="0" indent="-342900" algn="ctr"/>
            <a:r>
              <a:rPr lang="en-US" sz="2800" b="1" dirty="0"/>
              <a:t>Starting </a:t>
            </a:r>
            <a:r>
              <a:rPr lang="en-US" sz="2800" b="1" dirty="0" smtClean="0"/>
              <a:t>point</a:t>
            </a:r>
          </a:p>
          <a:p>
            <a:pPr marL="342900" lvl="0" indent="-342900" algn="just"/>
            <a:endParaRPr lang="en-US" u="sng" dirty="0" smtClean="0">
              <a:hlinkClick r:id="rId3"/>
            </a:endParaRPr>
          </a:p>
          <a:p>
            <a:pPr marL="342900" lvl="0" indent="-342900" algn="just"/>
            <a:r>
              <a:rPr lang="en-US" dirty="0" smtClean="0">
                <a:hlinkClick r:id="rId3"/>
              </a:rPr>
              <a:t>http://govhack-science.github.io/</a:t>
            </a:r>
            <a:r>
              <a:rPr lang="en-US" dirty="0" smtClean="0"/>
              <a:t> is </a:t>
            </a:r>
            <a:r>
              <a:rPr lang="en-US" i="1" dirty="0" smtClean="0"/>
              <a:t>awesome</a:t>
            </a:r>
            <a:r>
              <a:rPr lang="en-US" dirty="0" smtClean="0"/>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 y="2286258"/>
            <a:ext cx="9144000" cy="2532798"/>
          </a:xfrm>
          <a:prstGeom prst="rect">
            <a:avLst/>
          </a:prstGeom>
        </p:spPr>
      </p:pic>
      <p:sp>
        <p:nvSpPr>
          <p:cNvPr id="4" name="Rectangle 3"/>
          <p:cNvSpPr/>
          <p:nvPr/>
        </p:nvSpPr>
        <p:spPr>
          <a:xfrm>
            <a:off x="459929" y="5013176"/>
            <a:ext cx="8216527" cy="1200329"/>
          </a:xfrm>
          <a:prstGeom prst="rect">
            <a:avLst/>
          </a:prstGeom>
        </p:spPr>
        <p:txBody>
          <a:bodyPr wrap="square">
            <a:spAutoFit/>
          </a:bodyPr>
          <a:lstStyle/>
          <a:p>
            <a:pPr marL="342900" lvl="0" indent="-342900"/>
            <a:r>
              <a:rPr lang="en-US" dirty="0" smtClean="0"/>
              <a:t>It combines themes and categories</a:t>
            </a:r>
            <a:r>
              <a:rPr lang="en-US" dirty="0"/>
              <a:t>, with </a:t>
            </a:r>
            <a:r>
              <a:rPr lang="en-US" dirty="0" smtClean="0"/>
              <a:t>prizes, datasets</a:t>
            </a:r>
            <a:r>
              <a:rPr lang="en-US" dirty="0"/>
              <a:t>, </a:t>
            </a:r>
            <a:r>
              <a:rPr lang="en-US" dirty="0" smtClean="0"/>
              <a:t>mentors, and </a:t>
            </a:r>
          </a:p>
          <a:p>
            <a:pPr marL="342900" lvl="0" indent="-342900"/>
            <a:r>
              <a:rPr lang="en-US" dirty="0" smtClean="0"/>
              <a:t>tips for developers – all in a contextually aware fashion.</a:t>
            </a:r>
            <a:endParaRPr lang="en-US" dirty="0"/>
          </a:p>
          <a:p>
            <a:pPr marL="342900" lvl="0" indent="-342900" algn="just"/>
            <a:endParaRPr lang="en-US" dirty="0"/>
          </a:p>
          <a:p>
            <a:pPr marL="342900" lvl="0" indent="-342900" algn="just"/>
            <a:r>
              <a:rPr lang="en-US" b="1" dirty="0"/>
              <a:t>How do we scale this to the whole of GovHack</a:t>
            </a:r>
            <a:r>
              <a:rPr lang="en-US" b="1" dirty="0" smtClean="0"/>
              <a:t>?</a:t>
            </a:r>
            <a:endParaRPr lang="en-US" b="1" dirty="0"/>
          </a:p>
        </p:txBody>
      </p:sp>
    </p:spTree>
    <p:extLst>
      <p:ext uri="{BB962C8B-B14F-4D97-AF65-F5344CB8AC3E}">
        <p14:creationId xmlns:p14="http://schemas.microsoft.com/office/powerpoint/2010/main" val="177333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cxnSp>
        <p:nvCxnSpPr>
          <p:cNvPr id="17" name="Straight Connector 16"/>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8960" y="1209040"/>
            <a:ext cx="8120569" cy="5509200"/>
          </a:xfrm>
          <a:prstGeom prst="rect">
            <a:avLst/>
          </a:prstGeom>
          <a:noFill/>
        </p:spPr>
        <p:txBody>
          <a:bodyPr wrap="square" rtlCol="0">
            <a:spAutoFit/>
          </a:bodyPr>
          <a:lstStyle/>
          <a:p>
            <a:pPr marL="342900" lvl="0" indent="-342900" algn="ctr"/>
            <a:r>
              <a:rPr lang="en-US" sz="2800" b="1" dirty="0" smtClean="0"/>
              <a:t>Plan &amp; Timeline</a:t>
            </a:r>
          </a:p>
          <a:p>
            <a:pPr marL="342900" lvl="0" indent="-342900"/>
            <a:endParaRPr lang="en-US" dirty="0" smtClean="0"/>
          </a:p>
          <a:p>
            <a:pPr marL="342900" lvl="0" indent="-342900"/>
            <a:r>
              <a:rPr lang="en-US" b="1" dirty="0" smtClean="0"/>
              <a:t>March</a:t>
            </a:r>
          </a:p>
          <a:p>
            <a:pPr marL="285750" indent="-285750">
              <a:buFontTx/>
              <a:buChar char="-"/>
            </a:pPr>
            <a:r>
              <a:rPr lang="en-US" dirty="0" smtClean="0"/>
              <a:t>27</a:t>
            </a:r>
            <a:r>
              <a:rPr lang="en-US" baseline="30000" dirty="0" smtClean="0"/>
              <a:t>th</a:t>
            </a:r>
            <a:r>
              <a:rPr lang="en-US" dirty="0" smtClean="0"/>
              <a:t>: Proof </a:t>
            </a:r>
            <a:r>
              <a:rPr lang="en-US" dirty="0"/>
              <a:t>of </a:t>
            </a:r>
            <a:r>
              <a:rPr lang="en-US" dirty="0" smtClean="0"/>
              <a:t>Concept Completed</a:t>
            </a:r>
          </a:p>
          <a:p>
            <a:pPr marL="285750" indent="-285750">
              <a:buFontTx/>
              <a:buChar char="-"/>
            </a:pPr>
            <a:endParaRPr lang="en-US" dirty="0"/>
          </a:p>
          <a:p>
            <a:r>
              <a:rPr lang="en-US" b="1" dirty="0" smtClean="0"/>
              <a:t>April</a:t>
            </a:r>
            <a:endParaRPr lang="en-US" dirty="0"/>
          </a:p>
          <a:p>
            <a:pPr marL="285750" indent="-285750">
              <a:buFontTx/>
              <a:buChar char="-"/>
            </a:pPr>
            <a:r>
              <a:rPr lang="en-US" dirty="0" smtClean="0"/>
              <a:t>6</a:t>
            </a:r>
            <a:r>
              <a:rPr lang="en-US" baseline="30000" dirty="0" smtClean="0"/>
              <a:t>th</a:t>
            </a:r>
            <a:r>
              <a:rPr lang="en-US" dirty="0" smtClean="0"/>
              <a:t>: POC Acceptance by GOT</a:t>
            </a:r>
          </a:p>
          <a:p>
            <a:pPr marL="285750" indent="-285750">
              <a:buFontTx/>
              <a:buChar char="-"/>
            </a:pPr>
            <a:r>
              <a:rPr lang="en-US" dirty="0" smtClean="0"/>
              <a:t>15</a:t>
            </a:r>
            <a:r>
              <a:rPr lang="en-US" baseline="30000" dirty="0" smtClean="0"/>
              <a:t>th</a:t>
            </a:r>
            <a:r>
              <a:rPr lang="en-US" dirty="0" smtClean="0"/>
              <a:t>: Validation Completed</a:t>
            </a:r>
            <a:endParaRPr lang="en-US" dirty="0"/>
          </a:p>
          <a:p>
            <a:pPr marL="285750" indent="-285750">
              <a:buFontTx/>
              <a:buChar char="-"/>
            </a:pPr>
            <a:r>
              <a:rPr lang="en-US" dirty="0" smtClean="0"/>
              <a:t>17</a:t>
            </a:r>
            <a:r>
              <a:rPr lang="en-US" baseline="30000" dirty="0" smtClean="0"/>
              <a:t>th</a:t>
            </a:r>
            <a:r>
              <a:rPr lang="en-US" dirty="0" smtClean="0"/>
              <a:t>: Workflow Documented</a:t>
            </a:r>
            <a:br>
              <a:rPr lang="en-US" dirty="0" smtClean="0"/>
            </a:br>
            <a:r>
              <a:rPr lang="en-US" dirty="0" smtClean="0"/>
              <a:t>        Begin Alpha Development</a:t>
            </a:r>
            <a:endParaRPr lang="en-US" dirty="0"/>
          </a:p>
          <a:p>
            <a:pPr marL="285750" indent="-285750">
              <a:buFontTx/>
              <a:buChar char="-"/>
            </a:pPr>
            <a:r>
              <a:rPr lang="en-US" dirty="0" smtClean="0"/>
              <a:t>20</a:t>
            </a:r>
            <a:r>
              <a:rPr lang="en-US" baseline="30000" dirty="0" smtClean="0"/>
              <a:t>th</a:t>
            </a:r>
            <a:r>
              <a:rPr lang="en-US" dirty="0" smtClean="0"/>
              <a:t>: Workflow Accepted by GOT</a:t>
            </a:r>
          </a:p>
          <a:p>
            <a:pPr marL="285750" indent="-285750">
              <a:buFontTx/>
              <a:buChar char="-"/>
            </a:pPr>
            <a:r>
              <a:rPr lang="en-US" dirty="0" smtClean="0"/>
              <a:t>24</a:t>
            </a:r>
            <a:r>
              <a:rPr lang="en-US" baseline="30000" dirty="0" smtClean="0"/>
              <a:t>th</a:t>
            </a:r>
            <a:r>
              <a:rPr lang="en-US" dirty="0" smtClean="0"/>
              <a:t>: Alpha Release Completed</a:t>
            </a:r>
            <a:br>
              <a:rPr lang="en-US" dirty="0" smtClean="0"/>
            </a:br>
            <a:r>
              <a:rPr lang="en-US" dirty="0" smtClean="0"/>
              <a:t>        Begin Alpha Testing</a:t>
            </a:r>
          </a:p>
          <a:p>
            <a:pPr marL="285750" indent="-285750">
              <a:buFontTx/>
              <a:buChar char="-"/>
            </a:pPr>
            <a:endParaRPr lang="en-US" dirty="0"/>
          </a:p>
          <a:p>
            <a:r>
              <a:rPr lang="en-US" b="1" dirty="0" smtClean="0"/>
              <a:t>May</a:t>
            </a:r>
            <a:endParaRPr lang="en-US" b="1" dirty="0"/>
          </a:p>
          <a:p>
            <a:pPr marL="285750" indent="-285750">
              <a:buFontTx/>
              <a:buChar char="-"/>
            </a:pPr>
            <a:r>
              <a:rPr lang="en-US" dirty="0" smtClean="0"/>
              <a:t>6</a:t>
            </a:r>
            <a:r>
              <a:rPr lang="en-US" baseline="30000" dirty="0" smtClean="0"/>
              <a:t>th</a:t>
            </a:r>
            <a:r>
              <a:rPr lang="en-US" dirty="0" smtClean="0"/>
              <a:t>: Alpha Testing Complete</a:t>
            </a:r>
            <a:endParaRPr lang="en-US" dirty="0"/>
          </a:p>
          <a:p>
            <a:pPr marL="285750" indent="-285750">
              <a:buFontTx/>
              <a:buChar char="-"/>
            </a:pPr>
            <a:r>
              <a:rPr lang="en-US" dirty="0" smtClean="0"/>
              <a:t>15</a:t>
            </a:r>
            <a:r>
              <a:rPr lang="en-US" baseline="30000" dirty="0" smtClean="0"/>
              <a:t>th</a:t>
            </a:r>
            <a:r>
              <a:rPr lang="en-US" dirty="0" smtClean="0"/>
              <a:t>: Beta Release Completed</a:t>
            </a:r>
            <a:br>
              <a:rPr lang="en-US" dirty="0" smtClean="0"/>
            </a:br>
            <a:r>
              <a:rPr lang="en-US" dirty="0" smtClean="0"/>
              <a:t>        Content Populated (Mostly)</a:t>
            </a:r>
            <a:br>
              <a:rPr lang="en-US" dirty="0" smtClean="0"/>
            </a:br>
            <a:r>
              <a:rPr lang="en-US" dirty="0" smtClean="0"/>
              <a:t>        Public Beta Testing Begins</a:t>
            </a:r>
          </a:p>
        </p:txBody>
      </p:sp>
      <p:sp>
        <p:nvSpPr>
          <p:cNvPr id="9" name="TextBox 8"/>
          <p:cNvSpPr txBox="1"/>
          <p:nvPr/>
        </p:nvSpPr>
        <p:spPr>
          <a:xfrm>
            <a:off x="4716016" y="1657754"/>
            <a:ext cx="3960440" cy="2862322"/>
          </a:xfrm>
          <a:prstGeom prst="rect">
            <a:avLst/>
          </a:prstGeom>
          <a:noFill/>
        </p:spPr>
        <p:txBody>
          <a:bodyPr wrap="square" rtlCol="0">
            <a:spAutoFit/>
          </a:bodyPr>
          <a:lstStyle/>
          <a:p>
            <a:pPr marL="342900" lvl="0" indent="-342900"/>
            <a:endParaRPr lang="en-US" dirty="0" smtClean="0"/>
          </a:p>
          <a:p>
            <a:r>
              <a:rPr lang="en-US" b="1" dirty="0" smtClean="0"/>
              <a:t>June</a:t>
            </a:r>
            <a:endParaRPr lang="en-US" b="1" dirty="0"/>
          </a:p>
          <a:p>
            <a:pPr marL="285750" indent="-285750">
              <a:buFontTx/>
              <a:buChar char="-"/>
            </a:pPr>
            <a:r>
              <a:rPr lang="en-US" dirty="0" smtClean="0"/>
              <a:t>5</a:t>
            </a:r>
            <a:r>
              <a:rPr lang="en-US" baseline="30000" dirty="0" smtClean="0"/>
              <a:t>th</a:t>
            </a:r>
            <a:r>
              <a:rPr lang="en-US" dirty="0" smtClean="0"/>
              <a:t>: Public </a:t>
            </a:r>
            <a:r>
              <a:rPr lang="en-US" dirty="0"/>
              <a:t>Beta </a:t>
            </a:r>
            <a:r>
              <a:rPr lang="en-US" dirty="0" smtClean="0"/>
              <a:t>Testing Completed</a:t>
            </a:r>
            <a:endParaRPr lang="en-US" dirty="0"/>
          </a:p>
          <a:p>
            <a:pPr marL="285750" indent="-285750">
              <a:buFontTx/>
              <a:buChar char="-"/>
            </a:pPr>
            <a:r>
              <a:rPr lang="en-US" dirty="0" smtClean="0"/>
              <a:t>26</a:t>
            </a:r>
            <a:r>
              <a:rPr lang="en-US" baseline="30000" dirty="0" smtClean="0"/>
              <a:t>th</a:t>
            </a:r>
            <a:r>
              <a:rPr lang="en-US" dirty="0" smtClean="0"/>
              <a:t>: Content </a:t>
            </a:r>
            <a:r>
              <a:rPr lang="en-US" dirty="0"/>
              <a:t>Finalised</a:t>
            </a:r>
          </a:p>
          <a:p>
            <a:pPr marL="285750" indent="-285750">
              <a:buFontTx/>
              <a:buChar char="-"/>
            </a:pPr>
            <a:r>
              <a:rPr lang="en-US" dirty="0" smtClean="0"/>
              <a:t>26</a:t>
            </a:r>
            <a:r>
              <a:rPr lang="en-US" baseline="30000" dirty="0" smtClean="0"/>
              <a:t>th</a:t>
            </a:r>
            <a:r>
              <a:rPr lang="en-US" dirty="0" smtClean="0"/>
              <a:t>: Public Release</a:t>
            </a:r>
          </a:p>
          <a:p>
            <a:pPr marL="285750" indent="-285750">
              <a:buFontTx/>
              <a:buChar char="-"/>
            </a:pPr>
            <a:endParaRPr lang="en-US" dirty="0"/>
          </a:p>
          <a:p>
            <a:r>
              <a:rPr lang="en-US" b="1" dirty="0" smtClean="0"/>
              <a:t>July</a:t>
            </a:r>
            <a:endParaRPr lang="en-US" dirty="0" smtClean="0"/>
          </a:p>
          <a:p>
            <a:pPr marL="285750" indent="-285750">
              <a:buFontTx/>
              <a:buChar char="-"/>
            </a:pPr>
            <a:r>
              <a:rPr lang="en-US" dirty="0" smtClean="0"/>
              <a:t>Throughout: Inevitable bug fixing and tweaks to content</a:t>
            </a:r>
          </a:p>
          <a:p>
            <a:pPr marL="285750" indent="-285750">
              <a:buFontTx/>
              <a:buChar char="-"/>
            </a:pPr>
            <a:r>
              <a:rPr lang="en-US" dirty="0" smtClean="0"/>
              <a:t>29</a:t>
            </a:r>
            <a:r>
              <a:rPr lang="en-US" baseline="30000" dirty="0" smtClean="0"/>
              <a:t>th</a:t>
            </a:r>
            <a:r>
              <a:rPr lang="en-US" dirty="0" smtClean="0"/>
              <a:t>: Prizes go live!</a:t>
            </a:r>
          </a:p>
        </p:txBody>
      </p:sp>
    </p:spTree>
    <p:extLst>
      <p:ext uri="{BB962C8B-B14F-4D97-AF65-F5344CB8AC3E}">
        <p14:creationId xmlns:p14="http://schemas.microsoft.com/office/powerpoint/2010/main" val="1983616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568960" y="1209040"/>
            <a:ext cx="8120569" cy="3708708"/>
          </a:xfrm>
          <a:prstGeom prst="rect">
            <a:avLst/>
          </a:prstGeom>
          <a:noFill/>
        </p:spPr>
        <p:txBody>
          <a:bodyPr wrap="square" rtlCol="0">
            <a:spAutoFit/>
          </a:bodyPr>
          <a:lstStyle/>
          <a:p>
            <a:pPr marL="342900" lvl="0" indent="-342900" algn="ctr"/>
            <a:r>
              <a:rPr lang="en-US" sz="2800" b="1" dirty="0" smtClean="0"/>
              <a:t>Up in the air</a:t>
            </a:r>
          </a:p>
          <a:p>
            <a:pPr marL="285750" lvl="0" indent="-285750">
              <a:buFont typeface="Arial" charset="0"/>
              <a:buChar char="•"/>
            </a:pPr>
            <a:endParaRPr lang="en-US" dirty="0"/>
          </a:p>
          <a:p>
            <a:pPr marL="285750" lvl="0" indent="-285750">
              <a:lnSpc>
                <a:spcPct val="150000"/>
              </a:lnSpc>
              <a:buFont typeface="Arial" charset="0"/>
              <a:buChar char="•"/>
            </a:pPr>
            <a:r>
              <a:rPr lang="en-US" dirty="0" smtClean="0"/>
              <a:t>New Zealand – Doing their own thing or should we include?</a:t>
            </a:r>
          </a:p>
          <a:p>
            <a:pPr marL="285750" lvl="0" indent="-285750">
              <a:lnSpc>
                <a:spcPct val="150000"/>
              </a:lnSpc>
              <a:buFont typeface="Arial" charset="0"/>
              <a:buChar char="•"/>
            </a:pPr>
            <a:r>
              <a:rPr lang="en-US" dirty="0" smtClean="0"/>
              <a:t>How tightly integrated is the Hacker Toolkit this year?</a:t>
            </a:r>
          </a:p>
          <a:p>
            <a:pPr marL="285750" lvl="0" indent="-285750">
              <a:lnSpc>
                <a:spcPct val="150000"/>
              </a:lnSpc>
              <a:buFont typeface="Arial" charset="0"/>
              <a:buChar char="•"/>
            </a:pPr>
            <a:r>
              <a:rPr lang="en-US" dirty="0" smtClean="0"/>
              <a:t>Do we need to give special consideration to corporate data?</a:t>
            </a:r>
          </a:p>
          <a:p>
            <a:pPr marL="285750" lvl="0" indent="-285750">
              <a:lnSpc>
                <a:spcPct val="150000"/>
              </a:lnSpc>
              <a:buFont typeface="Arial" charset="0"/>
              <a:buChar char="•"/>
            </a:pPr>
            <a:r>
              <a:rPr lang="en-US" dirty="0" smtClean="0"/>
              <a:t>How deep do we go to expose all government data? (Not just the “official datasets”). (</a:t>
            </a:r>
            <a:r>
              <a:rPr lang="en-US" i="1" dirty="0" smtClean="0"/>
              <a:t>See survey results</a:t>
            </a:r>
            <a:r>
              <a:rPr lang="en-US" dirty="0" smtClean="0"/>
              <a:t>!)</a:t>
            </a:r>
          </a:p>
          <a:p>
            <a:pPr marL="285750" lvl="0" indent="-285750">
              <a:lnSpc>
                <a:spcPct val="150000"/>
              </a:lnSpc>
              <a:buFont typeface="Arial" charset="0"/>
              <a:buChar char="•"/>
            </a:pPr>
            <a:r>
              <a:rPr lang="en-US" dirty="0" smtClean="0"/>
              <a:t>Do we get fancy and integrate the CKAN API? (</a:t>
            </a:r>
            <a:r>
              <a:rPr lang="en-US" i="1" dirty="0" smtClean="0"/>
              <a:t>Maybe next year?</a:t>
            </a:r>
            <a:r>
              <a:rPr lang="en-US" dirty="0" smtClean="0"/>
              <a:t>)</a:t>
            </a:r>
          </a:p>
          <a:p>
            <a:pPr marL="285750" lvl="0" indent="-285750">
              <a:lnSpc>
                <a:spcPct val="150000"/>
              </a:lnSpc>
              <a:buFont typeface="Arial" charset="0"/>
              <a:buChar char="•"/>
            </a:pPr>
            <a:r>
              <a:rPr lang="en-US" dirty="0" smtClean="0"/>
              <a:t>Do we get fancy and tie it to the data/mentor submission forms?</a:t>
            </a:r>
          </a:p>
        </p:txBody>
      </p:sp>
    </p:spTree>
    <p:extLst>
      <p:ext uri="{BB962C8B-B14F-4D97-AF65-F5344CB8AC3E}">
        <p14:creationId xmlns:p14="http://schemas.microsoft.com/office/powerpoint/2010/main" val="140951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539633" y="1196752"/>
            <a:ext cx="8120569" cy="3708708"/>
          </a:xfrm>
          <a:prstGeom prst="rect">
            <a:avLst/>
          </a:prstGeom>
          <a:noFill/>
        </p:spPr>
        <p:txBody>
          <a:bodyPr wrap="square" rtlCol="0">
            <a:spAutoFit/>
          </a:bodyPr>
          <a:lstStyle/>
          <a:p>
            <a:pPr marL="342900" lvl="0" indent="-342900" algn="ctr"/>
            <a:r>
              <a:rPr lang="en-US" sz="2800" b="1" dirty="0" smtClean="0"/>
              <a:t>Questions</a:t>
            </a:r>
          </a:p>
          <a:p>
            <a:pPr marL="342900" lvl="0" indent="-342900"/>
            <a:endParaRPr lang="en-US" dirty="0" smtClean="0"/>
          </a:p>
          <a:p>
            <a:pPr marL="342900" lvl="0" indent="-342900">
              <a:lnSpc>
                <a:spcPct val="150000"/>
              </a:lnSpc>
              <a:buFont typeface="Arial" charset="0"/>
              <a:buChar char="•"/>
            </a:pPr>
            <a:r>
              <a:rPr lang="en-US" dirty="0"/>
              <a:t>How do people start their projects? What directions/angles</a:t>
            </a:r>
            <a:r>
              <a:rPr lang="en-US" dirty="0" smtClean="0"/>
              <a:t>?</a:t>
            </a:r>
          </a:p>
          <a:p>
            <a:pPr marL="342900" lvl="0" indent="-342900">
              <a:lnSpc>
                <a:spcPct val="150000"/>
              </a:lnSpc>
              <a:buFont typeface="Arial" charset="0"/>
              <a:buChar char="•"/>
            </a:pPr>
            <a:r>
              <a:rPr lang="en-US" dirty="0"/>
              <a:t>How can we enhance the experience for mentors</a:t>
            </a:r>
            <a:r>
              <a:rPr lang="en-US" dirty="0" smtClean="0"/>
              <a:t>?</a:t>
            </a:r>
          </a:p>
          <a:p>
            <a:pPr marL="342900" lvl="0" indent="-342900">
              <a:lnSpc>
                <a:spcPct val="150000"/>
              </a:lnSpc>
              <a:buFont typeface="Arial" charset="0"/>
              <a:buChar char="•"/>
            </a:pPr>
            <a:r>
              <a:rPr lang="en-US" dirty="0"/>
              <a:t>What were your pain points as a sponsoring agency? And as a mentor</a:t>
            </a:r>
            <a:r>
              <a:rPr lang="en-US" dirty="0" smtClean="0"/>
              <a:t>?</a:t>
            </a:r>
          </a:p>
          <a:p>
            <a:pPr marL="342900" lvl="0" indent="-342900">
              <a:lnSpc>
                <a:spcPct val="150000"/>
              </a:lnSpc>
              <a:buFont typeface="Arial" charset="0"/>
              <a:buChar char="•"/>
            </a:pPr>
            <a:r>
              <a:rPr lang="en-US" dirty="0"/>
              <a:t>Can we use this to enable “Meet the data owners” events and pre-event info sessions</a:t>
            </a:r>
            <a:r>
              <a:rPr lang="en-US" dirty="0" smtClean="0"/>
              <a:t>?</a:t>
            </a:r>
          </a:p>
          <a:p>
            <a:pPr marL="342900" lvl="0" indent="-342900">
              <a:lnSpc>
                <a:spcPct val="150000"/>
              </a:lnSpc>
              <a:buFont typeface="Arial" charset="0"/>
              <a:buChar char="•"/>
            </a:pPr>
            <a:r>
              <a:rPr lang="en-US" dirty="0" smtClean="0"/>
              <a:t>What other ways would people want to explore? (e.g. By state or event location, </a:t>
            </a:r>
            <a:r>
              <a:rPr lang="is-IS" dirty="0" smtClean="0"/>
              <a:t>...</a:t>
            </a:r>
            <a:r>
              <a:rPr lang="en-US" dirty="0" smtClean="0"/>
              <a:t>)</a:t>
            </a:r>
          </a:p>
        </p:txBody>
      </p:sp>
    </p:spTree>
    <p:extLst>
      <p:ext uri="{BB962C8B-B14F-4D97-AF65-F5344CB8AC3E}">
        <p14:creationId xmlns:p14="http://schemas.microsoft.com/office/powerpoint/2010/main" val="178712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smtClean="0"/>
              <a:t>GovHack Discoverability Hack</a:t>
            </a:r>
            <a:endParaRPr lang="en-AU" sz="1400" b="1" dirty="0"/>
          </a:p>
        </p:txBody>
      </p:sp>
      <p:sp>
        <p:nvSpPr>
          <p:cNvPr id="3" name="TextBox 2"/>
          <p:cNvSpPr txBox="1"/>
          <p:nvPr/>
        </p:nvSpPr>
        <p:spPr>
          <a:xfrm>
            <a:off x="459930" y="1147984"/>
            <a:ext cx="8216526" cy="4832092"/>
          </a:xfrm>
          <a:prstGeom prst="rect">
            <a:avLst/>
          </a:prstGeom>
          <a:noFill/>
        </p:spPr>
        <p:txBody>
          <a:bodyPr wrap="square" rtlCol="0">
            <a:spAutoFit/>
          </a:bodyPr>
          <a:lstStyle/>
          <a:p>
            <a:pPr marL="342900" lvl="0" indent="-342900" algn="ctr"/>
            <a:r>
              <a:rPr lang="en-US" sz="2800" b="1" dirty="0" smtClean="0"/>
              <a:t>The situation in 2015</a:t>
            </a:r>
          </a:p>
          <a:p>
            <a:pPr marL="342900" lvl="0" indent="-342900" algn="ctr"/>
            <a:endParaRPr lang="en-US" sz="2800" b="1" dirty="0"/>
          </a:p>
          <a:p>
            <a:pPr marL="285750" indent="-285750">
              <a:buFontTx/>
              <a:buChar char="-"/>
            </a:pPr>
            <a:r>
              <a:rPr lang="en-US" b="1" dirty="0" smtClean="0"/>
              <a:t>15,000+</a:t>
            </a:r>
            <a:r>
              <a:rPr lang="en-US" dirty="0" smtClean="0"/>
              <a:t> open government </a:t>
            </a:r>
            <a:r>
              <a:rPr lang="en-US" dirty="0"/>
              <a:t>datasets </a:t>
            </a:r>
            <a:r>
              <a:rPr lang="en-US" dirty="0" smtClean="0"/>
              <a:t>in Australia </a:t>
            </a:r>
            <a:r>
              <a:rPr lang="en-US" i="1" dirty="0" smtClean="0"/>
              <a:t>(conservative </a:t>
            </a:r>
            <a:r>
              <a:rPr lang="en-US" i="1" dirty="0"/>
              <a:t>estimate</a:t>
            </a:r>
            <a:r>
              <a:rPr lang="en-US" i="1" dirty="0" smtClean="0"/>
              <a:t>)</a:t>
            </a:r>
            <a:br>
              <a:rPr lang="en-US" i="1" dirty="0" smtClean="0"/>
            </a:br>
            <a:endParaRPr lang="en-US" i="1" dirty="0"/>
          </a:p>
          <a:p>
            <a:pPr marL="285750" indent="-285750">
              <a:buFontTx/>
              <a:buChar char="-"/>
            </a:pPr>
            <a:r>
              <a:rPr lang="en-US" b="1" dirty="0" smtClean="0"/>
              <a:t>350</a:t>
            </a:r>
            <a:r>
              <a:rPr lang="en-US" dirty="0" smtClean="0"/>
              <a:t> </a:t>
            </a:r>
            <a:r>
              <a:rPr lang="en-US" dirty="0"/>
              <a:t>official datasets/portals/catalogues submitted by </a:t>
            </a:r>
            <a:r>
              <a:rPr lang="en-US" dirty="0" smtClean="0"/>
              <a:t>sponsors</a:t>
            </a:r>
            <a:br>
              <a:rPr lang="en-US" dirty="0" smtClean="0"/>
            </a:br>
            <a:r>
              <a:rPr lang="en-US" dirty="0" smtClean="0"/>
              <a:t>   </a:t>
            </a:r>
            <a:r>
              <a:rPr lang="en-US" i="1" dirty="0" smtClean="0"/>
              <a:t>(That’s 19 pages long if </a:t>
            </a:r>
            <a:r>
              <a:rPr lang="en-US" i="1" dirty="0"/>
              <a:t>you </a:t>
            </a:r>
            <a:r>
              <a:rPr lang="en-US" i="1" dirty="0" smtClean="0"/>
              <a:t>printed it!)</a:t>
            </a:r>
            <a:br>
              <a:rPr lang="en-US" i="1" dirty="0" smtClean="0"/>
            </a:br>
            <a:endParaRPr lang="en-US" i="1" dirty="0"/>
          </a:p>
          <a:p>
            <a:pPr marL="285750" indent="-285750">
              <a:buFontTx/>
              <a:buChar char="-"/>
            </a:pPr>
            <a:r>
              <a:rPr lang="en-US" b="1" dirty="0" smtClean="0"/>
              <a:t>14</a:t>
            </a:r>
            <a:r>
              <a:rPr lang="en-US" dirty="0" smtClean="0"/>
              <a:t> </a:t>
            </a:r>
            <a:r>
              <a:rPr lang="en-US" dirty="0"/>
              <a:t>official government data </a:t>
            </a:r>
            <a:r>
              <a:rPr lang="en-US" dirty="0" smtClean="0"/>
              <a:t>catalogues</a:t>
            </a:r>
            <a:br>
              <a:rPr lang="en-US" dirty="0" smtClean="0"/>
            </a:br>
            <a:r>
              <a:rPr lang="en-US" dirty="0" smtClean="0"/>
              <a:t>   (+ More domain-specific catalogues)</a:t>
            </a:r>
            <a:br>
              <a:rPr lang="en-US" dirty="0" smtClean="0"/>
            </a:br>
            <a:endParaRPr lang="en-US" dirty="0"/>
          </a:p>
          <a:p>
            <a:pPr marL="285750" indent="-285750">
              <a:buFontTx/>
              <a:buChar char="-"/>
            </a:pPr>
            <a:r>
              <a:rPr lang="en-US" b="1" dirty="0"/>
              <a:t>24</a:t>
            </a:r>
            <a:r>
              <a:rPr lang="en-US" dirty="0"/>
              <a:t> National </a:t>
            </a:r>
            <a:r>
              <a:rPr lang="en-US" dirty="0" smtClean="0"/>
              <a:t>&amp; international prizes</a:t>
            </a:r>
            <a:br>
              <a:rPr lang="en-US" dirty="0" smtClean="0"/>
            </a:br>
            <a:r>
              <a:rPr lang="en-US" dirty="0" smtClean="0"/>
              <a:t>   (+ </a:t>
            </a:r>
            <a:r>
              <a:rPr lang="en-US" i="1" dirty="0" smtClean="0"/>
              <a:t>Many </a:t>
            </a:r>
            <a:r>
              <a:rPr lang="en-US" i="1" dirty="0"/>
              <a:t>many </a:t>
            </a:r>
            <a:r>
              <a:rPr lang="en-US" dirty="0"/>
              <a:t>state </a:t>
            </a:r>
            <a:r>
              <a:rPr lang="en-US" dirty="0" smtClean="0"/>
              <a:t>&amp; </a:t>
            </a:r>
            <a:r>
              <a:rPr lang="en-US" dirty="0"/>
              <a:t>local </a:t>
            </a:r>
            <a:r>
              <a:rPr lang="en-US" dirty="0" smtClean="0"/>
              <a:t>prizes)</a:t>
            </a:r>
            <a:br>
              <a:rPr lang="en-US" dirty="0" smtClean="0"/>
            </a:br>
            <a:endParaRPr lang="en-US" dirty="0" smtClean="0"/>
          </a:p>
          <a:p>
            <a:pPr marL="285750" indent="-285750">
              <a:buFontTx/>
              <a:buChar char="-"/>
            </a:pPr>
            <a:r>
              <a:rPr lang="en-US" b="1" dirty="0" smtClean="0"/>
              <a:t>30</a:t>
            </a:r>
            <a:r>
              <a:rPr lang="en-US" dirty="0" smtClean="0"/>
              <a:t> national sponsors</a:t>
            </a:r>
            <a:br>
              <a:rPr lang="en-US" dirty="0" smtClean="0"/>
            </a:br>
            <a:endParaRPr lang="en-US" dirty="0" smtClean="0"/>
          </a:p>
          <a:p>
            <a:pPr marL="285750" indent="-285750">
              <a:buFontTx/>
              <a:buChar char="-"/>
            </a:pPr>
            <a:r>
              <a:rPr lang="en-US" b="1" dirty="0" smtClean="0"/>
              <a:t>41 </a:t>
            </a:r>
            <a:r>
              <a:rPr lang="en-US" dirty="0" smtClean="0"/>
              <a:t>mentors</a:t>
            </a:r>
            <a:endParaRPr lang="en-US" dirty="0"/>
          </a:p>
        </p:txBody>
      </p:sp>
    </p:spTree>
    <p:extLst>
      <p:ext uri="{BB962C8B-B14F-4D97-AF65-F5344CB8AC3E}">
        <p14:creationId xmlns:p14="http://schemas.microsoft.com/office/powerpoint/2010/main" val="8245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smtClean="0"/>
              <a:t>GovHack Discoverability Hack</a:t>
            </a:r>
            <a:endParaRPr lang="en-AU" sz="1400" b="1" dirty="0"/>
          </a:p>
        </p:txBody>
      </p:sp>
      <p:sp>
        <p:nvSpPr>
          <p:cNvPr id="3" name="TextBox 2"/>
          <p:cNvSpPr txBox="1"/>
          <p:nvPr/>
        </p:nvSpPr>
        <p:spPr>
          <a:xfrm>
            <a:off x="459930" y="1147984"/>
            <a:ext cx="8216526" cy="4278094"/>
          </a:xfrm>
          <a:prstGeom prst="rect">
            <a:avLst/>
          </a:prstGeom>
          <a:noFill/>
        </p:spPr>
        <p:txBody>
          <a:bodyPr wrap="square" rtlCol="0">
            <a:spAutoFit/>
          </a:bodyPr>
          <a:lstStyle/>
          <a:p>
            <a:pPr marL="342900" lvl="0" indent="-342900" algn="ctr"/>
            <a:r>
              <a:rPr lang="en-US" sz="2800" b="1" dirty="0" smtClean="0"/>
              <a:t>Hackers currently find data by -</a:t>
            </a:r>
          </a:p>
          <a:p>
            <a:pPr marL="342900" lvl="0" indent="-342900" algn="ctr"/>
            <a:endParaRPr lang="en-US" sz="2800" b="1" dirty="0"/>
          </a:p>
          <a:p>
            <a:pPr marL="285750" indent="-285750">
              <a:buFontTx/>
              <a:buChar char="-"/>
            </a:pPr>
            <a:r>
              <a:rPr lang="en-US" dirty="0"/>
              <a:t>Agencies and sponsors submitting it directly to GH as an “official </a:t>
            </a:r>
            <a:r>
              <a:rPr lang="en-US" dirty="0" smtClean="0"/>
              <a:t>datasets”</a:t>
            </a:r>
            <a:endParaRPr lang="en-US" dirty="0"/>
          </a:p>
          <a:p>
            <a:pPr marL="742950" lvl="1" indent="-285750">
              <a:buFontTx/>
              <a:buChar char="-"/>
            </a:pPr>
            <a:r>
              <a:rPr lang="en-US" dirty="0"/>
              <a:t>Hosted on agency websites; or</a:t>
            </a:r>
          </a:p>
          <a:p>
            <a:pPr marL="742950" lvl="1" indent="-285750">
              <a:buFontTx/>
              <a:buChar char="-"/>
            </a:pPr>
            <a:r>
              <a:rPr lang="en-US" dirty="0"/>
              <a:t>Official open data </a:t>
            </a:r>
            <a:r>
              <a:rPr lang="en-US" dirty="0" smtClean="0"/>
              <a:t>portals</a:t>
            </a:r>
            <a:br>
              <a:rPr lang="en-US" dirty="0" smtClean="0"/>
            </a:br>
            <a:endParaRPr lang="en-US" dirty="0"/>
          </a:p>
          <a:p>
            <a:pPr marL="285750" indent="-285750">
              <a:buFontTx/>
              <a:buChar char="-"/>
            </a:pPr>
            <a:r>
              <a:rPr lang="en-US" dirty="0" smtClean="0"/>
              <a:t>Trawling for data </a:t>
            </a:r>
            <a:r>
              <a:rPr lang="en-US" dirty="0"/>
              <a:t>on the official </a:t>
            </a:r>
            <a:r>
              <a:rPr lang="en-US" dirty="0" smtClean="0"/>
              <a:t>government open </a:t>
            </a:r>
            <a:r>
              <a:rPr lang="en-US" dirty="0"/>
              <a:t>data </a:t>
            </a:r>
            <a:r>
              <a:rPr lang="en-US" dirty="0" smtClean="0"/>
              <a:t>portals</a:t>
            </a:r>
            <a:br>
              <a:rPr lang="en-US" dirty="0" smtClean="0"/>
            </a:br>
            <a:endParaRPr lang="en-US" dirty="0"/>
          </a:p>
          <a:p>
            <a:pPr marL="285750" indent="-285750">
              <a:buFontTx/>
              <a:buChar char="-"/>
            </a:pPr>
            <a:r>
              <a:rPr lang="en-US" dirty="0"/>
              <a:t>Mentors </a:t>
            </a:r>
            <a:r>
              <a:rPr lang="en-US" dirty="0" smtClean="0"/>
              <a:t>on-site at events</a:t>
            </a:r>
            <a:br>
              <a:rPr lang="en-US" dirty="0" smtClean="0"/>
            </a:br>
            <a:endParaRPr lang="en-US" dirty="0"/>
          </a:p>
          <a:p>
            <a:pPr marL="285750" indent="-285750">
              <a:buFontTx/>
              <a:buChar char="-"/>
            </a:pPr>
            <a:r>
              <a:rPr lang="en-US" dirty="0"/>
              <a:t>Desperate </a:t>
            </a:r>
            <a:r>
              <a:rPr lang="en-US" dirty="0" smtClean="0"/>
              <a:t>Googling!</a:t>
            </a:r>
          </a:p>
          <a:p>
            <a:pPr marL="285750" indent="-285750">
              <a:buFontTx/>
              <a:buChar char="-"/>
            </a:pPr>
            <a:endParaRPr lang="en-US" dirty="0"/>
          </a:p>
          <a:p>
            <a:endParaRPr lang="en-US" b="1" dirty="0" smtClean="0"/>
          </a:p>
          <a:p>
            <a:r>
              <a:rPr lang="en-US" b="1" smtClean="0"/>
              <a:t>And they’re usually doing so in a rush.</a:t>
            </a:r>
          </a:p>
        </p:txBody>
      </p:sp>
    </p:spTree>
    <p:extLst>
      <p:ext uri="{BB962C8B-B14F-4D97-AF65-F5344CB8AC3E}">
        <p14:creationId xmlns:p14="http://schemas.microsoft.com/office/powerpoint/2010/main" val="50487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568960" y="1209040"/>
            <a:ext cx="8120569" cy="3847207"/>
          </a:xfrm>
          <a:prstGeom prst="rect">
            <a:avLst/>
          </a:prstGeom>
          <a:noFill/>
        </p:spPr>
        <p:txBody>
          <a:bodyPr wrap="square" rtlCol="0">
            <a:spAutoFit/>
          </a:bodyPr>
          <a:lstStyle/>
          <a:p>
            <a:pPr marL="342900" lvl="0" indent="-342900" algn="ctr"/>
            <a:r>
              <a:rPr lang="en-US" sz="2800" b="1" dirty="0" smtClean="0"/>
              <a:t>GovHack 2015 Survey Results</a:t>
            </a:r>
          </a:p>
          <a:p>
            <a:pPr marL="342900" lvl="0" indent="-342900"/>
            <a:endParaRPr lang="en-US" dirty="0" smtClean="0"/>
          </a:p>
          <a:p>
            <a:pPr marL="342900" lvl="0" indent="-342900"/>
            <a:r>
              <a:rPr lang="en-US" dirty="0" smtClean="0"/>
              <a:t>A few thoughts about data...</a:t>
            </a:r>
          </a:p>
          <a:p>
            <a:pPr marL="342900" lvl="0" indent="-342900"/>
            <a:endParaRPr lang="en-US" dirty="0" smtClean="0"/>
          </a:p>
          <a:p>
            <a:pPr marL="342900" lvl="0" indent="-342900"/>
            <a:endParaRPr lang="en-US" dirty="0" smtClean="0"/>
          </a:p>
          <a:p>
            <a:pPr marL="342900" lvl="0" indent="-342900"/>
            <a:r>
              <a:rPr lang="en-US" i="1" dirty="0" smtClean="0"/>
              <a:t>“A </a:t>
            </a:r>
            <a:r>
              <a:rPr lang="en-US" i="1" dirty="0"/>
              <a:t>broad list of other datasets available with a quick </a:t>
            </a:r>
            <a:r>
              <a:rPr lang="en-US" i="1" dirty="0" smtClean="0"/>
              <a:t>descriptions </a:t>
            </a:r>
            <a:r>
              <a:rPr lang="en-US" i="1" dirty="0"/>
              <a:t>for cross referencing with the 'promoted' datasets provided by sponsors</a:t>
            </a:r>
            <a:r>
              <a:rPr lang="en-US" i="1" dirty="0" smtClean="0"/>
              <a:t>.”</a:t>
            </a:r>
            <a:br>
              <a:rPr lang="en-US" i="1" dirty="0" smtClean="0"/>
            </a:br>
            <a:endParaRPr lang="en-US" i="1" dirty="0" smtClean="0"/>
          </a:p>
          <a:p>
            <a:pPr marL="342900" lvl="0" indent="-342900"/>
            <a:r>
              <a:rPr lang="en-US" i="1" dirty="0" smtClean="0"/>
              <a:t>“There </a:t>
            </a:r>
            <a:r>
              <a:rPr lang="en-US" i="1" dirty="0"/>
              <a:t>were so many datasets to choose from; any more and brains would explode</a:t>
            </a:r>
            <a:r>
              <a:rPr lang="en-US" i="1" dirty="0" smtClean="0"/>
              <a:t>.”</a:t>
            </a:r>
            <a:br>
              <a:rPr lang="en-US" i="1" dirty="0" smtClean="0"/>
            </a:br>
            <a:endParaRPr lang="en-US" i="1" dirty="0" smtClean="0"/>
          </a:p>
          <a:p>
            <a:pPr marL="342900" lvl="0" indent="-342900"/>
            <a:r>
              <a:rPr lang="en-US" i="1" dirty="0" smtClean="0"/>
              <a:t>“More </a:t>
            </a:r>
            <a:r>
              <a:rPr lang="en-US" i="1" dirty="0"/>
              <a:t>fun data! And more clarity on what data goals would actually be helpful</a:t>
            </a:r>
            <a:r>
              <a:rPr lang="en-US" i="1" dirty="0" smtClean="0"/>
              <a:t>.</a:t>
            </a:r>
            <a:r>
              <a:rPr lang="en-US" i="1" dirty="0"/>
              <a:t>"</a:t>
            </a:r>
          </a:p>
        </p:txBody>
      </p:sp>
    </p:spTree>
    <p:extLst>
      <p:ext uri="{BB962C8B-B14F-4D97-AF65-F5344CB8AC3E}">
        <p14:creationId xmlns:p14="http://schemas.microsoft.com/office/powerpoint/2010/main" val="190952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568960" y="1209040"/>
            <a:ext cx="8120569" cy="3016210"/>
          </a:xfrm>
          <a:prstGeom prst="rect">
            <a:avLst/>
          </a:prstGeom>
          <a:noFill/>
        </p:spPr>
        <p:txBody>
          <a:bodyPr wrap="square" rtlCol="0">
            <a:spAutoFit/>
          </a:bodyPr>
          <a:lstStyle/>
          <a:p>
            <a:pPr marL="342900" lvl="0" indent="-342900" algn="ctr"/>
            <a:r>
              <a:rPr lang="en-US" sz="2800" b="1" dirty="0" smtClean="0"/>
              <a:t>So, how can we -</a:t>
            </a:r>
          </a:p>
          <a:p>
            <a:pPr marL="342900" lvl="0" indent="-342900"/>
            <a:endParaRPr lang="en-US" dirty="0" smtClean="0"/>
          </a:p>
          <a:p>
            <a:pPr marL="342900" lvl="0" indent="-342900">
              <a:buFontTx/>
              <a:buAutoNum type="arabicPeriod"/>
            </a:pPr>
            <a:r>
              <a:rPr lang="en-US" dirty="0" smtClean="0"/>
              <a:t>Make </a:t>
            </a:r>
            <a:r>
              <a:rPr lang="en-US" dirty="0"/>
              <a:t>it easier to explore and discover the </a:t>
            </a:r>
            <a:r>
              <a:rPr lang="en-US" dirty="0" smtClean="0"/>
              <a:t>thousands of open datasets that are out there? (Across three levels of government and two countries.)</a:t>
            </a:r>
          </a:p>
          <a:p>
            <a:pPr marL="342900" lvl="0" indent="-342900">
              <a:buFontTx/>
              <a:buAutoNum type="arabicPeriod"/>
            </a:pPr>
            <a:endParaRPr lang="en-US" dirty="0"/>
          </a:p>
          <a:p>
            <a:pPr marL="342900" lvl="0" indent="-342900">
              <a:buFontTx/>
              <a:buAutoNum type="arabicPeriod"/>
            </a:pPr>
            <a:r>
              <a:rPr lang="en-US" dirty="0" smtClean="0"/>
              <a:t>Better align govhack.org with </a:t>
            </a:r>
            <a:r>
              <a:rPr lang="en-US" dirty="0"/>
              <a:t>how </a:t>
            </a:r>
            <a:r>
              <a:rPr lang="en-US" dirty="0" smtClean="0"/>
              <a:t>hackers actually </a:t>
            </a:r>
            <a:r>
              <a:rPr lang="en-US" dirty="0"/>
              <a:t>think about their projects and </a:t>
            </a:r>
            <a:r>
              <a:rPr lang="en-US" dirty="0" smtClean="0"/>
              <a:t>approach finding </a:t>
            </a:r>
            <a:r>
              <a:rPr lang="en-US" dirty="0"/>
              <a:t>data? </a:t>
            </a:r>
            <a:br>
              <a:rPr lang="en-US" dirty="0"/>
            </a:br>
            <a:endParaRPr lang="en-US" dirty="0"/>
          </a:p>
          <a:p>
            <a:pPr marL="342900" lvl="0" indent="-342900">
              <a:buFontTx/>
              <a:buAutoNum type="arabicPeriod"/>
            </a:pPr>
            <a:r>
              <a:rPr lang="en-US" dirty="0" smtClean="0"/>
              <a:t>More closely align </a:t>
            </a:r>
            <a:r>
              <a:rPr lang="en-US" dirty="0"/>
              <a:t>with the competition </a:t>
            </a:r>
            <a:r>
              <a:rPr lang="en-US" dirty="0" smtClean="0"/>
              <a:t>structure and provide sponsors more exposure?</a:t>
            </a:r>
            <a:endParaRPr lang="en-US" dirty="0"/>
          </a:p>
        </p:txBody>
      </p:sp>
    </p:spTree>
    <p:extLst>
      <p:ext uri="{BB962C8B-B14F-4D97-AF65-F5344CB8AC3E}">
        <p14:creationId xmlns:p14="http://schemas.microsoft.com/office/powerpoint/2010/main" val="147519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568960" y="1209040"/>
            <a:ext cx="8120569" cy="1354217"/>
          </a:xfrm>
          <a:prstGeom prst="rect">
            <a:avLst/>
          </a:prstGeom>
          <a:noFill/>
        </p:spPr>
        <p:txBody>
          <a:bodyPr wrap="square" rtlCol="0">
            <a:spAutoFit/>
          </a:bodyPr>
          <a:lstStyle/>
          <a:p>
            <a:pPr marL="342900" lvl="0" indent="-342900" algn="ctr"/>
            <a:r>
              <a:rPr lang="en-US" sz="2800" b="1" dirty="0" smtClean="0"/>
              <a:t>What if -</a:t>
            </a:r>
          </a:p>
          <a:p>
            <a:pPr marL="342900" lvl="0" indent="-342900"/>
            <a:endParaRPr lang="en-US" dirty="0" smtClean="0"/>
          </a:p>
          <a:p>
            <a:r>
              <a:rPr lang="en-US" dirty="0" smtClean="0"/>
              <a:t>You could choose how you explored GovHack and everything was linked together?</a:t>
            </a:r>
          </a:p>
        </p:txBody>
      </p:sp>
      <p:sp>
        <p:nvSpPr>
          <p:cNvPr id="9" name="Rectangle 8"/>
          <p:cNvSpPr/>
          <p:nvPr/>
        </p:nvSpPr>
        <p:spPr>
          <a:xfrm>
            <a:off x="3894520" y="3287728"/>
            <a:ext cx="1368152" cy="468052"/>
          </a:xfrm>
          <a:prstGeom prst="rect">
            <a:avLst/>
          </a:prstGeom>
          <a:solidFill>
            <a:srgbClr val="7030A0"/>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Prizes</a:t>
            </a:r>
            <a:endParaRPr lang="en-AU" sz="1000" dirty="0"/>
          </a:p>
        </p:txBody>
      </p:sp>
      <p:sp>
        <p:nvSpPr>
          <p:cNvPr id="10" name="Rectangle 9"/>
          <p:cNvSpPr/>
          <p:nvPr/>
        </p:nvSpPr>
        <p:spPr>
          <a:xfrm>
            <a:off x="5449288" y="3287728"/>
            <a:ext cx="1368152" cy="468052"/>
          </a:xfrm>
          <a:prstGeom prst="rect">
            <a:avLst/>
          </a:prstGeom>
          <a:solidFill>
            <a:srgbClr val="7030A0"/>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Organisations</a:t>
            </a:r>
            <a:endParaRPr lang="en-AU" sz="1000" dirty="0"/>
          </a:p>
        </p:txBody>
      </p:sp>
      <p:sp>
        <p:nvSpPr>
          <p:cNvPr id="12" name="Rectangle 11"/>
          <p:cNvSpPr/>
          <p:nvPr/>
        </p:nvSpPr>
        <p:spPr>
          <a:xfrm>
            <a:off x="2339752" y="3287728"/>
            <a:ext cx="1368152" cy="468052"/>
          </a:xfrm>
          <a:prstGeom prst="rect">
            <a:avLst/>
          </a:prstGeom>
          <a:solidFill>
            <a:srgbClr val="7030A0"/>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Datasets</a:t>
            </a:r>
            <a:endParaRPr lang="en-AU" sz="1000" dirty="0"/>
          </a:p>
        </p:txBody>
      </p:sp>
      <p:sp>
        <p:nvSpPr>
          <p:cNvPr id="13" name="Rectangle 12"/>
          <p:cNvSpPr/>
          <p:nvPr/>
        </p:nvSpPr>
        <p:spPr>
          <a:xfrm>
            <a:off x="7004056" y="3292362"/>
            <a:ext cx="1368152" cy="468052"/>
          </a:xfrm>
          <a:prstGeom prst="rect">
            <a:avLst/>
          </a:prstGeom>
          <a:solidFill>
            <a:srgbClr val="7030A0"/>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Mentors</a:t>
            </a:r>
            <a:endParaRPr lang="en-AU" sz="1000" dirty="0"/>
          </a:p>
        </p:txBody>
      </p:sp>
      <p:sp>
        <p:nvSpPr>
          <p:cNvPr id="18" name="Rectangle 17"/>
          <p:cNvSpPr/>
          <p:nvPr/>
        </p:nvSpPr>
        <p:spPr>
          <a:xfrm>
            <a:off x="3894520" y="4394547"/>
            <a:ext cx="1368152" cy="468052"/>
          </a:xfrm>
          <a:prstGeom prst="rect">
            <a:avLst/>
          </a:prstGeom>
          <a:solidFill>
            <a:schemeClr val="accent1">
              <a:lumMod val="60000"/>
              <a:lumOff val="40000"/>
            </a:schemeClr>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Locations</a:t>
            </a:r>
            <a:endParaRPr lang="en-AU" sz="1000" dirty="0"/>
          </a:p>
        </p:txBody>
      </p:sp>
      <p:sp>
        <p:nvSpPr>
          <p:cNvPr id="21" name="Rectangle 20"/>
          <p:cNvSpPr/>
          <p:nvPr/>
        </p:nvSpPr>
        <p:spPr>
          <a:xfrm>
            <a:off x="5449288" y="4394547"/>
            <a:ext cx="1368152" cy="468052"/>
          </a:xfrm>
          <a:prstGeom prst="rect">
            <a:avLst/>
          </a:prstGeom>
          <a:solidFill>
            <a:schemeClr val="accent1">
              <a:lumMod val="60000"/>
              <a:lumOff val="40000"/>
            </a:schemeClr>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smtClean="0"/>
              <a:t>Data </a:t>
            </a:r>
            <a:r>
              <a:rPr lang="en-AU" sz="1000" smtClean="0"/>
              <a:t>Portals</a:t>
            </a:r>
            <a:endParaRPr lang="en-AU" sz="1000" dirty="0"/>
          </a:p>
        </p:txBody>
      </p:sp>
      <p:sp>
        <p:nvSpPr>
          <p:cNvPr id="22" name="Rectangle 21"/>
          <p:cNvSpPr/>
          <p:nvPr/>
        </p:nvSpPr>
        <p:spPr>
          <a:xfrm>
            <a:off x="2339752" y="4394547"/>
            <a:ext cx="1368152" cy="468052"/>
          </a:xfrm>
          <a:prstGeom prst="rect">
            <a:avLst/>
          </a:prstGeom>
          <a:solidFill>
            <a:schemeClr val="accent1">
              <a:lumMod val="60000"/>
              <a:lumOff val="40000"/>
            </a:schemeClr>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smtClean="0"/>
              <a:t>Themes</a:t>
            </a:r>
            <a:endParaRPr lang="en-AU" sz="1000" dirty="0"/>
          </a:p>
        </p:txBody>
      </p:sp>
      <p:sp>
        <p:nvSpPr>
          <p:cNvPr id="4" name="TextBox 3"/>
          <p:cNvSpPr txBox="1"/>
          <p:nvPr/>
        </p:nvSpPr>
        <p:spPr>
          <a:xfrm>
            <a:off x="888521" y="3364302"/>
            <a:ext cx="1040670" cy="1477328"/>
          </a:xfrm>
          <a:prstGeom prst="rect">
            <a:avLst/>
          </a:prstGeom>
          <a:noFill/>
        </p:spPr>
        <p:txBody>
          <a:bodyPr wrap="none" rtlCol="0">
            <a:spAutoFit/>
          </a:bodyPr>
          <a:lstStyle/>
          <a:p>
            <a:r>
              <a:rPr lang="en-US" b="1" dirty="0" smtClean="0"/>
              <a:t>Existing</a:t>
            </a:r>
          </a:p>
          <a:p>
            <a:endParaRPr lang="en-US" b="1" dirty="0"/>
          </a:p>
          <a:p>
            <a:endParaRPr lang="en-US" b="1" dirty="0" smtClean="0"/>
          </a:p>
          <a:p>
            <a:endParaRPr lang="en-US" b="1" dirty="0"/>
          </a:p>
          <a:p>
            <a:r>
              <a:rPr lang="en-US" b="1" dirty="0" smtClean="0"/>
              <a:t>New</a:t>
            </a:r>
          </a:p>
        </p:txBody>
      </p:sp>
      <p:sp>
        <p:nvSpPr>
          <p:cNvPr id="15" name="Rectangle 14"/>
          <p:cNvSpPr/>
          <p:nvPr/>
        </p:nvSpPr>
        <p:spPr>
          <a:xfrm>
            <a:off x="7004056" y="4394547"/>
            <a:ext cx="1368152" cy="468052"/>
          </a:xfrm>
          <a:prstGeom prst="rect">
            <a:avLst/>
          </a:prstGeom>
          <a:solidFill>
            <a:schemeClr val="accent1">
              <a:lumMod val="60000"/>
              <a:lumOff val="40000"/>
            </a:schemeClr>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Challenges</a:t>
            </a:r>
            <a:endParaRPr lang="en-AU" sz="1000" dirty="0"/>
          </a:p>
        </p:txBody>
      </p:sp>
    </p:spTree>
    <p:extLst>
      <p:ext uri="{BB962C8B-B14F-4D97-AF65-F5344CB8AC3E}">
        <p14:creationId xmlns:p14="http://schemas.microsoft.com/office/powerpoint/2010/main" val="98648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568960" y="1209040"/>
            <a:ext cx="8120569" cy="3570208"/>
          </a:xfrm>
          <a:prstGeom prst="rect">
            <a:avLst/>
          </a:prstGeom>
          <a:noFill/>
        </p:spPr>
        <p:txBody>
          <a:bodyPr wrap="square" rtlCol="0">
            <a:spAutoFit/>
          </a:bodyPr>
          <a:lstStyle/>
          <a:p>
            <a:pPr marL="342900" lvl="0" indent="-342900" algn="ctr"/>
            <a:r>
              <a:rPr lang="en-US" sz="2800" b="1" dirty="0" smtClean="0"/>
              <a:t>What if -</a:t>
            </a:r>
          </a:p>
          <a:p>
            <a:pPr marL="342900" lvl="0" indent="-342900"/>
            <a:endParaRPr lang="en-US" dirty="0" smtClean="0"/>
          </a:p>
          <a:p>
            <a:r>
              <a:rPr lang="en-US" dirty="0" smtClean="0"/>
              <a:t>You could </a:t>
            </a:r>
            <a:r>
              <a:rPr lang="en-US" dirty="0"/>
              <a:t>explore by </a:t>
            </a:r>
            <a:r>
              <a:rPr lang="en-US" b="1" dirty="0" smtClean="0"/>
              <a:t>broad</a:t>
            </a:r>
            <a:r>
              <a:rPr lang="en-US" dirty="0" smtClean="0"/>
              <a:t> </a:t>
            </a:r>
            <a:r>
              <a:rPr lang="en-US" b="1" dirty="0" smtClean="0"/>
              <a:t>themes</a:t>
            </a:r>
            <a:r>
              <a:rPr lang="en-US" dirty="0" smtClean="0"/>
              <a:t>, </a:t>
            </a:r>
            <a:r>
              <a:rPr lang="en-US" dirty="0"/>
              <a:t>see the prizes and organisations involved, then click </a:t>
            </a:r>
            <a:r>
              <a:rPr lang="en-US" dirty="0" smtClean="0"/>
              <a:t>on a </a:t>
            </a:r>
            <a:r>
              <a:rPr lang="en-US" dirty="0"/>
              <a:t>mentor and see more info about them, including the fields and </a:t>
            </a:r>
            <a:r>
              <a:rPr lang="en-US" dirty="0" smtClean="0"/>
              <a:t>other areas they can mentor </a:t>
            </a:r>
            <a:r>
              <a:rPr lang="en-US" dirty="0"/>
              <a:t>for.</a:t>
            </a:r>
          </a:p>
          <a:p>
            <a:endParaRPr lang="en-US" dirty="0"/>
          </a:p>
          <a:p>
            <a:r>
              <a:rPr lang="en-US" dirty="0" smtClean="0"/>
              <a:t>Or, you could look at a </a:t>
            </a:r>
            <a:r>
              <a:rPr lang="en-US" b="1" dirty="0" smtClean="0"/>
              <a:t>prize</a:t>
            </a:r>
            <a:r>
              <a:rPr lang="en-US" dirty="0" smtClean="0"/>
              <a:t>, see the sponsoring organisations, related themes, see the datasets involved, and click through to the organisation to see the rest of their data, their mentors, and the fields they’re involved in.</a:t>
            </a:r>
          </a:p>
          <a:p>
            <a:endParaRPr lang="en-US" dirty="0" smtClean="0"/>
          </a:p>
          <a:p>
            <a:r>
              <a:rPr lang="en-US" dirty="0" smtClean="0"/>
              <a:t>And what if we had </a:t>
            </a:r>
            <a:r>
              <a:rPr lang="en-US" b="1" dirty="0" smtClean="0"/>
              <a:t>serving suggestions, links to data portals, and curated sets of government data</a:t>
            </a:r>
            <a:r>
              <a:rPr lang="en-US" dirty="0" smtClean="0"/>
              <a:t> linked throughout?</a:t>
            </a:r>
            <a:endParaRPr lang="en-US" dirty="0"/>
          </a:p>
        </p:txBody>
      </p:sp>
    </p:spTree>
    <p:extLst>
      <p:ext uri="{BB962C8B-B14F-4D97-AF65-F5344CB8AC3E}">
        <p14:creationId xmlns:p14="http://schemas.microsoft.com/office/powerpoint/2010/main" val="1447656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sp>
        <p:nvSpPr>
          <p:cNvPr id="3" name="TextBox 2"/>
          <p:cNvSpPr txBox="1"/>
          <p:nvPr/>
        </p:nvSpPr>
        <p:spPr>
          <a:xfrm>
            <a:off x="568960" y="1209040"/>
            <a:ext cx="8120569" cy="1077218"/>
          </a:xfrm>
          <a:prstGeom prst="rect">
            <a:avLst/>
          </a:prstGeom>
          <a:noFill/>
        </p:spPr>
        <p:txBody>
          <a:bodyPr wrap="square" rtlCol="0">
            <a:spAutoFit/>
          </a:bodyPr>
          <a:lstStyle/>
          <a:p>
            <a:pPr marL="342900" lvl="0" indent="-342900" algn="ctr"/>
            <a:r>
              <a:rPr lang="en-US" sz="2800" b="1" dirty="0" smtClean="0"/>
              <a:t>Demo time!</a:t>
            </a:r>
          </a:p>
          <a:p>
            <a:pPr marL="342900" lvl="0" indent="-342900" algn="ctr"/>
            <a:endParaRPr lang="en-US" dirty="0" smtClean="0"/>
          </a:p>
          <a:p>
            <a:pPr marL="342900" lvl="0" indent="-342900" algn="ctr"/>
            <a:r>
              <a:rPr lang="en-US" dirty="0" smtClean="0">
                <a:hlinkClick r:id="rId3"/>
              </a:rPr>
              <a:t>http</a:t>
            </a:r>
            <a:r>
              <a:rPr lang="en-US" dirty="0">
                <a:hlinkClick r:id="rId3"/>
              </a:rPr>
              <a:t>://</a:t>
            </a:r>
            <a:r>
              <a:rPr lang="en-US" dirty="0" err="1" smtClean="0">
                <a:hlinkClick r:id="rId3"/>
              </a:rPr>
              <a:t>govhackaustralia.github.io</a:t>
            </a:r>
            <a:endParaRPr lang="en-US"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94" y="2744688"/>
            <a:ext cx="4305300" cy="3276600"/>
          </a:xfrm>
          <a:prstGeom prst="rect">
            <a:avLst/>
          </a:prstGeom>
        </p:spPr>
      </p:pic>
    </p:spTree>
    <p:extLst>
      <p:ext uri="{BB962C8B-B14F-4D97-AF65-F5344CB8AC3E}">
        <p14:creationId xmlns:p14="http://schemas.microsoft.com/office/powerpoint/2010/main" val="141183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9929" y="460005"/>
            <a:ext cx="8229600"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9929" y="908720"/>
            <a:ext cx="8216527"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9930" y="600943"/>
            <a:ext cx="8216526" cy="307777"/>
          </a:xfrm>
          <a:prstGeom prst="rect">
            <a:avLst/>
          </a:prstGeom>
          <a:noFill/>
        </p:spPr>
        <p:txBody>
          <a:bodyPr wrap="square" rtlCol="0">
            <a:spAutoFit/>
          </a:bodyPr>
          <a:lstStyle/>
          <a:p>
            <a:pPr algn="ctr"/>
            <a:r>
              <a:rPr lang="en-AU" sz="1400" b="1" dirty="0"/>
              <a:t>GovHack Discoverability Hack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 y="1049657"/>
            <a:ext cx="9000697" cy="5715497"/>
          </a:xfrm>
          <a:prstGeom prst="rect">
            <a:avLst/>
          </a:prstGeom>
        </p:spPr>
      </p:pic>
    </p:spTree>
    <p:extLst>
      <p:ext uri="{BB962C8B-B14F-4D97-AF65-F5344CB8AC3E}">
        <p14:creationId xmlns:p14="http://schemas.microsoft.com/office/powerpoint/2010/main" val="929628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public_sector_data_mgt_project</Template>
  <TotalTime>23400</TotalTime>
  <Words>789</Words>
  <Application>Microsoft Macintosh PowerPoint</Application>
  <PresentationFormat>On-screen Show (4:3)</PresentationFormat>
  <Paragraphs>143</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Calibri</vt:lpstr>
      <vt:lpstr>Corbel</vt:lpstr>
      <vt:lpstr>Microsoft New Tai Lue</vt:lpstr>
      <vt:lpstr>Arial</vt:lpstr>
      <vt:lpstr>Modern Swiss</vt:lpstr>
      <vt:lpstr>1_Modern Swiss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the Prime Minister and Cabinet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Barger, Allan</dc:creator>
  <cp:lastModifiedBy>Keith Moss</cp:lastModifiedBy>
  <cp:revision>196</cp:revision>
  <cp:lastPrinted>2016-01-08T03:25:41Z</cp:lastPrinted>
  <dcterms:created xsi:type="dcterms:W3CDTF">2015-12-23T22:51:33Z</dcterms:created>
  <dcterms:modified xsi:type="dcterms:W3CDTF">2016-05-02T13:10:48Z</dcterms:modified>
</cp:coreProperties>
</file>