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7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6" r:id="rId12"/>
    <p:sldId id="272" r:id="rId13"/>
    <p:sldId id="273" r:id="rId14"/>
    <p:sldId id="274" r:id="rId15"/>
    <p:sldId id="275" r:id="rId16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9" autoAdjust="0"/>
    <p:restoredTop sz="94514" autoAdjust="0"/>
  </p:normalViewPr>
  <p:slideViewPr>
    <p:cSldViewPr>
      <p:cViewPr>
        <p:scale>
          <a:sx n="161" d="100"/>
          <a:sy n="161" d="100"/>
        </p:scale>
        <p:origin x="-280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4B1C5-AA55-4D34-8C13-232E5353416A}" type="datetimeFigureOut">
              <a:rPr lang="en-AU" smtClean="0"/>
              <a:t>2/05/2016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051E-CEAE-43CC-9DF1-F3FCA27C16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52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42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9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9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9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8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</a:t>
            </a:r>
            <a:r>
              <a:rPr lang="en-US" dirty="0" err="1" smtClean="0"/>
              <a:t>slidedoc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3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7" y="5181604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90" y="5181604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12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73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3"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37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4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6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Header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3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052D-5773-4DA4-A37A-61B4529641F6}" type="datetimeFigureOut">
              <a:rPr lang="en-AU" smtClean="0"/>
              <a:t>2/05/2016</a:t>
            </a:fld>
            <a:endParaRPr lang="en-A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1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87052D-5773-4DA4-A37A-61B4529641F6}" type="datetimeFigureOut">
              <a:rPr lang="en-AU" smtClean="0"/>
              <a:t>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39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8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</a:t>
            </a:r>
            <a:r>
              <a:rPr lang="en-US" dirty="0" err="1" smtClean="0"/>
              <a:t>slidedoc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4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8" y="5181606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91" y="5181606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54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50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90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3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5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9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3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50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90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3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5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9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4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50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91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5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9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4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50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91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5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9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77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38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6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94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485921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65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9" y="685800"/>
            <a:ext cx="2321755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8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8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6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13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4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57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16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3"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35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4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67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Header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5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64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87052D-5773-4DA4-A37A-61B4529641F6}" type="datetimeFigureOut">
              <a:rPr lang="en-AU" smtClean="0"/>
              <a:t>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3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4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5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485921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8" y="685800"/>
            <a:ext cx="2321755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5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All 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61766" y="639772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331889" y="6397721"/>
            <a:ext cx="240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2"/>
                </a:solidFill>
              </a:rPr>
              <a:t>|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All 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61766" y="639772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>
                <a:solidFill>
                  <a:srgbClr val="999683"/>
                </a:solidFill>
              </a:rPr>
              <a:pPr algn="r"/>
              <a:t>‹#›</a:t>
            </a:fld>
            <a:endParaRPr lang="en-US" sz="800" dirty="0">
              <a:solidFill>
                <a:srgbClr val="999683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331889" y="6397721"/>
            <a:ext cx="240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999683"/>
                </a:solidFill>
              </a:rPr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6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9929" y="460005"/>
            <a:ext cx="82296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9929" y="603164"/>
            <a:ext cx="1161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Entity</a:t>
            </a:r>
            <a:endParaRPr lang="en-A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60316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Crucial</a:t>
            </a:r>
            <a:endParaRPr lang="en-AU" sz="1000" dirty="0"/>
          </a:p>
        </p:txBody>
      </p:sp>
      <p:sp>
        <p:nvSpPr>
          <p:cNvPr id="27" name="Rectangle 26"/>
          <p:cNvSpPr/>
          <p:nvPr/>
        </p:nvSpPr>
        <p:spPr>
          <a:xfrm>
            <a:off x="4860032" y="1073561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Type</a:t>
            </a:r>
            <a:endParaRPr lang="en-AU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69929" y="60316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Optional</a:t>
            </a:r>
            <a:endParaRPr lang="en-AU" sz="1000" dirty="0"/>
          </a:p>
        </p:txBody>
      </p:sp>
      <p:sp>
        <p:nvSpPr>
          <p:cNvPr id="37" name="Rectangle 36"/>
          <p:cNvSpPr/>
          <p:nvPr/>
        </p:nvSpPr>
        <p:spPr>
          <a:xfrm>
            <a:off x="480838" y="1071539"/>
            <a:ext cx="3299074" cy="5704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Locations</a:t>
            </a:r>
            <a:endParaRPr lang="en-AU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0838" y="4162224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23928" y="4162224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69929" y="4113076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0838" y="4234232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3923928" y="423423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60032" y="423423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6" name="Rectangle 55"/>
          <p:cNvSpPr/>
          <p:nvPr/>
        </p:nvSpPr>
        <p:spPr>
          <a:xfrm>
            <a:off x="755576" y="455826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2.1 Open </a:t>
            </a:r>
            <a:r>
              <a:rPr lang="en-GB" sz="1000" dirty="0"/>
              <a:t>data in your organisation</a:t>
            </a:r>
            <a:endParaRPr lang="en-AU" sz="1000" dirty="0"/>
          </a:p>
        </p:txBody>
      </p:sp>
      <p:sp>
        <p:nvSpPr>
          <p:cNvPr id="58" name="Rectangle 57"/>
          <p:cNvSpPr/>
          <p:nvPr/>
        </p:nvSpPr>
        <p:spPr>
          <a:xfrm>
            <a:off x="4860032" y="455826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0" name="Rectangle 59"/>
          <p:cNvSpPr/>
          <p:nvPr/>
        </p:nvSpPr>
        <p:spPr>
          <a:xfrm>
            <a:off x="5759585" y="1073561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Country</a:t>
            </a:r>
            <a:endParaRPr lang="en-AU" sz="1000" dirty="0"/>
          </a:p>
        </p:txBody>
      </p:sp>
      <p:sp>
        <p:nvSpPr>
          <p:cNvPr id="61" name="Rectangle 60"/>
          <p:cNvSpPr/>
          <p:nvPr/>
        </p:nvSpPr>
        <p:spPr>
          <a:xfrm>
            <a:off x="755576" y="488230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2.2 Open </a:t>
            </a:r>
            <a:r>
              <a:rPr lang="en-GB" sz="1000" dirty="0"/>
              <a:t>data self-assessment</a:t>
            </a:r>
            <a:endParaRPr lang="en-AU" sz="1000" dirty="0"/>
          </a:p>
        </p:txBody>
      </p:sp>
      <p:sp>
        <p:nvSpPr>
          <p:cNvPr id="63" name="Rectangle 62"/>
          <p:cNvSpPr/>
          <p:nvPr/>
        </p:nvSpPr>
        <p:spPr>
          <a:xfrm>
            <a:off x="4860032" y="488230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4" name="Rectangle 63"/>
          <p:cNvSpPr/>
          <p:nvPr/>
        </p:nvSpPr>
        <p:spPr>
          <a:xfrm>
            <a:off x="755576" y="51987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2.3 Creating </a:t>
            </a:r>
            <a:r>
              <a:rPr lang="en-GB" sz="1000" dirty="0"/>
              <a:t>an open data strategy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4860032" y="519872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1187624" y="5530376"/>
            <a:ext cx="2592288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2.3.1 Examples </a:t>
            </a:r>
            <a:r>
              <a:rPr lang="en-GB" sz="1000" dirty="0"/>
              <a:t>of organisations’ open data strategies</a:t>
            </a:r>
            <a:endParaRPr lang="en-AU" sz="1000" dirty="0"/>
          </a:p>
        </p:txBody>
      </p:sp>
      <p:sp>
        <p:nvSpPr>
          <p:cNvPr id="70" name="Rectangle 69"/>
          <p:cNvSpPr/>
          <p:nvPr/>
        </p:nvSpPr>
        <p:spPr>
          <a:xfrm>
            <a:off x="4860032" y="5530375"/>
            <a:ext cx="792088" cy="43204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755576" y="60344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 Choosing </a:t>
            </a:r>
            <a:r>
              <a:rPr lang="en-GB" sz="1000" dirty="0"/>
              <a:t>data sets to publish</a:t>
            </a:r>
            <a:endParaRPr lang="en-AU" sz="1000" dirty="0"/>
          </a:p>
        </p:txBody>
      </p:sp>
      <p:sp>
        <p:nvSpPr>
          <p:cNvPr id="67" name="Rectangle 66"/>
          <p:cNvSpPr/>
          <p:nvPr/>
        </p:nvSpPr>
        <p:spPr>
          <a:xfrm>
            <a:off x="3923928" y="1389978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Special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23928" y="4558268"/>
            <a:ext cx="792088" cy="252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923928" y="488230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23928" y="5198720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923928" y="5530375"/>
            <a:ext cx="792088" cy="43204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23928" y="603443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24128" y="60316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Irrelevant</a:t>
            </a:r>
            <a:endParaRPr lang="en-AU" sz="1000" dirty="0"/>
          </a:p>
        </p:txBody>
      </p:sp>
      <p:sp>
        <p:nvSpPr>
          <p:cNvPr id="59" name="Rectangle 58"/>
          <p:cNvSpPr/>
          <p:nvPr/>
        </p:nvSpPr>
        <p:spPr>
          <a:xfrm>
            <a:off x="3923928" y="1073561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Area</a:t>
            </a:r>
            <a:endParaRPr lang="en-AU" sz="8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00557" y="1772816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43647" y="1772816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879751" y="1772816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70046" y="1926204"/>
            <a:ext cx="3299074" cy="13125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Prizes</a:t>
            </a:r>
            <a:endParaRPr lang="en-AU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3902803" y="191807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smtClean="0">
                <a:solidFill>
                  <a:schemeClr val="bg1"/>
                </a:solidFill>
              </a:rPr>
              <a:t>Category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02803" y="226764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Type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02803" y="261721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Area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02803" y="296678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Location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33582" y="1909585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 smtClean="0"/>
              <a:t>Organisation</a:t>
            </a:r>
            <a:endParaRPr lang="en-AU" sz="800" dirty="0"/>
          </a:p>
        </p:txBody>
      </p:sp>
      <p:sp>
        <p:nvSpPr>
          <p:cNvPr id="95" name="Rectangle 94"/>
          <p:cNvSpPr/>
          <p:nvPr/>
        </p:nvSpPr>
        <p:spPr>
          <a:xfrm>
            <a:off x="5759585" y="193759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Area</a:t>
            </a:r>
            <a:endParaRPr lang="en-AU" sz="1000" dirty="0"/>
          </a:p>
        </p:txBody>
      </p:sp>
      <p:sp>
        <p:nvSpPr>
          <p:cNvPr id="97" name="Rectangle 96"/>
          <p:cNvSpPr/>
          <p:nvPr/>
        </p:nvSpPr>
        <p:spPr>
          <a:xfrm>
            <a:off x="5759585" y="2286205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Location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67774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53939" y="839849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1 Policy</a:t>
            </a:r>
            <a:endParaRPr lang="en-AU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53939" y="2680466"/>
            <a:ext cx="2592288" cy="252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3939" y="1154169"/>
            <a:ext cx="2592288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 smtClean="0"/>
              <a:t>1.1 What is Open Data</a:t>
            </a:r>
            <a:endParaRPr lang="en-AU" sz="800" dirty="0"/>
          </a:p>
        </p:txBody>
      </p:sp>
      <p:sp>
        <p:nvSpPr>
          <p:cNvPr id="86" name="Rectangle 85"/>
          <p:cNvSpPr/>
          <p:nvPr/>
        </p:nvSpPr>
        <p:spPr>
          <a:xfrm>
            <a:off x="803845" y="1400462"/>
            <a:ext cx="2242382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1.2 Why </a:t>
            </a:r>
            <a:r>
              <a:rPr lang="en-GB" sz="800" dirty="0"/>
              <a:t>data is important</a:t>
            </a:r>
            <a:endParaRPr lang="en-AU" sz="800" dirty="0"/>
          </a:p>
        </p:txBody>
      </p:sp>
      <p:sp>
        <p:nvSpPr>
          <p:cNvPr id="87" name="Rectangle 86"/>
          <p:cNvSpPr/>
          <p:nvPr/>
        </p:nvSpPr>
        <p:spPr>
          <a:xfrm>
            <a:off x="803845" y="1646755"/>
            <a:ext cx="2242382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1.2.1 Opportunities </a:t>
            </a:r>
            <a:r>
              <a:rPr lang="en-GB" sz="800" dirty="0"/>
              <a:t>from shared data</a:t>
            </a:r>
            <a:endParaRPr lang="en-AU" sz="800" dirty="0"/>
          </a:p>
        </p:txBody>
      </p:sp>
      <p:sp>
        <p:nvSpPr>
          <p:cNvPr id="88" name="Rectangle 87"/>
          <p:cNvSpPr/>
          <p:nvPr/>
        </p:nvSpPr>
        <p:spPr>
          <a:xfrm>
            <a:off x="453939" y="1893048"/>
            <a:ext cx="2592288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1.3 Policies</a:t>
            </a:r>
            <a:endParaRPr lang="en-AU" sz="800" dirty="0"/>
          </a:p>
        </p:txBody>
      </p:sp>
      <p:sp>
        <p:nvSpPr>
          <p:cNvPr id="89" name="Rectangle 88"/>
          <p:cNvSpPr/>
          <p:nvPr/>
        </p:nvSpPr>
        <p:spPr>
          <a:xfrm>
            <a:off x="453939" y="2139341"/>
            <a:ext cx="2592288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1.4 ANZLIC </a:t>
            </a:r>
            <a:r>
              <a:rPr lang="en-GB" sz="800" dirty="0"/>
              <a:t>- The Spatial Information Council</a:t>
            </a:r>
            <a:endParaRPr lang="en-AU" sz="800" dirty="0"/>
          </a:p>
        </p:txBody>
      </p:sp>
      <p:sp>
        <p:nvSpPr>
          <p:cNvPr id="90" name="Rectangle 89"/>
          <p:cNvSpPr/>
          <p:nvPr/>
        </p:nvSpPr>
        <p:spPr>
          <a:xfrm>
            <a:off x="804448" y="2385633"/>
            <a:ext cx="2241779" cy="18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1.4.1 The </a:t>
            </a:r>
            <a:r>
              <a:rPr lang="en-GB" sz="800" dirty="0"/>
              <a:t>Foundation Spatial Data Framework</a:t>
            </a:r>
            <a:endParaRPr lang="en-AU" sz="800" dirty="0"/>
          </a:p>
        </p:txBody>
      </p:sp>
      <p:sp>
        <p:nvSpPr>
          <p:cNvPr id="93" name="Rectangle 92"/>
          <p:cNvSpPr/>
          <p:nvPr/>
        </p:nvSpPr>
        <p:spPr>
          <a:xfrm>
            <a:off x="453939" y="2992188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2.1 Open </a:t>
            </a:r>
            <a:r>
              <a:rPr lang="en-GB" sz="800" dirty="0"/>
              <a:t>data in your organisation</a:t>
            </a:r>
            <a:endParaRPr lang="en-AU" sz="800" dirty="0"/>
          </a:p>
        </p:txBody>
      </p:sp>
      <p:sp>
        <p:nvSpPr>
          <p:cNvPr id="94" name="Rectangle 93"/>
          <p:cNvSpPr/>
          <p:nvPr/>
        </p:nvSpPr>
        <p:spPr>
          <a:xfrm>
            <a:off x="459922" y="3238481"/>
            <a:ext cx="2586305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2.2 Open </a:t>
            </a:r>
            <a:r>
              <a:rPr lang="en-GB" sz="800" dirty="0"/>
              <a:t>data self-assessment</a:t>
            </a:r>
            <a:endParaRPr lang="en-AU" sz="800" dirty="0"/>
          </a:p>
        </p:txBody>
      </p:sp>
      <p:sp>
        <p:nvSpPr>
          <p:cNvPr id="95" name="Rectangle 94"/>
          <p:cNvSpPr/>
          <p:nvPr/>
        </p:nvSpPr>
        <p:spPr>
          <a:xfrm>
            <a:off x="453939" y="3484774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2.3 Creating </a:t>
            </a:r>
            <a:r>
              <a:rPr lang="en-GB" sz="800" dirty="0"/>
              <a:t>an open data strategy</a:t>
            </a:r>
            <a:endParaRPr lang="en-AU" sz="800" dirty="0"/>
          </a:p>
        </p:txBody>
      </p:sp>
      <p:sp>
        <p:nvSpPr>
          <p:cNvPr id="96" name="Rectangle 95"/>
          <p:cNvSpPr/>
          <p:nvPr/>
        </p:nvSpPr>
        <p:spPr>
          <a:xfrm>
            <a:off x="804448" y="3731067"/>
            <a:ext cx="2241779" cy="319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2.3.1 Examples </a:t>
            </a:r>
            <a:r>
              <a:rPr lang="en-GB" sz="800" dirty="0"/>
              <a:t>of organisations’ open data strategies</a:t>
            </a:r>
            <a:endParaRPr lang="en-AU" sz="800" dirty="0"/>
          </a:p>
        </p:txBody>
      </p:sp>
      <p:sp>
        <p:nvSpPr>
          <p:cNvPr id="97" name="Rectangle 96"/>
          <p:cNvSpPr/>
          <p:nvPr/>
        </p:nvSpPr>
        <p:spPr>
          <a:xfrm>
            <a:off x="453939" y="4110645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 Choosing </a:t>
            </a:r>
            <a:r>
              <a:rPr lang="en-GB" sz="800" dirty="0"/>
              <a:t>data sets to </a:t>
            </a:r>
            <a:r>
              <a:rPr lang="en-GB" sz="800" dirty="0" smtClean="0"/>
              <a:t>publish</a:t>
            </a:r>
            <a:endParaRPr lang="en-AU" sz="800" dirty="0"/>
          </a:p>
        </p:txBody>
      </p:sp>
      <p:sp>
        <p:nvSpPr>
          <p:cNvPr id="98" name="Rectangle 97"/>
          <p:cNvSpPr/>
          <p:nvPr/>
        </p:nvSpPr>
        <p:spPr>
          <a:xfrm>
            <a:off x="796224" y="4356938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2.4.1 What </a:t>
            </a:r>
            <a:r>
              <a:rPr lang="en-GB" sz="800" dirty="0"/>
              <a:t>data should be published?</a:t>
            </a:r>
            <a:endParaRPr lang="en-AU" sz="800" dirty="0"/>
          </a:p>
        </p:txBody>
      </p:sp>
      <p:sp>
        <p:nvSpPr>
          <p:cNvPr id="107" name="Rectangle 106"/>
          <p:cNvSpPr/>
          <p:nvPr/>
        </p:nvSpPr>
        <p:spPr>
          <a:xfrm>
            <a:off x="796224" y="4603231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2.4.2 How should I prioritise data?</a:t>
            </a:r>
            <a:endParaRPr lang="en-AU" sz="800" dirty="0"/>
          </a:p>
        </p:txBody>
      </p:sp>
      <p:sp>
        <p:nvSpPr>
          <p:cNvPr id="108" name="Rectangle 107"/>
          <p:cNvSpPr/>
          <p:nvPr/>
        </p:nvSpPr>
        <p:spPr>
          <a:xfrm>
            <a:off x="796224" y="4849524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2.4.3 Sourcing data for publication</a:t>
            </a:r>
            <a:endParaRPr lang="en-AU" sz="800" dirty="0"/>
          </a:p>
        </p:txBody>
      </p:sp>
      <p:sp>
        <p:nvSpPr>
          <p:cNvPr id="109" name="Rectangle 108"/>
          <p:cNvSpPr/>
          <p:nvPr/>
        </p:nvSpPr>
        <p:spPr>
          <a:xfrm>
            <a:off x="453939" y="5095817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 Case studies</a:t>
            </a:r>
            <a:endParaRPr lang="en-AU" sz="800" dirty="0"/>
          </a:p>
        </p:txBody>
      </p:sp>
      <p:sp>
        <p:nvSpPr>
          <p:cNvPr id="110" name="Rectangle 109"/>
          <p:cNvSpPr/>
          <p:nvPr/>
        </p:nvSpPr>
        <p:spPr>
          <a:xfrm>
            <a:off x="796224" y="5342110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2.5.1 National Map</a:t>
            </a:r>
            <a:endParaRPr lang="en-AU" sz="800" dirty="0"/>
          </a:p>
        </p:txBody>
      </p:sp>
      <p:sp>
        <p:nvSpPr>
          <p:cNvPr id="111" name="Rectangle 110"/>
          <p:cNvSpPr/>
          <p:nvPr/>
        </p:nvSpPr>
        <p:spPr>
          <a:xfrm>
            <a:off x="796224" y="5588403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2.5.2 Trove</a:t>
            </a:r>
            <a:endParaRPr lang="en-AU" sz="800" dirty="0"/>
          </a:p>
        </p:txBody>
      </p:sp>
      <p:sp>
        <p:nvSpPr>
          <p:cNvPr id="112" name="Rectangle 111"/>
          <p:cNvSpPr/>
          <p:nvPr/>
        </p:nvSpPr>
        <p:spPr>
          <a:xfrm>
            <a:off x="796224" y="5834689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2.5.3 Energy Rating Tools</a:t>
            </a:r>
            <a:endParaRPr lang="en-AU" sz="800" dirty="0"/>
          </a:p>
        </p:txBody>
      </p:sp>
      <p:sp>
        <p:nvSpPr>
          <p:cNvPr id="124" name="Rectangle 123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26" name="Rectangle 125"/>
          <p:cNvSpPr/>
          <p:nvPr/>
        </p:nvSpPr>
        <p:spPr>
          <a:xfrm>
            <a:off x="3603772" y="115416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3.1.1 Process to opening a dataset</a:t>
            </a:r>
            <a:endParaRPr lang="en-AU" sz="800" dirty="0"/>
          </a:p>
        </p:txBody>
      </p:sp>
      <p:sp>
        <p:nvSpPr>
          <p:cNvPr id="127" name="Rectangle 126"/>
          <p:cNvSpPr/>
          <p:nvPr/>
        </p:nvSpPr>
        <p:spPr>
          <a:xfrm>
            <a:off x="3253866" y="139856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3.2 Sourcing data</a:t>
            </a:r>
            <a:endParaRPr lang="en-AU" sz="800" dirty="0"/>
          </a:p>
        </p:txBody>
      </p:sp>
      <p:sp>
        <p:nvSpPr>
          <p:cNvPr id="128" name="Rectangle 127"/>
          <p:cNvSpPr/>
          <p:nvPr/>
        </p:nvSpPr>
        <p:spPr>
          <a:xfrm>
            <a:off x="3603772" y="164295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3.2.1 Data from new projects</a:t>
            </a:r>
            <a:endParaRPr lang="en-AU" sz="800" dirty="0"/>
          </a:p>
        </p:txBody>
      </p:sp>
      <p:sp>
        <p:nvSpPr>
          <p:cNvPr id="129" name="Rectangle 128"/>
          <p:cNvSpPr/>
          <p:nvPr/>
        </p:nvSpPr>
        <p:spPr>
          <a:xfrm>
            <a:off x="3603772" y="188734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3.2.2 Releasing unpublished data</a:t>
            </a:r>
            <a:endParaRPr lang="en-AU" sz="800" dirty="0"/>
          </a:p>
        </p:txBody>
      </p:sp>
      <p:sp>
        <p:nvSpPr>
          <p:cNvPr id="137" name="Rectangle 136"/>
          <p:cNvSpPr/>
          <p:nvPr/>
        </p:nvSpPr>
        <p:spPr>
          <a:xfrm>
            <a:off x="3253866" y="2131741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3.4 Where to publish</a:t>
            </a:r>
            <a:endParaRPr lang="en-AU" sz="800" dirty="0"/>
          </a:p>
        </p:txBody>
      </p:sp>
      <p:sp>
        <p:nvSpPr>
          <p:cNvPr id="138" name="Rectangle 137"/>
          <p:cNvSpPr/>
          <p:nvPr/>
        </p:nvSpPr>
        <p:spPr>
          <a:xfrm>
            <a:off x="3253866" y="2376134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 Intro to metadata</a:t>
            </a:r>
            <a:endParaRPr lang="en-AU" sz="800" dirty="0"/>
          </a:p>
        </p:txBody>
      </p:sp>
      <p:sp>
        <p:nvSpPr>
          <p:cNvPr id="140" name="Rectangle 139"/>
          <p:cNvSpPr/>
          <p:nvPr/>
        </p:nvSpPr>
        <p:spPr>
          <a:xfrm>
            <a:off x="3603772" y="262052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3.5.1 What is metadata?</a:t>
            </a:r>
            <a:endParaRPr lang="en-AU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03772" y="286492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3.5.2 How is it used?</a:t>
            </a:r>
            <a:endParaRPr lang="en-AU" sz="800" dirty="0"/>
          </a:p>
        </p:txBody>
      </p:sp>
      <p:sp>
        <p:nvSpPr>
          <p:cNvPr id="144" name="Rectangle 143"/>
          <p:cNvSpPr/>
          <p:nvPr/>
        </p:nvSpPr>
        <p:spPr>
          <a:xfrm>
            <a:off x="3253866" y="3109313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3.6 Licensing your data</a:t>
            </a:r>
            <a:endParaRPr lang="en-AU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53866" y="3353706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3.7 Privacy and security</a:t>
            </a:r>
            <a:endParaRPr lang="en-AU" sz="800" dirty="0"/>
          </a:p>
        </p:txBody>
      </p:sp>
      <p:sp>
        <p:nvSpPr>
          <p:cNvPr id="150" name="Rectangle 149"/>
          <p:cNvSpPr/>
          <p:nvPr/>
        </p:nvSpPr>
        <p:spPr>
          <a:xfrm>
            <a:off x="3253866" y="3598099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3.9 Intro to spatial data</a:t>
            </a:r>
            <a:endParaRPr lang="en-AU" sz="800" dirty="0"/>
          </a:p>
        </p:txBody>
      </p:sp>
      <p:sp>
        <p:nvSpPr>
          <p:cNvPr id="156" name="Rectangle 155"/>
          <p:cNvSpPr/>
          <p:nvPr/>
        </p:nvSpPr>
        <p:spPr>
          <a:xfrm>
            <a:off x="3253866" y="384249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3.10 FIND</a:t>
            </a:r>
            <a:endParaRPr lang="en-AU" sz="800" dirty="0"/>
          </a:p>
        </p:txBody>
      </p:sp>
      <p:sp>
        <p:nvSpPr>
          <p:cNvPr id="157" name="Rectangle 156"/>
          <p:cNvSpPr/>
          <p:nvPr/>
        </p:nvSpPr>
        <p:spPr>
          <a:xfrm>
            <a:off x="3603772" y="408688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3.10.1 Becoming a node of FIND</a:t>
            </a:r>
            <a:endParaRPr lang="en-AU" sz="800" dirty="0"/>
          </a:p>
        </p:txBody>
      </p:sp>
      <p:sp>
        <p:nvSpPr>
          <p:cNvPr id="158" name="Rectangle 157"/>
          <p:cNvSpPr/>
          <p:nvPr/>
        </p:nvSpPr>
        <p:spPr>
          <a:xfrm>
            <a:off x="3253866" y="4331278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 National Map</a:t>
            </a:r>
            <a:endParaRPr lang="en-AU" sz="800" dirty="0"/>
          </a:p>
        </p:txBody>
      </p:sp>
      <p:sp>
        <p:nvSpPr>
          <p:cNvPr id="159" name="Rectangle 158"/>
          <p:cNvSpPr/>
          <p:nvPr/>
        </p:nvSpPr>
        <p:spPr>
          <a:xfrm>
            <a:off x="3603772" y="457567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3.11.1 What is the National Map</a:t>
            </a:r>
            <a:endParaRPr lang="en-AU" sz="800" dirty="0"/>
          </a:p>
        </p:txBody>
      </p:sp>
      <p:sp>
        <p:nvSpPr>
          <p:cNvPr id="160" name="Rectangle 159"/>
          <p:cNvSpPr/>
          <p:nvPr/>
        </p:nvSpPr>
        <p:spPr>
          <a:xfrm>
            <a:off x="3253866" y="4820064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 Data portals</a:t>
            </a:r>
            <a:endParaRPr lang="en-AU" sz="800" dirty="0"/>
          </a:p>
        </p:txBody>
      </p:sp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Overview 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198" name="Rectangle 197"/>
          <p:cNvSpPr/>
          <p:nvPr/>
        </p:nvSpPr>
        <p:spPr>
          <a:xfrm>
            <a:off x="3253866" y="5095817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99" name="Rectangle 198"/>
          <p:cNvSpPr/>
          <p:nvPr/>
        </p:nvSpPr>
        <p:spPr>
          <a:xfrm>
            <a:off x="3603772" y="540563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4.1.2 What datasets should entities publish</a:t>
            </a:r>
            <a:endParaRPr lang="en-AU" sz="800" dirty="0"/>
          </a:p>
        </p:txBody>
      </p:sp>
      <p:sp>
        <p:nvSpPr>
          <p:cNvPr id="200" name="Rectangle 199"/>
          <p:cNvSpPr/>
          <p:nvPr/>
        </p:nvSpPr>
        <p:spPr>
          <a:xfrm>
            <a:off x="3603772" y="565002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4.1.3 Mitigating Cost of FOI</a:t>
            </a:r>
            <a:endParaRPr lang="en-AU" sz="800" dirty="0"/>
          </a:p>
        </p:txBody>
      </p:sp>
      <p:sp>
        <p:nvSpPr>
          <p:cNvPr id="201" name="Rectangle 200"/>
          <p:cNvSpPr/>
          <p:nvPr/>
        </p:nvSpPr>
        <p:spPr>
          <a:xfrm>
            <a:off x="6420468" y="1151249"/>
            <a:ext cx="2242382" cy="338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4.2.1 A quick note for councils joining data.gov.au</a:t>
            </a:r>
            <a:endParaRPr lang="en-AU" sz="800" dirty="0"/>
          </a:p>
        </p:txBody>
      </p:sp>
      <p:sp>
        <p:nvSpPr>
          <p:cNvPr id="224" name="Rectangle 223"/>
          <p:cNvSpPr/>
          <p:nvPr/>
        </p:nvSpPr>
        <p:spPr>
          <a:xfrm>
            <a:off x="6070562" y="839849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231" name="Rectangle 230"/>
          <p:cNvSpPr/>
          <p:nvPr/>
        </p:nvSpPr>
        <p:spPr>
          <a:xfrm>
            <a:off x="6420468" y="155679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 Automated Publishing</a:t>
            </a:r>
            <a:endParaRPr lang="en-AU" sz="800" dirty="0"/>
          </a:p>
        </p:txBody>
      </p:sp>
      <p:sp>
        <p:nvSpPr>
          <p:cNvPr id="232" name="Rectangle 231"/>
          <p:cNvSpPr/>
          <p:nvPr/>
        </p:nvSpPr>
        <p:spPr>
          <a:xfrm>
            <a:off x="6718634" y="1799285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4.3.3.1 Automating data harvest from your ArcGIS Open Data site</a:t>
            </a:r>
            <a:endParaRPr lang="en-AU" sz="800" dirty="0"/>
          </a:p>
        </p:txBody>
      </p:sp>
      <p:sp>
        <p:nvSpPr>
          <p:cNvPr id="236" name="Rectangle 235"/>
          <p:cNvSpPr/>
          <p:nvPr/>
        </p:nvSpPr>
        <p:spPr>
          <a:xfrm>
            <a:off x="6420468" y="219477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4.4.1 What is data?</a:t>
            </a:r>
            <a:endParaRPr lang="en-AU" sz="800" dirty="0"/>
          </a:p>
        </p:txBody>
      </p:sp>
      <p:sp>
        <p:nvSpPr>
          <p:cNvPr id="242" name="Rectangle 241"/>
          <p:cNvSpPr/>
          <p:nvPr/>
        </p:nvSpPr>
        <p:spPr>
          <a:xfrm>
            <a:off x="6070562" y="2439164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 Discovering </a:t>
            </a:r>
            <a:r>
              <a:rPr lang="en-GB" sz="800" dirty="0" smtClean="0"/>
              <a:t>Metadata</a:t>
            </a:r>
            <a:endParaRPr lang="en-AU" sz="800" dirty="0"/>
          </a:p>
        </p:txBody>
      </p:sp>
      <p:sp>
        <p:nvSpPr>
          <p:cNvPr id="243" name="Rectangle 242"/>
          <p:cNvSpPr/>
          <p:nvPr/>
        </p:nvSpPr>
        <p:spPr>
          <a:xfrm>
            <a:off x="6070562" y="2683557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 Using Data</a:t>
            </a:r>
            <a:endParaRPr lang="en-AU" sz="800" dirty="0"/>
          </a:p>
        </p:txBody>
      </p:sp>
      <p:sp>
        <p:nvSpPr>
          <p:cNvPr id="244" name="Rectangle 243"/>
          <p:cNvSpPr/>
          <p:nvPr/>
        </p:nvSpPr>
        <p:spPr>
          <a:xfrm>
            <a:off x="6420468" y="292795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4.6.4 Use Cases</a:t>
            </a:r>
            <a:endParaRPr lang="en-AU" sz="800" dirty="0"/>
          </a:p>
        </p:txBody>
      </p:sp>
      <p:sp>
        <p:nvSpPr>
          <p:cNvPr id="251" name="Rectangle 250"/>
          <p:cNvSpPr/>
          <p:nvPr/>
        </p:nvSpPr>
        <p:spPr>
          <a:xfrm>
            <a:off x="6070562" y="3176211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 Platform Information</a:t>
            </a:r>
            <a:endParaRPr lang="en-AU" sz="800" dirty="0"/>
          </a:p>
        </p:txBody>
      </p:sp>
      <p:sp>
        <p:nvSpPr>
          <p:cNvPr id="252" name="Rectangle 251"/>
          <p:cNvSpPr/>
          <p:nvPr/>
        </p:nvSpPr>
        <p:spPr>
          <a:xfrm>
            <a:off x="6420468" y="341962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4.8.1 Data.gov.au Platform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6420468" y="366197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4.8.2 Harvest filters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420468" y="390636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4.8.3 Platform Changelog</a:t>
            </a:r>
          </a:p>
        </p:txBody>
      </p:sp>
    </p:spTree>
    <p:extLst>
      <p:ext uri="{BB962C8B-B14F-4D97-AF65-F5344CB8AC3E}">
        <p14:creationId xmlns:p14="http://schemas.microsoft.com/office/powerpoint/2010/main" val="395362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61559" y="839849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1 Policy</a:t>
            </a:r>
            <a:endParaRPr lang="en-AU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61559" y="1426313"/>
            <a:ext cx="2592288" cy="252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812068" y="1151249"/>
            <a:ext cx="2241779" cy="18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1.4.2 ANZLIC metadata profile</a:t>
            </a:r>
            <a:endParaRPr lang="en-AU" sz="800" dirty="0"/>
          </a:p>
        </p:txBody>
      </p:sp>
      <p:sp>
        <p:nvSpPr>
          <p:cNvPr id="97" name="Rectangle 96"/>
          <p:cNvSpPr/>
          <p:nvPr/>
        </p:nvSpPr>
        <p:spPr>
          <a:xfrm>
            <a:off x="461559" y="1743072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 Choosing </a:t>
            </a:r>
            <a:r>
              <a:rPr lang="en-GB" sz="800" dirty="0"/>
              <a:t>data sets to </a:t>
            </a:r>
            <a:r>
              <a:rPr lang="en-GB" sz="800" dirty="0" smtClean="0"/>
              <a:t>publish</a:t>
            </a:r>
            <a:endParaRPr lang="en-AU" sz="800" dirty="0"/>
          </a:p>
        </p:txBody>
      </p:sp>
      <p:sp>
        <p:nvSpPr>
          <p:cNvPr id="98" name="Rectangle 97"/>
          <p:cNvSpPr/>
          <p:nvPr/>
        </p:nvSpPr>
        <p:spPr>
          <a:xfrm>
            <a:off x="803844" y="1989910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2.4.1 What </a:t>
            </a:r>
            <a:r>
              <a:rPr lang="en-GB" sz="800" dirty="0"/>
              <a:t>data </a:t>
            </a:r>
            <a:r>
              <a:rPr lang="en-GB" sz="800" dirty="0" smtClean="0"/>
              <a:t>should </a:t>
            </a:r>
            <a:r>
              <a:rPr lang="en-GB" sz="800" dirty="0"/>
              <a:t>be published?</a:t>
            </a:r>
            <a:endParaRPr lang="en-AU" sz="800" dirty="0"/>
          </a:p>
        </p:txBody>
      </p:sp>
      <p:sp>
        <p:nvSpPr>
          <p:cNvPr id="124" name="Rectangle 123"/>
          <p:cNvSpPr/>
          <p:nvPr/>
        </p:nvSpPr>
        <p:spPr>
          <a:xfrm>
            <a:off x="461559" y="2261632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26" name="Rectangle 125"/>
          <p:cNvSpPr/>
          <p:nvPr/>
        </p:nvSpPr>
        <p:spPr>
          <a:xfrm>
            <a:off x="811465" y="283760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3.1.1 Process to opening a dataset</a:t>
            </a:r>
            <a:endParaRPr lang="en-AU" sz="800" dirty="0"/>
          </a:p>
        </p:txBody>
      </p:sp>
      <p:sp>
        <p:nvSpPr>
          <p:cNvPr id="127" name="Rectangle 126"/>
          <p:cNvSpPr/>
          <p:nvPr/>
        </p:nvSpPr>
        <p:spPr>
          <a:xfrm>
            <a:off x="461559" y="2579391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 Publishing your data</a:t>
            </a:r>
            <a:endParaRPr lang="en-AU" sz="800" dirty="0"/>
          </a:p>
        </p:txBody>
      </p:sp>
      <p:sp>
        <p:nvSpPr>
          <p:cNvPr id="128" name="Rectangle 127"/>
          <p:cNvSpPr/>
          <p:nvPr/>
        </p:nvSpPr>
        <p:spPr>
          <a:xfrm>
            <a:off x="812068" y="360571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3.3.2 Saved in an open format</a:t>
            </a:r>
            <a:endParaRPr lang="en-AU" sz="800" dirty="0"/>
          </a:p>
        </p:txBody>
      </p:sp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Creator 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64" name="Rectangle 63"/>
          <p:cNvSpPr/>
          <p:nvPr/>
        </p:nvSpPr>
        <p:spPr>
          <a:xfrm>
            <a:off x="811465" y="335214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3.3.1 </a:t>
            </a:r>
            <a:r>
              <a:rPr lang="en-US" sz="800" dirty="0"/>
              <a:t>Creating a basic open data set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1559" y="3094685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 Creating datasets</a:t>
            </a:r>
            <a:endParaRPr lang="en-AU" sz="800" dirty="0"/>
          </a:p>
        </p:txBody>
      </p:sp>
      <p:sp>
        <p:nvSpPr>
          <p:cNvPr id="78" name="Rectangle 77"/>
          <p:cNvSpPr/>
          <p:nvPr/>
        </p:nvSpPr>
        <p:spPr>
          <a:xfrm>
            <a:off x="812068" y="3865351"/>
            <a:ext cx="2242382" cy="314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3.3.4 Accompanied by supportive/contextual documentation</a:t>
            </a:r>
            <a:endParaRPr lang="en-AU" sz="800" dirty="0"/>
          </a:p>
        </p:txBody>
      </p:sp>
      <p:sp>
        <p:nvSpPr>
          <p:cNvPr id="79" name="Rectangle 78"/>
          <p:cNvSpPr/>
          <p:nvPr/>
        </p:nvSpPr>
        <p:spPr>
          <a:xfrm>
            <a:off x="812068" y="424559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3.3.5 Extra credit</a:t>
            </a:r>
            <a:endParaRPr lang="en-AU" sz="800" dirty="0"/>
          </a:p>
        </p:txBody>
      </p:sp>
      <p:sp>
        <p:nvSpPr>
          <p:cNvPr id="80" name="Rectangle 79"/>
          <p:cNvSpPr/>
          <p:nvPr/>
        </p:nvSpPr>
        <p:spPr>
          <a:xfrm>
            <a:off x="461559" y="4492986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3.4 Where to publish</a:t>
            </a:r>
            <a:endParaRPr lang="en-AU" sz="800" dirty="0"/>
          </a:p>
        </p:txBody>
      </p:sp>
      <p:sp>
        <p:nvSpPr>
          <p:cNvPr id="82" name="Rectangle 81"/>
          <p:cNvSpPr/>
          <p:nvPr/>
        </p:nvSpPr>
        <p:spPr>
          <a:xfrm>
            <a:off x="461559" y="4742004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 Intro to metadata</a:t>
            </a:r>
            <a:endParaRPr lang="en-AU" sz="800" dirty="0"/>
          </a:p>
        </p:txBody>
      </p:sp>
      <p:sp>
        <p:nvSpPr>
          <p:cNvPr id="83" name="Rectangle 82"/>
          <p:cNvSpPr/>
          <p:nvPr/>
        </p:nvSpPr>
        <p:spPr>
          <a:xfrm>
            <a:off x="812068" y="524846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3.5.2 How is it used?</a:t>
            </a:r>
            <a:endParaRPr lang="en-AU" sz="800" dirty="0"/>
          </a:p>
        </p:txBody>
      </p:sp>
      <p:sp>
        <p:nvSpPr>
          <p:cNvPr id="91" name="Rectangle 90"/>
          <p:cNvSpPr/>
          <p:nvPr/>
        </p:nvSpPr>
        <p:spPr>
          <a:xfrm>
            <a:off x="811465" y="500251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3.5.1 What is metadata?</a:t>
            </a:r>
            <a:endParaRPr lang="en-AU" sz="800" dirty="0"/>
          </a:p>
        </p:txBody>
      </p:sp>
      <p:sp>
        <p:nvSpPr>
          <p:cNvPr id="92" name="Rectangle 91"/>
          <p:cNvSpPr/>
          <p:nvPr/>
        </p:nvSpPr>
        <p:spPr>
          <a:xfrm>
            <a:off x="461559" y="548792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3.6 Licensing your data</a:t>
            </a:r>
            <a:endParaRPr lang="en-AU" sz="800" dirty="0"/>
          </a:p>
        </p:txBody>
      </p:sp>
      <p:sp>
        <p:nvSpPr>
          <p:cNvPr id="100" name="Rectangle 99"/>
          <p:cNvSpPr/>
          <p:nvPr/>
        </p:nvSpPr>
        <p:spPr>
          <a:xfrm>
            <a:off x="461559" y="573486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3.7 Privacy and security</a:t>
            </a:r>
            <a:endParaRPr lang="en-AU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02" name="Rectangle 101"/>
          <p:cNvSpPr/>
          <p:nvPr/>
        </p:nvSpPr>
        <p:spPr>
          <a:xfrm>
            <a:off x="3253866" y="1151850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3.8 Standards</a:t>
            </a:r>
            <a:endParaRPr lang="en-AU" sz="800" dirty="0"/>
          </a:p>
        </p:txBody>
      </p:sp>
      <p:sp>
        <p:nvSpPr>
          <p:cNvPr id="103" name="Rectangle 102"/>
          <p:cNvSpPr/>
          <p:nvPr/>
        </p:nvSpPr>
        <p:spPr>
          <a:xfrm>
            <a:off x="3603772" y="1408702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3.8.1 Implementing standards</a:t>
            </a:r>
            <a:endParaRPr lang="en-AU" sz="800" dirty="0"/>
          </a:p>
        </p:txBody>
      </p:sp>
      <p:sp>
        <p:nvSpPr>
          <p:cNvPr id="104" name="Rectangle 103"/>
          <p:cNvSpPr/>
          <p:nvPr/>
        </p:nvSpPr>
        <p:spPr>
          <a:xfrm>
            <a:off x="3603772" y="166555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3.8.2 Standards management</a:t>
            </a:r>
            <a:endParaRPr lang="en-AU" sz="800" dirty="0"/>
          </a:p>
        </p:txBody>
      </p:sp>
      <p:sp>
        <p:nvSpPr>
          <p:cNvPr id="118" name="Rectangle 117"/>
          <p:cNvSpPr/>
          <p:nvPr/>
        </p:nvSpPr>
        <p:spPr>
          <a:xfrm>
            <a:off x="3603772" y="192240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3.9.1 The Statistical Spatial Framework</a:t>
            </a:r>
            <a:endParaRPr lang="en-AU" sz="800" dirty="0"/>
          </a:p>
        </p:txBody>
      </p:sp>
      <p:sp>
        <p:nvSpPr>
          <p:cNvPr id="119" name="Rectangle 118"/>
          <p:cNvSpPr/>
          <p:nvPr/>
        </p:nvSpPr>
        <p:spPr>
          <a:xfrm>
            <a:off x="3603772" y="217925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3.11.3 How do you add data?</a:t>
            </a:r>
            <a:endParaRPr lang="en-AU" sz="800" dirty="0"/>
          </a:p>
        </p:txBody>
      </p:sp>
      <p:sp>
        <p:nvSpPr>
          <p:cNvPr id="120" name="Rectangle 119"/>
          <p:cNvSpPr/>
          <p:nvPr/>
        </p:nvSpPr>
        <p:spPr>
          <a:xfrm>
            <a:off x="3603772" y="243611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3.11.4 How does the National Map work?</a:t>
            </a:r>
            <a:endParaRPr lang="en-AU" sz="800" dirty="0"/>
          </a:p>
        </p:txBody>
      </p:sp>
      <p:sp>
        <p:nvSpPr>
          <p:cNvPr id="122" name="Rectangle 121"/>
          <p:cNvSpPr/>
          <p:nvPr/>
        </p:nvSpPr>
        <p:spPr>
          <a:xfrm>
            <a:off x="3253866" y="2692962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3603772" y="301524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4.1.2 What datasets should entities publish</a:t>
            </a:r>
            <a:endParaRPr lang="en-AU" sz="800" dirty="0"/>
          </a:p>
        </p:txBody>
      </p:sp>
      <p:sp>
        <p:nvSpPr>
          <p:cNvPr id="131" name="Rectangle 130"/>
          <p:cNvSpPr/>
          <p:nvPr/>
        </p:nvSpPr>
        <p:spPr>
          <a:xfrm>
            <a:off x="3603772" y="327209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4.3.1 Format</a:t>
            </a:r>
            <a:endParaRPr lang="en-AU" sz="800" dirty="0"/>
          </a:p>
        </p:txBody>
      </p:sp>
      <p:sp>
        <p:nvSpPr>
          <p:cNvPr id="132" name="Rectangle 131"/>
          <p:cNvSpPr/>
          <p:nvPr/>
        </p:nvSpPr>
        <p:spPr>
          <a:xfrm>
            <a:off x="3603772" y="3528947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4.3.2 Supportive documentation/context</a:t>
            </a:r>
            <a:endParaRPr lang="en-AU" sz="800" dirty="0"/>
          </a:p>
        </p:txBody>
      </p:sp>
      <p:sp>
        <p:nvSpPr>
          <p:cNvPr id="135" name="Rectangle 134"/>
          <p:cNvSpPr/>
          <p:nvPr/>
        </p:nvSpPr>
        <p:spPr>
          <a:xfrm>
            <a:off x="3901938" y="3785799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4.3.5.6 A note on updating existing resources</a:t>
            </a:r>
            <a:endParaRPr lang="en-AU" sz="800" dirty="0"/>
          </a:p>
        </p:txBody>
      </p:sp>
      <p:sp>
        <p:nvSpPr>
          <p:cNvPr id="136" name="Rectangle 135"/>
          <p:cNvSpPr/>
          <p:nvPr/>
        </p:nvSpPr>
        <p:spPr>
          <a:xfrm>
            <a:off x="3603772" y="419374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4.3.6 Dataset Comments</a:t>
            </a:r>
            <a:endParaRPr lang="en-AU" sz="800" dirty="0"/>
          </a:p>
        </p:txBody>
      </p:sp>
      <p:sp>
        <p:nvSpPr>
          <p:cNvPr id="151" name="Rectangle 150"/>
          <p:cNvSpPr/>
          <p:nvPr/>
        </p:nvSpPr>
        <p:spPr>
          <a:xfrm>
            <a:off x="3253866" y="4450596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 Data</a:t>
            </a:r>
            <a:endParaRPr lang="en-AU" sz="800" dirty="0"/>
          </a:p>
        </p:txBody>
      </p:sp>
      <p:sp>
        <p:nvSpPr>
          <p:cNvPr id="152" name="Rectangle 151"/>
          <p:cNvSpPr/>
          <p:nvPr/>
        </p:nvSpPr>
        <p:spPr>
          <a:xfrm>
            <a:off x="3603772" y="4707448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4.4.2 Clean data</a:t>
            </a:r>
            <a:endParaRPr lang="en-AU" sz="800" dirty="0"/>
          </a:p>
        </p:txBody>
      </p:sp>
      <p:sp>
        <p:nvSpPr>
          <p:cNvPr id="153" name="Rectangle 152"/>
          <p:cNvSpPr/>
          <p:nvPr/>
        </p:nvSpPr>
        <p:spPr>
          <a:xfrm>
            <a:off x="3603772" y="496430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4.4.3 Spatial Data</a:t>
            </a:r>
            <a:endParaRPr lang="en-AU" sz="800" dirty="0"/>
          </a:p>
        </p:txBody>
      </p:sp>
      <p:sp>
        <p:nvSpPr>
          <p:cNvPr id="154" name="Rectangle 153"/>
          <p:cNvSpPr/>
          <p:nvPr/>
        </p:nvSpPr>
        <p:spPr>
          <a:xfrm>
            <a:off x="3603772" y="522115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4.4.4 Spatial API Access</a:t>
            </a:r>
            <a:endParaRPr lang="en-AU" sz="800" dirty="0"/>
          </a:p>
        </p:txBody>
      </p:sp>
      <p:sp>
        <p:nvSpPr>
          <p:cNvPr id="164" name="Rectangle 163"/>
          <p:cNvSpPr/>
          <p:nvPr/>
        </p:nvSpPr>
        <p:spPr>
          <a:xfrm>
            <a:off x="3603772" y="547800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4.5.1 Metadata</a:t>
            </a:r>
            <a:endParaRPr lang="en-AU" sz="800" dirty="0"/>
          </a:p>
        </p:txBody>
      </p:sp>
      <p:sp>
        <p:nvSpPr>
          <p:cNvPr id="165" name="Rectangle 164"/>
          <p:cNvSpPr/>
          <p:nvPr/>
        </p:nvSpPr>
        <p:spPr>
          <a:xfrm>
            <a:off x="3603772" y="573486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4.5.2 Metadata Fields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182488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68626" y="839849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1 Policy</a:t>
            </a:r>
            <a:endParaRPr lang="en-AU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819135" y="1151249"/>
            <a:ext cx="2241779" cy="18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1.4.2 ANZLIC metadata profile</a:t>
            </a:r>
            <a:endParaRPr lang="en-AU" sz="800" dirty="0"/>
          </a:p>
        </p:txBody>
      </p:sp>
      <p:sp>
        <p:nvSpPr>
          <p:cNvPr id="124" name="Rectangle 123"/>
          <p:cNvSpPr/>
          <p:nvPr/>
        </p:nvSpPr>
        <p:spPr>
          <a:xfrm>
            <a:off x="468626" y="1410815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27" name="Rectangle 126"/>
          <p:cNvSpPr/>
          <p:nvPr/>
        </p:nvSpPr>
        <p:spPr>
          <a:xfrm>
            <a:off x="468626" y="1735209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 Publishing your data</a:t>
            </a:r>
            <a:endParaRPr lang="en-AU" sz="800" dirty="0"/>
          </a:p>
        </p:txBody>
      </p:sp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Publisher</a:t>
            </a:r>
            <a:r>
              <a:rPr lang="en-AU" sz="1000" dirty="0" smtClean="0"/>
              <a:t> </a:t>
            </a:r>
            <a:r>
              <a:rPr lang="en-AU" sz="1000" b="1" dirty="0" smtClean="0"/>
              <a:t>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224" name="Rectangle 223"/>
          <p:cNvSpPr/>
          <p:nvPr/>
        </p:nvSpPr>
        <p:spPr>
          <a:xfrm>
            <a:off x="3253866" y="2889228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01" name="Rectangle 100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50" name="Rectangle 49"/>
          <p:cNvSpPr/>
          <p:nvPr/>
        </p:nvSpPr>
        <p:spPr>
          <a:xfrm>
            <a:off x="818532" y="199417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3.3.2 Saved in an open format</a:t>
            </a:r>
            <a:endParaRPr lang="en-AU" sz="800" dirty="0"/>
          </a:p>
        </p:txBody>
      </p:sp>
      <p:sp>
        <p:nvSpPr>
          <p:cNvPr id="51" name="Rectangle 50"/>
          <p:cNvSpPr/>
          <p:nvPr/>
        </p:nvSpPr>
        <p:spPr>
          <a:xfrm>
            <a:off x="818532" y="225313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3.3.3 Formatted properly for tabular data</a:t>
            </a:r>
            <a:endParaRPr lang="en-AU" sz="800" dirty="0"/>
          </a:p>
        </p:txBody>
      </p:sp>
      <p:sp>
        <p:nvSpPr>
          <p:cNvPr id="52" name="Rectangle 51"/>
          <p:cNvSpPr/>
          <p:nvPr/>
        </p:nvSpPr>
        <p:spPr>
          <a:xfrm>
            <a:off x="818532" y="2512104"/>
            <a:ext cx="2242382" cy="346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3.3.4 Accompanied by supportive/contextual documentation</a:t>
            </a:r>
            <a:endParaRPr lang="en-AU" sz="800" dirty="0"/>
          </a:p>
        </p:txBody>
      </p:sp>
      <p:sp>
        <p:nvSpPr>
          <p:cNvPr id="53" name="Rectangle 52"/>
          <p:cNvSpPr/>
          <p:nvPr/>
        </p:nvSpPr>
        <p:spPr>
          <a:xfrm>
            <a:off x="818532" y="293104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3.3.5 Extra credit</a:t>
            </a:r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468626" y="3190008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3.4 Where to publish</a:t>
            </a:r>
            <a:endParaRPr lang="en-AU" sz="800" dirty="0"/>
          </a:p>
        </p:txBody>
      </p:sp>
      <p:sp>
        <p:nvSpPr>
          <p:cNvPr id="55" name="Rectangle 54"/>
          <p:cNvSpPr/>
          <p:nvPr/>
        </p:nvSpPr>
        <p:spPr>
          <a:xfrm>
            <a:off x="468626" y="3448973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 Intro to metadata</a:t>
            </a:r>
            <a:endParaRPr lang="en-AU" sz="800" dirty="0"/>
          </a:p>
        </p:txBody>
      </p:sp>
      <p:sp>
        <p:nvSpPr>
          <p:cNvPr id="57" name="Rectangle 56"/>
          <p:cNvSpPr/>
          <p:nvPr/>
        </p:nvSpPr>
        <p:spPr>
          <a:xfrm>
            <a:off x="818532" y="370793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3.5.1 What is metadata?</a:t>
            </a:r>
            <a:endParaRPr lang="en-AU" sz="800" dirty="0"/>
          </a:p>
        </p:txBody>
      </p:sp>
      <p:sp>
        <p:nvSpPr>
          <p:cNvPr id="58" name="Rectangle 57"/>
          <p:cNvSpPr/>
          <p:nvPr/>
        </p:nvSpPr>
        <p:spPr>
          <a:xfrm>
            <a:off x="818532" y="396690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3.5.2 How is it used?</a:t>
            </a:r>
            <a:endParaRPr lang="en-AU" sz="800" dirty="0"/>
          </a:p>
        </p:txBody>
      </p:sp>
      <p:sp>
        <p:nvSpPr>
          <p:cNvPr id="68" name="Rectangle 67"/>
          <p:cNvSpPr/>
          <p:nvPr/>
        </p:nvSpPr>
        <p:spPr>
          <a:xfrm>
            <a:off x="818532" y="422586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3.9.1 The Statistical Spatial Framework</a:t>
            </a:r>
            <a:endParaRPr lang="en-AU" sz="800" dirty="0"/>
          </a:p>
        </p:txBody>
      </p:sp>
      <p:sp>
        <p:nvSpPr>
          <p:cNvPr id="69" name="Rectangle 68"/>
          <p:cNvSpPr/>
          <p:nvPr/>
        </p:nvSpPr>
        <p:spPr>
          <a:xfrm>
            <a:off x="818532" y="448483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3.11.3 How do you add data?</a:t>
            </a:r>
            <a:endParaRPr lang="en-AU" sz="800" dirty="0"/>
          </a:p>
        </p:txBody>
      </p:sp>
      <p:sp>
        <p:nvSpPr>
          <p:cNvPr id="70" name="Rectangle 69"/>
          <p:cNvSpPr/>
          <p:nvPr/>
        </p:nvSpPr>
        <p:spPr>
          <a:xfrm>
            <a:off x="468626" y="4743798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 Data portals</a:t>
            </a:r>
            <a:endParaRPr lang="en-AU" sz="800" dirty="0"/>
          </a:p>
        </p:txBody>
      </p:sp>
      <p:sp>
        <p:nvSpPr>
          <p:cNvPr id="71" name="Rectangle 70"/>
          <p:cNvSpPr/>
          <p:nvPr/>
        </p:nvSpPr>
        <p:spPr>
          <a:xfrm>
            <a:off x="818532" y="500276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 Federal</a:t>
            </a:r>
            <a:endParaRPr lang="en-AU" sz="800" dirty="0"/>
          </a:p>
        </p:txBody>
      </p:sp>
      <p:sp>
        <p:nvSpPr>
          <p:cNvPr id="72" name="Rectangle 71"/>
          <p:cNvSpPr/>
          <p:nvPr/>
        </p:nvSpPr>
        <p:spPr>
          <a:xfrm>
            <a:off x="818532" y="526172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3.12.2 Australian Capital Territory</a:t>
            </a:r>
            <a:endParaRPr lang="en-AU" sz="800" dirty="0"/>
          </a:p>
        </p:txBody>
      </p:sp>
      <p:sp>
        <p:nvSpPr>
          <p:cNvPr id="73" name="Rectangle 72"/>
          <p:cNvSpPr/>
          <p:nvPr/>
        </p:nvSpPr>
        <p:spPr>
          <a:xfrm>
            <a:off x="818532" y="552069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3.12.3 New South Wales</a:t>
            </a:r>
            <a:endParaRPr lang="en-AU" sz="800" dirty="0"/>
          </a:p>
        </p:txBody>
      </p:sp>
      <p:sp>
        <p:nvSpPr>
          <p:cNvPr id="74" name="Rectangle 73"/>
          <p:cNvSpPr/>
          <p:nvPr/>
        </p:nvSpPr>
        <p:spPr>
          <a:xfrm>
            <a:off x="818532" y="577965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75" name="Rectangle 74"/>
          <p:cNvSpPr/>
          <p:nvPr/>
        </p:nvSpPr>
        <p:spPr>
          <a:xfrm>
            <a:off x="3603772" y="115185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111" name="Rectangle 110"/>
          <p:cNvSpPr/>
          <p:nvPr/>
        </p:nvSpPr>
        <p:spPr>
          <a:xfrm>
            <a:off x="3603772" y="140515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3.12.5 South Australia</a:t>
            </a:r>
            <a:endParaRPr lang="en-AU" sz="800" dirty="0"/>
          </a:p>
        </p:txBody>
      </p:sp>
      <p:sp>
        <p:nvSpPr>
          <p:cNvPr id="112" name="Rectangle 111"/>
          <p:cNvSpPr/>
          <p:nvPr/>
        </p:nvSpPr>
        <p:spPr>
          <a:xfrm>
            <a:off x="3603772" y="164981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3.12.6 Victoria</a:t>
            </a:r>
            <a:endParaRPr lang="en-AU" sz="800" dirty="0"/>
          </a:p>
        </p:txBody>
      </p:sp>
      <p:sp>
        <p:nvSpPr>
          <p:cNvPr id="113" name="Rectangle 112"/>
          <p:cNvSpPr/>
          <p:nvPr/>
        </p:nvSpPr>
        <p:spPr>
          <a:xfrm>
            <a:off x="3603772" y="189064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3.12.7 Western Australia</a:t>
            </a:r>
            <a:endParaRPr lang="en-AU" sz="800" dirty="0"/>
          </a:p>
        </p:txBody>
      </p:sp>
      <p:sp>
        <p:nvSpPr>
          <p:cNvPr id="114" name="Rectangle 113"/>
          <p:cNvSpPr/>
          <p:nvPr/>
        </p:nvSpPr>
        <p:spPr>
          <a:xfrm>
            <a:off x="3603772" y="213452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3.12.8 Tasmania</a:t>
            </a:r>
            <a:endParaRPr lang="en-AU" sz="800" dirty="0"/>
          </a:p>
        </p:txBody>
      </p:sp>
      <p:sp>
        <p:nvSpPr>
          <p:cNvPr id="115" name="Rectangle 114"/>
          <p:cNvSpPr/>
          <p:nvPr/>
        </p:nvSpPr>
        <p:spPr>
          <a:xfrm>
            <a:off x="3603772" y="237834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3.12.9 Local Governments</a:t>
            </a:r>
            <a:endParaRPr lang="en-AU" sz="800" dirty="0"/>
          </a:p>
        </p:txBody>
      </p:sp>
      <p:sp>
        <p:nvSpPr>
          <p:cNvPr id="116" name="Rectangle 115"/>
          <p:cNvSpPr/>
          <p:nvPr/>
        </p:nvSpPr>
        <p:spPr>
          <a:xfrm>
            <a:off x="3603772" y="262915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3.12.10 International</a:t>
            </a:r>
            <a:endParaRPr lang="en-AU" sz="800" dirty="0"/>
          </a:p>
        </p:txBody>
      </p:sp>
      <p:sp>
        <p:nvSpPr>
          <p:cNvPr id="117" name="Rectangle 116"/>
          <p:cNvSpPr/>
          <p:nvPr/>
        </p:nvSpPr>
        <p:spPr>
          <a:xfrm>
            <a:off x="3253866" y="3209268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 Introduction</a:t>
            </a:r>
            <a:endParaRPr lang="en-AU" sz="800" dirty="0"/>
          </a:p>
        </p:txBody>
      </p:sp>
      <p:sp>
        <p:nvSpPr>
          <p:cNvPr id="129" name="Rectangle 128"/>
          <p:cNvSpPr/>
          <p:nvPr/>
        </p:nvSpPr>
        <p:spPr>
          <a:xfrm>
            <a:off x="3603772" y="346041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4.1.1 How does it work</a:t>
            </a:r>
            <a:endParaRPr lang="en-AU" sz="800" dirty="0"/>
          </a:p>
        </p:txBody>
      </p:sp>
      <p:sp>
        <p:nvSpPr>
          <p:cNvPr id="130" name="Rectangle 129"/>
          <p:cNvSpPr/>
          <p:nvPr/>
        </p:nvSpPr>
        <p:spPr>
          <a:xfrm>
            <a:off x="3253866" y="3711519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 Starting on </a:t>
            </a:r>
            <a:r>
              <a:rPr lang="en-GB" sz="800" dirty="0" err="1"/>
              <a:t>datagovau</a:t>
            </a:r>
            <a:endParaRPr lang="en-AU" sz="800" dirty="0"/>
          </a:p>
        </p:txBody>
      </p:sp>
      <p:sp>
        <p:nvSpPr>
          <p:cNvPr id="133" name="Rectangle 132"/>
          <p:cNvSpPr/>
          <p:nvPr/>
        </p:nvSpPr>
        <p:spPr>
          <a:xfrm>
            <a:off x="3603772" y="3947870"/>
            <a:ext cx="2242382" cy="3315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4.2.1 A quick note for councils joining data.gov.au</a:t>
            </a:r>
            <a:endParaRPr lang="en-AU" sz="800" dirty="0"/>
          </a:p>
        </p:txBody>
      </p:sp>
      <p:sp>
        <p:nvSpPr>
          <p:cNvPr id="179" name="Rectangle 178"/>
          <p:cNvSpPr/>
          <p:nvPr/>
        </p:nvSpPr>
        <p:spPr>
          <a:xfrm>
            <a:off x="3603772" y="433843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4.2.2 Resetting your password</a:t>
            </a:r>
            <a:endParaRPr lang="en-AU" sz="800" dirty="0"/>
          </a:p>
        </p:txBody>
      </p:sp>
      <p:sp>
        <p:nvSpPr>
          <p:cNvPr id="181" name="Rectangle 180"/>
          <p:cNvSpPr/>
          <p:nvPr/>
        </p:nvSpPr>
        <p:spPr>
          <a:xfrm>
            <a:off x="3603772" y="4588748"/>
            <a:ext cx="2242382" cy="3315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 Creating and editing your organisations information and data categorisation</a:t>
            </a:r>
            <a:endParaRPr lang="en-AU" sz="800" dirty="0"/>
          </a:p>
        </p:txBody>
      </p:sp>
      <p:sp>
        <p:nvSpPr>
          <p:cNvPr id="182" name="Rectangle 181"/>
          <p:cNvSpPr/>
          <p:nvPr/>
        </p:nvSpPr>
        <p:spPr>
          <a:xfrm>
            <a:off x="3901938" y="4992355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4.2.3.1 Organisation</a:t>
            </a:r>
            <a:endParaRPr lang="en-AU" sz="800" dirty="0"/>
          </a:p>
        </p:txBody>
      </p:sp>
      <p:sp>
        <p:nvSpPr>
          <p:cNvPr id="183" name="Rectangle 182"/>
          <p:cNvSpPr/>
          <p:nvPr/>
        </p:nvSpPr>
        <p:spPr>
          <a:xfrm>
            <a:off x="3901938" y="5235999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4.2.3.2 Updating an organisation’s details</a:t>
            </a:r>
            <a:endParaRPr lang="en-AU" sz="800" dirty="0"/>
          </a:p>
        </p:txBody>
      </p:sp>
      <p:sp>
        <p:nvSpPr>
          <p:cNvPr id="187" name="Rectangle 186"/>
          <p:cNvSpPr/>
          <p:nvPr/>
        </p:nvSpPr>
        <p:spPr>
          <a:xfrm>
            <a:off x="3901938" y="5628566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4.2.3.3 Adding users to your organisation</a:t>
            </a:r>
            <a:endParaRPr lang="en-AU" sz="800" dirty="0"/>
          </a:p>
        </p:txBody>
      </p:sp>
      <p:sp>
        <p:nvSpPr>
          <p:cNvPr id="188" name="Rectangle 187"/>
          <p:cNvSpPr/>
          <p:nvPr/>
        </p:nvSpPr>
        <p:spPr>
          <a:xfrm>
            <a:off x="6098451" y="839849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89" name="Rectangle 188"/>
          <p:cNvSpPr/>
          <p:nvPr/>
        </p:nvSpPr>
        <p:spPr>
          <a:xfrm>
            <a:off x="6098451" y="1151249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 Publishing Data</a:t>
            </a:r>
            <a:endParaRPr lang="en-AU" sz="800" dirty="0"/>
          </a:p>
        </p:txBody>
      </p:sp>
      <p:sp>
        <p:nvSpPr>
          <p:cNvPr id="190" name="Rectangle 189"/>
          <p:cNvSpPr/>
          <p:nvPr/>
        </p:nvSpPr>
        <p:spPr>
          <a:xfrm>
            <a:off x="6448357" y="140515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4.3.1 Format</a:t>
            </a:r>
            <a:endParaRPr lang="en-AU" sz="800" dirty="0"/>
          </a:p>
        </p:txBody>
      </p:sp>
      <p:sp>
        <p:nvSpPr>
          <p:cNvPr id="191" name="Rectangle 190"/>
          <p:cNvSpPr/>
          <p:nvPr/>
        </p:nvSpPr>
        <p:spPr>
          <a:xfrm>
            <a:off x="6746523" y="1649814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4.3.1.1 Compressing a CSV into a ZIP</a:t>
            </a:r>
            <a:endParaRPr lang="en-AU" sz="800" dirty="0"/>
          </a:p>
        </p:txBody>
      </p:sp>
      <p:sp>
        <p:nvSpPr>
          <p:cNvPr id="195" name="Rectangle 194"/>
          <p:cNvSpPr/>
          <p:nvPr/>
        </p:nvSpPr>
        <p:spPr>
          <a:xfrm>
            <a:off x="6448357" y="189160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4.3.2 Supportive documentation/context</a:t>
            </a:r>
            <a:endParaRPr lang="en-AU" sz="800" dirty="0"/>
          </a:p>
        </p:txBody>
      </p:sp>
      <p:sp>
        <p:nvSpPr>
          <p:cNvPr id="196" name="Rectangle 195"/>
          <p:cNvSpPr/>
          <p:nvPr/>
        </p:nvSpPr>
        <p:spPr>
          <a:xfrm>
            <a:off x="6448357" y="213452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 Automated Publishing</a:t>
            </a:r>
            <a:endParaRPr lang="en-AU" sz="800" dirty="0"/>
          </a:p>
        </p:txBody>
      </p:sp>
      <p:sp>
        <p:nvSpPr>
          <p:cNvPr id="197" name="Rectangle 196"/>
          <p:cNvSpPr/>
          <p:nvPr/>
        </p:nvSpPr>
        <p:spPr>
          <a:xfrm>
            <a:off x="6746523" y="2376938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4.3.3.1 Automating data harvest from your ArcGIS Open Data site</a:t>
            </a:r>
            <a:endParaRPr lang="en-AU" sz="800" dirty="0"/>
          </a:p>
        </p:txBody>
      </p:sp>
      <p:sp>
        <p:nvSpPr>
          <p:cNvPr id="198" name="Rectangle 197"/>
          <p:cNvSpPr/>
          <p:nvPr/>
        </p:nvSpPr>
        <p:spPr>
          <a:xfrm>
            <a:off x="6746523" y="2747553"/>
            <a:ext cx="1944216" cy="46171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4.3.3.2 Automating data transformation and uploading with </a:t>
            </a:r>
            <a:r>
              <a:rPr lang="en-GB" sz="800" dirty="0" err="1"/>
              <a:t>Taverna</a:t>
            </a:r>
            <a:endParaRPr lang="en-AU" sz="800" dirty="0"/>
          </a:p>
        </p:txBody>
      </p:sp>
      <p:sp>
        <p:nvSpPr>
          <p:cNvPr id="211" name="Rectangle 210"/>
          <p:cNvSpPr/>
          <p:nvPr/>
        </p:nvSpPr>
        <p:spPr>
          <a:xfrm>
            <a:off x="6746523" y="3276591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4.3.3.3 Automating CKAN data uploads using FME</a:t>
            </a:r>
            <a:endParaRPr lang="en-AU" sz="800" dirty="0"/>
          </a:p>
        </p:txBody>
      </p:sp>
      <p:sp>
        <p:nvSpPr>
          <p:cNvPr id="212" name="Rectangle 211"/>
          <p:cNvSpPr/>
          <p:nvPr/>
        </p:nvSpPr>
        <p:spPr>
          <a:xfrm>
            <a:off x="6448357" y="364031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4.3.4 Manual Publishing</a:t>
            </a:r>
            <a:endParaRPr lang="en-AU" sz="800" dirty="0"/>
          </a:p>
        </p:txBody>
      </p:sp>
      <p:sp>
        <p:nvSpPr>
          <p:cNvPr id="214" name="Rectangle 213"/>
          <p:cNvSpPr/>
          <p:nvPr/>
        </p:nvSpPr>
        <p:spPr>
          <a:xfrm>
            <a:off x="6448357" y="388584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 Updating an Existing Dataset</a:t>
            </a:r>
            <a:endParaRPr lang="en-AU" sz="800" dirty="0"/>
          </a:p>
        </p:txBody>
      </p:sp>
      <p:sp>
        <p:nvSpPr>
          <p:cNvPr id="215" name="Rectangle 214"/>
          <p:cNvSpPr/>
          <p:nvPr/>
        </p:nvSpPr>
        <p:spPr>
          <a:xfrm>
            <a:off x="6746523" y="4138999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4.3.5.1 Updating a Dataset’s Metadata</a:t>
            </a:r>
            <a:endParaRPr lang="en-AU" sz="800" dirty="0"/>
          </a:p>
        </p:txBody>
      </p:sp>
      <p:sp>
        <p:nvSpPr>
          <p:cNvPr id="216" name="Rectangle 215"/>
          <p:cNvSpPr/>
          <p:nvPr/>
        </p:nvSpPr>
        <p:spPr>
          <a:xfrm>
            <a:off x="6746523" y="4386049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4.3.5.2 Adding Additional Resources to an Existing Dataset</a:t>
            </a:r>
            <a:endParaRPr lang="en-AU" sz="800" dirty="0"/>
          </a:p>
        </p:txBody>
      </p:sp>
      <p:sp>
        <p:nvSpPr>
          <p:cNvPr id="217" name="Rectangle 216"/>
          <p:cNvSpPr/>
          <p:nvPr/>
        </p:nvSpPr>
        <p:spPr>
          <a:xfrm>
            <a:off x="6746523" y="4754524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4.3.5.3 Updating a Resource in an Existing Dataset</a:t>
            </a:r>
            <a:endParaRPr lang="en-AU" sz="800" dirty="0"/>
          </a:p>
        </p:txBody>
      </p:sp>
      <p:sp>
        <p:nvSpPr>
          <p:cNvPr id="218" name="Rectangle 217"/>
          <p:cNvSpPr/>
          <p:nvPr/>
        </p:nvSpPr>
        <p:spPr>
          <a:xfrm>
            <a:off x="6746523" y="5131899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4.3.5.4 Changing order in which Resources are Displayed</a:t>
            </a:r>
            <a:endParaRPr lang="en-AU" sz="800" dirty="0"/>
          </a:p>
        </p:txBody>
      </p:sp>
      <p:sp>
        <p:nvSpPr>
          <p:cNvPr id="219" name="Rectangle 218"/>
          <p:cNvSpPr/>
          <p:nvPr/>
        </p:nvSpPr>
        <p:spPr>
          <a:xfrm>
            <a:off x="6746523" y="5501472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4.3.5.5 Deleting Resources from a Dataset</a:t>
            </a:r>
            <a:endParaRPr lang="en-AU" sz="800" dirty="0"/>
          </a:p>
        </p:txBody>
      </p:sp>
      <p:sp>
        <p:nvSpPr>
          <p:cNvPr id="221" name="Rectangle 220"/>
          <p:cNvSpPr/>
          <p:nvPr/>
        </p:nvSpPr>
        <p:spPr>
          <a:xfrm>
            <a:off x="6746523" y="5865338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4.3.5.6 A note on updating existing resources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414033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Publisher</a:t>
            </a:r>
            <a:r>
              <a:rPr lang="en-AU" sz="1000" dirty="0" smtClean="0"/>
              <a:t> </a:t>
            </a:r>
            <a:r>
              <a:rPr lang="en-AU" sz="1000" b="1" dirty="0" smtClean="0"/>
              <a:t>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188" name="Rectangle 187"/>
          <p:cNvSpPr/>
          <p:nvPr/>
        </p:nvSpPr>
        <p:spPr>
          <a:xfrm>
            <a:off x="456955" y="839849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89" name="Rectangle 188"/>
          <p:cNvSpPr/>
          <p:nvPr/>
        </p:nvSpPr>
        <p:spPr>
          <a:xfrm>
            <a:off x="806861" y="115124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4.3.6 Dataset Comments</a:t>
            </a:r>
            <a:endParaRPr lang="en-AU" sz="800" dirty="0"/>
          </a:p>
        </p:txBody>
      </p:sp>
      <p:sp>
        <p:nvSpPr>
          <p:cNvPr id="77" name="Rectangle 76"/>
          <p:cNvSpPr/>
          <p:nvPr/>
        </p:nvSpPr>
        <p:spPr>
          <a:xfrm>
            <a:off x="456955" y="1405156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 Data</a:t>
            </a:r>
            <a:endParaRPr lang="en-AU" sz="800" dirty="0"/>
          </a:p>
        </p:txBody>
      </p:sp>
      <p:sp>
        <p:nvSpPr>
          <p:cNvPr id="78" name="Rectangle 77"/>
          <p:cNvSpPr/>
          <p:nvPr/>
        </p:nvSpPr>
        <p:spPr>
          <a:xfrm>
            <a:off x="806861" y="165822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4.4.2 Clean data</a:t>
            </a:r>
            <a:endParaRPr lang="en-AU" sz="800" dirty="0"/>
          </a:p>
        </p:txBody>
      </p:sp>
      <p:sp>
        <p:nvSpPr>
          <p:cNvPr id="79" name="Rectangle 78"/>
          <p:cNvSpPr/>
          <p:nvPr/>
        </p:nvSpPr>
        <p:spPr>
          <a:xfrm>
            <a:off x="806861" y="190159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4.4.3 Spatial Data</a:t>
            </a:r>
            <a:endParaRPr lang="en-AU" sz="800" dirty="0"/>
          </a:p>
        </p:txBody>
      </p:sp>
      <p:sp>
        <p:nvSpPr>
          <p:cNvPr id="80" name="Rectangle 79"/>
          <p:cNvSpPr/>
          <p:nvPr/>
        </p:nvSpPr>
        <p:spPr>
          <a:xfrm>
            <a:off x="806861" y="214047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4.4.4 Spatial API Access</a:t>
            </a:r>
            <a:endParaRPr lang="en-AU" sz="800" dirty="0"/>
          </a:p>
        </p:txBody>
      </p:sp>
      <p:sp>
        <p:nvSpPr>
          <p:cNvPr id="82" name="Rectangle 81"/>
          <p:cNvSpPr/>
          <p:nvPr/>
        </p:nvSpPr>
        <p:spPr>
          <a:xfrm>
            <a:off x="806861" y="2382788"/>
            <a:ext cx="2242382" cy="32613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4.4.5 Changing Default Display Style in Preview</a:t>
            </a:r>
            <a:endParaRPr lang="en-AU" sz="800" dirty="0"/>
          </a:p>
        </p:txBody>
      </p:sp>
      <p:sp>
        <p:nvSpPr>
          <p:cNvPr id="83" name="Rectangle 82"/>
          <p:cNvSpPr/>
          <p:nvPr/>
        </p:nvSpPr>
        <p:spPr>
          <a:xfrm>
            <a:off x="456955" y="2780928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 Discovering Metadata	</a:t>
            </a:r>
            <a:endParaRPr lang="en-AU" sz="800" dirty="0"/>
          </a:p>
        </p:txBody>
      </p:sp>
      <p:sp>
        <p:nvSpPr>
          <p:cNvPr id="84" name="Rectangle 83"/>
          <p:cNvSpPr/>
          <p:nvPr/>
        </p:nvSpPr>
        <p:spPr>
          <a:xfrm>
            <a:off x="806861" y="303505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4.5.1 Metadata</a:t>
            </a:r>
            <a:endParaRPr lang="en-AU" sz="800" dirty="0"/>
          </a:p>
        </p:txBody>
      </p:sp>
      <p:sp>
        <p:nvSpPr>
          <p:cNvPr id="85" name="Rectangle 84"/>
          <p:cNvSpPr/>
          <p:nvPr/>
        </p:nvSpPr>
        <p:spPr>
          <a:xfrm>
            <a:off x="806861" y="327841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4.5.2 Metadata Fields</a:t>
            </a:r>
            <a:endParaRPr lang="en-AU" sz="800" dirty="0"/>
          </a:p>
        </p:txBody>
      </p:sp>
      <p:sp>
        <p:nvSpPr>
          <p:cNvPr id="86" name="Rectangle 85"/>
          <p:cNvSpPr/>
          <p:nvPr/>
        </p:nvSpPr>
        <p:spPr>
          <a:xfrm>
            <a:off x="806861" y="3536998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4.6.2 Embedding a dataset</a:t>
            </a:r>
            <a:endParaRPr lang="en-AU" sz="800" dirty="0"/>
          </a:p>
        </p:txBody>
      </p:sp>
      <p:sp>
        <p:nvSpPr>
          <p:cNvPr id="87" name="Rectangle 86"/>
          <p:cNvSpPr/>
          <p:nvPr/>
        </p:nvSpPr>
        <p:spPr>
          <a:xfrm>
            <a:off x="806861" y="378036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4.6.3 Dataset Preview Limitations</a:t>
            </a:r>
            <a:endParaRPr lang="en-AU" sz="800" dirty="0"/>
          </a:p>
        </p:txBody>
      </p:sp>
      <p:sp>
        <p:nvSpPr>
          <p:cNvPr id="94" name="Rectangle 93"/>
          <p:cNvSpPr/>
          <p:nvPr/>
        </p:nvSpPr>
        <p:spPr>
          <a:xfrm>
            <a:off x="456955" y="4031276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 Site Analytics</a:t>
            </a:r>
            <a:endParaRPr lang="en-AU" sz="800" dirty="0"/>
          </a:p>
        </p:txBody>
      </p:sp>
      <p:sp>
        <p:nvSpPr>
          <p:cNvPr id="95" name="Rectangle 94"/>
          <p:cNvSpPr/>
          <p:nvPr/>
        </p:nvSpPr>
        <p:spPr>
          <a:xfrm>
            <a:off x="806861" y="428540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4.7.1 Publisher (Organisation) Usage Statistics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06861" y="4528767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4.7.2 Dataset Usage Statistics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06861" y="478734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4.7.3 Site Statistics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6861" y="503071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4.7.4 UNECE Virtual Standards Helpdesk</a:t>
            </a:r>
          </a:p>
        </p:txBody>
      </p:sp>
    </p:spTree>
    <p:extLst>
      <p:ext uri="{BB962C8B-B14F-4D97-AF65-F5344CB8AC3E}">
        <p14:creationId xmlns:p14="http://schemas.microsoft.com/office/powerpoint/2010/main" val="27157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User 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224" name="Rectangle 223"/>
          <p:cNvSpPr/>
          <p:nvPr/>
        </p:nvSpPr>
        <p:spPr>
          <a:xfrm>
            <a:off x="3253866" y="1685568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01" name="Rectangle 100"/>
          <p:cNvSpPr/>
          <p:nvPr/>
        </p:nvSpPr>
        <p:spPr>
          <a:xfrm>
            <a:off x="461559" y="2168860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17" name="Rectangle 116"/>
          <p:cNvSpPr/>
          <p:nvPr/>
        </p:nvSpPr>
        <p:spPr>
          <a:xfrm>
            <a:off x="3253866" y="2005608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 Introduction</a:t>
            </a:r>
            <a:endParaRPr lang="en-AU" sz="800" dirty="0"/>
          </a:p>
        </p:txBody>
      </p:sp>
      <p:sp>
        <p:nvSpPr>
          <p:cNvPr id="59" name="Rectangle 58"/>
          <p:cNvSpPr/>
          <p:nvPr/>
        </p:nvSpPr>
        <p:spPr>
          <a:xfrm>
            <a:off x="461559" y="839849"/>
            <a:ext cx="2592288" cy="252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461559" y="1156608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 Case studies</a:t>
            </a:r>
            <a:endParaRPr lang="en-AU" sz="800" dirty="0"/>
          </a:p>
        </p:txBody>
      </p:sp>
      <p:sp>
        <p:nvSpPr>
          <p:cNvPr id="65" name="Rectangle 64"/>
          <p:cNvSpPr/>
          <p:nvPr/>
        </p:nvSpPr>
        <p:spPr>
          <a:xfrm>
            <a:off x="811465" y="1405154"/>
            <a:ext cx="2242382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2.5.1 National Map</a:t>
            </a:r>
            <a:endParaRPr lang="en-AU" sz="800" dirty="0"/>
          </a:p>
        </p:txBody>
      </p:sp>
      <p:sp>
        <p:nvSpPr>
          <p:cNvPr id="66" name="Rectangle 65"/>
          <p:cNvSpPr/>
          <p:nvPr/>
        </p:nvSpPr>
        <p:spPr>
          <a:xfrm>
            <a:off x="811465" y="1658460"/>
            <a:ext cx="2242382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2.5.2 Trove</a:t>
            </a:r>
            <a:endParaRPr lang="en-AU" sz="800" dirty="0"/>
          </a:p>
        </p:txBody>
      </p:sp>
      <p:sp>
        <p:nvSpPr>
          <p:cNvPr id="67" name="Rectangle 66"/>
          <p:cNvSpPr/>
          <p:nvPr/>
        </p:nvSpPr>
        <p:spPr>
          <a:xfrm>
            <a:off x="811465" y="1903118"/>
            <a:ext cx="2242382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2.5.3 Energy Rating Tools</a:t>
            </a:r>
            <a:endParaRPr lang="en-AU" sz="800" dirty="0"/>
          </a:p>
        </p:txBody>
      </p:sp>
      <p:sp>
        <p:nvSpPr>
          <p:cNvPr id="49" name="Rectangle 48"/>
          <p:cNvSpPr/>
          <p:nvPr/>
        </p:nvSpPr>
        <p:spPr>
          <a:xfrm>
            <a:off x="461559" y="2479263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 National Map</a:t>
            </a:r>
            <a:endParaRPr lang="en-AU" sz="800" dirty="0"/>
          </a:p>
        </p:txBody>
      </p:sp>
      <p:sp>
        <p:nvSpPr>
          <p:cNvPr id="50" name="Rectangle 49"/>
          <p:cNvSpPr/>
          <p:nvPr/>
        </p:nvSpPr>
        <p:spPr>
          <a:xfrm>
            <a:off x="811465" y="273830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3.11.1 What is the National Map</a:t>
            </a:r>
            <a:endParaRPr lang="en-AU" sz="800" dirty="0"/>
          </a:p>
        </p:txBody>
      </p:sp>
      <p:sp>
        <p:nvSpPr>
          <p:cNvPr id="51" name="Rectangle 50"/>
          <p:cNvSpPr/>
          <p:nvPr/>
        </p:nvSpPr>
        <p:spPr>
          <a:xfrm>
            <a:off x="811465" y="297841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3.11.2 How do you use the data?</a:t>
            </a:r>
            <a:endParaRPr lang="en-AU" sz="800" dirty="0"/>
          </a:p>
        </p:txBody>
      </p:sp>
      <p:sp>
        <p:nvSpPr>
          <p:cNvPr id="52" name="Rectangle 51"/>
          <p:cNvSpPr/>
          <p:nvPr/>
        </p:nvSpPr>
        <p:spPr>
          <a:xfrm>
            <a:off x="811465" y="322115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3.11.4 How does the National Map work?</a:t>
            </a:r>
            <a:endParaRPr lang="en-AU" sz="800" dirty="0"/>
          </a:p>
        </p:txBody>
      </p:sp>
      <p:sp>
        <p:nvSpPr>
          <p:cNvPr id="53" name="Rectangle 52"/>
          <p:cNvSpPr/>
          <p:nvPr/>
        </p:nvSpPr>
        <p:spPr>
          <a:xfrm>
            <a:off x="811465" y="346125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3.11.5 Open source software</a:t>
            </a:r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468626" y="371448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 Data portals</a:t>
            </a:r>
            <a:endParaRPr lang="en-AU" sz="800" dirty="0"/>
          </a:p>
        </p:txBody>
      </p:sp>
      <p:sp>
        <p:nvSpPr>
          <p:cNvPr id="55" name="Rectangle 54"/>
          <p:cNvSpPr/>
          <p:nvPr/>
        </p:nvSpPr>
        <p:spPr>
          <a:xfrm>
            <a:off x="818532" y="397344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 Federal</a:t>
            </a:r>
            <a:endParaRPr lang="en-AU" sz="800" dirty="0"/>
          </a:p>
        </p:txBody>
      </p:sp>
      <p:sp>
        <p:nvSpPr>
          <p:cNvPr id="56" name="Rectangle 55"/>
          <p:cNvSpPr/>
          <p:nvPr/>
        </p:nvSpPr>
        <p:spPr>
          <a:xfrm>
            <a:off x="818532" y="4232412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3.12.2 Australian Capital Territory</a:t>
            </a:r>
            <a:endParaRPr lang="en-AU" sz="800" dirty="0"/>
          </a:p>
        </p:txBody>
      </p:sp>
      <p:sp>
        <p:nvSpPr>
          <p:cNvPr id="57" name="Rectangle 56"/>
          <p:cNvSpPr/>
          <p:nvPr/>
        </p:nvSpPr>
        <p:spPr>
          <a:xfrm>
            <a:off x="818532" y="449137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3.12.3 New South Wales</a:t>
            </a:r>
            <a:endParaRPr lang="en-AU" sz="800" dirty="0"/>
          </a:p>
        </p:txBody>
      </p:sp>
      <p:sp>
        <p:nvSpPr>
          <p:cNvPr id="58" name="Rectangle 57"/>
          <p:cNvSpPr/>
          <p:nvPr/>
        </p:nvSpPr>
        <p:spPr>
          <a:xfrm>
            <a:off x="818532" y="475034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61" name="Rectangle 60"/>
          <p:cNvSpPr/>
          <p:nvPr/>
        </p:nvSpPr>
        <p:spPr>
          <a:xfrm>
            <a:off x="818532" y="499235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62" name="Rectangle 61"/>
          <p:cNvSpPr/>
          <p:nvPr/>
        </p:nvSpPr>
        <p:spPr>
          <a:xfrm>
            <a:off x="818532" y="524566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3.12.5 South Australia</a:t>
            </a:r>
            <a:endParaRPr lang="en-AU" sz="800" dirty="0"/>
          </a:p>
        </p:txBody>
      </p:sp>
      <p:sp>
        <p:nvSpPr>
          <p:cNvPr id="63" name="Rectangle 62"/>
          <p:cNvSpPr/>
          <p:nvPr/>
        </p:nvSpPr>
        <p:spPr>
          <a:xfrm>
            <a:off x="818532" y="549031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3.12.6 Victoria</a:t>
            </a:r>
            <a:endParaRPr lang="en-AU" sz="800" dirty="0"/>
          </a:p>
        </p:txBody>
      </p:sp>
      <p:sp>
        <p:nvSpPr>
          <p:cNvPr id="64" name="Rectangle 63"/>
          <p:cNvSpPr/>
          <p:nvPr/>
        </p:nvSpPr>
        <p:spPr>
          <a:xfrm>
            <a:off x="818532" y="573115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3.12.7 Western Australia</a:t>
            </a:r>
            <a:endParaRPr lang="en-AU" sz="800" dirty="0"/>
          </a:p>
        </p:txBody>
      </p:sp>
      <p:sp>
        <p:nvSpPr>
          <p:cNvPr id="68" name="Rectangle 67"/>
          <p:cNvSpPr/>
          <p:nvPr/>
        </p:nvSpPr>
        <p:spPr>
          <a:xfrm>
            <a:off x="818532" y="597503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3.12.8 Tasmania</a:t>
            </a:r>
            <a:endParaRPr lang="en-AU" sz="800" dirty="0"/>
          </a:p>
        </p:txBody>
      </p:sp>
      <p:sp>
        <p:nvSpPr>
          <p:cNvPr id="69" name="Rectangle 68"/>
          <p:cNvSpPr/>
          <p:nvPr/>
        </p:nvSpPr>
        <p:spPr>
          <a:xfrm>
            <a:off x="3603772" y="115124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3.12.9 Local Governments</a:t>
            </a:r>
            <a:endParaRPr lang="en-AU" sz="800" dirty="0"/>
          </a:p>
        </p:txBody>
      </p:sp>
      <p:sp>
        <p:nvSpPr>
          <p:cNvPr id="70" name="Rectangle 69"/>
          <p:cNvSpPr/>
          <p:nvPr/>
        </p:nvSpPr>
        <p:spPr>
          <a:xfrm>
            <a:off x="3603772" y="140205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3.12.10 International</a:t>
            </a:r>
            <a:endParaRPr lang="en-AU" sz="800" dirty="0"/>
          </a:p>
        </p:txBody>
      </p:sp>
      <p:sp>
        <p:nvSpPr>
          <p:cNvPr id="71" name="Rectangle 70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603772" y="226163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4.2.2 Resetting your password</a:t>
            </a:r>
            <a:endParaRPr lang="en-AU" sz="800" dirty="0"/>
          </a:p>
        </p:txBody>
      </p:sp>
      <p:sp>
        <p:nvSpPr>
          <p:cNvPr id="81" name="Rectangle 80"/>
          <p:cNvSpPr/>
          <p:nvPr/>
        </p:nvSpPr>
        <p:spPr>
          <a:xfrm>
            <a:off x="3603772" y="250641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4.3.6 Dataset Comments</a:t>
            </a:r>
            <a:endParaRPr lang="en-AU" sz="800" dirty="0"/>
          </a:p>
        </p:txBody>
      </p:sp>
      <p:sp>
        <p:nvSpPr>
          <p:cNvPr id="87" name="Rectangle 86"/>
          <p:cNvSpPr/>
          <p:nvPr/>
        </p:nvSpPr>
        <p:spPr>
          <a:xfrm>
            <a:off x="3253866" y="2747553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 Using Data</a:t>
            </a:r>
            <a:endParaRPr lang="en-AU" sz="800" dirty="0"/>
          </a:p>
        </p:txBody>
      </p:sp>
      <p:sp>
        <p:nvSpPr>
          <p:cNvPr id="88" name="Rectangle 87"/>
          <p:cNvSpPr/>
          <p:nvPr/>
        </p:nvSpPr>
        <p:spPr>
          <a:xfrm>
            <a:off x="3603772" y="299490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4.6.1 Data analysis and visualisation tools</a:t>
            </a:r>
            <a:endParaRPr lang="en-AU" sz="800" dirty="0"/>
          </a:p>
        </p:txBody>
      </p:sp>
      <p:sp>
        <p:nvSpPr>
          <p:cNvPr id="89" name="Rectangle 88"/>
          <p:cNvSpPr/>
          <p:nvPr/>
        </p:nvSpPr>
        <p:spPr>
          <a:xfrm>
            <a:off x="3603772" y="3244218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4.6.2 Embedding a dataset</a:t>
            </a:r>
            <a:endParaRPr lang="en-AU" sz="800" dirty="0"/>
          </a:p>
        </p:txBody>
      </p:sp>
      <p:sp>
        <p:nvSpPr>
          <p:cNvPr id="90" name="Rectangle 89"/>
          <p:cNvSpPr/>
          <p:nvPr/>
        </p:nvSpPr>
        <p:spPr>
          <a:xfrm>
            <a:off x="3603772" y="349174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4.6.3 Dataset Preview Limitations</a:t>
            </a:r>
            <a:endParaRPr lang="en-AU" sz="800" dirty="0"/>
          </a:p>
        </p:txBody>
      </p:sp>
      <p:sp>
        <p:nvSpPr>
          <p:cNvPr id="91" name="Rectangle 90"/>
          <p:cNvSpPr/>
          <p:nvPr/>
        </p:nvSpPr>
        <p:spPr>
          <a:xfrm>
            <a:off x="3901938" y="3742781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4.6.4.1 Submitting a Use Case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381511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28" name="Rectangle 27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 (cont.)</a:t>
            </a:r>
            <a:endParaRPr lang="en-AU" sz="10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87624" y="141277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2.4.1 </a:t>
            </a:r>
            <a:r>
              <a:rPr lang="en-GB" sz="1000" dirty="0"/>
              <a:t>What data should be published?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2.4.2 How </a:t>
            </a:r>
            <a:r>
              <a:rPr lang="en-GB" sz="1000" dirty="0"/>
              <a:t>should I prioritise data?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0" name="Rectangle 69"/>
          <p:cNvSpPr/>
          <p:nvPr/>
        </p:nvSpPr>
        <p:spPr>
          <a:xfrm>
            <a:off x="1187624" y="206084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2.4.3 Sourcing </a:t>
            </a:r>
            <a:r>
              <a:rPr lang="en-GB" sz="1000" dirty="0"/>
              <a:t>data for publication</a:t>
            </a:r>
            <a:endParaRPr lang="en-AU" sz="1000" dirty="0"/>
          </a:p>
        </p:txBody>
      </p:sp>
      <p:sp>
        <p:nvSpPr>
          <p:cNvPr id="72" name="Rectangle 71"/>
          <p:cNvSpPr/>
          <p:nvPr/>
        </p:nvSpPr>
        <p:spPr>
          <a:xfrm>
            <a:off x="4860032" y="206084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4" name="Rectangle 73"/>
          <p:cNvSpPr/>
          <p:nvPr/>
        </p:nvSpPr>
        <p:spPr>
          <a:xfrm>
            <a:off x="755576" y="238488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 Case </a:t>
            </a:r>
            <a:r>
              <a:rPr lang="en-GB" sz="1000" dirty="0"/>
              <a:t>studies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4860032" y="238488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5724128" y="238488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1" name="Rectangle 80"/>
          <p:cNvSpPr/>
          <p:nvPr/>
        </p:nvSpPr>
        <p:spPr>
          <a:xfrm>
            <a:off x="1187624" y="270130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2.5.1 National </a:t>
            </a:r>
            <a:r>
              <a:rPr lang="en-GB" sz="1000" dirty="0"/>
              <a:t>Map</a:t>
            </a:r>
            <a:endParaRPr lang="en-AU" sz="1000" dirty="0"/>
          </a:p>
        </p:txBody>
      </p:sp>
      <p:sp>
        <p:nvSpPr>
          <p:cNvPr id="82" name="Rectangle 81"/>
          <p:cNvSpPr/>
          <p:nvPr/>
        </p:nvSpPr>
        <p:spPr>
          <a:xfrm>
            <a:off x="3923928" y="270130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60032" y="270130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4" name="Rectangle 83"/>
          <p:cNvSpPr/>
          <p:nvPr/>
        </p:nvSpPr>
        <p:spPr>
          <a:xfrm>
            <a:off x="1187624" y="30253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2.5.2 Trove</a:t>
            </a:r>
            <a:endParaRPr lang="en-AU" sz="1000" dirty="0"/>
          </a:p>
        </p:txBody>
      </p:sp>
      <p:sp>
        <p:nvSpPr>
          <p:cNvPr id="85" name="Rectangle 84"/>
          <p:cNvSpPr/>
          <p:nvPr/>
        </p:nvSpPr>
        <p:spPr>
          <a:xfrm>
            <a:off x="3923928" y="302533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60032" y="302533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8" name="Rectangle 87"/>
          <p:cNvSpPr/>
          <p:nvPr/>
        </p:nvSpPr>
        <p:spPr>
          <a:xfrm>
            <a:off x="5724128" y="270130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5724128" y="302915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90" name="Rectangle 89"/>
          <p:cNvSpPr/>
          <p:nvPr/>
        </p:nvSpPr>
        <p:spPr>
          <a:xfrm>
            <a:off x="1187624" y="334937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2.5.3 Energy </a:t>
            </a:r>
            <a:r>
              <a:rPr lang="en-GB" sz="1000" dirty="0"/>
              <a:t>Rating Tools</a:t>
            </a:r>
            <a:endParaRPr lang="en-AU" sz="1000" dirty="0"/>
          </a:p>
        </p:txBody>
      </p:sp>
      <p:sp>
        <p:nvSpPr>
          <p:cNvPr id="91" name="Rectangle 90"/>
          <p:cNvSpPr/>
          <p:nvPr/>
        </p:nvSpPr>
        <p:spPr>
          <a:xfrm>
            <a:off x="3923928" y="334937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60032" y="334937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5724128" y="335319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94" name="Rectangle 93"/>
          <p:cNvSpPr/>
          <p:nvPr/>
        </p:nvSpPr>
        <p:spPr>
          <a:xfrm>
            <a:off x="480838" y="37890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data</a:t>
            </a:r>
            <a:endParaRPr lang="en-AU" sz="1000" b="1" dirty="0"/>
          </a:p>
        </p:txBody>
      </p:sp>
      <p:sp>
        <p:nvSpPr>
          <p:cNvPr id="95" name="Rectangle 94"/>
          <p:cNvSpPr/>
          <p:nvPr/>
        </p:nvSpPr>
        <p:spPr>
          <a:xfrm>
            <a:off x="3923928" y="378904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24128" y="379286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9" name="Rectangle 98"/>
          <p:cNvSpPr/>
          <p:nvPr/>
        </p:nvSpPr>
        <p:spPr>
          <a:xfrm>
            <a:off x="755576" y="41130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 Publishing </a:t>
            </a:r>
            <a:r>
              <a:rPr lang="en-GB" sz="1000" dirty="0"/>
              <a:t>your data</a:t>
            </a:r>
            <a:endParaRPr lang="en-AU" sz="1000" dirty="0"/>
          </a:p>
        </p:txBody>
      </p:sp>
      <p:sp>
        <p:nvSpPr>
          <p:cNvPr id="101" name="Rectangle 100"/>
          <p:cNvSpPr/>
          <p:nvPr/>
        </p:nvSpPr>
        <p:spPr>
          <a:xfrm>
            <a:off x="5724128" y="411689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1187624" y="443329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3.1.1 Process </a:t>
            </a:r>
            <a:r>
              <a:rPr lang="en-GB" sz="1000" dirty="0"/>
              <a:t>to opening a dataset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4860032" y="443750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8" name="Rectangle 107"/>
          <p:cNvSpPr/>
          <p:nvPr/>
        </p:nvSpPr>
        <p:spPr>
          <a:xfrm>
            <a:off x="755576" y="475352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3.2 Sourcing </a:t>
            </a:r>
            <a:r>
              <a:rPr lang="en-GB" sz="1000" dirty="0"/>
              <a:t>data</a:t>
            </a:r>
            <a:endParaRPr lang="en-AU" sz="1000" dirty="0"/>
          </a:p>
        </p:txBody>
      </p:sp>
      <p:sp>
        <p:nvSpPr>
          <p:cNvPr id="109" name="Rectangle 108"/>
          <p:cNvSpPr/>
          <p:nvPr/>
        </p:nvSpPr>
        <p:spPr>
          <a:xfrm>
            <a:off x="3923928" y="475352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60032" y="475734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13" name="Rectangle 112"/>
          <p:cNvSpPr/>
          <p:nvPr/>
        </p:nvSpPr>
        <p:spPr>
          <a:xfrm>
            <a:off x="1187624" y="508136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3.2.1 Data </a:t>
            </a:r>
            <a:r>
              <a:rPr lang="en-GB" sz="1000" dirty="0"/>
              <a:t>from new projects</a:t>
            </a:r>
            <a:endParaRPr lang="en-AU" sz="1000" dirty="0"/>
          </a:p>
        </p:txBody>
      </p:sp>
      <p:sp>
        <p:nvSpPr>
          <p:cNvPr id="116" name="Rectangle 115"/>
          <p:cNvSpPr/>
          <p:nvPr/>
        </p:nvSpPr>
        <p:spPr>
          <a:xfrm>
            <a:off x="4860032" y="508518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17" name="Rectangle 116"/>
          <p:cNvSpPr/>
          <p:nvPr/>
        </p:nvSpPr>
        <p:spPr>
          <a:xfrm>
            <a:off x="1187624" y="540540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3.2.2 Releasing </a:t>
            </a:r>
            <a:r>
              <a:rPr lang="en-GB" sz="1000" dirty="0"/>
              <a:t>unpublished data</a:t>
            </a:r>
            <a:endParaRPr lang="en-AU" sz="1000" dirty="0"/>
          </a:p>
        </p:txBody>
      </p:sp>
      <p:sp>
        <p:nvSpPr>
          <p:cNvPr id="119" name="Rectangle 118"/>
          <p:cNvSpPr/>
          <p:nvPr/>
        </p:nvSpPr>
        <p:spPr>
          <a:xfrm>
            <a:off x="4860032" y="540922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20" name="Rectangle 119"/>
          <p:cNvSpPr/>
          <p:nvPr/>
        </p:nvSpPr>
        <p:spPr>
          <a:xfrm>
            <a:off x="4860032" y="379286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1" name="Rectangle 120"/>
          <p:cNvSpPr/>
          <p:nvPr/>
        </p:nvSpPr>
        <p:spPr>
          <a:xfrm>
            <a:off x="4860032" y="411689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4" name="Rectangle 123"/>
          <p:cNvSpPr/>
          <p:nvPr/>
        </p:nvSpPr>
        <p:spPr>
          <a:xfrm>
            <a:off x="5724128" y="443826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5" name="Rectangle 124"/>
          <p:cNvSpPr/>
          <p:nvPr/>
        </p:nvSpPr>
        <p:spPr>
          <a:xfrm>
            <a:off x="755576" y="572943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 Creating </a:t>
            </a:r>
            <a:r>
              <a:rPr lang="en-GB" sz="1000" dirty="0"/>
              <a:t>datasets</a:t>
            </a:r>
            <a:endParaRPr lang="en-AU" sz="1000" dirty="0"/>
          </a:p>
        </p:txBody>
      </p:sp>
      <p:sp>
        <p:nvSpPr>
          <p:cNvPr id="126" name="Rectangle 125"/>
          <p:cNvSpPr/>
          <p:nvPr/>
        </p:nvSpPr>
        <p:spPr>
          <a:xfrm>
            <a:off x="3923928" y="572943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187624" y="605729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3.3.1 </a:t>
            </a:r>
            <a:r>
              <a:rPr lang="en-US" sz="1000" dirty="0"/>
              <a:t>Creating a basic open data set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60032" y="605729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80838" y="3717032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923928" y="3717032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860032" y="3717032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2" y="141277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3" name="Rectangle 72"/>
          <p:cNvSpPr/>
          <p:nvPr/>
        </p:nvSpPr>
        <p:spPr>
          <a:xfrm>
            <a:off x="3923928" y="140893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2.4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2.4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23928" y="2060848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2.4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23928" y="238488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23928" y="411689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923928" y="4437504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923928" y="5081364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3.2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923928" y="5409220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923928" y="6057292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724128" y="605729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3" name="Rectangle 122"/>
          <p:cNvSpPr/>
          <p:nvPr/>
        </p:nvSpPr>
        <p:spPr>
          <a:xfrm>
            <a:off x="4860032" y="572943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30" name="Rectangle 129"/>
          <p:cNvSpPr/>
          <p:nvPr/>
        </p:nvSpPr>
        <p:spPr>
          <a:xfrm>
            <a:off x="5724128" y="572943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7778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</a:t>
            </a:r>
            <a:r>
              <a:rPr lang="en-GB" sz="1000" b="1" dirty="0" smtClean="0"/>
              <a:t>data</a:t>
            </a:r>
            <a:r>
              <a:rPr lang="en-AU" sz="1000" b="1" dirty="0" smtClean="0"/>
              <a:t>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41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 Creating datasets (cont.)</a:t>
            </a:r>
            <a:endParaRPr lang="en-AU" sz="1000" dirty="0"/>
          </a:p>
        </p:txBody>
      </p:sp>
      <p:sp>
        <p:nvSpPr>
          <p:cNvPr id="17" name="Rectangle 16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3.3.2 Saved </a:t>
            </a:r>
            <a:r>
              <a:rPr lang="en-GB" sz="1000" dirty="0"/>
              <a:t>in an open format</a:t>
            </a:r>
            <a:endParaRPr lang="en-AU" sz="1000" dirty="0"/>
          </a:p>
        </p:txBody>
      </p:sp>
      <p:sp>
        <p:nvSpPr>
          <p:cNvPr id="20" name="Rectangle 19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22" name="Rectangle 21"/>
          <p:cNvSpPr/>
          <p:nvPr/>
        </p:nvSpPr>
        <p:spPr>
          <a:xfrm>
            <a:off x="1187624" y="206084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3.3.3 Formatted </a:t>
            </a:r>
            <a:r>
              <a:rPr lang="en-GB" sz="1000" dirty="0"/>
              <a:t>properly for tabular data</a:t>
            </a:r>
            <a:endParaRPr lang="en-AU" sz="1000" dirty="0"/>
          </a:p>
        </p:txBody>
      </p:sp>
      <p:sp>
        <p:nvSpPr>
          <p:cNvPr id="24" name="Rectangle 23"/>
          <p:cNvSpPr/>
          <p:nvPr/>
        </p:nvSpPr>
        <p:spPr>
          <a:xfrm>
            <a:off x="5724128" y="20608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5" name="Rectangle 24"/>
          <p:cNvSpPr/>
          <p:nvPr/>
        </p:nvSpPr>
        <p:spPr>
          <a:xfrm>
            <a:off x="4860032" y="206084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26" name="Rectangle 25"/>
          <p:cNvSpPr/>
          <p:nvPr/>
        </p:nvSpPr>
        <p:spPr>
          <a:xfrm>
            <a:off x="1187624" y="2384884"/>
            <a:ext cx="2592288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3.3.4 Accompanied </a:t>
            </a:r>
            <a:r>
              <a:rPr lang="en-GB" sz="1000" dirty="0"/>
              <a:t>by supportive/contextual documentation</a:t>
            </a:r>
            <a:endParaRPr lang="en-AU" sz="1000" dirty="0"/>
          </a:p>
        </p:txBody>
      </p:sp>
      <p:sp>
        <p:nvSpPr>
          <p:cNvPr id="28" name="Rectangle 27"/>
          <p:cNvSpPr/>
          <p:nvPr/>
        </p:nvSpPr>
        <p:spPr>
          <a:xfrm>
            <a:off x="5724128" y="2384884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9" name="Rectangle 28"/>
          <p:cNvSpPr/>
          <p:nvPr/>
        </p:nvSpPr>
        <p:spPr>
          <a:xfrm>
            <a:off x="4860032" y="2384884"/>
            <a:ext cx="792088" cy="3960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34" name="Rectangle 33"/>
          <p:cNvSpPr/>
          <p:nvPr/>
        </p:nvSpPr>
        <p:spPr>
          <a:xfrm>
            <a:off x="1187624" y="28529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3.3.5 Extra </a:t>
            </a:r>
            <a:r>
              <a:rPr lang="en-GB" sz="1000" dirty="0"/>
              <a:t>credit</a:t>
            </a:r>
            <a:endParaRPr lang="en-AU" sz="1000" dirty="0"/>
          </a:p>
        </p:txBody>
      </p:sp>
      <p:sp>
        <p:nvSpPr>
          <p:cNvPr id="36" name="Rectangle 35"/>
          <p:cNvSpPr/>
          <p:nvPr/>
        </p:nvSpPr>
        <p:spPr>
          <a:xfrm>
            <a:off x="5724128" y="285293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285293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38" name="Rectangle 37"/>
          <p:cNvSpPr/>
          <p:nvPr/>
        </p:nvSpPr>
        <p:spPr>
          <a:xfrm>
            <a:off x="755576" y="317697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3.4 Where </a:t>
            </a:r>
            <a:r>
              <a:rPr lang="en-GB" sz="1000" dirty="0"/>
              <a:t>to publish</a:t>
            </a:r>
            <a:endParaRPr lang="en-AU" sz="1000" dirty="0"/>
          </a:p>
        </p:txBody>
      </p:sp>
      <p:sp>
        <p:nvSpPr>
          <p:cNvPr id="40" name="Rectangle 39"/>
          <p:cNvSpPr/>
          <p:nvPr/>
        </p:nvSpPr>
        <p:spPr>
          <a:xfrm>
            <a:off x="6588224" y="318002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41" name="Rectangle 40"/>
          <p:cNvSpPr/>
          <p:nvPr/>
        </p:nvSpPr>
        <p:spPr>
          <a:xfrm>
            <a:off x="5724128" y="318002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44" name="Rectangle 43"/>
          <p:cNvSpPr/>
          <p:nvPr/>
        </p:nvSpPr>
        <p:spPr>
          <a:xfrm>
            <a:off x="4860032" y="318780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46" name="Rectangle 45"/>
          <p:cNvSpPr/>
          <p:nvPr/>
        </p:nvSpPr>
        <p:spPr>
          <a:xfrm>
            <a:off x="755576" y="350100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3.5 Intro </a:t>
            </a:r>
            <a:r>
              <a:rPr lang="en-GB" sz="1000" dirty="0"/>
              <a:t>to metadata</a:t>
            </a:r>
            <a:endParaRPr lang="en-AU" sz="1000" dirty="0"/>
          </a:p>
        </p:txBody>
      </p:sp>
      <p:sp>
        <p:nvSpPr>
          <p:cNvPr id="51" name="Rectangle 50"/>
          <p:cNvSpPr/>
          <p:nvPr/>
        </p:nvSpPr>
        <p:spPr>
          <a:xfrm>
            <a:off x="1187624" y="382504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3.5.1 What </a:t>
            </a:r>
            <a:r>
              <a:rPr lang="en-GB" sz="1000" dirty="0"/>
              <a:t>is metadata?</a:t>
            </a:r>
            <a:endParaRPr lang="en-AU" sz="1000" dirty="0"/>
          </a:p>
        </p:txBody>
      </p:sp>
      <p:sp>
        <p:nvSpPr>
          <p:cNvPr id="52" name="Rectangle 51"/>
          <p:cNvSpPr/>
          <p:nvPr/>
        </p:nvSpPr>
        <p:spPr>
          <a:xfrm>
            <a:off x="3923928" y="382504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60032" y="382504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6" name="Rectangle 55"/>
          <p:cNvSpPr/>
          <p:nvPr/>
        </p:nvSpPr>
        <p:spPr>
          <a:xfrm>
            <a:off x="4860032" y="350406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7" name="Rectangle 56"/>
          <p:cNvSpPr/>
          <p:nvPr/>
        </p:nvSpPr>
        <p:spPr>
          <a:xfrm>
            <a:off x="6588224" y="350406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58" name="Rectangle 57"/>
          <p:cNvSpPr/>
          <p:nvPr/>
        </p:nvSpPr>
        <p:spPr>
          <a:xfrm>
            <a:off x="5724128" y="350406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59" name="Rectangle 58"/>
          <p:cNvSpPr/>
          <p:nvPr/>
        </p:nvSpPr>
        <p:spPr>
          <a:xfrm>
            <a:off x="6588224" y="382504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0" name="Rectangle 59"/>
          <p:cNvSpPr/>
          <p:nvPr/>
        </p:nvSpPr>
        <p:spPr>
          <a:xfrm>
            <a:off x="5724128" y="382504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1187624" y="414908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3.5.2 How </a:t>
            </a:r>
            <a:r>
              <a:rPr lang="en-GB" sz="1000" dirty="0"/>
              <a:t>is it used?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3923928" y="41490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60032" y="414908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6588224" y="41490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5724128" y="414908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755576" y="447006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3.6 Licensing </a:t>
            </a:r>
            <a:r>
              <a:rPr lang="en-GB" sz="1000" dirty="0"/>
              <a:t>your data</a:t>
            </a:r>
            <a:endParaRPr lang="en-AU" sz="1000" dirty="0"/>
          </a:p>
        </p:txBody>
      </p:sp>
      <p:sp>
        <p:nvSpPr>
          <p:cNvPr id="72" name="Rectangle 71"/>
          <p:cNvSpPr/>
          <p:nvPr/>
        </p:nvSpPr>
        <p:spPr>
          <a:xfrm>
            <a:off x="3923928" y="447311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60032" y="447311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5724128" y="447006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78" name="Rectangle 77"/>
          <p:cNvSpPr/>
          <p:nvPr/>
        </p:nvSpPr>
        <p:spPr>
          <a:xfrm>
            <a:off x="755576" y="479409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3.7 Privacy </a:t>
            </a:r>
            <a:r>
              <a:rPr lang="en-GB" sz="1000" dirty="0"/>
              <a:t>and security</a:t>
            </a:r>
            <a:endParaRPr lang="en-AU" sz="1000" dirty="0"/>
          </a:p>
        </p:txBody>
      </p:sp>
      <p:sp>
        <p:nvSpPr>
          <p:cNvPr id="79" name="Rectangle 78"/>
          <p:cNvSpPr/>
          <p:nvPr/>
        </p:nvSpPr>
        <p:spPr>
          <a:xfrm>
            <a:off x="3923928" y="47971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860032" y="479715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1" name="Rectangle 80"/>
          <p:cNvSpPr/>
          <p:nvPr/>
        </p:nvSpPr>
        <p:spPr>
          <a:xfrm>
            <a:off x="5724128" y="479715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2" name="Rectangle 81"/>
          <p:cNvSpPr/>
          <p:nvPr/>
        </p:nvSpPr>
        <p:spPr>
          <a:xfrm>
            <a:off x="755576" y="51181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3.8 Standards</a:t>
            </a:r>
            <a:endParaRPr lang="en-AU" sz="1000" dirty="0"/>
          </a:p>
        </p:txBody>
      </p:sp>
      <p:sp>
        <p:nvSpPr>
          <p:cNvPr id="83" name="Rectangle 82"/>
          <p:cNvSpPr/>
          <p:nvPr/>
        </p:nvSpPr>
        <p:spPr>
          <a:xfrm>
            <a:off x="3923928" y="512118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60032" y="512118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6" name="Rectangle 85"/>
          <p:cNvSpPr/>
          <p:nvPr/>
        </p:nvSpPr>
        <p:spPr>
          <a:xfrm>
            <a:off x="1187624" y="544522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3.8.1 Implementing </a:t>
            </a:r>
            <a:r>
              <a:rPr lang="en-GB" sz="1000" dirty="0"/>
              <a:t>standards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3923928" y="54482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60032" y="545738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1187624" y="57723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3.8.2 Standards </a:t>
            </a:r>
            <a:r>
              <a:rPr lang="en-GB" sz="1000" dirty="0"/>
              <a:t>management</a:t>
            </a:r>
            <a:endParaRPr lang="en-AU" sz="1000" dirty="0"/>
          </a:p>
        </p:txBody>
      </p:sp>
      <p:sp>
        <p:nvSpPr>
          <p:cNvPr id="90" name="Rectangle 89"/>
          <p:cNvSpPr/>
          <p:nvPr/>
        </p:nvSpPr>
        <p:spPr>
          <a:xfrm>
            <a:off x="3923928" y="577539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60032" y="578450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92" name="Rectangle 91"/>
          <p:cNvSpPr/>
          <p:nvPr/>
        </p:nvSpPr>
        <p:spPr>
          <a:xfrm>
            <a:off x="755576" y="609329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3.9 Intro </a:t>
            </a:r>
            <a:r>
              <a:rPr lang="en-GB" sz="1000" dirty="0"/>
              <a:t>to spatial data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3923928" y="60963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60032" y="609635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23928" y="350443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Rename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23928" y="2060848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23928" y="2384884"/>
            <a:ext cx="792088" cy="39604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23928" y="2852936"/>
            <a:ext cx="792088" cy="252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23928" y="3176972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</a:t>
            </a:r>
            <a:r>
              <a:rPr lang="en-GB" sz="1000" b="1" dirty="0" smtClean="0"/>
              <a:t>data</a:t>
            </a:r>
            <a:r>
              <a:rPr lang="en-AU" sz="1000" b="1" dirty="0" smtClean="0"/>
              <a:t>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41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3.9 Intro </a:t>
            </a:r>
            <a:r>
              <a:rPr lang="en-GB" sz="1000" dirty="0"/>
              <a:t>to spatial </a:t>
            </a:r>
            <a:r>
              <a:rPr lang="en-GB" sz="1000" dirty="0" smtClean="0"/>
              <a:t>data (cont.)</a:t>
            </a:r>
            <a:endParaRPr lang="en-AU" sz="1000" dirty="0"/>
          </a:p>
        </p:txBody>
      </p:sp>
      <p:sp>
        <p:nvSpPr>
          <p:cNvPr id="17" name="Rectangle 16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3.9.1 The </a:t>
            </a:r>
            <a:r>
              <a:rPr lang="en-GB" sz="1000" dirty="0"/>
              <a:t>Statistical Spatial Framework</a:t>
            </a:r>
            <a:endParaRPr lang="en-AU" sz="1000" dirty="0"/>
          </a:p>
        </p:txBody>
      </p:sp>
      <p:sp>
        <p:nvSpPr>
          <p:cNvPr id="18" name="Rectangle 17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74" name="Rectangle 73"/>
          <p:cNvSpPr/>
          <p:nvPr/>
        </p:nvSpPr>
        <p:spPr>
          <a:xfrm>
            <a:off x="755576" y="206084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3.10 FIND</a:t>
            </a:r>
            <a:endParaRPr lang="en-AU" sz="1000" dirty="0"/>
          </a:p>
        </p:txBody>
      </p:sp>
      <p:sp>
        <p:nvSpPr>
          <p:cNvPr id="75" name="Rectangle 74"/>
          <p:cNvSpPr/>
          <p:nvPr/>
        </p:nvSpPr>
        <p:spPr>
          <a:xfrm>
            <a:off x="3923928" y="20608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60032" y="206084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6" name="Rectangle 95"/>
          <p:cNvSpPr/>
          <p:nvPr/>
        </p:nvSpPr>
        <p:spPr>
          <a:xfrm>
            <a:off x="1187624" y="238488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3.10.1 Becoming </a:t>
            </a:r>
            <a:r>
              <a:rPr lang="en-GB" sz="1000" dirty="0"/>
              <a:t>a node of FIND</a:t>
            </a:r>
            <a:endParaRPr lang="en-AU" sz="1000" dirty="0"/>
          </a:p>
        </p:txBody>
      </p:sp>
      <p:sp>
        <p:nvSpPr>
          <p:cNvPr id="97" name="Rectangle 96"/>
          <p:cNvSpPr/>
          <p:nvPr/>
        </p:nvSpPr>
        <p:spPr>
          <a:xfrm>
            <a:off x="3923928" y="23848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60032" y="238488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9" name="Rectangle 98"/>
          <p:cNvSpPr/>
          <p:nvPr/>
        </p:nvSpPr>
        <p:spPr>
          <a:xfrm>
            <a:off x="755576" y="27089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 National </a:t>
            </a:r>
            <a:r>
              <a:rPr lang="en-GB" sz="1000" dirty="0"/>
              <a:t>Map</a:t>
            </a:r>
            <a:endParaRPr lang="en-AU" sz="1000" dirty="0"/>
          </a:p>
        </p:txBody>
      </p:sp>
      <p:sp>
        <p:nvSpPr>
          <p:cNvPr id="100" name="Rectangle 99"/>
          <p:cNvSpPr/>
          <p:nvPr/>
        </p:nvSpPr>
        <p:spPr>
          <a:xfrm>
            <a:off x="3923928" y="27089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60032" y="270892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1187624" y="303295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3.11.1 What </a:t>
            </a:r>
            <a:r>
              <a:rPr lang="en-GB" sz="1000" dirty="0"/>
              <a:t>is the National Map</a:t>
            </a:r>
            <a:endParaRPr lang="en-AU" sz="1000" dirty="0"/>
          </a:p>
        </p:txBody>
      </p:sp>
      <p:sp>
        <p:nvSpPr>
          <p:cNvPr id="103" name="Rectangle 102"/>
          <p:cNvSpPr/>
          <p:nvPr/>
        </p:nvSpPr>
        <p:spPr>
          <a:xfrm>
            <a:off x="3923928" y="303295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60032" y="303295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5" name="Rectangle 104"/>
          <p:cNvSpPr/>
          <p:nvPr/>
        </p:nvSpPr>
        <p:spPr>
          <a:xfrm>
            <a:off x="1187624" y="335699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3.11.2 How </a:t>
            </a:r>
            <a:r>
              <a:rPr lang="en-GB" sz="1000" dirty="0"/>
              <a:t>do you use the data?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3923928" y="335699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724128" y="303295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10" name="Rectangle 109"/>
          <p:cNvSpPr/>
          <p:nvPr/>
        </p:nvSpPr>
        <p:spPr>
          <a:xfrm>
            <a:off x="1187624" y="368102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3.11.3 How </a:t>
            </a:r>
            <a:r>
              <a:rPr lang="en-GB" sz="1000" dirty="0"/>
              <a:t>do you add data?</a:t>
            </a:r>
            <a:endParaRPr lang="en-AU" sz="1000" dirty="0"/>
          </a:p>
        </p:txBody>
      </p:sp>
      <p:sp>
        <p:nvSpPr>
          <p:cNvPr id="111" name="Rectangle 110"/>
          <p:cNvSpPr/>
          <p:nvPr/>
        </p:nvSpPr>
        <p:spPr>
          <a:xfrm>
            <a:off x="3923928" y="368102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87624" y="400506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3.11.4 How </a:t>
            </a:r>
            <a:r>
              <a:rPr lang="en-GB" sz="1000" dirty="0"/>
              <a:t>does the National Map work?</a:t>
            </a:r>
            <a:endParaRPr lang="en-AU" sz="1000" dirty="0"/>
          </a:p>
        </p:txBody>
      </p:sp>
      <p:sp>
        <p:nvSpPr>
          <p:cNvPr id="120" name="Rectangle 119"/>
          <p:cNvSpPr/>
          <p:nvPr/>
        </p:nvSpPr>
        <p:spPr>
          <a:xfrm>
            <a:off x="3923928" y="400506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60032" y="400506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5" name="Rectangle 124"/>
          <p:cNvSpPr/>
          <p:nvPr/>
        </p:nvSpPr>
        <p:spPr>
          <a:xfrm>
            <a:off x="5724128" y="400506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27" name="Rectangle 126"/>
          <p:cNvSpPr/>
          <p:nvPr/>
        </p:nvSpPr>
        <p:spPr>
          <a:xfrm>
            <a:off x="1187624" y="434224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3.11.5 Open </a:t>
            </a:r>
            <a:r>
              <a:rPr lang="en-GB" sz="1000" dirty="0"/>
              <a:t>source software</a:t>
            </a:r>
            <a:endParaRPr lang="en-AU" sz="1000" dirty="0"/>
          </a:p>
        </p:txBody>
      </p:sp>
      <p:sp>
        <p:nvSpPr>
          <p:cNvPr id="128" name="Rectangle 127"/>
          <p:cNvSpPr/>
          <p:nvPr/>
        </p:nvSpPr>
        <p:spPr>
          <a:xfrm>
            <a:off x="3923928" y="434224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859640" y="434224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31" name="Rectangle 130"/>
          <p:cNvSpPr/>
          <p:nvPr/>
        </p:nvSpPr>
        <p:spPr>
          <a:xfrm>
            <a:off x="755576" y="46683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 Data </a:t>
            </a:r>
            <a:r>
              <a:rPr lang="en-GB" sz="1000" dirty="0"/>
              <a:t>portals</a:t>
            </a:r>
            <a:endParaRPr lang="en-AU" sz="1000" dirty="0"/>
          </a:p>
        </p:txBody>
      </p:sp>
      <p:sp>
        <p:nvSpPr>
          <p:cNvPr id="138" name="Rectangle 137"/>
          <p:cNvSpPr/>
          <p:nvPr/>
        </p:nvSpPr>
        <p:spPr>
          <a:xfrm>
            <a:off x="4860032" y="466837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39" name="Rectangle 138"/>
          <p:cNvSpPr/>
          <p:nvPr/>
        </p:nvSpPr>
        <p:spPr>
          <a:xfrm>
            <a:off x="5724128" y="466837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0" name="Rectangle 139"/>
          <p:cNvSpPr/>
          <p:nvPr/>
        </p:nvSpPr>
        <p:spPr>
          <a:xfrm>
            <a:off x="6588224" y="466837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46" name="Rectangle 145"/>
          <p:cNvSpPr/>
          <p:nvPr/>
        </p:nvSpPr>
        <p:spPr>
          <a:xfrm>
            <a:off x="1187624" y="501317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3.12.1 Federal</a:t>
            </a:r>
            <a:endParaRPr lang="en-AU" sz="1000" dirty="0"/>
          </a:p>
        </p:txBody>
      </p:sp>
      <p:sp>
        <p:nvSpPr>
          <p:cNvPr id="147" name="Rectangle 146"/>
          <p:cNvSpPr/>
          <p:nvPr/>
        </p:nvSpPr>
        <p:spPr>
          <a:xfrm>
            <a:off x="3923928" y="50131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60032" y="501317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0" name="Rectangle 149"/>
          <p:cNvSpPr/>
          <p:nvPr/>
        </p:nvSpPr>
        <p:spPr>
          <a:xfrm>
            <a:off x="5724128" y="501317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1" name="Rectangle 150"/>
          <p:cNvSpPr/>
          <p:nvPr/>
        </p:nvSpPr>
        <p:spPr>
          <a:xfrm>
            <a:off x="1187624" y="535245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3.12.2 Australian </a:t>
            </a:r>
            <a:r>
              <a:rPr lang="en-GB" sz="1000" dirty="0"/>
              <a:t>Capital Territory</a:t>
            </a:r>
            <a:endParaRPr lang="en-AU" sz="1000" dirty="0"/>
          </a:p>
        </p:txBody>
      </p:sp>
      <p:sp>
        <p:nvSpPr>
          <p:cNvPr id="152" name="Rectangle 151"/>
          <p:cNvSpPr/>
          <p:nvPr/>
        </p:nvSpPr>
        <p:spPr>
          <a:xfrm>
            <a:off x="3923928" y="53524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860032" y="535245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4" name="Rectangle 153"/>
          <p:cNvSpPr/>
          <p:nvPr/>
        </p:nvSpPr>
        <p:spPr>
          <a:xfrm>
            <a:off x="5724128" y="535245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5" name="Rectangle 154"/>
          <p:cNvSpPr/>
          <p:nvPr/>
        </p:nvSpPr>
        <p:spPr>
          <a:xfrm>
            <a:off x="1187624" y="568410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3.12.3 New </a:t>
            </a:r>
            <a:r>
              <a:rPr lang="en-GB" sz="1000" dirty="0"/>
              <a:t>South Wales</a:t>
            </a:r>
            <a:endParaRPr lang="en-AU" sz="1000" dirty="0"/>
          </a:p>
        </p:txBody>
      </p:sp>
      <p:sp>
        <p:nvSpPr>
          <p:cNvPr id="156" name="Rectangle 155"/>
          <p:cNvSpPr/>
          <p:nvPr/>
        </p:nvSpPr>
        <p:spPr>
          <a:xfrm>
            <a:off x="3923928" y="56841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860032" y="568410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8" name="Rectangle 157"/>
          <p:cNvSpPr/>
          <p:nvPr/>
        </p:nvSpPr>
        <p:spPr>
          <a:xfrm>
            <a:off x="5724128" y="568410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64" name="Rectangle 163"/>
          <p:cNvSpPr/>
          <p:nvPr/>
        </p:nvSpPr>
        <p:spPr>
          <a:xfrm>
            <a:off x="1187624" y="602128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3.12.4 Queensland</a:t>
            </a:r>
            <a:endParaRPr lang="en-AU" sz="1000" dirty="0"/>
          </a:p>
        </p:txBody>
      </p:sp>
      <p:sp>
        <p:nvSpPr>
          <p:cNvPr id="165" name="Rectangle 164"/>
          <p:cNvSpPr/>
          <p:nvPr/>
        </p:nvSpPr>
        <p:spPr>
          <a:xfrm>
            <a:off x="3923928" y="602128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60032" y="602128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67" name="Rectangle 166"/>
          <p:cNvSpPr/>
          <p:nvPr/>
        </p:nvSpPr>
        <p:spPr>
          <a:xfrm>
            <a:off x="5724128" y="602128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68" name="Rectangle 167"/>
          <p:cNvSpPr/>
          <p:nvPr/>
        </p:nvSpPr>
        <p:spPr>
          <a:xfrm>
            <a:off x="3923928" y="4668376"/>
            <a:ext cx="792088" cy="2520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Move 3.4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860032" y="368102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71" name="Rectangle 170"/>
          <p:cNvSpPr/>
          <p:nvPr/>
        </p:nvSpPr>
        <p:spPr>
          <a:xfrm>
            <a:off x="5724128" y="368102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75" name="Rectangle 174"/>
          <p:cNvSpPr/>
          <p:nvPr/>
        </p:nvSpPr>
        <p:spPr>
          <a:xfrm>
            <a:off x="4859640" y="335699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62" name="Rectangle 61"/>
          <p:cNvSpPr/>
          <p:nvPr/>
        </p:nvSpPr>
        <p:spPr>
          <a:xfrm>
            <a:off x="5724128" y="270892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71858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</a:t>
            </a:r>
            <a:r>
              <a:rPr lang="en-GB" sz="1000" b="1" dirty="0" smtClean="0"/>
              <a:t>data</a:t>
            </a:r>
            <a:r>
              <a:rPr lang="en-AU" sz="1000" b="1" dirty="0" smtClean="0"/>
              <a:t>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41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 Data portals</a:t>
            </a:r>
            <a:r>
              <a:rPr lang="en-AU" sz="1000" dirty="0" smtClean="0"/>
              <a:t> </a:t>
            </a:r>
            <a:r>
              <a:rPr lang="en-GB" sz="1000" dirty="0" smtClean="0"/>
              <a:t>(cont.)</a:t>
            </a:r>
            <a:endParaRPr lang="en-AU" sz="1000" dirty="0"/>
          </a:p>
        </p:txBody>
      </p:sp>
      <p:sp>
        <p:nvSpPr>
          <p:cNvPr id="17" name="Rectangle 16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3.12.5 South </a:t>
            </a:r>
            <a:r>
              <a:rPr lang="en-GB" sz="1000" dirty="0"/>
              <a:t>Australia</a:t>
            </a:r>
            <a:endParaRPr lang="en-AU" sz="1000" dirty="0"/>
          </a:p>
        </p:txBody>
      </p:sp>
      <p:sp>
        <p:nvSpPr>
          <p:cNvPr id="18" name="Rectangle 17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1187624" y="207608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3.12.6 Victoria</a:t>
            </a:r>
            <a:endParaRPr lang="en-AU" sz="1000" dirty="0"/>
          </a:p>
        </p:txBody>
      </p:sp>
      <p:sp>
        <p:nvSpPr>
          <p:cNvPr id="67" name="Rectangle 66"/>
          <p:cNvSpPr/>
          <p:nvPr/>
        </p:nvSpPr>
        <p:spPr>
          <a:xfrm>
            <a:off x="3923928" y="207608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0032" y="207608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5724128" y="207608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70" name="Rectangle 69"/>
          <p:cNvSpPr/>
          <p:nvPr/>
        </p:nvSpPr>
        <p:spPr>
          <a:xfrm>
            <a:off x="1187624" y="241326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3.12.7 Western </a:t>
            </a:r>
            <a:r>
              <a:rPr lang="en-GB" sz="1000" dirty="0"/>
              <a:t>Australia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3923928" y="241326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60032" y="241326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3" name="Rectangle 72"/>
          <p:cNvSpPr/>
          <p:nvPr/>
        </p:nvSpPr>
        <p:spPr>
          <a:xfrm>
            <a:off x="5724128" y="241326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1187624" y="275044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3.12.8 Tasmania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3923928" y="27504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60032" y="27504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9" name="Rectangle 78"/>
          <p:cNvSpPr/>
          <p:nvPr/>
        </p:nvSpPr>
        <p:spPr>
          <a:xfrm>
            <a:off x="5724128" y="275044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0" name="Rectangle 79"/>
          <p:cNvSpPr/>
          <p:nvPr/>
        </p:nvSpPr>
        <p:spPr>
          <a:xfrm>
            <a:off x="1187624" y="308972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3.12.9 Local </a:t>
            </a:r>
            <a:r>
              <a:rPr lang="en-GB" sz="1000" dirty="0"/>
              <a:t>Governments</a:t>
            </a:r>
            <a:endParaRPr lang="en-AU" sz="1000" dirty="0"/>
          </a:p>
        </p:txBody>
      </p:sp>
      <p:sp>
        <p:nvSpPr>
          <p:cNvPr id="81" name="Rectangle 80"/>
          <p:cNvSpPr/>
          <p:nvPr/>
        </p:nvSpPr>
        <p:spPr>
          <a:xfrm>
            <a:off x="3923928" y="308972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860032" y="308972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3" name="Rectangle 82"/>
          <p:cNvSpPr/>
          <p:nvPr/>
        </p:nvSpPr>
        <p:spPr>
          <a:xfrm>
            <a:off x="5724128" y="308972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4" name="Rectangle 83"/>
          <p:cNvSpPr/>
          <p:nvPr/>
        </p:nvSpPr>
        <p:spPr>
          <a:xfrm>
            <a:off x="1187624" y="342138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3.12.10 International</a:t>
            </a:r>
            <a:endParaRPr lang="en-AU" sz="1000" dirty="0"/>
          </a:p>
        </p:txBody>
      </p:sp>
      <p:sp>
        <p:nvSpPr>
          <p:cNvPr id="85" name="Rectangle 84"/>
          <p:cNvSpPr/>
          <p:nvPr/>
        </p:nvSpPr>
        <p:spPr>
          <a:xfrm>
            <a:off x="3923928" y="34213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60032" y="34213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5724128" y="342138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80838" y="3781420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23928" y="3781420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860032" y="3781420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80838" y="3853428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data.gov.au</a:t>
            </a:r>
            <a:endParaRPr lang="en-AU" sz="1000" b="1" dirty="0"/>
          </a:p>
        </p:txBody>
      </p:sp>
      <p:sp>
        <p:nvSpPr>
          <p:cNvPr id="92" name="Rectangle 91"/>
          <p:cNvSpPr/>
          <p:nvPr/>
        </p:nvSpPr>
        <p:spPr>
          <a:xfrm>
            <a:off x="480838" y="4185084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 Introduction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3923928" y="385342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60032" y="385342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3" name="Rectangle 112"/>
          <p:cNvSpPr/>
          <p:nvPr/>
        </p:nvSpPr>
        <p:spPr>
          <a:xfrm>
            <a:off x="5724128" y="385342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16" name="Rectangle 115"/>
          <p:cNvSpPr/>
          <p:nvPr/>
        </p:nvSpPr>
        <p:spPr>
          <a:xfrm>
            <a:off x="3923928" y="41850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860032" y="418508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8" name="Rectangle 117"/>
          <p:cNvSpPr/>
          <p:nvPr/>
        </p:nvSpPr>
        <p:spPr>
          <a:xfrm>
            <a:off x="5724128" y="418508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71" name="Rectangle 170"/>
          <p:cNvSpPr/>
          <p:nvPr/>
        </p:nvSpPr>
        <p:spPr>
          <a:xfrm>
            <a:off x="755576" y="45091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4.1.1 How </a:t>
            </a:r>
            <a:r>
              <a:rPr lang="en-GB" sz="1000" dirty="0"/>
              <a:t>does it work</a:t>
            </a:r>
            <a:endParaRPr lang="en-AU" sz="1000" dirty="0"/>
          </a:p>
        </p:txBody>
      </p:sp>
      <p:sp>
        <p:nvSpPr>
          <p:cNvPr id="172" name="Rectangle 171"/>
          <p:cNvSpPr/>
          <p:nvPr/>
        </p:nvSpPr>
        <p:spPr>
          <a:xfrm>
            <a:off x="3923928" y="45091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860032" y="450912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75" name="Rectangle 174"/>
          <p:cNvSpPr/>
          <p:nvPr/>
        </p:nvSpPr>
        <p:spPr>
          <a:xfrm>
            <a:off x="755576" y="483315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4.1.2 What </a:t>
            </a:r>
            <a:r>
              <a:rPr lang="en-GB" sz="1000" dirty="0"/>
              <a:t>datasets should entities publish</a:t>
            </a:r>
            <a:endParaRPr lang="en-AU" sz="1000" dirty="0"/>
          </a:p>
        </p:txBody>
      </p:sp>
      <p:sp>
        <p:nvSpPr>
          <p:cNvPr id="179" name="Rectangle 178"/>
          <p:cNvSpPr/>
          <p:nvPr/>
        </p:nvSpPr>
        <p:spPr>
          <a:xfrm>
            <a:off x="6588224" y="483315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80" name="Rectangle 179"/>
          <p:cNvSpPr/>
          <p:nvPr/>
        </p:nvSpPr>
        <p:spPr>
          <a:xfrm>
            <a:off x="5724128" y="483315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81" name="Rectangle 180"/>
          <p:cNvSpPr/>
          <p:nvPr/>
        </p:nvSpPr>
        <p:spPr>
          <a:xfrm>
            <a:off x="4860032" y="483315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82" name="Rectangle 181"/>
          <p:cNvSpPr/>
          <p:nvPr/>
        </p:nvSpPr>
        <p:spPr>
          <a:xfrm>
            <a:off x="755576" y="515719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4.1.3 Mitigating </a:t>
            </a:r>
            <a:r>
              <a:rPr lang="en-GB" sz="1000" dirty="0"/>
              <a:t>Cost of FOI</a:t>
            </a:r>
            <a:endParaRPr lang="en-AU" sz="1000" dirty="0"/>
          </a:p>
        </p:txBody>
      </p:sp>
      <p:sp>
        <p:nvSpPr>
          <p:cNvPr id="186" name="Rectangle 185"/>
          <p:cNvSpPr/>
          <p:nvPr/>
        </p:nvSpPr>
        <p:spPr>
          <a:xfrm>
            <a:off x="4860032" y="515719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91" name="Rectangle 190"/>
          <p:cNvSpPr/>
          <p:nvPr/>
        </p:nvSpPr>
        <p:spPr>
          <a:xfrm>
            <a:off x="459929" y="5488848"/>
            <a:ext cx="3319983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 Starting </a:t>
            </a:r>
            <a:r>
              <a:rPr lang="en-GB" sz="1000" dirty="0"/>
              <a:t>on </a:t>
            </a:r>
            <a:r>
              <a:rPr lang="en-GB" sz="1000" dirty="0" err="1"/>
              <a:t>datagovau</a:t>
            </a:r>
            <a:endParaRPr lang="en-AU" sz="1000" dirty="0"/>
          </a:p>
        </p:txBody>
      </p:sp>
      <p:sp>
        <p:nvSpPr>
          <p:cNvPr id="192" name="Rectangle 191"/>
          <p:cNvSpPr/>
          <p:nvPr/>
        </p:nvSpPr>
        <p:spPr>
          <a:xfrm>
            <a:off x="3923928" y="54888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860032" y="54888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95" name="Rectangle 194"/>
          <p:cNvSpPr/>
          <p:nvPr/>
        </p:nvSpPr>
        <p:spPr>
          <a:xfrm>
            <a:off x="755576" y="580526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4.2.1 A </a:t>
            </a:r>
            <a:r>
              <a:rPr lang="en-GB" sz="1000" dirty="0"/>
              <a:t>quick note for councils joining data.gov.au</a:t>
            </a:r>
            <a:endParaRPr lang="en-AU" sz="1000" dirty="0"/>
          </a:p>
        </p:txBody>
      </p:sp>
      <p:sp>
        <p:nvSpPr>
          <p:cNvPr id="196" name="Rectangle 195"/>
          <p:cNvSpPr/>
          <p:nvPr/>
        </p:nvSpPr>
        <p:spPr>
          <a:xfrm>
            <a:off x="3923928" y="580526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724128" y="579646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99" name="Rectangle 198"/>
          <p:cNvSpPr/>
          <p:nvPr/>
        </p:nvSpPr>
        <p:spPr>
          <a:xfrm>
            <a:off x="4860032" y="579646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201" name="Rectangle 200"/>
          <p:cNvSpPr/>
          <p:nvPr/>
        </p:nvSpPr>
        <p:spPr>
          <a:xfrm>
            <a:off x="3923928" y="5157192"/>
            <a:ext cx="792088" cy="2520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Move 2.2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923928" y="4833156"/>
            <a:ext cx="792088" cy="2520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Move 2.2</a:t>
            </a:r>
            <a:endParaRPr lang="en-A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73681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4.2.2 Resetting </a:t>
            </a:r>
            <a:r>
              <a:rPr lang="en-GB" sz="1000" dirty="0"/>
              <a:t>your password</a:t>
            </a:r>
            <a:endParaRPr lang="en-AU" sz="1000" dirty="0"/>
          </a:p>
        </p:txBody>
      </p:sp>
      <p:sp>
        <p:nvSpPr>
          <p:cNvPr id="63" name="Rectangle 62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5" name="Rectangle 74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96" name="Rectangle 95"/>
          <p:cNvSpPr/>
          <p:nvPr/>
        </p:nvSpPr>
        <p:spPr>
          <a:xfrm>
            <a:off x="755576" y="2060848"/>
            <a:ext cx="3024336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 Creating </a:t>
            </a:r>
            <a:r>
              <a:rPr lang="en-GB" sz="1000" dirty="0"/>
              <a:t>and editing your organisations information and data categorisation</a:t>
            </a:r>
            <a:endParaRPr lang="en-AU" sz="1000" dirty="0"/>
          </a:p>
        </p:txBody>
      </p:sp>
      <p:sp>
        <p:nvSpPr>
          <p:cNvPr id="97" name="Rectangle 96"/>
          <p:cNvSpPr/>
          <p:nvPr/>
        </p:nvSpPr>
        <p:spPr>
          <a:xfrm>
            <a:off x="3923928" y="2060848"/>
            <a:ext cx="792088" cy="396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60032" y="2060848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0" name="Rectangle 99"/>
          <p:cNvSpPr/>
          <p:nvPr/>
        </p:nvSpPr>
        <p:spPr>
          <a:xfrm>
            <a:off x="1187624" y="253652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4.2.3.1 Organisation</a:t>
            </a:r>
            <a:endParaRPr lang="en-AU" sz="1000" dirty="0"/>
          </a:p>
        </p:txBody>
      </p:sp>
      <p:sp>
        <p:nvSpPr>
          <p:cNvPr id="101" name="Rectangle 100"/>
          <p:cNvSpPr/>
          <p:nvPr/>
        </p:nvSpPr>
        <p:spPr>
          <a:xfrm>
            <a:off x="4860032" y="253652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3" name="Rectangle 102"/>
          <p:cNvSpPr/>
          <p:nvPr/>
        </p:nvSpPr>
        <p:spPr>
          <a:xfrm>
            <a:off x="3923928" y="25365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87624" y="285846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4.2.3.2 Updating </a:t>
            </a:r>
            <a:r>
              <a:rPr lang="en-GB" sz="1000" dirty="0"/>
              <a:t>an organisation’s details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4860032" y="285846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285846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87624" y="31977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4.2.3.3 Adding </a:t>
            </a:r>
            <a:r>
              <a:rPr lang="en-GB" sz="1000" dirty="0"/>
              <a:t>users to your organisation</a:t>
            </a:r>
            <a:endParaRPr lang="en-AU" sz="1000" dirty="0"/>
          </a:p>
        </p:txBody>
      </p:sp>
      <p:sp>
        <p:nvSpPr>
          <p:cNvPr id="109" name="Rectangle 108"/>
          <p:cNvSpPr/>
          <p:nvPr/>
        </p:nvSpPr>
        <p:spPr>
          <a:xfrm>
            <a:off x="4860032" y="319773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0" name="Rectangle 109"/>
          <p:cNvSpPr/>
          <p:nvPr/>
        </p:nvSpPr>
        <p:spPr>
          <a:xfrm>
            <a:off x="3923928" y="319773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 Starting </a:t>
            </a:r>
            <a:r>
              <a:rPr lang="en-GB" sz="1000" dirty="0"/>
              <a:t>on </a:t>
            </a:r>
            <a:r>
              <a:rPr lang="en-GB" sz="1000" dirty="0" err="1" smtClean="0"/>
              <a:t>datagovau</a:t>
            </a:r>
            <a:r>
              <a:rPr lang="en-GB" sz="1000" dirty="0" smtClean="0"/>
              <a:t> (</a:t>
            </a:r>
            <a:r>
              <a:rPr lang="en-GB" sz="1000" dirty="0" err="1" smtClean="0"/>
              <a:t>cont</a:t>
            </a:r>
            <a:r>
              <a:rPr lang="en-GB" sz="1000" dirty="0" smtClean="0"/>
              <a:t>)</a:t>
            </a:r>
            <a:endParaRPr lang="en-AU" sz="1000" dirty="0"/>
          </a:p>
        </p:txBody>
      </p:sp>
      <p:sp>
        <p:nvSpPr>
          <p:cNvPr id="133" name="Rectangle 132"/>
          <p:cNvSpPr/>
          <p:nvPr/>
        </p:nvSpPr>
        <p:spPr>
          <a:xfrm>
            <a:off x="459928" y="3537012"/>
            <a:ext cx="3319983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 Publishing </a:t>
            </a:r>
            <a:r>
              <a:rPr lang="en-GB" sz="1000" dirty="0"/>
              <a:t>Data</a:t>
            </a:r>
            <a:endParaRPr lang="en-AU" sz="1000" dirty="0"/>
          </a:p>
        </p:txBody>
      </p:sp>
      <p:sp>
        <p:nvSpPr>
          <p:cNvPr id="134" name="Rectangle 133"/>
          <p:cNvSpPr/>
          <p:nvPr/>
        </p:nvSpPr>
        <p:spPr>
          <a:xfrm>
            <a:off x="3923928" y="35370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60032" y="35370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38" name="Rectangle 137"/>
          <p:cNvSpPr/>
          <p:nvPr/>
        </p:nvSpPr>
        <p:spPr>
          <a:xfrm>
            <a:off x="755576" y="386104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4.3.1 Format</a:t>
            </a:r>
            <a:endParaRPr lang="en-AU" sz="1000" dirty="0"/>
          </a:p>
        </p:txBody>
      </p:sp>
      <p:sp>
        <p:nvSpPr>
          <p:cNvPr id="139" name="Rectangle 138"/>
          <p:cNvSpPr/>
          <p:nvPr/>
        </p:nvSpPr>
        <p:spPr>
          <a:xfrm>
            <a:off x="3923928" y="38610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724128" y="38610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386104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42" name="Rectangle 141"/>
          <p:cNvSpPr/>
          <p:nvPr/>
        </p:nvSpPr>
        <p:spPr>
          <a:xfrm>
            <a:off x="1187624" y="418508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4.3.1.1 Compressing </a:t>
            </a:r>
            <a:r>
              <a:rPr lang="en-GB" sz="1000" dirty="0"/>
              <a:t>a CSV into a ZIP</a:t>
            </a:r>
            <a:endParaRPr lang="en-AU" sz="1000" dirty="0"/>
          </a:p>
        </p:txBody>
      </p:sp>
      <p:sp>
        <p:nvSpPr>
          <p:cNvPr id="143" name="Rectangle 142"/>
          <p:cNvSpPr/>
          <p:nvPr/>
        </p:nvSpPr>
        <p:spPr>
          <a:xfrm>
            <a:off x="3923928" y="41850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860032" y="418508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6" name="Rectangle 145"/>
          <p:cNvSpPr/>
          <p:nvPr/>
        </p:nvSpPr>
        <p:spPr>
          <a:xfrm>
            <a:off x="755576" y="45091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4.3.2 Supportive </a:t>
            </a:r>
            <a:r>
              <a:rPr lang="en-GB" sz="1000" dirty="0"/>
              <a:t>documentation/context</a:t>
            </a:r>
            <a:endParaRPr lang="en-AU" sz="1000" dirty="0"/>
          </a:p>
        </p:txBody>
      </p:sp>
      <p:sp>
        <p:nvSpPr>
          <p:cNvPr id="147" name="Rectangle 146"/>
          <p:cNvSpPr/>
          <p:nvPr/>
        </p:nvSpPr>
        <p:spPr>
          <a:xfrm>
            <a:off x="3923928" y="45091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724128" y="450912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9" name="Rectangle 148"/>
          <p:cNvSpPr/>
          <p:nvPr/>
        </p:nvSpPr>
        <p:spPr>
          <a:xfrm>
            <a:off x="4860032" y="450912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50" name="Rectangle 149"/>
          <p:cNvSpPr/>
          <p:nvPr/>
        </p:nvSpPr>
        <p:spPr>
          <a:xfrm>
            <a:off x="755576" y="483868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 Automated </a:t>
            </a:r>
            <a:r>
              <a:rPr lang="en-GB" sz="1000" dirty="0"/>
              <a:t>Publishing</a:t>
            </a:r>
            <a:endParaRPr lang="en-AU" sz="1000" dirty="0"/>
          </a:p>
        </p:txBody>
      </p:sp>
      <p:sp>
        <p:nvSpPr>
          <p:cNvPr id="151" name="Rectangle 150"/>
          <p:cNvSpPr/>
          <p:nvPr/>
        </p:nvSpPr>
        <p:spPr>
          <a:xfrm>
            <a:off x="3923928" y="48386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723736" y="48386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4" name="Rectangle 153"/>
          <p:cNvSpPr/>
          <p:nvPr/>
        </p:nvSpPr>
        <p:spPr>
          <a:xfrm>
            <a:off x="4860032" y="483868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55" name="Rectangle 154"/>
          <p:cNvSpPr/>
          <p:nvPr/>
        </p:nvSpPr>
        <p:spPr>
          <a:xfrm>
            <a:off x="1187624" y="5164812"/>
            <a:ext cx="2592288" cy="424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4.3.3.1 Automating </a:t>
            </a:r>
            <a:r>
              <a:rPr lang="en-GB" sz="1000" dirty="0"/>
              <a:t>data harvest from your ArcGIS Open Data site</a:t>
            </a:r>
            <a:endParaRPr lang="en-AU" sz="1000" dirty="0"/>
          </a:p>
        </p:txBody>
      </p:sp>
      <p:sp>
        <p:nvSpPr>
          <p:cNvPr id="156" name="Rectangle 155"/>
          <p:cNvSpPr/>
          <p:nvPr/>
        </p:nvSpPr>
        <p:spPr>
          <a:xfrm>
            <a:off x="3923928" y="5164812"/>
            <a:ext cx="792088" cy="424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723736" y="5164812"/>
            <a:ext cx="792088" cy="4244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8" name="Rectangle 157"/>
          <p:cNvSpPr/>
          <p:nvPr/>
        </p:nvSpPr>
        <p:spPr>
          <a:xfrm>
            <a:off x="4860032" y="5164812"/>
            <a:ext cx="792088" cy="4244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60" name="Rectangle 159"/>
          <p:cNvSpPr/>
          <p:nvPr/>
        </p:nvSpPr>
        <p:spPr>
          <a:xfrm>
            <a:off x="1187624" y="5661248"/>
            <a:ext cx="2592288" cy="424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4.3.3.2 Automating </a:t>
            </a:r>
            <a:r>
              <a:rPr lang="en-GB" sz="1000" dirty="0"/>
              <a:t>data transformation and uploading with </a:t>
            </a:r>
            <a:r>
              <a:rPr lang="en-GB" sz="1000" dirty="0" err="1"/>
              <a:t>Taverna</a:t>
            </a:r>
            <a:endParaRPr lang="en-AU" sz="1000" dirty="0"/>
          </a:p>
        </p:txBody>
      </p:sp>
      <p:sp>
        <p:nvSpPr>
          <p:cNvPr id="161" name="Rectangle 160"/>
          <p:cNvSpPr/>
          <p:nvPr/>
        </p:nvSpPr>
        <p:spPr>
          <a:xfrm>
            <a:off x="3923928" y="5661248"/>
            <a:ext cx="792088" cy="424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60032" y="5661248"/>
            <a:ext cx="792088" cy="4244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7823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73681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 Automated Publishing (</a:t>
            </a:r>
            <a:r>
              <a:rPr lang="en-GB" sz="1000" dirty="0" err="1" smtClean="0"/>
              <a:t>cont</a:t>
            </a:r>
            <a:r>
              <a:rPr lang="en-GB" sz="1000" dirty="0" smtClean="0"/>
              <a:t>)</a:t>
            </a:r>
            <a:endParaRPr lang="en-AU" sz="1000" dirty="0"/>
          </a:p>
        </p:txBody>
      </p:sp>
      <p:sp>
        <p:nvSpPr>
          <p:cNvPr id="131" name="Rectangle 130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 Publishing Data</a:t>
            </a:r>
            <a:r>
              <a:rPr lang="en-AU" sz="1000" dirty="0" smtClean="0"/>
              <a:t> </a:t>
            </a:r>
            <a:r>
              <a:rPr lang="en-GB" sz="1000" dirty="0" smtClean="0"/>
              <a:t>(</a:t>
            </a:r>
            <a:r>
              <a:rPr lang="en-GB" sz="1000" dirty="0" err="1" smtClean="0"/>
              <a:t>cont</a:t>
            </a:r>
            <a:r>
              <a:rPr lang="en-GB" sz="1000" dirty="0" smtClean="0"/>
              <a:t>)</a:t>
            </a:r>
            <a:endParaRPr lang="en-AU" sz="1000" dirty="0"/>
          </a:p>
        </p:txBody>
      </p:sp>
      <p:sp>
        <p:nvSpPr>
          <p:cNvPr id="53" name="Rectangle 52"/>
          <p:cNvSpPr/>
          <p:nvPr/>
        </p:nvSpPr>
        <p:spPr>
          <a:xfrm>
            <a:off x="1187624" y="2068468"/>
            <a:ext cx="2592288" cy="424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4.3.3.3 Automating </a:t>
            </a:r>
            <a:r>
              <a:rPr lang="en-GB" sz="1000" dirty="0"/>
              <a:t>CKAN data uploads using FME</a:t>
            </a:r>
            <a:endParaRPr lang="en-AU" sz="1000" dirty="0"/>
          </a:p>
        </p:txBody>
      </p:sp>
      <p:sp>
        <p:nvSpPr>
          <p:cNvPr id="54" name="Rectangle 53"/>
          <p:cNvSpPr/>
          <p:nvPr/>
        </p:nvSpPr>
        <p:spPr>
          <a:xfrm>
            <a:off x="3923928" y="2068468"/>
            <a:ext cx="792088" cy="424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60032" y="2068468"/>
            <a:ext cx="792088" cy="4244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57" name="Rectangle 56"/>
          <p:cNvSpPr/>
          <p:nvPr/>
        </p:nvSpPr>
        <p:spPr>
          <a:xfrm>
            <a:off x="755576" y="256490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4.3.4 Manual </a:t>
            </a:r>
            <a:r>
              <a:rPr lang="en-GB" sz="1000" dirty="0"/>
              <a:t>Publishing</a:t>
            </a:r>
            <a:endParaRPr lang="en-AU" sz="1000" dirty="0"/>
          </a:p>
        </p:txBody>
      </p:sp>
      <p:sp>
        <p:nvSpPr>
          <p:cNvPr id="58" name="Rectangle 57"/>
          <p:cNvSpPr/>
          <p:nvPr/>
        </p:nvSpPr>
        <p:spPr>
          <a:xfrm>
            <a:off x="3923928" y="256490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60032" y="256490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0" name="Rectangle 59"/>
          <p:cNvSpPr/>
          <p:nvPr/>
        </p:nvSpPr>
        <p:spPr>
          <a:xfrm>
            <a:off x="755576" y="289656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 Updating </a:t>
            </a:r>
            <a:r>
              <a:rPr lang="en-GB" sz="1000" dirty="0"/>
              <a:t>an Existing Dataset</a:t>
            </a:r>
            <a:endParaRPr lang="en-AU" sz="1000" dirty="0"/>
          </a:p>
        </p:txBody>
      </p:sp>
      <p:sp>
        <p:nvSpPr>
          <p:cNvPr id="61" name="Rectangle 60"/>
          <p:cNvSpPr/>
          <p:nvPr/>
        </p:nvSpPr>
        <p:spPr>
          <a:xfrm>
            <a:off x="3923928" y="289656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60032" y="289656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4" name="Rectangle 63"/>
          <p:cNvSpPr/>
          <p:nvPr/>
        </p:nvSpPr>
        <p:spPr>
          <a:xfrm>
            <a:off x="1187624" y="322059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4.3.5.1 Updating </a:t>
            </a:r>
            <a:r>
              <a:rPr lang="en-GB" sz="1000" dirty="0"/>
              <a:t>a Dataset’s Metadata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3923928" y="322059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0032" y="322059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1187624" y="3552252"/>
            <a:ext cx="2592288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4.3.5.2 Adding </a:t>
            </a:r>
            <a:r>
              <a:rPr lang="en-GB" sz="1000" dirty="0"/>
              <a:t>Additional Resources to an Existing Dataset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3923928" y="3552252"/>
            <a:ext cx="792088" cy="396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60032" y="3552252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1187624" y="4020304"/>
            <a:ext cx="2592288" cy="488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4.3.5.3 Updating </a:t>
            </a:r>
            <a:r>
              <a:rPr lang="en-GB" sz="1000" dirty="0"/>
              <a:t>a Resource in an Existing Dataset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3923928" y="4020304"/>
            <a:ext cx="792088" cy="488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87624" y="4588748"/>
            <a:ext cx="2592288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4.3.5.4 Changing </a:t>
            </a:r>
            <a:r>
              <a:rPr lang="en-GB" sz="1000" dirty="0"/>
              <a:t>order in which Resources are Displayed</a:t>
            </a:r>
            <a:endParaRPr lang="en-AU" sz="1000" dirty="0"/>
          </a:p>
        </p:txBody>
      </p:sp>
      <p:sp>
        <p:nvSpPr>
          <p:cNvPr id="83" name="Rectangle 82"/>
          <p:cNvSpPr/>
          <p:nvPr/>
        </p:nvSpPr>
        <p:spPr>
          <a:xfrm>
            <a:off x="3923928" y="4588748"/>
            <a:ext cx="792088" cy="396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60032" y="4588748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5" name="Rectangle 84"/>
          <p:cNvSpPr/>
          <p:nvPr/>
        </p:nvSpPr>
        <p:spPr>
          <a:xfrm>
            <a:off x="1187624" y="505680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4.3.5.5 Deleting </a:t>
            </a:r>
            <a:r>
              <a:rPr lang="en-GB" sz="1000" dirty="0"/>
              <a:t>Resources from a Dataset</a:t>
            </a:r>
            <a:endParaRPr lang="en-AU" sz="1000" dirty="0"/>
          </a:p>
        </p:txBody>
      </p:sp>
      <p:sp>
        <p:nvSpPr>
          <p:cNvPr id="86" name="Rectangle 85"/>
          <p:cNvSpPr/>
          <p:nvPr/>
        </p:nvSpPr>
        <p:spPr>
          <a:xfrm>
            <a:off x="3923928" y="505680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60032" y="505680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8" name="Rectangle 87"/>
          <p:cNvSpPr/>
          <p:nvPr/>
        </p:nvSpPr>
        <p:spPr>
          <a:xfrm>
            <a:off x="1187624" y="5393980"/>
            <a:ext cx="2592288" cy="48329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4.3.5.6 A </a:t>
            </a:r>
            <a:r>
              <a:rPr lang="en-GB" sz="1000" dirty="0"/>
              <a:t>note on updating existing resources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3923928" y="5393980"/>
            <a:ext cx="792088" cy="483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24128" y="5393980"/>
            <a:ext cx="792088" cy="4832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4860032" y="5393980"/>
            <a:ext cx="792088" cy="4832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95" name="Rectangle 94"/>
          <p:cNvSpPr/>
          <p:nvPr/>
        </p:nvSpPr>
        <p:spPr>
          <a:xfrm>
            <a:off x="755576" y="594928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4.3.6 </a:t>
            </a:r>
            <a:r>
              <a:rPr lang="en-GB" sz="1000" dirty="0"/>
              <a:t>Dataset Comments</a:t>
            </a:r>
            <a:endParaRPr lang="en-AU" sz="1000" dirty="0"/>
          </a:p>
        </p:txBody>
      </p:sp>
      <p:sp>
        <p:nvSpPr>
          <p:cNvPr id="99" name="Rectangle 98"/>
          <p:cNvSpPr/>
          <p:nvPr/>
        </p:nvSpPr>
        <p:spPr>
          <a:xfrm>
            <a:off x="3923928" y="59492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24128" y="595110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1" name="Rectangle 120"/>
          <p:cNvSpPr/>
          <p:nvPr/>
        </p:nvSpPr>
        <p:spPr>
          <a:xfrm>
            <a:off x="4860032" y="4020304"/>
            <a:ext cx="792088" cy="48881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2" name="Rectangle 121"/>
          <p:cNvSpPr/>
          <p:nvPr/>
        </p:nvSpPr>
        <p:spPr>
          <a:xfrm>
            <a:off x="4860032" y="5959662"/>
            <a:ext cx="792088" cy="24346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3" name="Rectangle 122"/>
          <p:cNvSpPr/>
          <p:nvPr/>
        </p:nvSpPr>
        <p:spPr>
          <a:xfrm>
            <a:off x="6588224" y="595110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01533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 Data</a:t>
            </a:r>
            <a:endParaRPr lang="en-AU" sz="1000" dirty="0"/>
          </a:p>
        </p:txBody>
      </p:sp>
      <p:sp>
        <p:nvSpPr>
          <p:cNvPr id="45" name="Rectangle 44"/>
          <p:cNvSpPr/>
          <p:nvPr/>
        </p:nvSpPr>
        <p:spPr>
          <a:xfrm>
            <a:off x="755576" y="17444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4.4.1 What </a:t>
            </a:r>
            <a:r>
              <a:rPr lang="en-GB" sz="1000" dirty="0"/>
              <a:t>is data?</a:t>
            </a:r>
            <a:endParaRPr lang="en-AU" sz="1000" dirty="0"/>
          </a:p>
        </p:txBody>
      </p:sp>
      <p:sp>
        <p:nvSpPr>
          <p:cNvPr id="46" name="Rectangle 45"/>
          <p:cNvSpPr/>
          <p:nvPr/>
        </p:nvSpPr>
        <p:spPr>
          <a:xfrm>
            <a:off x="3923928" y="14127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23928" y="1744432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1.1 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60032" y="141277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50" name="Rectangle 49"/>
          <p:cNvSpPr/>
          <p:nvPr/>
        </p:nvSpPr>
        <p:spPr>
          <a:xfrm>
            <a:off x="4860032" y="174443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1" name="Rectangle 50"/>
          <p:cNvSpPr/>
          <p:nvPr/>
        </p:nvSpPr>
        <p:spPr>
          <a:xfrm>
            <a:off x="755576" y="207608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4.4.2 Clean </a:t>
            </a:r>
            <a:r>
              <a:rPr lang="en-GB" sz="1000" dirty="0"/>
              <a:t>data</a:t>
            </a:r>
            <a:endParaRPr lang="en-AU" sz="1000" dirty="0"/>
          </a:p>
        </p:txBody>
      </p:sp>
      <p:sp>
        <p:nvSpPr>
          <p:cNvPr id="63" name="Rectangle 62"/>
          <p:cNvSpPr/>
          <p:nvPr/>
        </p:nvSpPr>
        <p:spPr>
          <a:xfrm>
            <a:off x="3923928" y="2076088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3.3.3 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24128" y="207608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4860032" y="207608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0" name="Rectangle 79"/>
          <p:cNvSpPr/>
          <p:nvPr/>
        </p:nvSpPr>
        <p:spPr>
          <a:xfrm>
            <a:off x="755576" y="240774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4.4.3 Spatial Data</a:t>
            </a:r>
            <a:endParaRPr lang="en-AU" sz="1000" dirty="0"/>
          </a:p>
        </p:txBody>
      </p:sp>
      <p:sp>
        <p:nvSpPr>
          <p:cNvPr id="90" name="Rectangle 89"/>
          <p:cNvSpPr/>
          <p:nvPr/>
        </p:nvSpPr>
        <p:spPr>
          <a:xfrm>
            <a:off x="5724128" y="240774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1" name="Rectangle 90"/>
          <p:cNvSpPr/>
          <p:nvPr/>
        </p:nvSpPr>
        <p:spPr>
          <a:xfrm>
            <a:off x="4860032" y="240774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94" name="Rectangle 93"/>
          <p:cNvSpPr/>
          <p:nvPr/>
        </p:nvSpPr>
        <p:spPr>
          <a:xfrm>
            <a:off x="755576" y="274492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4.4.4 </a:t>
            </a:r>
            <a:r>
              <a:rPr lang="en-GB" sz="1000" dirty="0"/>
              <a:t>Spatial API Access</a:t>
            </a:r>
            <a:endParaRPr lang="en-AU" sz="1000" dirty="0"/>
          </a:p>
        </p:txBody>
      </p:sp>
      <p:sp>
        <p:nvSpPr>
          <p:cNvPr id="97" name="Rectangle 96"/>
          <p:cNvSpPr/>
          <p:nvPr/>
        </p:nvSpPr>
        <p:spPr>
          <a:xfrm>
            <a:off x="5724128" y="27466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8" name="Rectangle 97"/>
          <p:cNvSpPr/>
          <p:nvPr/>
        </p:nvSpPr>
        <p:spPr>
          <a:xfrm>
            <a:off x="4860032" y="274664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00" name="Rectangle 99"/>
          <p:cNvSpPr/>
          <p:nvPr/>
        </p:nvSpPr>
        <p:spPr>
          <a:xfrm>
            <a:off x="755576" y="308420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4.4.5 </a:t>
            </a:r>
            <a:r>
              <a:rPr lang="en-GB" sz="1000" dirty="0"/>
              <a:t>Changing Default Display Style in Preview</a:t>
            </a:r>
            <a:endParaRPr lang="en-AU" sz="1000" dirty="0"/>
          </a:p>
        </p:txBody>
      </p:sp>
      <p:sp>
        <p:nvSpPr>
          <p:cNvPr id="103" name="Rectangle 102"/>
          <p:cNvSpPr/>
          <p:nvPr/>
        </p:nvSpPr>
        <p:spPr>
          <a:xfrm>
            <a:off x="4869929" y="308420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480838" y="342138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4.5 </a:t>
            </a:r>
            <a:r>
              <a:rPr lang="en-GB" sz="1000" dirty="0"/>
              <a:t>Discovering </a:t>
            </a:r>
            <a:r>
              <a:rPr lang="en-GB" sz="1000" dirty="0" smtClean="0"/>
              <a:t>Metadata	</a:t>
            </a:r>
            <a:endParaRPr lang="en-AU" sz="1000" dirty="0"/>
          </a:p>
        </p:txBody>
      </p:sp>
      <p:sp>
        <p:nvSpPr>
          <p:cNvPr id="109" name="Rectangle 108"/>
          <p:cNvSpPr/>
          <p:nvPr/>
        </p:nvSpPr>
        <p:spPr>
          <a:xfrm>
            <a:off x="5724128" y="141622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0" name="Rectangle 109"/>
          <p:cNvSpPr/>
          <p:nvPr/>
        </p:nvSpPr>
        <p:spPr>
          <a:xfrm>
            <a:off x="755576" y="37454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4.5.1 </a:t>
            </a:r>
            <a:r>
              <a:rPr lang="en-GB" sz="1000" dirty="0"/>
              <a:t>Metadata</a:t>
            </a:r>
            <a:endParaRPr lang="en-AU" sz="1000" dirty="0"/>
          </a:p>
        </p:txBody>
      </p:sp>
      <p:sp>
        <p:nvSpPr>
          <p:cNvPr id="115" name="Rectangle 114"/>
          <p:cNvSpPr/>
          <p:nvPr/>
        </p:nvSpPr>
        <p:spPr>
          <a:xfrm>
            <a:off x="4860032" y="342138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16" name="Rectangle 115"/>
          <p:cNvSpPr/>
          <p:nvPr/>
        </p:nvSpPr>
        <p:spPr>
          <a:xfrm>
            <a:off x="5724128" y="34213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7" name="Rectangle 116"/>
          <p:cNvSpPr/>
          <p:nvPr/>
        </p:nvSpPr>
        <p:spPr>
          <a:xfrm>
            <a:off x="3923928" y="406945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Rename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724128" y="374541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2" name="Rectangle 121"/>
          <p:cNvSpPr/>
          <p:nvPr/>
        </p:nvSpPr>
        <p:spPr>
          <a:xfrm>
            <a:off x="755576" y="406945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4.5.2 Metadata Fields</a:t>
            </a:r>
            <a:endParaRPr lang="en-AU" sz="1000" dirty="0"/>
          </a:p>
        </p:txBody>
      </p:sp>
      <p:sp>
        <p:nvSpPr>
          <p:cNvPr id="123" name="Rectangle 122"/>
          <p:cNvSpPr/>
          <p:nvPr/>
        </p:nvSpPr>
        <p:spPr>
          <a:xfrm>
            <a:off x="3923928" y="374541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4.5.2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69929" y="505907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5" name="Rectangle 124"/>
          <p:cNvSpPr/>
          <p:nvPr/>
        </p:nvSpPr>
        <p:spPr>
          <a:xfrm>
            <a:off x="4860032" y="406945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7" name="Rectangle 126"/>
          <p:cNvSpPr/>
          <p:nvPr/>
        </p:nvSpPr>
        <p:spPr>
          <a:xfrm>
            <a:off x="4860032" y="374541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9" name="Rectangle 128"/>
          <p:cNvSpPr/>
          <p:nvPr/>
        </p:nvSpPr>
        <p:spPr>
          <a:xfrm>
            <a:off x="480838" y="4401108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 </a:t>
            </a:r>
            <a:r>
              <a:rPr lang="en-GB" sz="1000" dirty="0"/>
              <a:t>Using Data</a:t>
            </a:r>
            <a:endParaRPr lang="en-AU" sz="1000" dirty="0"/>
          </a:p>
        </p:txBody>
      </p:sp>
      <p:sp>
        <p:nvSpPr>
          <p:cNvPr id="134" name="Rectangle 133"/>
          <p:cNvSpPr/>
          <p:nvPr/>
        </p:nvSpPr>
        <p:spPr>
          <a:xfrm>
            <a:off x="3923928" y="44011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24128" y="440861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38" name="Rectangle 137"/>
          <p:cNvSpPr/>
          <p:nvPr/>
        </p:nvSpPr>
        <p:spPr>
          <a:xfrm>
            <a:off x="4860032" y="440861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39" name="Rectangle 138"/>
          <p:cNvSpPr/>
          <p:nvPr/>
        </p:nvSpPr>
        <p:spPr>
          <a:xfrm>
            <a:off x="755576" y="472514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4.6.1 </a:t>
            </a:r>
            <a:r>
              <a:rPr lang="en-GB" sz="1000" dirty="0"/>
              <a:t>Data analysis and visualisation tools</a:t>
            </a:r>
            <a:endParaRPr lang="en-AU" sz="1000" dirty="0"/>
          </a:p>
        </p:txBody>
      </p:sp>
      <p:sp>
        <p:nvSpPr>
          <p:cNvPr id="140" name="Rectangle 139"/>
          <p:cNvSpPr/>
          <p:nvPr/>
        </p:nvSpPr>
        <p:spPr>
          <a:xfrm>
            <a:off x="3923928" y="3421380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3.5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23928" y="47295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860032" y="472951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43" name="Rectangle 142"/>
          <p:cNvSpPr/>
          <p:nvPr/>
        </p:nvSpPr>
        <p:spPr>
          <a:xfrm>
            <a:off x="755576" y="504918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4.6.2 </a:t>
            </a:r>
            <a:r>
              <a:rPr lang="en-GB" sz="1000" dirty="0"/>
              <a:t>Embedding a dataset</a:t>
            </a:r>
            <a:endParaRPr lang="en-AU" sz="1000" dirty="0"/>
          </a:p>
        </p:txBody>
      </p:sp>
      <p:sp>
        <p:nvSpPr>
          <p:cNvPr id="144" name="Rectangle 143"/>
          <p:cNvSpPr/>
          <p:nvPr/>
        </p:nvSpPr>
        <p:spPr>
          <a:xfrm>
            <a:off x="3923928" y="505907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724128" y="505907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47" name="Rectangle 146"/>
          <p:cNvSpPr/>
          <p:nvPr/>
        </p:nvSpPr>
        <p:spPr>
          <a:xfrm>
            <a:off x="755576" y="53732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4.6.3 </a:t>
            </a:r>
            <a:r>
              <a:rPr lang="en-GB" sz="1000" dirty="0"/>
              <a:t>Dataset Preview Limitations</a:t>
            </a:r>
            <a:endParaRPr lang="en-AU" sz="1000" dirty="0"/>
          </a:p>
        </p:txBody>
      </p:sp>
      <p:sp>
        <p:nvSpPr>
          <p:cNvPr id="149" name="Rectangle 148"/>
          <p:cNvSpPr/>
          <p:nvPr/>
        </p:nvSpPr>
        <p:spPr>
          <a:xfrm>
            <a:off x="3923928" y="3084200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4.4.3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869929" y="537321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1" name="Rectangle 150"/>
          <p:cNvSpPr/>
          <p:nvPr/>
        </p:nvSpPr>
        <p:spPr>
          <a:xfrm>
            <a:off x="3923928" y="537321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724128" y="537321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4" name="Rectangle 153"/>
          <p:cNvSpPr/>
          <p:nvPr/>
        </p:nvSpPr>
        <p:spPr>
          <a:xfrm>
            <a:off x="755576" y="570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4.6.4 </a:t>
            </a:r>
            <a:r>
              <a:rPr lang="en-GB" sz="1000" dirty="0"/>
              <a:t>Use Cases</a:t>
            </a:r>
            <a:endParaRPr lang="en-AU" sz="1000" dirty="0"/>
          </a:p>
        </p:txBody>
      </p:sp>
      <p:sp>
        <p:nvSpPr>
          <p:cNvPr id="155" name="Rectangle 154"/>
          <p:cNvSpPr/>
          <p:nvPr/>
        </p:nvSpPr>
        <p:spPr>
          <a:xfrm>
            <a:off x="3923928" y="57027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860032" y="602890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7" name="Rectangle 156"/>
          <p:cNvSpPr/>
          <p:nvPr/>
        </p:nvSpPr>
        <p:spPr>
          <a:xfrm>
            <a:off x="4860032" y="571027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59" name="Rectangle 158"/>
          <p:cNvSpPr/>
          <p:nvPr/>
        </p:nvSpPr>
        <p:spPr>
          <a:xfrm>
            <a:off x="3923928" y="60289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187624" y="602890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4.6.4.1 Submitting a Use Case</a:t>
            </a:r>
            <a:endParaRPr lang="en-AU" sz="1000" dirty="0"/>
          </a:p>
        </p:txBody>
      </p:sp>
      <p:sp>
        <p:nvSpPr>
          <p:cNvPr id="162" name="Rectangle 161"/>
          <p:cNvSpPr/>
          <p:nvPr/>
        </p:nvSpPr>
        <p:spPr>
          <a:xfrm>
            <a:off x="5724128" y="406945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63" name="Rectangle 162"/>
          <p:cNvSpPr/>
          <p:nvPr/>
        </p:nvSpPr>
        <p:spPr>
          <a:xfrm>
            <a:off x="3923928" y="240774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923928" y="27466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 </a:t>
            </a:r>
            <a:r>
              <a:rPr lang="en-GB" sz="1000" dirty="0"/>
              <a:t>Site Analytics</a:t>
            </a:r>
            <a:endParaRPr lang="en-AU" sz="1000" dirty="0"/>
          </a:p>
        </p:txBody>
      </p:sp>
      <p:sp>
        <p:nvSpPr>
          <p:cNvPr id="46" name="Rectangle 45"/>
          <p:cNvSpPr/>
          <p:nvPr/>
        </p:nvSpPr>
        <p:spPr>
          <a:xfrm>
            <a:off x="3923928" y="14127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69929" y="141622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3923928" y="17409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929" y="174443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755576" y="17444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4.7.1 Publisher </a:t>
            </a:r>
            <a:r>
              <a:rPr lang="en-GB" sz="1000" dirty="0"/>
              <a:t>(Organisation) Usage </a:t>
            </a:r>
            <a:r>
              <a:rPr lang="en-GB" sz="1000" dirty="0" smtClean="0"/>
              <a:t>Statistics</a:t>
            </a:r>
            <a:endParaRPr lang="en-GB" sz="1000" dirty="0"/>
          </a:p>
        </p:txBody>
      </p:sp>
      <p:sp>
        <p:nvSpPr>
          <p:cNvPr id="72" name="Rectangle 71"/>
          <p:cNvSpPr/>
          <p:nvPr/>
        </p:nvSpPr>
        <p:spPr>
          <a:xfrm>
            <a:off x="3923928" y="206846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69929" y="207191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4" name="Rectangle 73"/>
          <p:cNvSpPr/>
          <p:nvPr/>
        </p:nvSpPr>
        <p:spPr>
          <a:xfrm>
            <a:off x="755576" y="20719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4.7.2 </a:t>
            </a:r>
            <a:r>
              <a:rPr lang="en-GB" sz="1000" dirty="0"/>
              <a:t>Dataset Usage Statistics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923928" y="24056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69929" y="240909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755576" y="240909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4.7.3 </a:t>
            </a:r>
            <a:r>
              <a:rPr lang="en-GB" sz="1000" dirty="0"/>
              <a:t>Site Statistics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23928" y="2733856"/>
            <a:ext cx="792088" cy="252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69929" y="273730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2" name="Rectangle 81"/>
          <p:cNvSpPr/>
          <p:nvPr/>
        </p:nvSpPr>
        <p:spPr>
          <a:xfrm>
            <a:off x="755576" y="273730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4.7.4 </a:t>
            </a:r>
            <a:r>
              <a:rPr lang="en-GB" sz="1000" dirty="0"/>
              <a:t>UNECE Virtual Standards Helpdesk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80838" y="306896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 Platform Information</a:t>
            </a:r>
            <a:endParaRPr lang="en-AU" sz="1000" dirty="0"/>
          </a:p>
        </p:txBody>
      </p:sp>
      <p:sp>
        <p:nvSpPr>
          <p:cNvPr id="84" name="Rectangle 83"/>
          <p:cNvSpPr/>
          <p:nvPr/>
        </p:nvSpPr>
        <p:spPr>
          <a:xfrm>
            <a:off x="3923928" y="306896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60032" y="306896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755576" y="34006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4.8.1 </a:t>
            </a:r>
            <a:r>
              <a:rPr lang="en-GB" sz="1000" dirty="0"/>
              <a:t>Data.gov.au Platform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60032" y="340633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3923928" y="340061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4.1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5576" y="37170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4.8.2 </a:t>
            </a:r>
            <a:r>
              <a:rPr lang="en-GB" sz="1000" dirty="0"/>
              <a:t>Harvest filters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60032" y="372275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23928" y="37227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5576" y="405058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4.8.3 </a:t>
            </a:r>
            <a:r>
              <a:rPr lang="en-GB" sz="1000" dirty="0"/>
              <a:t>Platform Changelog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860032" y="405630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40563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4155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public_sector_data_mgt_project</Template>
  <TotalTime>13198</TotalTime>
  <Words>1737</Words>
  <Application>Microsoft Macintosh PowerPoint</Application>
  <PresentationFormat>On-screen Show (4:3)</PresentationFormat>
  <Paragraphs>595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Microsoft New Tai Lue</vt:lpstr>
      <vt:lpstr>Arial</vt:lpstr>
      <vt:lpstr>Modern Swiss</vt:lpstr>
      <vt:lpstr>1_Modern 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the Prime Minister and Cabinet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Barger, Allan</dc:creator>
  <cp:lastModifiedBy>Keith Moss</cp:lastModifiedBy>
  <cp:revision>119</cp:revision>
  <cp:lastPrinted>2016-01-08T03:25:41Z</cp:lastPrinted>
  <dcterms:created xsi:type="dcterms:W3CDTF">2015-12-23T22:51:33Z</dcterms:created>
  <dcterms:modified xsi:type="dcterms:W3CDTF">2016-05-02T13:10:23Z</dcterms:modified>
</cp:coreProperties>
</file>