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62" r:id="rId5"/>
    <p:sldId id="264" r:id="rId6"/>
    <p:sldId id="256" r:id="rId7"/>
    <p:sldId id="257" r:id="rId8"/>
    <p:sldId id="265" r:id="rId9"/>
    <p:sldId id="258" r:id="rId10"/>
    <p:sldId id="259" r:id="rId11"/>
    <p:sldId id="260" r:id="rId12"/>
    <p:sldId id="263" r:id="rId13"/>
    <p:sldId id="261" r:id="rId14"/>
    <p:sldId id="270" r:id="rId15"/>
    <p:sldId id="266" r:id="rId16"/>
    <p:sldId id="267" r:id="rId17"/>
    <p:sldId id="268" r:id="rId18"/>
    <p:sldId id="271" r:id="rId19"/>
    <p:sldId id="272" r:id="rId20"/>
    <p:sldId id="275" r:id="rId21"/>
    <p:sldId id="274" r:id="rId2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RMSE</a:t>
            </a:r>
            <a:r>
              <a:rPr lang="en-US" baseline="0"/>
              <a:t> between real cosine </a:t>
            </a:r>
            <a:r>
              <a:rPr lang="en-US" baseline="0" err="1"/>
              <a:t>dist</a:t>
            </a:r>
            <a:r>
              <a:rPr lang="en-US" baseline="0"/>
              <a:t> and signature matrix cosine </a:t>
            </a:r>
            <a:r>
              <a:rPr lang="en-US" baseline="0" err="1"/>
              <a:t>dist</a:t>
            </a:r>
            <a:r>
              <a:rPr lang="en-US" baseline="0"/>
              <a:t> for 10k samples</a:t>
            </a:r>
            <a:endParaRPr lang="en-US"/>
          </a:p>
        </c:rich>
      </c:tx>
      <c:layout>
        <c:manualLayout>
          <c:xMode val="edge"/>
          <c:yMode val="edge"/>
          <c:x val="0.10503125000000001"/>
          <c:y val="2.578124841404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 {-1,1}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7">
                  <c:v>50</c:v>
                </c:pt>
                <c:pt idx="8">
                  <c:v>100</c:v>
                </c:pt>
                <c:pt idx="9">
                  <c:v>500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0.92</c:v>
                </c:pt>
                <c:pt idx="1">
                  <c:v>0.78</c:v>
                </c:pt>
                <c:pt idx="2">
                  <c:v>0.7</c:v>
                </c:pt>
                <c:pt idx="3">
                  <c:v>0.65</c:v>
                </c:pt>
                <c:pt idx="4">
                  <c:v>0.62</c:v>
                </c:pt>
                <c:pt idx="5">
                  <c:v>0.55000000000000004</c:v>
                </c:pt>
                <c:pt idx="6">
                  <c:v>0.48</c:v>
                </c:pt>
                <c:pt idx="7">
                  <c:v>0.47</c:v>
                </c:pt>
                <c:pt idx="8">
                  <c:v>0.47</c:v>
                </c:pt>
                <c:pt idx="9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DF-4779-B091-B505E5B429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RMSE [-1,1]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7">
                  <c:v>50</c:v>
                </c:pt>
                <c:pt idx="8">
                  <c:v>100</c:v>
                </c:pt>
                <c:pt idx="9">
                  <c:v>500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1.08</c:v>
                </c:pt>
                <c:pt idx="1">
                  <c:v>0.8</c:v>
                </c:pt>
                <c:pt idx="2">
                  <c:v>0.7</c:v>
                </c:pt>
                <c:pt idx="3">
                  <c:v>0.66</c:v>
                </c:pt>
                <c:pt idx="4">
                  <c:v>0.63</c:v>
                </c:pt>
                <c:pt idx="5">
                  <c:v>0.57999999999999996</c:v>
                </c:pt>
                <c:pt idx="6">
                  <c:v>0.49</c:v>
                </c:pt>
                <c:pt idx="7">
                  <c:v>0.49</c:v>
                </c:pt>
                <c:pt idx="8">
                  <c:v>0.48</c:v>
                </c:pt>
                <c:pt idx="9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DF-4779-B091-B505E5B42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6740079"/>
        <c:axId val="1345438031"/>
      </c:lineChart>
      <c:catAx>
        <c:axId val="137674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5438031"/>
        <c:crosses val="autoZero"/>
        <c:auto val="1"/>
        <c:lblAlgn val="ctr"/>
        <c:lblOffset val="100"/>
        <c:noMultiLvlLbl val="0"/>
      </c:catAx>
      <c:valAx>
        <c:axId val="134543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6740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Error</a:t>
            </a:r>
            <a:r>
              <a:rPr lang="en-US" baseline="0"/>
              <a:t> between real cosine </a:t>
            </a:r>
            <a:r>
              <a:rPr lang="en-US" baseline="0" err="1"/>
              <a:t>dist</a:t>
            </a:r>
            <a:r>
              <a:rPr lang="en-US" baseline="0"/>
              <a:t> and signature matrix cosine </a:t>
            </a:r>
            <a:r>
              <a:rPr lang="en-US" baseline="0" err="1"/>
              <a:t>dist</a:t>
            </a:r>
            <a:r>
              <a:rPr lang="en-US" baseline="0"/>
              <a:t> for 10k samples</a:t>
            </a:r>
            <a:endParaRPr lang="en-US"/>
          </a:p>
        </c:rich>
      </c:tx>
      <c:layout>
        <c:manualLayout>
          <c:xMode val="edge"/>
          <c:yMode val="edge"/>
          <c:x val="0.10503125000000001"/>
          <c:y val="2.5781248414047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Err {-1,1}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7">
                  <c:v>50</c:v>
                </c:pt>
                <c:pt idx="8">
                  <c:v>100</c:v>
                </c:pt>
                <c:pt idx="9">
                  <c:v>500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0.61</c:v>
                </c:pt>
                <c:pt idx="1">
                  <c:v>0.48</c:v>
                </c:pt>
                <c:pt idx="2">
                  <c:v>0.46</c:v>
                </c:pt>
                <c:pt idx="3">
                  <c:v>0.44</c:v>
                </c:pt>
                <c:pt idx="4">
                  <c:v>0.42</c:v>
                </c:pt>
                <c:pt idx="5">
                  <c:v>0.38</c:v>
                </c:pt>
                <c:pt idx="6">
                  <c:v>0.36</c:v>
                </c:pt>
                <c:pt idx="7">
                  <c:v>0.33</c:v>
                </c:pt>
                <c:pt idx="8">
                  <c:v>0.32</c:v>
                </c:pt>
                <c:pt idx="9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DF-4779-B091-B505E5B429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 Err [-1,1]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10</c:v>
                </c:pt>
                <c:pt idx="6">
                  <c:v>20</c:v>
                </c:pt>
                <c:pt idx="7">
                  <c:v>50</c:v>
                </c:pt>
                <c:pt idx="8">
                  <c:v>100</c:v>
                </c:pt>
                <c:pt idx="9">
                  <c:v>500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0.68</c:v>
                </c:pt>
                <c:pt idx="1">
                  <c:v>0.5</c:v>
                </c:pt>
                <c:pt idx="2">
                  <c:v>0.47</c:v>
                </c:pt>
                <c:pt idx="3">
                  <c:v>0.45</c:v>
                </c:pt>
                <c:pt idx="4">
                  <c:v>0.42</c:v>
                </c:pt>
                <c:pt idx="5">
                  <c:v>0.4</c:v>
                </c:pt>
                <c:pt idx="6">
                  <c:v>0.37</c:v>
                </c:pt>
                <c:pt idx="7">
                  <c:v>0.34</c:v>
                </c:pt>
                <c:pt idx="8">
                  <c:v>0.34</c:v>
                </c:pt>
                <c:pt idx="9">
                  <c:v>0.33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DF-4779-B091-B505E5B429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76740079"/>
        <c:axId val="1345438031"/>
      </c:lineChart>
      <c:catAx>
        <c:axId val="13767400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5438031"/>
        <c:crosses val="autoZero"/>
        <c:auto val="1"/>
        <c:lblAlgn val="ctr"/>
        <c:lblOffset val="100"/>
        <c:noMultiLvlLbl val="0"/>
      </c:catAx>
      <c:valAx>
        <c:axId val="1345438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76740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RMSE,</a:t>
            </a:r>
            <a:r>
              <a:rPr lang="en-US" baseline="0"/>
              <a:t> Avg Err for x hyperplanes, 2 buckets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6, 2</c:v>
                </c:pt>
                <c:pt idx="1">
                  <c:v>10, 2</c:v>
                </c:pt>
                <c:pt idx="2">
                  <c:v>20, 2</c:v>
                </c:pt>
                <c:pt idx="3">
                  <c:v>50, 2</c:v>
                </c:pt>
                <c:pt idx="4">
                  <c:v>100, 2</c:v>
                </c:pt>
                <c:pt idx="5">
                  <c:v>500, 2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0.52</c:v>
                </c:pt>
                <c:pt idx="1">
                  <c:v>0.53</c:v>
                </c:pt>
                <c:pt idx="2">
                  <c:v>0.57999999999999996</c:v>
                </c:pt>
                <c:pt idx="3">
                  <c:v>0.59</c:v>
                </c:pt>
                <c:pt idx="4">
                  <c:v>0.59</c:v>
                </c:pt>
                <c:pt idx="5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2-474B-B779-5DB66088673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Avg Err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6, 2</c:v>
                </c:pt>
                <c:pt idx="1">
                  <c:v>10, 2</c:v>
                </c:pt>
                <c:pt idx="2">
                  <c:v>20, 2</c:v>
                </c:pt>
                <c:pt idx="3">
                  <c:v>50, 2</c:v>
                </c:pt>
                <c:pt idx="4">
                  <c:v>100, 2</c:v>
                </c:pt>
                <c:pt idx="5">
                  <c:v>500, 2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0.42</c:v>
                </c:pt>
                <c:pt idx="1">
                  <c:v>0.41</c:v>
                </c:pt>
                <c:pt idx="2">
                  <c:v>0.44</c:v>
                </c:pt>
                <c:pt idx="3">
                  <c:v>0.46</c:v>
                </c:pt>
                <c:pt idx="4">
                  <c:v>0.46</c:v>
                </c:pt>
                <c:pt idx="5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2-474B-B779-5DB660886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7554767"/>
        <c:axId val="1347556207"/>
      </c:barChart>
      <c:catAx>
        <c:axId val="134755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6207"/>
        <c:crosses val="autoZero"/>
        <c:auto val="1"/>
        <c:lblAlgn val="ctr"/>
        <c:lblOffset val="100"/>
        <c:noMultiLvlLbl val="0"/>
      </c:catAx>
      <c:valAx>
        <c:axId val="134755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Number of candidate</a:t>
            </a:r>
            <a:r>
              <a:rPr lang="en-US" baseline="0"/>
              <a:t> pairs found by LSH (in Mil. for x hyperplanes and 2 buckets)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#candidates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6, 2</c:v>
                </c:pt>
                <c:pt idx="1">
                  <c:v>10, 2</c:v>
                </c:pt>
                <c:pt idx="2">
                  <c:v>20, 2</c:v>
                </c:pt>
                <c:pt idx="3">
                  <c:v>50, 2</c:v>
                </c:pt>
                <c:pt idx="4">
                  <c:v>100, 2</c:v>
                </c:pt>
                <c:pt idx="5">
                  <c:v>500, 2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90</c:v>
                </c:pt>
                <c:pt idx="1">
                  <c:v>72</c:v>
                </c:pt>
                <c:pt idx="2">
                  <c:v>66</c:v>
                </c:pt>
                <c:pt idx="3">
                  <c:v>66</c:v>
                </c:pt>
                <c:pt idx="4">
                  <c:v>66</c:v>
                </c:pt>
                <c:pt idx="5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2-474B-B779-5DB660886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7554767"/>
        <c:axId val="1347556207"/>
      </c:barChart>
      <c:catAx>
        <c:axId val="134755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6207"/>
        <c:crosses val="autoZero"/>
        <c:auto val="1"/>
        <c:lblAlgn val="ctr"/>
        <c:lblOffset val="100"/>
        <c:noMultiLvlLbl val="0"/>
      </c:catAx>
      <c:valAx>
        <c:axId val="134755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runtime (in</a:t>
            </a:r>
            <a:r>
              <a:rPr lang="en-US" baseline="0"/>
              <a:t> min. for x hyperplanes and 2 buckets)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6, 2</c:v>
                </c:pt>
                <c:pt idx="1">
                  <c:v>10, 2</c:v>
                </c:pt>
                <c:pt idx="2">
                  <c:v>20, 2</c:v>
                </c:pt>
                <c:pt idx="3">
                  <c:v>50, 2</c:v>
                </c:pt>
                <c:pt idx="4">
                  <c:v>100, 2</c:v>
                </c:pt>
                <c:pt idx="5">
                  <c:v>500, 2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76-4195-9820-2D2C47C201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7554767"/>
        <c:axId val="1347556207"/>
      </c:barChart>
      <c:catAx>
        <c:axId val="134755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6207"/>
        <c:crosses val="autoZero"/>
        <c:auto val="1"/>
        <c:lblAlgn val="ctr"/>
        <c:lblOffset val="100"/>
        <c:noMultiLvlLbl val="0"/>
      </c:catAx>
      <c:valAx>
        <c:axId val="134755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RMSE for 20 hyperplanes,</a:t>
            </a:r>
            <a:r>
              <a:rPr lang="en-US" baseline="0"/>
              <a:t> x buckets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RMSE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20, 1</c:v>
                </c:pt>
                <c:pt idx="1">
                  <c:v>20, 2</c:v>
                </c:pt>
                <c:pt idx="2">
                  <c:v>21, 3</c:v>
                </c:pt>
                <c:pt idx="3">
                  <c:v>20, 4</c:v>
                </c:pt>
                <c:pt idx="4">
                  <c:v>20, 5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0.59</c:v>
                </c:pt>
                <c:pt idx="1">
                  <c:v>0.57999999999999996</c:v>
                </c:pt>
                <c:pt idx="2">
                  <c:v>0.57999999999999996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4-4BC5-8F0D-F4FF964B2F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7554767"/>
        <c:axId val="1347556207"/>
      </c:barChart>
      <c:catAx>
        <c:axId val="134755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6207"/>
        <c:crosses val="autoZero"/>
        <c:auto val="1"/>
        <c:lblAlgn val="ctr"/>
        <c:lblOffset val="100"/>
        <c:noMultiLvlLbl val="0"/>
      </c:catAx>
      <c:valAx>
        <c:axId val="134755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Avg Err for 20 hyperplanes,</a:t>
            </a:r>
            <a:r>
              <a:rPr lang="en-US" baseline="0"/>
              <a:t> x buckets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Err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20, 1</c:v>
                </c:pt>
                <c:pt idx="1">
                  <c:v>20, 2</c:v>
                </c:pt>
                <c:pt idx="2">
                  <c:v>21, 3</c:v>
                </c:pt>
                <c:pt idx="3">
                  <c:v>20, 4</c:v>
                </c:pt>
                <c:pt idx="4">
                  <c:v>20, 5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0.46</c:v>
                </c:pt>
                <c:pt idx="1">
                  <c:v>0.44</c:v>
                </c:pt>
                <c:pt idx="2">
                  <c:v>0.41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98-4D8A-B4B1-0251911318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7554767"/>
        <c:axId val="1347556207"/>
      </c:barChart>
      <c:catAx>
        <c:axId val="134755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6207"/>
        <c:crosses val="autoZero"/>
        <c:auto val="1"/>
        <c:lblAlgn val="ctr"/>
        <c:lblOffset val="100"/>
        <c:noMultiLvlLbl val="0"/>
      </c:catAx>
      <c:valAx>
        <c:axId val="134755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</a:rPr>
              <a:t>#candidates for 20 hyperplanes, x buckets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#candidates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20, 1</c:v>
                </c:pt>
                <c:pt idx="1">
                  <c:v>20, 2</c:v>
                </c:pt>
                <c:pt idx="2">
                  <c:v>21, 3</c:v>
                </c:pt>
                <c:pt idx="3">
                  <c:v>20, 4</c:v>
                </c:pt>
                <c:pt idx="4">
                  <c:v>20, 5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66</c:v>
                </c:pt>
                <c:pt idx="2">
                  <c:v>101</c:v>
                </c:pt>
                <c:pt idx="3">
                  <c:v>145</c:v>
                </c:pt>
                <c:pt idx="4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6B-4F57-85DF-FAEA1951C4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7554767"/>
        <c:axId val="1347556207"/>
      </c:barChart>
      <c:catAx>
        <c:axId val="134755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6207"/>
        <c:crosses val="autoZero"/>
        <c:auto val="1"/>
        <c:lblAlgn val="ctr"/>
        <c:lblOffset val="100"/>
        <c:noMultiLvlLbl val="0"/>
      </c:catAx>
      <c:valAx>
        <c:axId val="134755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</a:rPr>
              <a:t>Runtime for 20 hyperplanes, x buckets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runtime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20, 1</c:v>
                </c:pt>
                <c:pt idx="1">
                  <c:v>20, 2</c:v>
                </c:pt>
                <c:pt idx="2">
                  <c:v>21, 3</c:v>
                </c:pt>
                <c:pt idx="3">
                  <c:v>20, 4</c:v>
                </c:pt>
                <c:pt idx="4">
                  <c:v>20, 5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0D-405F-92B3-0395C727A4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7554767"/>
        <c:axId val="1347556207"/>
      </c:barChart>
      <c:catAx>
        <c:axId val="1347554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6207"/>
        <c:crosses val="autoZero"/>
        <c:auto val="1"/>
        <c:lblAlgn val="ctr"/>
        <c:lblOffset val="100"/>
        <c:noMultiLvlLbl val="0"/>
      </c:catAx>
      <c:valAx>
        <c:axId val="134755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4755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79B12-559B-4F8A-95CF-534F5C24154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D1289-A350-4B4E-AC3C-97808B74312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5750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D1289-A350-4B4E-AC3C-97808B74312D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047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D1289-A350-4B4E-AC3C-97808B74312D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5447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Hashe</a:t>
            </a:r>
            <a:r>
              <a:rPr lang="en-US" dirty="0"/>
              <a:t> alle </a:t>
            </a:r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Ingedience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TI.DF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D1289-A350-4B4E-AC3C-97808B74312D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514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98 MB </a:t>
            </a:r>
            <a:r>
              <a:rPr lang="en-US" dirty="0" err="1"/>
              <a:t>Canidaten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/>
              <a:t>Berechne die Approximierte Jaccard Ähnlichkeit für alle Kandidatenpaare und behalte nur Paare &gt;= des </a:t>
            </a:r>
            <a:r>
              <a:rPr lang="de-DE" sz="1200" dirty="0" err="1"/>
              <a:t>Thresholds</a:t>
            </a:r>
            <a:endParaRPr lang="en-DE" sz="1200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D1289-A350-4B4E-AC3C-97808B74312D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29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/>
              <a:t>c.a</a:t>
            </a:r>
            <a:r>
              <a:rPr lang="de-DE" sz="1200" dirty="0"/>
              <a:t>. 30 Gigabyte SSD Festplattenspeicher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1D1289-A350-4B4E-AC3C-97808B74312D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439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5037D-EB3F-52C8-9BCA-3659302B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2BB07-8E7D-837F-EBD9-AB847F8F4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0DDB9-273C-ACDB-8984-7404A037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F7172-2A1B-8C2B-B469-ABFA4371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57E4-018B-777D-3228-7A83DCC0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34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44CE-D4CD-2E98-F367-7AB12AC9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7C7F6-6346-31CC-1EC9-75F744071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74A8-CB2A-F292-5897-684546D8D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D3D6-1985-5498-9F3D-F67C55BE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9F68-CDEF-9AE3-9024-5238E414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607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535E1-80A8-E0CA-0502-16DB83898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59F43-7695-CAEA-F901-CE7831B82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32058-8732-E094-2326-852B9D76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34D24-EF95-29B4-D139-D0B7E21A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5D26-7D3D-F610-504E-0DA8F2BD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217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D5D1-784A-2120-39A9-E766B9A9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6F993-8C0D-3D6A-8940-B419DE1E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9957B-EA7B-2352-1AE2-DD32273C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F720-EC70-5F9E-20AA-D9C93D99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61802-1A39-041A-2502-622D8C92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710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479F2-89AC-8542-B383-BA06AEA0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53953-26E5-F1C8-7C16-C983EB574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DBCED-BC0A-717A-E01A-2291CB2A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208DD-36E2-B8A2-9F38-22BC65E4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9BFA5-91E1-75A1-1B0A-85B6592AE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630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26DF2-AE77-CC64-D160-F1BA4558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B726-1D4F-5615-A6FD-D82892CF3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F7394-1077-18A8-7649-35FF62242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E95BB-F00B-C57B-D9F4-5876390DA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3FA0-2256-9283-A301-F33897D0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B68F8-CBE9-2B74-0240-4C971F8F6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698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0FD80-FC5E-A70D-5510-5EC47150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CC59A-F0D8-4C2B-FD5C-71AA1526B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CE3FC-37CC-4CD3-61C7-96481D82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A01B10-D3AD-23E7-D3B6-0F4E01324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AB225-B455-A108-586A-15177479C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23D6F-0E0A-0C35-E736-5617B92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67FFA-9741-F546-9967-A166B508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53EB2-74FE-DD35-5CC0-1CCA0CB5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569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1805-9DBA-83F3-60C2-27B88291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0A0D5-1752-251C-07A1-191781A2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F34BF-1C02-D202-FA35-F672AEF5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3FD7E-57B4-BA07-6B28-50B4D02D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171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C495B-33A0-F8F0-2E26-053601EA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0D445-A427-E7F1-BDAB-62335322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A8ADB-FB12-0F21-156A-3F48E759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88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0D2B-7463-639A-77DD-BE9D43FA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E27-A779-0B23-1971-2300C9F9A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20E3F-14E2-F59D-12DE-55E82881B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1DD78-E27A-24B5-1154-34CC4624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5078D-3A37-EC3F-D5A4-F04C6557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5E3B6-D6AC-6D50-EA86-B7755DC9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9918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AB49-0D10-0737-47CE-19583399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0C551-1271-4A2D-101E-39F8E940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760AD-9E4B-AD81-1EB0-8DE349367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C9F1D-59F9-64D9-56A2-2A0CC031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035B-670A-580B-0554-E5404EA7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4DDA9-F9F0-883C-D66E-F315C801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77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A7635-F29E-5DF6-BBA3-14A55ED3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C3E0F-1A78-98E1-50C3-B5D141954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A271D-59A6-2321-968A-451309C8D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7FD37-1A81-4053-AF8C-3A9255D7D200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C26F-F36E-8FB5-C2AF-D786DC0AD7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2089-BA4B-DBEE-4110-32948EE08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9ACBB-3E9A-4A4B-B835-C8465E8B84A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018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FE07-B3EA-B400-2CEC-B16208EB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51A15-5A9C-BE7B-75A3-786D2FAFA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170k recipes</a:t>
            </a:r>
          </a:p>
          <a:p>
            <a:pPr marL="0" indent="0">
              <a:buNone/>
            </a:pPr>
            <a:r>
              <a:rPr lang="en-US"/>
              <a:t>25k user</a:t>
            </a:r>
          </a:p>
          <a:p>
            <a:pPr marL="0" indent="0">
              <a:buNone/>
            </a:pPr>
            <a:r>
              <a:rPr lang="en-US"/>
              <a:t>700k interactions</a:t>
            </a:r>
          </a:p>
          <a:p>
            <a:pPr marL="0" indent="0">
              <a:buNone/>
            </a:pPr>
            <a:r>
              <a:rPr lang="en-US"/>
              <a:t>Additional </a:t>
            </a:r>
            <a:r>
              <a:rPr lang="en-US" err="1"/>
              <a:t>informations</a:t>
            </a:r>
            <a:r>
              <a:rPr lang="en-US"/>
              <a:t> for recipes and users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813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6E1AC-A4AC-52DC-E646-CBFBABB919B2}"/>
              </a:ext>
            </a:extLst>
          </p:cNvPr>
          <p:cNvSpPr txBox="1"/>
          <p:nvPr/>
        </p:nvSpPr>
        <p:spPr>
          <a:xfrm>
            <a:off x="3018503" y="0"/>
            <a:ext cx="72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Improved CF: Item profile from date</a:t>
            </a:r>
            <a:endParaRPr lang="en-DE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D400E-BDDD-490B-6FF8-6615D39290D0}"/>
              </a:ext>
            </a:extLst>
          </p:cNvPr>
          <p:cNvSpPr txBox="1"/>
          <p:nvPr/>
        </p:nvSpPr>
        <p:spPr>
          <a:xfrm>
            <a:off x="1448784" y="1514168"/>
            <a:ext cx="64366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Just for the memes, predict rating only based on the date the recipe was published. we use the hyperplane approach, but this does not matter since all dates are &gt;&gt; 0 and therefore have the same signature. So this is basically a compare all approach.</a:t>
            </a:r>
          </a:p>
          <a:p>
            <a:endParaRPr lang="en-US"/>
          </a:p>
          <a:p>
            <a:r>
              <a:rPr lang="en-US"/>
              <a:t>short: prediction = summary of rated recipes that were uploaded in the same week or so</a:t>
            </a:r>
          </a:p>
          <a:p>
            <a:endParaRPr lang="en-US"/>
          </a:p>
          <a:p>
            <a:r>
              <a:rPr lang="en-US"/>
              <a:t>RMSE: 1.4</a:t>
            </a:r>
          </a:p>
          <a:p>
            <a:r>
              <a:rPr lang="en-US"/>
              <a:t>ME: 0.9</a:t>
            </a:r>
          </a:p>
          <a:p>
            <a:r>
              <a:rPr lang="en-US"/>
              <a:t>Runtime: FASSSSSST (12 sec)</a:t>
            </a:r>
            <a:endParaRPr lang="en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7BF499-FEAA-B705-4E08-C02904D5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1527"/>
              </p:ext>
            </p:extLst>
          </p:nvPr>
        </p:nvGraphicFramePr>
        <p:xfrm>
          <a:off x="6096000" y="3540969"/>
          <a:ext cx="51652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07">
                  <a:extLst>
                    <a:ext uri="{9D8B030D-6E8A-4147-A177-3AD203B41FA5}">
                      <a16:colId xmlns:a16="http://schemas.microsoft.com/office/drawing/2014/main" val="1998531075"/>
                    </a:ext>
                  </a:extLst>
                </a:gridCol>
                <a:gridCol w="2582607">
                  <a:extLst>
                    <a:ext uri="{9D8B030D-6E8A-4147-A177-3AD203B41FA5}">
                      <a16:colId xmlns:a16="http://schemas.microsoft.com/office/drawing/2014/main" val="3888167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rating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date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88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27/03/2019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04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01/01/2011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07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747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6E1AC-A4AC-52DC-E646-CBFBABB919B2}"/>
              </a:ext>
            </a:extLst>
          </p:cNvPr>
          <p:cNvSpPr txBox="1"/>
          <p:nvPr/>
        </p:nvSpPr>
        <p:spPr>
          <a:xfrm>
            <a:off x="3018503" y="0"/>
            <a:ext cx="7235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Improved CF: Item profile from date</a:t>
            </a:r>
            <a:endParaRPr lang="en-DE" sz="3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D400E-BDDD-490B-6FF8-6615D39290D0}"/>
              </a:ext>
            </a:extLst>
          </p:cNvPr>
          <p:cNvSpPr txBox="1"/>
          <p:nvPr/>
        </p:nvSpPr>
        <p:spPr>
          <a:xfrm>
            <a:off x="1448784" y="1514168"/>
            <a:ext cx="6436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Prediction based in nutrition</a:t>
            </a:r>
          </a:p>
          <a:p>
            <a:endParaRPr lang="en-US"/>
          </a:p>
          <a:p>
            <a:r>
              <a:rPr lang="en-US"/>
              <a:t>RMSE: 0.77</a:t>
            </a:r>
          </a:p>
          <a:p>
            <a:r>
              <a:rPr lang="en-US"/>
              <a:t>ME: 0.62</a:t>
            </a:r>
          </a:p>
          <a:p>
            <a:r>
              <a:rPr lang="en-US"/>
              <a:t>Runtime: FASSSSSST (15 sec)</a:t>
            </a:r>
            <a:endParaRPr lang="en-DE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1EB18F-567C-A2CB-5761-52E388C70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266241"/>
              </p:ext>
            </p:extLst>
          </p:nvPr>
        </p:nvGraphicFramePr>
        <p:xfrm>
          <a:off x="1196258" y="4787572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77180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764275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497993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98357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93338419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7334808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278137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305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rating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Calorie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Fat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Suggar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Sodium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Protein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Sat. fat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idk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9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269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48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39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27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7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315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21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15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26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6E1AC-A4AC-52DC-E646-CBFBABB919B2}"/>
              </a:ext>
            </a:extLst>
          </p:cNvPr>
          <p:cNvSpPr txBox="1"/>
          <p:nvPr/>
        </p:nvSpPr>
        <p:spPr>
          <a:xfrm>
            <a:off x="3018503" y="0"/>
            <a:ext cx="843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Improved CF: Item profile from stemming </a:t>
            </a:r>
            <a:endParaRPr lang="en-DE" sz="3600"/>
          </a:p>
        </p:txBody>
      </p:sp>
    </p:spTree>
    <p:extLst>
      <p:ext uri="{BB962C8B-B14F-4D97-AF65-F5344CB8AC3E}">
        <p14:creationId xmlns:p14="http://schemas.microsoft.com/office/powerpoint/2010/main" val="2929952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6E1AC-A4AC-52DC-E646-CBFBABB919B2}"/>
              </a:ext>
            </a:extLst>
          </p:cNvPr>
          <p:cNvSpPr txBox="1"/>
          <p:nvPr/>
        </p:nvSpPr>
        <p:spPr>
          <a:xfrm>
            <a:off x="3018503" y="0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User Profiles</a:t>
            </a:r>
            <a:endParaRPr lang="en-DE" sz="3600"/>
          </a:p>
        </p:txBody>
      </p:sp>
    </p:spTree>
    <p:extLst>
      <p:ext uri="{BB962C8B-B14F-4D97-AF65-F5344CB8AC3E}">
        <p14:creationId xmlns:p14="http://schemas.microsoft.com/office/powerpoint/2010/main" val="2588459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6E1AC-A4AC-52DC-E646-CBFBABB919B2}"/>
              </a:ext>
            </a:extLst>
          </p:cNvPr>
          <p:cNvSpPr txBox="1"/>
          <p:nvPr/>
        </p:nvSpPr>
        <p:spPr>
          <a:xfrm>
            <a:off x="3018503" y="0"/>
            <a:ext cx="3152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Content Based</a:t>
            </a:r>
            <a:endParaRPr lang="en-DE" sz="3600"/>
          </a:p>
        </p:txBody>
      </p:sp>
    </p:spTree>
    <p:extLst>
      <p:ext uri="{BB962C8B-B14F-4D97-AF65-F5344CB8AC3E}">
        <p14:creationId xmlns:p14="http://schemas.microsoft.com/office/powerpoint/2010/main" val="2454046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6E1AC-A4AC-52DC-E646-CBFBABB919B2}"/>
              </a:ext>
            </a:extLst>
          </p:cNvPr>
          <p:cNvSpPr txBox="1"/>
          <p:nvPr/>
        </p:nvSpPr>
        <p:spPr>
          <a:xfrm>
            <a:off x="3018503" y="0"/>
            <a:ext cx="994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Tobi</a:t>
            </a:r>
            <a:endParaRPr lang="en-DE" sz="3600" dirty="0"/>
          </a:p>
        </p:txBody>
      </p:sp>
    </p:spTree>
    <p:extLst>
      <p:ext uri="{BB962C8B-B14F-4D97-AF65-F5344CB8AC3E}">
        <p14:creationId xmlns:p14="http://schemas.microsoft.com/office/powerpoint/2010/main" val="4172529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6E1AC-A4AC-52DC-E646-CBFBABB919B2}"/>
              </a:ext>
            </a:extLst>
          </p:cNvPr>
          <p:cNvSpPr txBox="1"/>
          <p:nvPr/>
        </p:nvSpPr>
        <p:spPr>
          <a:xfrm>
            <a:off x="3018503" y="0"/>
            <a:ext cx="6327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Ls Hashing</a:t>
            </a:r>
            <a:endParaRPr lang="en-DE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FF31B-D65C-6124-1AE6-C20FC48DA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88" y="3446433"/>
            <a:ext cx="5760018" cy="1076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6574D-24CF-CC97-E546-82B7EFD333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3027" b="61162"/>
          <a:stretch/>
        </p:blipFill>
        <p:spPr>
          <a:xfrm>
            <a:off x="526289" y="1598709"/>
            <a:ext cx="11283910" cy="118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25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6E1AC-A4AC-52DC-E646-CBFBABB919B2}"/>
              </a:ext>
            </a:extLst>
          </p:cNvPr>
          <p:cNvSpPr txBox="1"/>
          <p:nvPr/>
        </p:nvSpPr>
        <p:spPr>
          <a:xfrm>
            <a:off x="3018503" y="0"/>
            <a:ext cx="4717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Jaccard Approximation</a:t>
            </a:r>
            <a:endParaRPr lang="en-DE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D31B1D-5DF7-CCBA-B5ED-55CA20E08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751" y="2470984"/>
            <a:ext cx="2609850" cy="2181225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B61CEA9-E7B3-264E-C40F-516B4210F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8831"/>
              </p:ext>
            </p:extLst>
          </p:nvPr>
        </p:nvGraphicFramePr>
        <p:xfrm>
          <a:off x="7662554" y="4409340"/>
          <a:ext cx="3760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461">
                  <a:extLst>
                    <a:ext uri="{9D8B030D-6E8A-4147-A177-3AD203B41FA5}">
                      <a16:colId xmlns:a16="http://schemas.microsoft.com/office/drawing/2014/main" val="2729728264"/>
                    </a:ext>
                  </a:extLst>
                </a:gridCol>
                <a:gridCol w="1880461">
                  <a:extLst>
                    <a:ext uri="{9D8B030D-6E8A-4147-A177-3AD203B41FA5}">
                      <a16:colId xmlns:a16="http://schemas.microsoft.com/office/drawing/2014/main" val="1381906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1 - 2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709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p(h(d1) = h(d2)) 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0,33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584864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141DA13F-32D9-9756-99A6-AA324CC3F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46" y="891203"/>
            <a:ext cx="2587869" cy="43461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FBCE29-1334-EC0B-CCFD-9D6F4DE46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688" y="4780180"/>
            <a:ext cx="28479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6E1AC-A4AC-52DC-E646-CBFBABB919B2}"/>
              </a:ext>
            </a:extLst>
          </p:cNvPr>
          <p:cNvSpPr txBox="1"/>
          <p:nvPr/>
        </p:nvSpPr>
        <p:spPr>
          <a:xfrm>
            <a:off x="2200356" y="0"/>
            <a:ext cx="8210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Bänder</a:t>
            </a:r>
            <a:r>
              <a:rPr lang="en-US" sz="3600" dirty="0"/>
              <a:t> und Rows </a:t>
            </a:r>
            <a:r>
              <a:rPr lang="en-US" sz="3600" dirty="0" err="1"/>
              <a:t>sowie</a:t>
            </a:r>
            <a:r>
              <a:rPr lang="en-US" sz="3600" dirty="0"/>
              <a:t> </a:t>
            </a:r>
            <a:r>
              <a:rPr lang="en-US" sz="3600" dirty="0" err="1"/>
              <a:t>Hashfunktionen</a:t>
            </a:r>
            <a:endParaRPr lang="en-US" sz="3600" dirty="0"/>
          </a:p>
          <a:p>
            <a:endParaRPr lang="en-DE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D6331-9B74-C004-8BA1-D5C7F61F0D14}"/>
              </a:ext>
            </a:extLst>
          </p:cNvPr>
          <p:cNvSpPr txBox="1"/>
          <p:nvPr/>
        </p:nvSpPr>
        <p:spPr>
          <a:xfrm>
            <a:off x="907984" y="1200329"/>
            <a:ext cx="103760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22BFDC-832B-E88F-87B4-E6220918D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087174"/>
              </p:ext>
            </p:extLst>
          </p:nvPr>
        </p:nvGraphicFramePr>
        <p:xfrm>
          <a:off x="788202" y="1053121"/>
          <a:ext cx="10627360" cy="3117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3680">
                  <a:extLst>
                    <a:ext uri="{9D8B030D-6E8A-4147-A177-3AD203B41FA5}">
                      <a16:colId xmlns:a16="http://schemas.microsoft.com/office/drawing/2014/main" val="1947184142"/>
                    </a:ext>
                  </a:extLst>
                </a:gridCol>
                <a:gridCol w="5313680">
                  <a:extLst>
                    <a:ext uri="{9D8B030D-6E8A-4147-A177-3AD203B41FA5}">
                      <a16:colId xmlns:a16="http://schemas.microsoft.com/office/drawing/2014/main" val="1206934527"/>
                    </a:ext>
                  </a:extLst>
                </a:gridCol>
              </a:tblGrid>
              <a:tr h="374192">
                <a:tc>
                  <a:txBody>
                    <a:bodyPr/>
                    <a:lstStyle/>
                    <a:p>
                      <a:r>
                        <a:rPr lang="en-US" sz="2000" dirty="0" err="1"/>
                        <a:t>Hashfunktionen</a:t>
                      </a:r>
                      <a:r>
                        <a:rPr lang="en-US" sz="2000" dirty="0"/>
                        <a:t>, </a:t>
                      </a:r>
                      <a:r>
                        <a:rPr lang="en-US" sz="2000" dirty="0" err="1"/>
                        <a:t>Bänder</a:t>
                      </a:r>
                      <a:r>
                        <a:rPr lang="en-US" sz="2000" dirty="0"/>
                        <a:t> , rows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Ergebniss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367157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r>
                        <a:rPr lang="de-DE" sz="2000" dirty="0"/>
                        <a:t>150 Hashfunktionen  mit  b = 30  und  </a:t>
                      </a:r>
                      <a:r>
                        <a:rPr lang="de-DE" sz="2000" dirty="0" err="1"/>
                        <a:t>row</a:t>
                      </a:r>
                      <a:r>
                        <a:rPr lang="de-DE" sz="2000" dirty="0"/>
                        <a:t> = 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Low Disk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66798"/>
                  </a:ext>
                </a:extLst>
              </a:tr>
              <a:tr h="645865">
                <a:tc>
                  <a:txBody>
                    <a:bodyPr/>
                    <a:lstStyle/>
                    <a:p>
                      <a:r>
                        <a:rPr lang="de-DE" sz="2000" dirty="0"/>
                        <a:t>36 Hashfunktionen  mit  b = 9  und  </a:t>
                      </a:r>
                      <a:r>
                        <a:rPr lang="de-DE" sz="2000" dirty="0" err="1"/>
                        <a:t>row</a:t>
                      </a:r>
                      <a:r>
                        <a:rPr lang="de-DE" sz="2000" dirty="0"/>
                        <a:t> = 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 err="1"/>
                        <a:t>c.a</a:t>
                      </a:r>
                      <a:r>
                        <a:rPr lang="de-DE" sz="2000" dirty="0"/>
                        <a:t>  10 </a:t>
                      </a:r>
                      <a:r>
                        <a:rPr lang="de-DE" sz="2000" dirty="0" err="1"/>
                        <a:t>Minutes</a:t>
                      </a:r>
                      <a:r>
                        <a:rPr lang="de-DE" sz="2000" dirty="0"/>
                        <a:t> Laufzeit</a:t>
                      </a:r>
                    </a:p>
                    <a:p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963406"/>
                  </a:ext>
                </a:extLst>
              </a:tr>
              <a:tr h="922665">
                <a:tc>
                  <a:txBody>
                    <a:bodyPr/>
                    <a:lstStyle/>
                    <a:p>
                      <a:r>
                        <a:rPr lang="de-DE" sz="2000" dirty="0"/>
                        <a:t>27 Hashfunktionen  mit b = 9 und </a:t>
                      </a:r>
                      <a:r>
                        <a:rPr lang="de-DE" sz="2000" dirty="0" err="1"/>
                        <a:t>row</a:t>
                      </a:r>
                      <a:r>
                        <a:rPr lang="de-DE" sz="2000" dirty="0"/>
                        <a:t> = 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Low Disk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77642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r>
                        <a:rPr lang="de-DE" sz="2000" dirty="0"/>
                        <a:t>8 Hashfunktionen  mit b = 4  und </a:t>
                      </a:r>
                      <a:r>
                        <a:rPr lang="de-DE" sz="2000" dirty="0" err="1"/>
                        <a:t>row</a:t>
                      </a:r>
                      <a:r>
                        <a:rPr lang="de-DE" sz="2000" dirty="0"/>
                        <a:t> = 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dirty="0"/>
                        <a:t>Nach </a:t>
                      </a:r>
                      <a:r>
                        <a:rPr lang="de-DE" sz="2000" dirty="0" err="1"/>
                        <a:t>c.a</a:t>
                      </a:r>
                      <a:r>
                        <a:rPr lang="de-DE" sz="2000" dirty="0"/>
                        <a:t>   38 Minuten immer noch kein Ergebnis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659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66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7C32-6A29-C508-A2A2-628FC37F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Cosine Signature Approximation</a:t>
            </a:r>
            <a:endParaRPr lang="en-DE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7BD524-2C63-8EB3-9B07-237AC78B3C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2114407"/>
              </p:ext>
            </p:extLst>
          </p:nvPr>
        </p:nvGraphicFramePr>
        <p:xfrm>
          <a:off x="471948" y="2968701"/>
          <a:ext cx="5220928" cy="2359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32">
                  <a:extLst>
                    <a:ext uri="{9D8B030D-6E8A-4147-A177-3AD203B41FA5}">
                      <a16:colId xmlns:a16="http://schemas.microsoft.com/office/drawing/2014/main" val="1938389469"/>
                    </a:ext>
                  </a:extLst>
                </a:gridCol>
                <a:gridCol w="1305232">
                  <a:extLst>
                    <a:ext uri="{9D8B030D-6E8A-4147-A177-3AD203B41FA5}">
                      <a16:colId xmlns:a16="http://schemas.microsoft.com/office/drawing/2014/main" val="34746025"/>
                    </a:ext>
                  </a:extLst>
                </a:gridCol>
                <a:gridCol w="1305232">
                  <a:extLst>
                    <a:ext uri="{9D8B030D-6E8A-4147-A177-3AD203B41FA5}">
                      <a16:colId xmlns:a16="http://schemas.microsoft.com/office/drawing/2014/main" val="2305052979"/>
                    </a:ext>
                  </a:extLst>
                </a:gridCol>
                <a:gridCol w="1305232">
                  <a:extLst>
                    <a:ext uri="{9D8B030D-6E8A-4147-A177-3AD203B41FA5}">
                      <a16:colId xmlns:a16="http://schemas.microsoft.com/office/drawing/2014/main" val="2253795363"/>
                    </a:ext>
                  </a:extLst>
                </a:gridCol>
              </a:tblGrid>
              <a:tr h="39333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User 3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407800"/>
                  </a:ext>
                </a:extLst>
              </a:tr>
              <a:tr h="393330">
                <a:tc>
                  <a:txBody>
                    <a:bodyPr/>
                    <a:lstStyle/>
                    <a:p>
                      <a:r>
                        <a:rPr lang="en-US"/>
                        <a:t>Recipe 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600639"/>
                  </a:ext>
                </a:extLst>
              </a:tr>
              <a:tr h="393330">
                <a:tc>
                  <a:txBody>
                    <a:bodyPr/>
                    <a:lstStyle/>
                    <a:p>
                      <a:r>
                        <a:rPr lang="en-US"/>
                        <a:t>Recipe 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59522"/>
                  </a:ext>
                </a:extLst>
              </a:tr>
              <a:tr h="393330">
                <a:tc>
                  <a:txBody>
                    <a:bodyPr/>
                    <a:lstStyle/>
                    <a:p>
                      <a:r>
                        <a:rPr lang="en-US"/>
                        <a:t>Recipe  3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187140"/>
                  </a:ext>
                </a:extLst>
              </a:tr>
              <a:tr h="393330">
                <a:tc>
                  <a:txBody>
                    <a:bodyPr/>
                    <a:lstStyle/>
                    <a:p>
                      <a:r>
                        <a:rPr lang="en-US"/>
                        <a:t>Recipe 4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85747"/>
                  </a:ext>
                </a:extLst>
              </a:tr>
              <a:tr h="393330">
                <a:tc>
                  <a:txBody>
                    <a:bodyPr/>
                    <a:lstStyle/>
                    <a:p>
                      <a:r>
                        <a:rPr lang="en-US"/>
                        <a:t>Recipe 5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598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4D4620-EEBB-C0D0-1713-9F58C7A90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32892"/>
              </p:ext>
            </p:extLst>
          </p:nvPr>
        </p:nvGraphicFramePr>
        <p:xfrm>
          <a:off x="471948" y="1612030"/>
          <a:ext cx="5220928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232">
                  <a:extLst>
                    <a:ext uri="{9D8B030D-6E8A-4147-A177-3AD203B41FA5}">
                      <a16:colId xmlns:a16="http://schemas.microsoft.com/office/drawing/2014/main" val="4169466364"/>
                    </a:ext>
                  </a:extLst>
                </a:gridCol>
                <a:gridCol w="1305232">
                  <a:extLst>
                    <a:ext uri="{9D8B030D-6E8A-4147-A177-3AD203B41FA5}">
                      <a16:colId xmlns:a16="http://schemas.microsoft.com/office/drawing/2014/main" val="3560117271"/>
                    </a:ext>
                  </a:extLst>
                </a:gridCol>
                <a:gridCol w="1305232">
                  <a:extLst>
                    <a:ext uri="{9D8B030D-6E8A-4147-A177-3AD203B41FA5}">
                      <a16:colId xmlns:a16="http://schemas.microsoft.com/office/drawing/2014/main" val="17357428"/>
                    </a:ext>
                  </a:extLst>
                </a:gridCol>
                <a:gridCol w="1305232">
                  <a:extLst>
                    <a:ext uri="{9D8B030D-6E8A-4147-A177-3AD203B41FA5}">
                      <a16:colId xmlns:a16="http://schemas.microsoft.com/office/drawing/2014/main" val="2574036087"/>
                    </a:ext>
                  </a:extLst>
                </a:gridCol>
              </a:tblGrid>
              <a:tr h="358367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 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 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Index 3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701331"/>
                  </a:ext>
                </a:extLst>
              </a:tr>
              <a:tr h="358367">
                <a:tc>
                  <a:txBody>
                    <a:bodyPr/>
                    <a:lstStyle/>
                    <a:p>
                      <a:r>
                        <a:rPr lang="en-US"/>
                        <a:t>Plane 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056804"/>
                  </a:ext>
                </a:extLst>
              </a:tr>
              <a:tr h="358367">
                <a:tc>
                  <a:txBody>
                    <a:bodyPr/>
                    <a:lstStyle/>
                    <a:p>
                      <a:r>
                        <a:rPr lang="en-US"/>
                        <a:t>Plane 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 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713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C96E61-3CB0-1DC6-F354-AEE0EEE03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808053"/>
              </p:ext>
            </p:extLst>
          </p:nvPr>
        </p:nvGraphicFramePr>
        <p:xfrm>
          <a:off x="8141110" y="2577963"/>
          <a:ext cx="39263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782">
                  <a:extLst>
                    <a:ext uri="{9D8B030D-6E8A-4147-A177-3AD203B41FA5}">
                      <a16:colId xmlns:a16="http://schemas.microsoft.com/office/drawing/2014/main" val="3404754341"/>
                    </a:ext>
                  </a:extLst>
                </a:gridCol>
                <a:gridCol w="1308782">
                  <a:extLst>
                    <a:ext uri="{9D8B030D-6E8A-4147-A177-3AD203B41FA5}">
                      <a16:colId xmlns:a16="http://schemas.microsoft.com/office/drawing/2014/main" val="1902714992"/>
                    </a:ext>
                  </a:extLst>
                </a:gridCol>
                <a:gridCol w="1308782">
                  <a:extLst>
                    <a:ext uri="{9D8B030D-6E8A-4147-A177-3AD203B41FA5}">
                      <a16:colId xmlns:a16="http://schemas.microsoft.com/office/drawing/2014/main" val="4146972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-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Plane 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Plane 2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77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Recipe 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23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Recipe 2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86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Recipe 3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434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Recipe 4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49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Recipe 5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-1</a:t>
                      </a:r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484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1D65E37-F130-EC3F-E4B4-0E63C8BD7979}"/>
              </a:ext>
            </a:extLst>
          </p:cNvPr>
          <p:cNvSpPr txBox="1"/>
          <p:nvPr/>
        </p:nvSpPr>
        <p:spPr>
          <a:xfrm>
            <a:off x="5862826" y="3136490"/>
            <a:ext cx="210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sign(recipe * plane)</a:t>
            </a:r>
            <a:endParaRPr lang="en-DE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2A36EF8-31BD-87DF-AB3C-4779142AE0B9}"/>
              </a:ext>
            </a:extLst>
          </p:cNvPr>
          <p:cNvSpPr/>
          <p:nvPr/>
        </p:nvSpPr>
        <p:spPr>
          <a:xfrm>
            <a:off x="6096000" y="3690483"/>
            <a:ext cx="1681316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3394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B05117F-9CF0-D392-74D7-0EFA66994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6802810"/>
              </p:ext>
            </p:extLst>
          </p:nvPr>
        </p:nvGraphicFramePr>
        <p:xfrm>
          <a:off x="920955" y="5466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5DBCF03-4054-B2E7-9C4E-09685D2EBA26}"/>
              </a:ext>
            </a:extLst>
          </p:cNvPr>
          <p:cNvSpPr txBox="1"/>
          <p:nvPr/>
        </p:nvSpPr>
        <p:spPr>
          <a:xfrm>
            <a:off x="3018503" y="0"/>
            <a:ext cx="5284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Approximation Evaluation</a:t>
            </a:r>
            <a:endParaRPr lang="en-DE" sz="3600"/>
          </a:p>
        </p:txBody>
      </p:sp>
    </p:spTree>
    <p:extLst>
      <p:ext uri="{BB962C8B-B14F-4D97-AF65-F5344CB8AC3E}">
        <p14:creationId xmlns:p14="http://schemas.microsoft.com/office/powerpoint/2010/main" val="286021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B05117F-9CF0-D392-74D7-0EFA669941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351326"/>
              </p:ext>
            </p:extLst>
          </p:nvPr>
        </p:nvGraphicFramePr>
        <p:xfrm>
          <a:off x="920955" y="54662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160244A-560A-3A81-77AC-69D8556BCFFB}"/>
              </a:ext>
            </a:extLst>
          </p:cNvPr>
          <p:cNvSpPr txBox="1"/>
          <p:nvPr/>
        </p:nvSpPr>
        <p:spPr>
          <a:xfrm>
            <a:off x="3018503" y="0"/>
            <a:ext cx="5284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Approximation Evaluation</a:t>
            </a:r>
            <a:endParaRPr lang="en-DE" sz="3600"/>
          </a:p>
        </p:txBody>
      </p:sp>
    </p:spTree>
    <p:extLst>
      <p:ext uri="{BB962C8B-B14F-4D97-AF65-F5344CB8AC3E}">
        <p14:creationId xmlns:p14="http://schemas.microsoft.com/office/powerpoint/2010/main" val="424610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F838-C8EC-F79A-0DA8-9213089D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CF Algorithm</a:t>
            </a:r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46A8B2-2EE0-D3D7-9819-D58F6E85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835" y="1471655"/>
            <a:ext cx="8638208" cy="457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89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E37F05-CEDA-63B5-B8B8-1F5661807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43428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777EBB-AA78-CECA-DAD9-304777BAB5DA}"/>
              </a:ext>
            </a:extLst>
          </p:cNvPr>
          <p:cNvSpPr txBox="1"/>
          <p:nvPr/>
        </p:nvSpPr>
        <p:spPr>
          <a:xfrm>
            <a:off x="4984955" y="6037006"/>
            <a:ext cx="351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Goes up because of less samples</a:t>
            </a:r>
          </a:p>
          <a:p>
            <a:r>
              <a:rPr lang="en-US"/>
              <a:t>2k samples</a:t>
            </a:r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9AA6CB-4D8D-D59B-CDF5-7CE942FC762C}"/>
              </a:ext>
            </a:extLst>
          </p:cNvPr>
          <p:cNvSpPr txBox="1"/>
          <p:nvPr/>
        </p:nvSpPr>
        <p:spPr>
          <a:xfrm>
            <a:off x="3018503" y="0"/>
            <a:ext cx="293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CF Evaluation</a:t>
            </a:r>
            <a:endParaRPr lang="en-DE" sz="3600"/>
          </a:p>
        </p:txBody>
      </p:sp>
    </p:spTree>
    <p:extLst>
      <p:ext uri="{BB962C8B-B14F-4D97-AF65-F5344CB8AC3E}">
        <p14:creationId xmlns:p14="http://schemas.microsoft.com/office/powerpoint/2010/main" val="99471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FE37F05-CEDA-63B5-B8B8-1F5661807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2662933"/>
              </p:ext>
            </p:extLst>
          </p:nvPr>
        </p:nvGraphicFramePr>
        <p:xfrm>
          <a:off x="616155" y="847487"/>
          <a:ext cx="5411019" cy="325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88EFDAB-23AE-73F3-BBFE-8546762B1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8750134"/>
              </p:ext>
            </p:extLst>
          </p:nvPr>
        </p:nvGraphicFramePr>
        <p:xfrm>
          <a:off x="5910826" y="847487"/>
          <a:ext cx="5411019" cy="325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4BB2E7-3A89-634F-47C5-A46979691421}"/>
              </a:ext>
            </a:extLst>
          </p:cNvPr>
          <p:cNvSpPr txBox="1"/>
          <p:nvPr/>
        </p:nvSpPr>
        <p:spPr>
          <a:xfrm>
            <a:off x="727587" y="4100053"/>
            <a:ext cx="723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170k recipes =&gt; 28 Billion pairs, LSH filters down to 66 Million</a:t>
            </a:r>
          </a:p>
          <a:p>
            <a:r>
              <a:rPr lang="en-US"/>
              <a:t>Flattens out at 20 because the distance approximation also flattens out</a:t>
            </a:r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276528-66EF-3B88-A4CA-1B8A0EE7CAB5}"/>
              </a:ext>
            </a:extLst>
          </p:cNvPr>
          <p:cNvSpPr txBox="1"/>
          <p:nvPr/>
        </p:nvSpPr>
        <p:spPr>
          <a:xfrm>
            <a:off x="3018503" y="0"/>
            <a:ext cx="293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CF Evaluation</a:t>
            </a:r>
            <a:endParaRPr lang="en-DE" sz="3600"/>
          </a:p>
        </p:txBody>
      </p:sp>
    </p:spTree>
    <p:extLst>
      <p:ext uri="{BB962C8B-B14F-4D97-AF65-F5344CB8AC3E}">
        <p14:creationId xmlns:p14="http://schemas.microsoft.com/office/powerpoint/2010/main" val="354526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BD02BEC-584F-6B07-FD01-E39FA5576A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3134715"/>
              </p:ext>
            </p:extLst>
          </p:nvPr>
        </p:nvGraphicFramePr>
        <p:xfrm>
          <a:off x="616155" y="847487"/>
          <a:ext cx="4850367" cy="258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AA93993-1300-7791-3841-C8639A8CF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904125"/>
              </p:ext>
            </p:extLst>
          </p:nvPr>
        </p:nvGraphicFramePr>
        <p:xfrm>
          <a:off x="5900993" y="847487"/>
          <a:ext cx="4850367" cy="258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8A9E410-DC74-73FC-3BEA-D48E1C7E1D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0136963"/>
              </p:ext>
            </p:extLst>
          </p:nvPr>
        </p:nvGraphicFramePr>
        <p:xfrm>
          <a:off x="616154" y="3684093"/>
          <a:ext cx="4850367" cy="258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8A7527E-1BA6-098D-E26F-C20A531B4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789982"/>
              </p:ext>
            </p:extLst>
          </p:nvPr>
        </p:nvGraphicFramePr>
        <p:xfrm>
          <a:off x="5900992" y="3684092"/>
          <a:ext cx="4850367" cy="258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AEECF0-C8E8-1EBF-DD9B-A485465B2A5D}"/>
              </a:ext>
            </a:extLst>
          </p:cNvPr>
          <p:cNvSpPr txBox="1"/>
          <p:nvPr/>
        </p:nvSpPr>
        <p:spPr>
          <a:xfrm>
            <a:off x="3018503" y="0"/>
            <a:ext cx="293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CF Evaluation</a:t>
            </a:r>
            <a:endParaRPr lang="en-DE" sz="3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A9C9E6-C58D-1D74-1825-20D42EB98062}"/>
              </a:ext>
            </a:extLst>
          </p:cNvPr>
          <p:cNvSpPr txBox="1"/>
          <p:nvPr/>
        </p:nvSpPr>
        <p:spPr>
          <a:xfrm>
            <a:off x="3018503" y="6005096"/>
            <a:ext cx="54508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Too many candidates = program aborts, no prediction</a:t>
            </a:r>
          </a:p>
          <a:p>
            <a:r>
              <a:rPr lang="en-US"/>
              <a:t>21, 3 because we want to have clean division</a:t>
            </a:r>
          </a:p>
          <a:p>
            <a:r>
              <a:rPr lang="en-US"/>
              <a:t>More candidates, same time, idk what </a:t>
            </a:r>
            <a:r>
              <a:rPr lang="en-US" err="1"/>
              <a:t>happenes</a:t>
            </a:r>
            <a:r>
              <a:rPr lang="en-US"/>
              <a:t> here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939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2B62-7557-50EE-E2F8-22613AB39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5171-471E-0050-8B7C-4186D2C3F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Rmse</a:t>
            </a:r>
            <a:r>
              <a:rPr lang="en-US"/>
              <a:t>, avg err so low because most users have low variance in the rating</a:t>
            </a:r>
          </a:p>
          <a:p>
            <a:r>
              <a:rPr lang="en-US"/>
              <a:t>More planes =&gt; less candidates =&gt; worse approximation</a:t>
            </a:r>
          </a:p>
          <a:p>
            <a:r>
              <a:rPr lang="en-US"/>
              <a:t>centralized </a:t>
            </a:r>
            <a:r>
              <a:rPr lang="en-US" err="1"/>
              <a:t>rmse</a:t>
            </a:r>
            <a:r>
              <a:rPr lang="en-US"/>
              <a:t>/me, 20,1: 0.59 / 0.45</a:t>
            </a:r>
          </a:p>
          <a:p>
            <a:r>
              <a:rPr lang="en-US" err="1"/>
              <a:t>Uncentralized</a:t>
            </a:r>
            <a:r>
              <a:rPr lang="en-US"/>
              <a:t> </a:t>
            </a:r>
            <a:r>
              <a:rPr lang="en-US" err="1"/>
              <a:t>rmse</a:t>
            </a:r>
            <a:r>
              <a:rPr lang="en-US"/>
              <a:t>/me, 20,1: 0.054 / 0.61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579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07C37E0A6E1E4183B7F4E56A708450" ma:contentTypeVersion="4" ma:contentTypeDescription="Create a new document." ma:contentTypeScope="" ma:versionID="2e78b5202e932782d104d3c6fbe5da2d">
  <xsd:schema xmlns:xsd="http://www.w3.org/2001/XMLSchema" xmlns:xs="http://www.w3.org/2001/XMLSchema" xmlns:p="http://schemas.microsoft.com/office/2006/metadata/properties" xmlns:ns2="55ab0ab1-a09a-4ee8-8145-b5d63f00de51" targetNamespace="http://schemas.microsoft.com/office/2006/metadata/properties" ma:root="true" ma:fieldsID="dbba2e11cb9adb8741007c690c5c05af" ns2:_="">
    <xsd:import namespace="55ab0ab1-a09a-4ee8-8145-b5d63f00d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b0ab1-a09a-4ee8-8145-b5d63f00de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5A24E2B-9C3E-4788-A265-6639C7BCC0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ab0ab1-a09a-4ee8-8145-b5d63f00de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D7E9C3-7B22-431D-868D-1C60074B6281}">
  <ds:schemaRefs>
    <ds:schemaRef ds:uri="aa3c0d43-5de0-4069-8978-a3679d70ba3a"/>
    <ds:schemaRef ds:uri="b3f1639b-5fc2-4982-9835-da758166c08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AA2A7C8-E0E1-4D12-A659-A55CD15D28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162</Paragraphs>
  <Slides>18</Slides>
  <Notes>5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dataset</vt:lpstr>
      <vt:lpstr>Cosine Signature Approximation</vt:lpstr>
      <vt:lpstr>PowerPoint Presentation</vt:lpstr>
      <vt:lpstr>PowerPoint Presentation</vt:lpstr>
      <vt:lpstr>CF Algorithm</vt:lpstr>
      <vt:lpstr>PowerPoint Presentation</vt:lpstr>
      <vt:lpstr>PowerPoint Presentation</vt:lpstr>
      <vt:lpstr>PowerPoint Presentation</vt:lpstr>
      <vt:lpstr>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</dc:title>
  <dc:creator>Viet Ngo</dc:creator>
  <cp:lastModifiedBy>Ngo, Anh Viet</cp:lastModifiedBy>
  <cp:revision>39</cp:revision>
  <dcterms:created xsi:type="dcterms:W3CDTF">2024-08-28T08:19:44Z</dcterms:created>
  <dcterms:modified xsi:type="dcterms:W3CDTF">2025-06-21T17:48:53Z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0x0101006907C37E0A6E1E4183B7F4E56A708450</vt:lpwstr>
  </property>
</Properties>
</file>