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3436a3f1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3436a3f1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3436a3f1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3436a3f1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d5431046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d5431046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d54310460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d54310460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d54310460_0_1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d54310460_0_1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d54310460_0_18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d54310460_0_1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3436a3f1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3436a3f1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3436a3f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3436a3f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3436a3f1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3436a3f1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3436a3f1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3436a3f1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rtl="0" algn="ctr">
              <a:spcBef>
                <a:spcPts val="0"/>
              </a:spcBef>
              <a:spcAft>
                <a:spcPts val="0"/>
              </a:spcAft>
              <a:buSzPts val="1300"/>
              <a:buChar char="●"/>
              <a:defRPr/>
            </a:lvl1pPr>
            <a:lvl2pPr indent="-298450" lvl="1" marL="914400" rtl="0" algn="ctr">
              <a:spcBef>
                <a:spcPts val="1600"/>
              </a:spcBef>
              <a:spcAft>
                <a:spcPts val="0"/>
              </a:spcAft>
              <a:buSzPts val="1100"/>
              <a:buChar char="○"/>
              <a:defRPr/>
            </a:lvl2pPr>
            <a:lvl3pPr indent="-298450" lvl="2" marL="1371600" rtl="0" algn="ctr">
              <a:spcBef>
                <a:spcPts val="1600"/>
              </a:spcBef>
              <a:spcAft>
                <a:spcPts val="0"/>
              </a:spcAft>
              <a:buSzPts val="1100"/>
              <a:buChar char="■"/>
              <a:defRPr/>
            </a:lvl3pPr>
            <a:lvl4pPr indent="-298450" lvl="3" marL="1828800" rtl="0" algn="ctr">
              <a:spcBef>
                <a:spcPts val="1600"/>
              </a:spcBef>
              <a:spcAft>
                <a:spcPts val="0"/>
              </a:spcAft>
              <a:buSzPts val="1100"/>
              <a:buChar char="●"/>
              <a:defRPr/>
            </a:lvl4pPr>
            <a:lvl5pPr indent="-298450" lvl="4" marL="2286000" rtl="0" algn="ctr">
              <a:spcBef>
                <a:spcPts val="1600"/>
              </a:spcBef>
              <a:spcAft>
                <a:spcPts val="0"/>
              </a:spcAft>
              <a:buSzPts val="1100"/>
              <a:buChar char="○"/>
              <a:defRPr/>
            </a:lvl5pPr>
            <a:lvl6pPr indent="-298450" lvl="5" marL="2743200" rtl="0" algn="ctr">
              <a:spcBef>
                <a:spcPts val="1600"/>
              </a:spcBef>
              <a:spcAft>
                <a:spcPts val="0"/>
              </a:spcAft>
              <a:buSzPts val="1100"/>
              <a:buChar char="■"/>
              <a:defRPr/>
            </a:lvl6pPr>
            <a:lvl7pPr indent="-298450" lvl="6" marL="3200400" rtl="0" algn="ctr">
              <a:spcBef>
                <a:spcPts val="1600"/>
              </a:spcBef>
              <a:spcAft>
                <a:spcPts val="0"/>
              </a:spcAft>
              <a:buSzPts val="1100"/>
              <a:buChar char="●"/>
              <a:defRPr/>
            </a:lvl7pPr>
            <a:lvl8pPr indent="-298450" lvl="7" marL="3657600" rtl="0" algn="ctr">
              <a:spcBef>
                <a:spcPts val="1600"/>
              </a:spcBef>
              <a:spcAft>
                <a:spcPts val="0"/>
              </a:spcAft>
              <a:buSzPts val="1100"/>
              <a:buChar char="○"/>
              <a:defRPr/>
            </a:lvl8pPr>
            <a:lvl9pPr indent="-298450" lvl="8" marL="4114800" rtl="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Application of Blockchain Technology in the Voting System</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Cryptography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pic>
        <p:nvPicPr>
          <p:cNvPr id="193" name="Google Shape;193;p22"/>
          <p:cNvPicPr preferRelativeResize="0"/>
          <p:nvPr/>
        </p:nvPicPr>
        <p:blipFill>
          <a:blip r:embed="rId3">
            <a:alphaModFix/>
          </a:blip>
          <a:stretch>
            <a:fillRect/>
          </a:stretch>
        </p:blipFill>
        <p:spPr>
          <a:xfrm>
            <a:off x="231525" y="714175"/>
            <a:ext cx="5944201" cy="3715126"/>
          </a:xfrm>
          <a:prstGeom prst="rect">
            <a:avLst/>
          </a:prstGeom>
          <a:noFill/>
          <a:ln>
            <a:noFill/>
          </a:ln>
        </p:spPr>
      </p:pic>
      <p:sp>
        <p:nvSpPr>
          <p:cNvPr id="194" name="Google Shape;194;p22"/>
          <p:cNvSpPr txBox="1"/>
          <p:nvPr/>
        </p:nvSpPr>
        <p:spPr>
          <a:xfrm>
            <a:off x="6538175" y="714150"/>
            <a:ext cx="2136600" cy="3715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latin typeface="Calibri"/>
                <a:ea typeface="Calibri"/>
                <a:cs typeface="Calibri"/>
                <a:sym typeface="Calibri"/>
              </a:rPr>
              <a:t>Once a particular user casts his vote, no other user can be added into the database, otherwise the integrity of the blockchain is lost. If anyone tries to do so, the voting system doesn’t allow anymore voting as the database has been tampered.</a:t>
            </a:r>
            <a:endParaRPr sz="1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pic>
        <p:nvPicPr>
          <p:cNvPr id="199" name="Google Shape;199;p23"/>
          <p:cNvPicPr preferRelativeResize="0"/>
          <p:nvPr/>
        </p:nvPicPr>
        <p:blipFill>
          <a:blip r:embed="rId3">
            <a:alphaModFix/>
          </a:blip>
          <a:stretch>
            <a:fillRect/>
          </a:stretch>
        </p:blipFill>
        <p:spPr>
          <a:xfrm>
            <a:off x="221633" y="261213"/>
            <a:ext cx="4320698" cy="2700434"/>
          </a:xfrm>
          <a:prstGeom prst="rect">
            <a:avLst/>
          </a:prstGeom>
          <a:noFill/>
          <a:ln>
            <a:noFill/>
          </a:ln>
        </p:spPr>
      </p:pic>
      <p:pic>
        <p:nvPicPr>
          <p:cNvPr id="200" name="Google Shape;200;p23"/>
          <p:cNvPicPr preferRelativeResize="0"/>
          <p:nvPr/>
        </p:nvPicPr>
        <p:blipFill>
          <a:blip r:embed="rId4">
            <a:alphaModFix/>
          </a:blip>
          <a:stretch>
            <a:fillRect/>
          </a:stretch>
        </p:blipFill>
        <p:spPr>
          <a:xfrm>
            <a:off x="4615598" y="268663"/>
            <a:ext cx="4296870" cy="2685544"/>
          </a:xfrm>
          <a:prstGeom prst="rect">
            <a:avLst/>
          </a:prstGeom>
          <a:noFill/>
          <a:ln>
            <a:noFill/>
          </a:ln>
        </p:spPr>
      </p:pic>
      <p:sp>
        <p:nvSpPr>
          <p:cNvPr id="201" name="Google Shape;201;p23"/>
          <p:cNvSpPr txBox="1"/>
          <p:nvPr/>
        </p:nvSpPr>
        <p:spPr>
          <a:xfrm>
            <a:off x="576875" y="3194900"/>
            <a:ext cx="3610200" cy="14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If a user has already voted, he is not allowed to change or cast another vote.</a:t>
            </a:r>
            <a:endParaRPr sz="1800">
              <a:latin typeface="Calibri"/>
              <a:ea typeface="Calibri"/>
              <a:cs typeface="Calibri"/>
              <a:sym typeface="Calibri"/>
            </a:endParaRPr>
          </a:p>
        </p:txBody>
      </p:sp>
      <p:sp>
        <p:nvSpPr>
          <p:cNvPr id="202" name="Google Shape;202;p23"/>
          <p:cNvSpPr txBox="1"/>
          <p:nvPr/>
        </p:nvSpPr>
        <p:spPr>
          <a:xfrm>
            <a:off x="4958938" y="3194900"/>
            <a:ext cx="3610200" cy="14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The page displayed once the user has finished voting.</a:t>
            </a: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Members</a:t>
            </a:r>
            <a:endParaRPr/>
          </a:p>
        </p:txBody>
      </p:sp>
      <p:sp>
        <p:nvSpPr>
          <p:cNvPr id="135" name="Google Shape;135;p14"/>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Garvit Arora</a:t>
            </a:r>
            <a:endParaRPr b="1" sz="2400"/>
          </a:p>
          <a:p>
            <a:pPr indent="0" lvl="0" marL="0" rtl="0" algn="l">
              <a:spcBef>
                <a:spcPts val="1600"/>
              </a:spcBef>
              <a:spcAft>
                <a:spcPts val="0"/>
              </a:spcAft>
              <a:buNone/>
            </a:pPr>
            <a:r>
              <a:rPr b="1" lang="en" sz="2400"/>
              <a:t>Adrian Miranda</a:t>
            </a:r>
            <a:endParaRPr b="1" sz="2400"/>
          </a:p>
          <a:p>
            <a:pPr indent="0" lvl="0" marL="0" rtl="0" algn="l">
              <a:spcBef>
                <a:spcPts val="1600"/>
              </a:spcBef>
              <a:spcAft>
                <a:spcPts val="1600"/>
              </a:spcAft>
              <a:buNone/>
            </a:pPr>
            <a:r>
              <a:rPr b="1" lang="en" sz="2400"/>
              <a:t>Akshat Govil</a:t>
            </a:r>
            <a:endParaRPr b="1" sz="2400"/>
          </a:p>
        </p:txBody>
      </p:sp>
      <p:sp>
        <p:nvSpPr>
          <p:cNvPr id="136" name="Google Shape;136;p14"/>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2016B3A70462H</a:t>
            </a:r>
            <a:endParaRPr sz="2400"/>
          </a:p>
          <a:p>
            <a:pPr indent="0" lvl="0" marL="0" rtl="0" algn="l">
              <a:spcBef>
                <a:spcPts val="1600"/>
              </a:spcBef>
              <a:spcAft>
                <a:spcPts val="0"/>
              </a:spcAft>
              <a:buNone/>
            </a:pPr>
            <a:r>
              <a:rPr lang="en" sz="2400"/>
              <a:t>2016B4A70500H</a:t>
            </a:r>
            <a:endParaRPr sz="2400"/>
          </a:p>
          <a:p>
            <a:pPr indent="0" lvl="0" marL="0" rtl="0" algn="l">
              <a:spcBef>
                <a:spcPts val="1600"/>
              </a:spcBef>
              <a:spcAft>
                <a:spcPts val="0"/>
              </a:spcAft>
              <a:buNone/>
            </a:pPr>
            <a:r>
              <a:rPr lang="en" sz="2400"/>
              <a:t>2016B4A70502H</a:t>
            </a:r>
            <a:endParaRPr sz="2400"/>
          </a:p>
          <a:p>
            <a:pPr indent="0" lvl="0" marL="0" rtl="0" algn="l">
              <a:spcBef>
                <a:spcPts val="1600"/>
              </a:spcBef>
              <a:spcAft>
                <a:spcPts val="0"/>
              </a:spcAft>
              <a:buNone/>
            </a:pPr>
            <a:r>
              <a:t/>
            </a:r>
            <a:endParaRPr sz="2400"/>
          </a:p>
          <a:p>
            <a:pPr indent="0" lvl="0" marL="0" rtl="0" algn="l">
              <a:spcBef>
                <a:spcPts val="1600"/>
              </a:spcBef>
              <a:spcAft>
                <a:spcPts val="160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4202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Issues with the current system</a:t>
            </a:r>
            <a:endParaRPr/>
          </a:p>
        </p:txBody>
      </p:sp>
      <p:sp>
        <p:nvSpPr>
          <p:cNvPr id="142" name="Google Shape;142;p15"/>
          <p:cNvSpPr txBox="1"/>
          <p:nvPr>
            <p:ph idx="1" type="body"/>
          </p:nvPr>
        </p:nvSpPr>
        <p:spPr>
          <a:xfrm>
            <a:off x="819150" y="1301000"/>
            <a:ext cx="7505700" cy="33117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b="1" lang="en" sz="1800"/>
              <a:t>Disbelief/Manipulation: </a:t>
            </a:r>
            <a:r>
              <a:rPr lang="en" sz="1800"/>
              <a:t>Whenever we come across any public elections, we are bound to hear that the elections were tampered with and the results were manipulated to be biased towards one side no matter how fair the process was.</a:t>
            </a:r>
            <a:endParaRPr sz="1800"/>
          </a:p>
          <a:p>
            <a:pPr indent="-342900" lvl="0" marL="457200" rtl="0" algn="just">
              <a:spcBef>
                <a:spcPts val="0"/>
              </a:spcBef>
              <a:spcAft>
                <a:spcPts val="0"/>
              </a:spcAft>
              <a:buSzPts val="1800"/>
              <a:buChar char="●"/>
            </a:pPr>
            <a:r>
              <a:rPr b="1" lang="en" sz="1800"/>
              <a:t>Security/Hacking: </a:t>
            </a:r>
            <a:r>
              <a:rPr lang="en" sz="1800"/>
              <a:t>With the current electronic system of voting, it is prone to hackers entering the system and manipulating the results.</a:t>
            </a:r>
            <a:endParaRPr sz="1800"/>
          </a:p>
          <a:p>
            <a:pPr indent="-342900" lvl="0" marL="457200" rtl="0" algn="just">
              <a:spcBef>
                <a:spcPts val="0"/>
              </a:spcBef>
              <a:spcAft>
                <a:spcPts val="0"/>
              </a:spcAft>
              <a:buSzPts val="1800"/>
              <a:buChar char="●"/>
            </a:pPr>
            <a:r>
              <a:rPr b="1" lang="en" sz="1800"/>
              <a:t>Authentication Issues: </a:t>
            </a:r>
            <a:r>
              <a:rPr lang="en" sz="1800"/>
              <a:t>We do not have a solid authentication process currently which is the core part of blockchain technology.</a:t>
            </a:r>
            <a:endParaRPr sz="1800"/>
          </a:p>
          <a:p>
            <a:pPr indent="-342900" lvl="0" marL="457200" rtl="0" algn="just">
              <a:spcBef>
                <a:spcPts val="0"/>
              </a:spcBef>
              <a:spcAft>
                <a:spcPts val="0"/>
              </a:spcAft>
              <a:buSzPts val="1800"/>
              <a:buChar char="●"/>
            </a:pPr>
            <a:r>
              <a:rPr b="1" lang="en" sz="1800"/>
              <a:t>Errors: </a:t>
            </a:r>
            <a:r>
              <a:rPr lang="en" sz="1800"/>
              <a:t>With the traditional ballot system, there can be human errors possible as well.</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46972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blockchain technology can help?</a:t>
            </a:r>
            <a:endParaRPr/>
          </a:p>
        </p:txBody>
      </p:sp>
      <p:sp>
        <p:nvSpPr>
          <p:cNvPr id="148" name="Google Shape;148;p16"/>
          <p:cNvSpPr txBox="1"/>
          <p:nvPr>
            <p:ph idx="1" type="body"/>
          </p:nvPr>
        </p:nvSpPr>
        <p:spPr>
          <a:xfrm>
            <a:off x="819150" y="1301000"/>
            <a:ext cx="7505700" cy="35259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b="1" lang="en" sz="1800"/>
              <a:t>Disbelief/Manipulation: </a:t>
            </a:r>
            <a:r>
              <a:rPr lang="en" sz="1800"/>
              <a:t>With a robust blockchain system put in place, a decentralised database will induce confidence in the voters that there is little to no chance of manipulation. This improves transparency.</a:t>
            </a:r>
            <a:endParaRPr sz="1800"/>
          </a:p>
          <a:p>
            <a:pPr indent="-342900" lvl="0" marL="457200" rtl="0" algn="just">
              <a:spcBef>
                <a:spcPts val="0"/>
              </a:spcBef>
              <a:spcAft>
                <a:spcPts val="0"/>
              </a:spcAft>
              <a:buSzPts val="1800"/>
              <a:buChar char="●"/>
            </a:pPr>
            <a:r>
              <a:rPr b="1" lang="en" sz="1800"/>
              <a:t>Security/Hacking: </a:t>
            </a:r>
            <a:r>
              <a:rPr lang="en" sz="1800"/>
              <a:t>Mining the blockchain can keep hackers away and increase security. The hash changes with every edit in the block making it very difficult to crack.</a:t>
            </a:r>
            <a:endParaRPr sz="1800"/>
          </a:p>
          <a:p>
            <a:pPr indent="-342900" lvl="0" marL="457200" rtl="0" algn="just">
              <a:spcBef>
                <a:spcPts val="0"/>
              </a:spcBef>
              <a:spcAft>
                <a:spcPts val="0"/>
              </a:spcAft>
              <a:buSzPts val="1800"/>
              <a:buChar char="●"/>
            </a:pPr>
            <a:r>
              <a:rPr b="1" lang="en" sz="1800"/>
              <a:t>Authentication Issues: </a:t>
            </a:r>
            <a:r>
              <a:rPr lang="en" sz="1800"/>
              <a:t>The authenticity of every vote can be cross-checked with the the database and zero knowledge proof can be used for authentication</a:t>
            </a:r>
            <a:endParaRPr sz="1800"/>
          </a:p>
          <a:p>
            <a:pPr indent="-342900" lvl="0" marL="457200" rtl="0" algn="just">
              <a:spcBef>
                <a:spcPts val="0"/>
              </a:spcBef>
              <a:spcAft>
                <a:spcPts val="0"/>
              </a:spcAft>
              <a:buSzPts val="1800"/>
              <a:buChar char="●"/>
            </a:pPr>
            <a:r>
              <a:rPr b="1" lang="en" sz="1800"/>
              <a:t>Errors: </a:t>
            </a:r>
            <a:r>
              <a:rPr lang="en" sz="1800"/>
              <a:t>With the blockchain technology, every record can easily be traced leading to no errors.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6477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Layout</a:t>
            </a:r>
            <a:endParaRPr/>
          </a:p>
        </p:txBody>
      </p:sp>
      <p:sp>
        <p:nvSpPr>
          <p:cNvPr id="154" name="Google Shape;154;p17"/>
          <p:cNvSpPr/>
          <p:nvPr/>
        </p:nvSpPr>
        <p:spPr>
          <a:xfrm>
            <a:off x="379325" y="1806025"/>
            <a:ext cx="1833000" cy="214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Voter Info.</a:t>
            </a:r>
            <a:endParaRPr/>
          </a:p>
          <a:p>
            <a:pPr indent="0" lvl="0" marL="0" rtl="0" algn="l">
              <a:spcBef>
                <a:spcPts val="0"/>
              </a:spcBef>
              <a:spcAft>
                <a:spcPts val="0"/>
              </a:spcAft>
              <a:buNone/>
            </a:pPr>
            <a:r>
              <a:rPr lang="en"/>
              <a:t>ID</a:t>
            </a:r>
            <a:endParaRPr/>
          </a:p>
          <a:p>
            <a:pPr indent="0" lvl="0" marL="0" rtl="0" algn="l">
              <a:spcBef>
                <a:spcPts val="0"/>
              </a:spcBef>
              <a:spcAft>
                <a:spcPts val="0"/>
              </a:spcAft>
              <a:buNone/>
            </a:pPr>
            <a:r>
              <a:rPr lang="en"/>
              <a:t>Vote Casted</a:t>
            </a:r>
            <a:endParaRPr/>
          </a:p>
          <a:p>
            <a:pPr indent="0" lvl="0" marL="0" rtl="0" algn="l">
              <a:spcBef>
                <a:spcPts val="0"/>
              </a:spcBef>
              <a:spcAft>
                <a:spcPts val="0"/>
              </a:spcAft>
              <a:buNone/>
            </a:pPr>
            <a:r>
              <a:t/>
            </a:r>
            <a:endParaRPr/>
          </a:p>
        </p:txBody>
      </p:sp>
      <p:sp>
        <p:nvSpPr>
          <p:cNvPr id="155" name="Google Shape;155;p17"/>
          <p:cNvSpPr/>
          <p:nvPr/>
        </p:nvSpPr>
        <p:spPr>
          <a:xfrm>
            <a:off x="379325" y="1806025"/>
            <a:ext cx="1833000" cy="474450"/>
          </a:xfrm>
          <a:prstGeom prst="flowChartProcess">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createBlock()</a:t>
            </a:r>
            <a:endParaRPr/>
          </a:p>
        </p:txBody>
      </p:sp>
      <p:sp>
        <p:nvSpPr>
          <p:cNvPr id="156" name="Google Shape;156;p17"/>
          <p:cNvSpPr/>
          <p:nvPr/>
        </p:nvSpPr>
        <p:spPr>
          <a:xfrm>
            <a:off x="2545413" y="1806025"/>
            <a:ext cx="1833000" cy="214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ID matched in blockchain</a:t>
            </a:r>
            <a:endParaRPr/>
          </a:p>
          <a:p>
            <a:pPr indent="0" lvl="0" marL="0" rtl="0" algn="l">
              <a:spcBef>
                <a:spcPts val="0"/>
              </a:spcBef>
              <a:spcAft>
                <a:spcPts val="0"/>
              </a:spcAft>
              <a:buNone/>
            </a:pPr>
            <a:r>
              <a:rPr lang="en"/>
              <a:t>No duplicate vote</a:t>
            </a:r>
            <a:endParaRPr/>
          </a:p>
          <a:p>
            <a:pPr indent="0" lvl="0" marL="0" rtl="0" algn="l">
              <a:spcBef>
                <a:spcPts val="0"/>
              </a:spcBef>
              <a:spcAft>
                <a:spcPts val="0"/>
              </a:spcAft>
              <a:buNone/>
            </a:pPr>
            <a:r>
              <a:t/>
            </a:r>
            <a:endParaRPr/>
          </a:p>
        </p:txBody>
      </p:sp>
      <p:sp>
        <p:nvSpPr>
          <p:cNvPr id="157" name="Google Shape;157;p17"/>
          <p:cNvSpPr/>
          <p:nvPr/>
        </p:nvSpPr>
        <p:spPr>
          <a:xfrm>
            <a:off x="2545413" y="1806025"/>
            <a:ext cx="1833000" cy="474450"/>
          </a:xfrm>
          <a:prstGeom prst="flowChartProcess">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verifyTransaction()</a:t>
            </a:r>
            <a:endParaRPr/>
          </a:p>
        </p:txBody>
      </p:sp>
      <p:sp>
        <p:nvSpPr>
          <p:cNvPr id="158" name="Google Shape;158;p17"/>
          <p:cNvSpPr/>
          <p:nvPr/>
        </p:nvSpPr>
        <p:spPr>
          <a:xfrm>
            <a:off x="4701613" y="1806025"/>
            <a:ext cx="1833000" cy="214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Security check via hash of neighboring blocks in chain.</a:t>
            </a:r>
            <a:endParaRPr/>
          </a:p>
          <a:p>
            <a:pPr indent="0" lvl="0" marL="0" rtl="0" algn="l">
              <a:spcBef>
                <a:spcPts val="0"/>
              </a:spcBef>
              <a:spcAft>
                <a:spcPts val="0"/>
              </a:spcAft>
              <a:buNone/>
            </a:pPr>
            <a:r>
              <a:t/>
            </a:r>
            <a:endParaRPr/>
          </a:p>
        </p:txBody>
      </p:sp>
      <p:sp>
        <p:nvSpPr>
          <p:cNvPr id="159" name="Google Shape;159;p17"/>
          <p:cNvSpPr/>
          <p:nvPr/>
        </p:nvSpPr>
        <p:spPr>
          <a:xfrm>
            <a:off x="4701613" y="1806025"/>
            <a:ext cx="1833000" cy="474450"/>
          </a:xfrm>
          <a:prstGeom prst="flowChartProcess">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mineBlock()</a:t>
            </a:r>
            <a:endParaRPr/>
          </a:p>
        </p:txBody>
      </p:sp>
      <p:sp>
        <p:nvSpPr>
          <p:cNvPr id="160" name="Google Shape;160;p17"/>
          <p:cNvSpPr/>
          <p:nvPr/>
        </p:nvSpPr>
        <p:spPr>
          <a:xfrm>
            <a:off x="6857825" y="1806025"/>
            <a:ext cx="1833000" cy="214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Transaction info of voter with corresponding ID.</a:t>
            </a:r>
            <a:endParaRPr/>
          </a:p>
          <a:p>
            <a:pPr indent="0" lvl="0" marL="0" rtl="0" algn="l">
              <a:spcBef>
                <a:spcPts val="0"/>
              </a:spcBef>
              <a:spcAft>
                <a:spcPts val="0"/>
              </a:spcAft>
              <a:buNone/>
            </a:pPr>
            <a:r>
              <a:rPr lang="en"/>
              <a:t>  </a:t>
            </a:r>
            <a:endParaRPr/>
          </a:p>
        </p:txBody>
      </p:sp>
      <p:sp>
        <p:nvSpPr>
          <p:cNvPr id="161" name="Google Shape;161;p17"/>
          <p:cNvSpPr/>
          <p:nvPr/>
        </p:nvSpPr>
        <p:spPr>
          <a:xfrm>
            <a:off x="6857825" y="1806025"/>
            <a:ext cx="1833000" cy="474450"/>
          </a:xfrm>
          <a:prstGeom prst="flowChartProcess">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viewUser()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pic>
        <p:nvPicPr>
          <p:cNvPr id="166" name="Google Shape;166;p18"/>
          <p:cNvPicPr preferRelativeResize="0"/>
          <p:nvPr/>
        </p:nvPicPr>
        <p:blipFill>
          <a:blip r:embed="rId3">
            <a:alphaModFix/>
          </a:blip>
          <a:stretch>
            <a:fillRect/>
          </a:stretch>
        </p:blipFill>
        <p:spPr>
          <a:xfrm>
            <a:off x="221625" y="662750"/>
            <a:ext cx="6108826" cy="3818000"/>
          </a:xfrm>
          <a:prstGeom prst="rect">
            <a:avLst/>
          </a:prstGeom>
          <a:noFill/>
          <a:ln>
            <a:noFill/>
          </a:ln>
        </p:spPr>
      </p:pic>
      <p:sp>
        <p:nvSpPr>
          <p:cNvPr id="167" name="Google Shape;167;p18"/>
          <p:cNvSpPr txBox="1"/>
          <p:nvPr/>
        </p:nvSpPr>
        <p:spPr>
          <a:xfrm>
            <a:off x="6716250" y="1109100"/>
            <a:ext cx="1879200" cy="2925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800">
                <a:latin typeface="Calibri"/>
                <a:ea typeface="Calibri"/>
                <a:cs typeface="Calibri"/>
                <a:sym typeface="Calibri"/>
              </a:rPr>
              <a:t>Insert Page: </a:t>
            </a:r>
            <a:r>
              <a:rPr lang="en" sz="1800">
                <a:latin typeface="Calibri"/>
                <a:ea typeface="Calibri"/>
                <a:cs typeface="Calibri"/>
                <a:sym typeface="Calibri"/>
              </a:rPr>
              <a:t>Here the user chooses a voterID and password in order to express his voting rights. Once the data is entered, it is added into our database. </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id="172" name="Google Shape;172;p19"/>
          <p:cNvPicPr preferRelativeResize="0"/>
          <p:nvPr/>
        </p:nvPicPr>
        <p:blipFill>
          <a:blip r:embed="rId3">
            <a:alphaModFix/>
          </a:blip>
          <a:stretch>
            <a:fillRect/>
          </a:stretch>
        </p:blipFill>
        <p:spPr>
          <a:xfrm>
            <a:off x="221625" y="659650"/>
            <a:ext cx="6118726" cy="3824199"/>
          </a:xfrm>
          <a:prstGeom prst="rect">
            <a:avLst/>
          </a:prstGeom>
          <a:noFill/>
          <a:ln>
            <a:noFill/>
          </a:ln>
        </p:spPr>
      </p:pic>
      <p:sp>
        <p:nvSpPr>
          <p:cNvPr id="173" name="Google Shape;173;p19"/>
          <p:cNvSpPr txBox="1"/>
          <p:nvPr/>
        </p:nvSpPr>
        <p:spPr>
          <a:xfrm>
            <a:off x="6567875" y="1389750"/>
            <a:ext cx="2067300" cy="2364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800">
                <a:latin typeface="Calibri"/>
                <a:ea typeface="Calibri"/>
                <a:cs typeface="Calibri"/>
                <a:sym typeface="Calibri"/>
              </a:rPr>
              <a:t>Login Page:</a:t>
            </a:r>
            <a:r>
              <a:rPr lang="en" sz="1800">
                <a:latin typeface="Calibri"/>
                <a:ea typeface="Calibri"/>
                <a:cs typeface="Calibri"/>
                <a:sym typeface="Calibri"/>
              </a:rPr>
              <a:t> Based on the information added to the database, the user logins into the system in order to vote for the desired party.</a:t>
            </a: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pic>
        <p:nvPicPr>
          <p:cNvPr id="178" name="Google Shape;178;p20"/>
          <p:cNvPicPr preferRelativeResize="0"/>
          <p:nvPr/>
        </p:nvPicPr>
        <p:blipFill>
          <a:blip r:embed="rId3">
            <a:alphaModFix/>
          </a:blip>
          <a:stretch>
            <a:fillRect/>
          </a:stretch>
        </p:blipFill>
        <p:spPr>
          <a:xfrm>
            <a:off x="231525" y="689463"/>
            <a:ext cx="6023326" cy="3764574"/>
          </a:xfrm>
          <a:prstGeom prst="rect">
            <a:avLst/>
          </a:prstGeom>
          <a:noFill/>
          <a:ln>
            <a:noFill/>
          </a:ln>
        </p:spPr>
      </p:pic>
      <p:sp>
        <p:nvSpPr>
          <p:cNvPr id="179" name="Google Shape;179;p20"/>
          <p:cNvSpPr txBox="1"/>
          <p:nvPr/>
        </p:nvSpPr>
        <p:spPr>
          <a:xfrm>
            <a:off x="6666800" y="1142400"/>
            <a:ext cx="1978200" cy="285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800">
                <a:latin typeface="Calibri"/>
                <a:ea typeface="Calibri"/>
                <a:cs typeface="Calibri"/>
                <a:sym typeface="Calibri"/>
              </a:rPr>
              <a:t>Voting Page: </a:t>
            </a:r>
            <a:r>
              <a:rPr lang="en" sz="1800">
                <a:latin typeface="Calibri"/>
                <a:ea typeface="Calibri"/>
                <a:cs typeface="Calibri"/>
                <a:sym typeface="Calibri"/>
              </a:rPr>
              <a:t>Once the user is logged in, he has the right to vote for the desired party. Once a user votes he can’t change his vote.</a:t>
            </a:r>
            <a:endParaRPr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pic>
        <p:nvPicPr>
          <p:cNvPr id="184" name="Google Shape;184;p21"/>
          <p:cNvPicPr preferRelativeResize="0"/>
          <p:nvPr/>
        </p:nvPicPr>
        <p:blipFill>
          <a:blip r:embed="rId3">
            <a:alphaModFix/>
          </a:blip>
          <a:stretch>
            <a:fillRect/>
          </a:stretch>
        </p:blipFill>
        <p:spPr>
          <a:xfrm>
            <a:off x="221626" y="261200"/>
            <a:ext cx="4320698" cy="2700441"/>
          </a:xfrm>
          <a:prstGeom prst="rect">
            <a:avLst/>
          </a:prstGeom>
          <a:noFill/>
          <a:ln>
            <a:noFill/>
          </a:ln>
        </p:spPr>
      </p:pic>
      <p:pic>
        <p:nvPicPr>
          <p:cNvPr id="185" name="Google Shape;185;p21"/>
          <p:cNvPicPr preferRelativeResize="0"/>
          <p:nvPr/>
        </p:nvPicPr>
        <p:blipFill>
          <a:blip r:embed="rId4">
            <a:alphaModFix/>
          </a:blip>
          <a:stretch>
            <a:fillRect/>
          </a:stretch>
        </p:blipFill>
        <p:spPr>
          <a:xfrm>
            <a:off x="4599675" y="261200"/>
            <a:ext cx="4320706" cy="2700450"/>
          </a:xfrm>
          <a:prstGeom prst="rect">
            <a:avLst/>
          </a:prstGeom>
          <a:noFill/>
          <a:ln>
            <a:noFill/>
          </a:ln>
        </p:spPr>
      </p:pic>
      <p:sp>
        <p:nvSpPr>
          <p:cNvPr id="186" name="Google Shape;186;p21"/>
          <p:cNvSpPr txBox="1"/>
          <p:nvPr/>
        </p:nvSpPr>
        <p:spPr>
          <a:xfrm>
            <a:off x="563800" y="3283925"/>
            <a:ext cx="7873500" cy="1464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800">
                <a:latin typeface="Calibri"/>
                <a:ea typeface="Calibri"/>
                <a:cs typeface="Calibri"/>
                <a:sym typeface="Calibri"/>
              </a:rPr>
              <a:t>View User Page: </a:t>
            </a:r>
            <a:endParaRPr b="1" sz="1800">
              <a:latin typeface="Calibri"/>
              <a:ea typeface="Calibri"/>
              <a:cs typeface="Calibri"/>
              <a:sym typeface="Calibri"/>
            </a:endParaRPr>
          </a:p>
          <a:p>
            <a:pPr indent="0" lvl="0" marL="0" rtl="0" algn="just">
              <a:spcBef>
                <a:spcPts val="0"/>
              </a:spcBef>
              <a:spcAft>
                <a:spcPts val="0"/>
              </a:spcAft>
              <a:buNone/>
            </a:pPr>
            <a:r>
              <a:rPr lang="en" sz="1800">
                <a:latin typeface="Calibri"/>
                <a:ea typeface="Calibri"/>
                <a:cs typeface="Calibri"/>
                <a:sym typeface="Calibri"/>
              </a:rPr>
              <a:t>Image 1 shows us that once the user has voted, his vote can be viewed - including the arty he voted for.</a:t>
            </a:r>
            <a:endParaRPr sz="1800">
              <a:latin typeface="Calibri"/>
              <a:ea typeface="Calibri"/>
              <a:cs typeface="Calibri"/>
              <a:sym typeface="Calibri"/>
            </a:endParaRPr>
          </a:p>
          <a:p>
            <a:pPr indent="0" lvl="0" marL="0" rtl="0" algn="just">
              <a:spcBef>
                <a:spcPts val="0"/>
              </a:spcBef>
              <a:spcAft>
                <a:spcPts val="0"/>
              </a:spcAft>
              <a:buNone/>
            </a:pPr>
            <a:r>
              <a:rPr lang="en" sz="1800">
                <a:latin typeface="Calibri"/>
                <a:ea typeface="Calibri"/>
                <a:cs typeface="Calibri"/>
                <a:sym typeface="Calibri"/>
              </a:rPr>
              <a:t>Image 2 shows us that user 500 hasn’t cast his vote yet and hence has no information to show.</a:t>
            </a:r>
            <a:endParaRPr sz="1800">
              <a:latin typeface="Calibri"/>
              <a:ea typeface="Calibri"/>
              <a:cs typeface="Calibri"/>
              <a:sym typeface="Calibri"/>
            </a:endParaRPr>
          </a:p>
        </p:txBody>
      </p:sp>
      <p:sp>
        <p:nvSpPr>
          <p:cNvPr id="187" name="Google Shape;187;p21"/>
          <p:cNvSpPr txBox="1"/>
          <p:nvPr/>
        </p:nvSpPr>
        <p:spPr>
          <a:xfrm>
            <a:off x="1447300" y="2961638"/>
            <a:ext cx="1928700" cy="16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latin typeface="Calibri"/>
                <a:ea typeface="Calibri"/>
                <a:cs typeface="Calibri"/>
                <a:sym typeface="Calibri"/>
              </a:rPr>
              <a:t>Image 1</a:t>
            </a:r>
            <a:endParaRPr b="1" sz="1100">
              <a:latin typeface="Calibri"/>
              <a:ea typeface="Calibri"/>
              <a:cs typeface="Calibri"/>
              <a:sym typeface="Calibri"/>
            </a:endParaRPr>
          </a:p>
        </p:txBody>
      </p:sp>
      <p:sp>
        <p:nvSpPr>
          <p:cNvPr id="188" name="Google Shape;188;p21"/>
          <p:cNvSpPr txBox="1"/>
          <p:nvPr/>
        </p:nvSpPr>
        <p:spPr>
          <a:xfrm>
            <a:off x="5795675" y="2961650"/>
            <a:ext cx="1928700" cy="16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latin typeface="Calibri"/>
                <a:ea typeface="Calibri"/>
                <a:cs typeface="Calibri"/>
                <a:sym typeface="Calibri"/>
              </a:rPr>
              <a:t>Image 2</a:t>
            </a:r>
            <a:endParaRPr b="1" sz="11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