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7" r:id="rId2"/>
    <p:sldId id="260" r:id="rId3"/>
    <p:sldId id="297" r:id="rId4"/>
    <p:sldId id="259" r:id="rId5"/>
    <p:sldId id="285" r:id="rId6"/>
    <p:sldId id="286" r:id="rId7"/>
    <p:sldId id="299" r:id="rId8"/>
    <p:sldId id="258" r:id="rId9"/>
    <p:sldId id="293" r:id="rId10"/>
    <p:sldId id="310" r:id="rId11"/>
    <p:sldId id="294" r:id="rId12"/>
    <p:sldId id="262" r:id="rId13"/>
    <p:sldId id="292" r:id="rId14"/>
    <p:sldId id="263" r:id="rId15"/>
    <p:sldId id="261" r:id="rId16"/>
    <p:sldId id="311" r:id="rId17"/>
    <p:sldId id="307" r:id="rId18"/>
    <p:sldId id="308" r:id="rId19"/>
    <p:sldId id="312" r:id="rId20"/>
    <p:sldId id="275" r:id="rId21"/>
    <p:sldId id="302" r:id="rId22"/>
    <p:sldId id="313" r:id="rId23"/>
    <p:sldId id="314" r:id="rId24"/>
    <p:sldId id="301" r:id="rId25"/>
    <p:sldId id="276" r:id="rId26"/>
    <p:sldId id="288"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9" d="100"/>
          <a:sy n="89" d="100"/>
        </p:scale>
        <p:origin x="3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D0624-3986-4E25-993E-926261A23C37}" type="datetimeFigureOut">
              <a:rPr lang="en-IN" smtClean="0"/>
              <a:pPr/>
              <a:t>18-04-2023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5C402-5196-425B-9371-C16671CE36AE}" type="slidenum">
              <a:rPr lang="en-IN" smtClean="0"/>
              <a:pPr/>
              <a:t>‹#›</a:t>
            </a:fld>
            <a:endParaRPr lang="en-IN"/>
          </a:p>
        </p:txBody>
      </p:sp>
    </p:spTree>
    <p:extLst>
      <p:ext uri="{BB962C8B-B14F-4D97-AF65-F5344CB8AC3E}">
        <p14:creationId xmlns:p14="http://schemas.microsoft.com/office/powerpoint/2010/main" val="78329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45A5-7B5F-4EF7-B9E4-2260269DA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4A96E0-27D8-4C45-ABBC-A4717FD5BC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D01198-69E7-4D72-8CE8-0B3BE6EE0AD8}"/>
              </a:ext>
            </a:extLst>
          </p:cNvPr>
          <p:cNvSpPr>
            <a:spLocks noGrp="1"/>
          </p:cNvSpPr>
          <p:nvPr>
            <p:ph type="dt" sz="half" idx="10"/>
          </p:nvPr>
        </p:nvSpPr>
        <p:spPr/>
        <p:txBody>
          <a:bodyPr/>
          <a:lstStyle/>
          <a:p>
            <a:fld id="{821DA65C-423F-40A8-B983-F6D3DCBCA300}" type="datetime2">
              <a:rPr lang="en-IN" smtClean="0"/>
              <a:t>Wednesday, 19 April 2023</a:t>
            </a:fld>
            <a:endParaRPr lang="en-IN"/>
          </a:p>
        </p:txBody>
      </p:sp>
      <p:sp>
        <p:nvSpPr>
          <p:cNvPr id="5" name="Footer Placeholder 4">
            <a:extLst>
              <a:ext uri="{FF2B5EF4-FFF2-40B4-BE49-F238E27FC236}">
                <a16:creationId xmlns:a16="http://schemas.microsoft.com/office/drawing/2014/main" id="{9F61E6B2-E3E4-4394-AE05-A86D2F1B2518}"/>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6" name="Slide Number Placeholder 5">
            <a:extLst>
              <a:ext uri="{FF2B5EF4-FFF2-40B4-BE49-F238E27FC236}">
                <a16:creationId xmlns:a16="http://schemas.microsoft.com/office/drawing/2014/main" id="{2E94A86C-1A3E-4AC9-AA7B-683E3533ECFE}"/>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246479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99D0-1CF8-49E6-8838-A58EF4FAF5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03EAB5-610A-44C9-8C7B-5F820FB3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D3BD3-A2BE-46A6-B256-96268C014129}"/>
              </a:ext>
            </a:extLst>
          </p:cNvPr>
          <p:cNvSpPr>
            <a:spLocks noGrp="1"/>
          </p:cNvSpPr>
          <p:nvPr>
            <p:ph type="dt" sz="half" idx="10"/>
          </p:nvPr>
        </p:nvSpPr>
        <p:spPr/>
        <p:txBody>
          <a:bodyPr/>
          <a:lstStyle/>
          <a:p>
            <a:fld id="{6716660A-1C9D-4F95-B204-1336C7E2D4BA}" type="datetime2">
              <a:rPr lang="en-IN" smtClean="0"/>
              <a:t>Wednesday, 19 April 2023</a:t>
            </a:fld>
            <a:endParaRPr lang="en-IN"/>
          </a:p>
        </p:txBody>
      </p:sp>
      <p:sp>
        <p:nvSpPr>
          <p:cNvPr id="5" name="Footer Placeholder 4">
            <a:extLst>
              <a:ext uri="{FF2B5EF4-FFF2-40B4-BE49-F238E27FC236}">
                <a16:creationId xmlns:a16="http://schemas.microsoft.com/office/drawing/2014/main" id="{89DB0509-3AE4-44AB-9DFE-3E5883FEB311}"/>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6" name="Slide Number Placeholder 5">
            <a:extLst>
              <a:ext uri="{FF2B5EF4-FFF2-40B4-BE49-F238E27FC236}">
                <a16:creationId xmlns:a16="http://schemas.microsoft.com/office/drawing/2014/main" id="{604F25B7-4F7D-485C-ACE9-9ABFD9198E55}"/>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400253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530236-CBB7-4DB8-A2E7-A88D1C1326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F14D0-6169-4840-A770-7C75F92AE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DDA28-39CC-4D0C-9153-7774AA3DD77B}"/>
              </a:ext>
            </a:extLst>
          </p:cNvPr>
          <p:cNvSpPr>
            <a:spLocks noGrp="1"/>
          </p:cNvSpPr>
          <p:nvPr>
            <p:ph type="dt" sz="half" idx="10"/>
          </p:nvPr>
        </p:nvSpPr>
        <p:spPr/>
        <p:txBody>
          <a:bodyPr/>
          <a:lstStyle/>
          <a:p>
            <a:fld id="{F64FB0BC-E852-4B9E-A6FD-10EA8EAF69EB}" type="datetime2">
              <a:rPr lang="en-IN" smtClean="0"/>
              <a:t>Wednesday, 19 April 2023</a:t>
            </a:fld>
            <a:endParaRPr lang="en-IN"/>
          </a:p>
        </p:txBody>
      </p:sp>
      <p:sp>
        <p:nvSpPr>
          <p:cNvPr id="5" name="Footer Placeholder 4">
            <a:extLst>
              <a:ext uri="{FF2B5EF4-FFF2-40B4-BE49-F238E27FC236}">
                <a16:creationId xmlns:a16="http://schemas.microsoft.com/office/drawing/2014/main" id="{0BC19AE3-9B78-4630-9396-C2645DBE1C70}"/>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6" name="Slide Number Placeholder 5">
            <a:extLst>
              <a:ext uri="{FF2B5EF4-FFF2-40B4-BE49-F238E27FC236}">
                <a16:creationId xmlns:a16="http://schemas.microsoft.com/office/drawing/2014/main" id="{5F15EF14-3F77-4FD3-ABED-542B848BD624}"/>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3031659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0FBD7533-97DC-491F-8F25-469F317D7E3A}" type="datetime2">
              <a:rPr lang="en-IN" smtClean="0"/>
              <a:t>Wednesday, 19 April 2023</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Batch-No:2                                 Music Recommendation System through facial expression Using CNN</a:t>
            </a:r>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8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D5F787F1-78F2-4FA4-9999-778505498D71}" type="datetime2">
              <a:rPr lang="en-IN" smtClean="0"/>
              <a:t>Wednesday, 19 April 2023</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Batch-No:2                                 Music Recommendation System through facial expression Using CNN</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877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F51ED1BE-CB97-47A3-A67F-A8AB52C07B8A}" type="datetime2">
              <a:rPr lang="en-IN" smtClean="0"/>
              <a:t>Wednesday, 19 April 2023</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Batch-No:2                                 Music Recommendation System through facial expression Using CNN</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886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9CE81AB1-9188-4EF6-AC67-60D8E81C5733}" type="datetime2">
              <a:rPr lang="en-IN" smtClean="0"/>
              <a:t>Wednesday, 19 April 2023</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Batch-No:2                                 Music Recommendation System through facial expression Using CNN</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313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9896-55AD-4912-A198-0E0B3ECCA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22F05B-B7AB-484E-83F0-6243933BC4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558E0-8E50-418D-BD58-0F650944FE72}"/>
              </a:ext>
            </a:extLst>
          </p:cNvPr>
          <p:cNvSpPr>
            <a:spLocks noGrp="1"/>
          </p:cNvSpPr>
          <p:nvPr>
            <p:ph type="dt" sz="half" idx="10"/>
          </p:nvPr>
        </p:nvSpPr>
        <p:spPr/>
        <p:txBody>
          <a:bodyPr/>
          <a:lstStyle/>
          <a:p>
            <a:fld id="{EDE58142-4040-43B9-AD2F-0E462E4F96D5}" type="datetime2">
              <a:rPr lang="en-IN" smtClean="0"/>
              <a:t>Wednesday, 19 April 2023</a:t>
            </a:fld>
            <a:endParaRPr lang="en-IN"/>
          </a:p>
        </p:txBody>
      </p:sp>
      <p:sp>
        <p:nvSpPr>
          <p:cNvPr id="5" name="Footer Placeholder 4">
            <a:extLst>
              <a:ext uri="{FF2B5EF4-FFF2-40B4-BE49-F238E27FC236}">
                <a16:creationId xmlns:a16="http://schemas.microsoft.com/office/drawing/2014/main" id="{D9E94E8D-6AF5-466E-A051-B0045F4B06A8}"/>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6" name="Slide Number Placeholder 5">
            <a:extLst>
              <a:ext uri="{FF2B5EF4-FFF2-40B4-BE49-F238E27FC236}">
                <a16:creationId xmlns:a16="http://schemas.microsoft.com/office/drawing/2014/main" id="{29EBD97C-DA41-41EF-8888-8355FF93E4E6}"/>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58454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8A13-FA80-4C87-8077-D0AE0C91DD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FC8376-93D6-4247-B0E5-21C5567E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6E2289-35BA-41C1-8512-5F01CCC0E4DF}"/>
              </a:ext>
            </a:extLst>
          </p:cNvPr>
          <p:cNvSpPr>
            <a:spLocks noGrp="1"/>
          </p:cNvSpPr>
          <p:nvPr>
            <p:ph type="dt" sz="half" idx="10"/>
          </p:nvPr>
        </p:nvSpPr>
        <p:spPr/>
        <p:txBody>
          <a:bodyPr/>
          <a:lstStyle/>
          <a:p>
            <a:fld id="{92BA4161-2B8D-4C42-A6C8-08A4BB507344}" type="datetime2">
              <a:rPr lang="en-IN" smtClean="0"/>
              <a:t>Wednesday, 19 April 2023</a:t>
            </a:fld>
            <a:endParaRPr lang="en-IN"/>
          </a:p>
        </p:txBody>
      </p:sp>
      <p:sp>
        <p:nvSpPr>
          <p:cNvPr id="5" name="Footer Placeholder 4">
            <a:extLst>
              <a:ext uri="{FF2B5EF4-FFF2-40B4-BE49-F238E27FC236}">
                <a16:creationId xmlns:a16="http://schemas.microsoft.com/office/drawing/2014/main" id="{7CF93CD1-28AA-4708-9F80-E1E186717742}"/>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6" name="Slide Number Placeholder 5">
            <a:extLst>
              <a:ext uri="{FF2B5EF4-FFF2-40B4-BE49-F238E27FC236}">
                <a16:creationId xmlns:a16="http://schemas.microsoft.com/office/drawing/2014/main" id="{5C4BE7FF-96A6-49CD-8647-6DF23D25A36C}"/>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100776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74AB-C716-4357-B5EB-99A0A9621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562656-19BE-4ECA-B9FE-9CD0F7D66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2AED90-D70F-43B6-9B37-8C4C1929F7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D0D148-C663-42DD-B9E4-2213817E35BD}"/>
              </a:ext>
            </a:extLst>
          </p:cNvPr>
          <p:cNvSpPr>
            <a:spLocks noGrp="1"/>
          </p:cNvSpPr>
          <p:nvPr>
            <p:ph type="dt" sz="half" idx="10"/>
          </p:nvPr>
        </p:nvSpPr>
        <p:spPr/>
        <p:txBody>
          <a:bodyPr/>
          <a:lstStyle/>
          <a:p>
            <a:fld id="{B47DE6B7-1A56-4556-B4C6-97FB247502A4}" type="datetime2">
              <a:rPr lang="en-IN" smtClean="0"/>
              <a:t>Wednesday, 19 April 2023</a:t>
            </a:fld>
            <a:endParaRPr lang="en-IN"/>
          </a:p>
        </p:txBody>
      </p:sp>
      <p:sp>
        <p:nvSpPr>
          <p:cNvPr id="6" name="Footer Placeholder 5">
            <a:extLst>
              <a:ext uri="{FF2B5EF4-FFF2-40B4-BE49-F238E27FC236}">
                <a16:creationId xmlns:a16="http://schemas.microsoft.com/office/drawing/2014/main" id="{2DD99840-8DFD-4FCC-8309-EE3F61392B74}"/>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7" name="Slide Number Placeholder 6">
            <a:extLst>
              <a:ext uri="{FF2B5EF4-FFF2-40B4-BE49-F238E27FC236}">
                <a16:creationId xmlns:a16="http://schemas.microsoft.com/office/drawing/2014/main" id="{D6622494-BD65-4953-A72A-88ABE8B0E0DA}"/>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199293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952C-3C58-4E57-9F2B-09E1D95790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C57660-408C-4EFF-9C1A-8EE621758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1B6CB-43A3-4A3C-9287-3C1A256C8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FB8F0C-2879-4B83-9810-DDE5C6EB2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8E1884-0CC8-4ACD-AE80-D905460593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3C157D-F5F4-43CE-82DF-D6705A05F0B2}"/>
              </a:ext>
            </a:extLst>
          </p:cNvPr>
          <p:cNvSpPr>
            <a:spLocks noGrp="1"/>
          </p:cNvSpPr>
          <p:nvPr>
            <p:ph type="dt" sz="half" idx="10"/>
          </p:nvPr>
        </p:nvSpPr>
        <p:spPr/>
        <p:txBody>
          <a:bodyPr/>
          <a:lstStyle/>
          <a:p>
            <a:fld id="{02E3E744-270F-4557-972F-F704470A4BA8}" type="datetime2">
              <a:rPr lang="en-IN" smtClean="0"/>
              <a:t>Wednesday, 19 April 2023</a:t>
            </a:fld>
            <a:endParaRPr lang="en-IN"/>
          </a:p>
        </p:txBody>
      </p:sp>
      <p:sp>
        <p:nvSpPr>
          <p:cNvPr id="8" name="Footer Placeholder 7">
            <a:extLst>
              <a:ext uri="{FF2B5EF4-FFF2-40B4-BE49-F238E27FC236}">
                <a16:creationId xmlns:a16="http://schemas.microsoft.com/office/drawing/2014/main" id="{9830932B-A67C-4D79-B816-D9A67682A8E1}"/>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9" name="Slide Number Placeholder 8">
            <a:extLst>
              <a:ext uri="{FF2B5EF4-FFF2-40B4-BE49-F238E27FC236}">
                <a16:creationId xmlns:a16="http://schemas.microsoft.com/office/drawing/2014/main" id="{F44E57BC-0234-4197-8A92-14F49A95F112}"/>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249406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3695-02BA-4CB7-838F-D6B2C2B16F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C61AC5-DAE8-4DA8-827F-28D0BAE94264}"/>
              </a:ext>
            </a:extLst>
          </p:cNvPr>
          <p:cNvSpPr>
            <a:spLocks noGrp="1"/>
          </p:cNvSpPr>
          <p:nvPr>
            <p:ph type="dt" sz="half" idx="10"/>
          </p:nvPr>
        </p:nvSpPr>
        <p:spPr/>
        <p:txBody>
          <a:bodyPr/>
          <a:lstStyle/>
          <a:p>
            <a:fld id="{6AEBCB54-8A15-49CD-BA3D-2E174CC94124}" type="datetime2">
              <a:rPr lang="en-IN" smtClean="0"/>
              <a:t>Wednesday, 19 April 2023</a:t>
            </a:fld>
            <a:endParaRPr lang="en-IN"/>
          </a:p>
        </p:txBody>
      </p:sp>
      <p:sp>
        <p:nvSpPr>
          <p:cNvPr id="4" name="Footer Placeholder 3">
            <a:extLst>
              <a:ext uri="{FF2B5EF4-FFF2-40B4-BE49-F238E27FC236}">
                <a16:creationId xmlns:a16="http://schemas.microsoft.com/office/drawing/2014/main" id="{65A5284B-E530-440F-8986-0396739C008B}"/>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5" name="Slide Number Placeholder 4">
            <a:extLst>
              <a:ext uri="{FF2B5EF4-FFF2-40B4-BE49-F238E27FC236}">
                <a16:creationId xmlns:a16="http://schemas.microsoft.com/office/drawing/2014/main" id="{196C1790-C71B-4E3D-B50B-1C571C6C7DF6}"/>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281974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6CEAC-8870-4BC2-BC7F-646690A73F4D}"/>
              </a:ext>
            </a:extLst>
          </p:cNvPr>
          <p:cNvSpPr>
            <a:spLocks noGrp="1"/>
          </p:cNvSpPr>
          <p:nvPr>
            <p:ph type="dt" sz="half" idx="10"/>
          </p:nvPr>
        </p:nvSpPr>
        <p:spPr/>
        <p:txBody>
          <a:bodyPr/>
          <a:lstStyle/>
          <a:p>
            <a:fld id="{CF1EFB52-F7C1-4658-BFC5-E5851566320C}" type="datetime2">
              <a:rPr lang="en-IN" smtClean="0"/>
              <a:t>Wednesday, 19 April 2023</a:t>
            </a:fld>
            <a:endParaRPr lang="en-IN"/>
          </a:p>
        </p:txBody>
      </p:sp>
      <p:sp>
        <p:nvSpPr>
          <p:cNvPr id="3" name="Footer Placeholder 2">
            <a:extLst>
              <a:ext uri="{FF2B5EF4-FFF2-40B4-BE49-F238E27FC236}">
                <a16:creationId xmlns:a16="http://schemas.microsoft.com/office/drawing/2014/main" id="{0833973F-C295-46CD-B362-CE6B9F0D2651}"/>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4" name="Slide Number Placeholder 3">
            <a:extLst>
              <a:ext uri="{FF2B5EF4-FFF2-40B4-BE49-F238E27FC236}">
                <a16:creationId xmlns:a16="http://schemas.microsoft.com/office/drawing/2014/main" id="{D94D8338-3ED4-4A62-896A-00ABD2BEAC24}"/>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364376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926F-A305-4491-B04A-1632C475A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092874-F2FF-4E4D-BF66-4B6CA94DE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51EFD4-3F9A-496F-8B81-B3F1EB568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1B07B-6748-4B77-A8CC-399D88D8F6E3}"/>
              </a:ext>
            </a:extLst>
          </p:cNvPr>
          <p:cNvSpPr>
            <a:spLocks noGrp="1"/>
          </p:cNvSpPr>
          <p:nvPr>
            <p:ph type="dt" sz="half" idx="10"/>
          </p:nvPr>
        </p:nvSpPr>
        <p:spPr/>
        <p:txBody>
          <a:bodyPr/>
          <a:lstStyle/>
          <a:p>
            <a:fld id="{6635AF01-9776-4D9C-A314-A21D545B1C30}" type="datetime2">
              <a:rPr lang="en-IN" smtClean="0"/>
              <a:t>Wednesday, 19 April 2023</a:t>
            </a:fld>
            <a:endParaRPr lang="en-IN"/>
          </a:p>
        </p:txBody>
      </p:sp>
      <p:sp>
        <p:nvSpPr>
          <p:cNvPr id="6" name="Footer Placeholder 5">
            <a:extLst>
              <a:ext uri="{FF2B5EF4-FFF2-40B4-BE49-F238E27FC236}">
                <a16:creationId xmlns:a16="http://schemas.microsoft.com/office/drawing/2014/main" id="{5D539BCD-7F8B-4704-AA0A-82BCB575788C}"/>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7" name="Slide Number Placeholder 6">
            <a:extLst>
              <a:ext uri="{FF2B5EF4-FFF2-40B4-BE49-F238E27FC236}">
                <a16:creationId xmlns:a16="http://schemas.microsoft.com/office/drawing/2014/main" id="{41EA6655-2493-4B73-8958-A61609302960}"/>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122823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50F8-8EF4-473F-A220-BAE64B7F4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F0989F-A314-4C44-9963-E3D76C7944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4FC234-2ED0-4224-B6E0-A8F717D63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5DA3F-B999-42BF-87F9-CBB22DB85D97}"/>
              </a:ext>
            </a:extLst>
          </p:cNvPr>
          <p:cNvSpPr>
            <a:spLocks noGrp="1"/>
          </p:cNvSpPr>
          <p:nvPr>
            <p:ph type="dt" sz="half" idx="10"/>
          </p:nvPr>
        </p:nvSpPr>
        <p:spPr/>
        <p:txBody>
          <a:bodyPr/>
          <a:lstStyle/>
          <a:p>
            <a:fld id="{E3DB2F03-6E0E-4A04-917E-B8291DFCD9D7}" type="datetime2">
              <a:rPr lang="en-IN" smtClean="0"/>
              <a:t>Wednesday, 19 April 2023</a:t>
            </a:fld>
            <a:endParaRPr lang="en-IN"/>
          </a:p>
        </p:txBody>
      </p:sp>
      <p:sp>
        <p:nvSpPr>
          <p:cNvPr id="6" name="Footer Placeholder 5">
            <a:extLst>
              <a:ext uri="{FF2B5EF4-FFF2-40B4-BE49-F238E27FC236}">
                <a16:creationId xmlns:a16="http://schemas.microsoft.com/office/drawing/2014/main" id="{6C53C9CD-9D7E-4C69-BE41-460EEB24EE4F}"/>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
        <p:nvSpPr>
          <p:cNvPr id="7" name="Slide Number Placeholder 6">
            <a:extLst>
              <a:ext uri="{FF2B5EF4-FFF2-40B4-BE49-F238E27FC236}">
                <a16:creationId xmlns:a16="http://schemas.microsoft.com/office/drawing/2014/main" id="{2C07E76D-E8A5-4C13-8C64-59A1132DFDBA}"/>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206925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254373-57A0-4A5E-984A-29CFB7C4B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9ABE3B-BF27-4910-B1AE-1ECFFDA23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666FA-65EA-4C5F-A435-74F1100FC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BC6A7-4EEC-4204-A533-10A1EFF94199}" type="datetime2">
              <a:rPr lang="en-IN" smtClean="0"/>
              <a:t>Wednesday, 19 April 2023</a:t>
            </a:fld>
            <a:endParaRPr lang="en-IN"/>
          </a:p>
        </p:txBody>
      </p:sp>
      <p:sp>
        <p:nvSpPr>
          <p:cNvPr id="5" name="Footer Placeholder 4">
            <a:extLst>
              <a:ext uri="{FF2B5EF4-FFF2-40B4-BE49-F238E27FC236}">
                <a16:creationId xmlns:a16="http://schemas.microsoft.com/office/drawing/2014/main" id="{65B6EAED-E8C5-42A0-B717-584375ABF7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Batch-No:2                                 Music Recommendation System through facial expression Using CNN</a:t>
            </a:r>
            <a:endParaRPr lang="en-IN" dirty="0"/>
          </a:p>
        </p:txBody>
      </p:sp>
      <p:sp>
        <p:nvSpPr>
          <p:cNvPr id="6" name="Slide Number Placeholder 5">
            <a:extLst>
              <a:ext uri="{FF2B5EF4-FFF2-40B4-BE49-F238E27FC236}">
                <a16:creationId xmlns:a16="http://schemas.microsoft.com/office/drawing/2014/main" id="{249855B9-14E8-4054-9B1F-82FE5B3FD3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C74A7-8E3A-44D8-B21A-0486332C72F7}" type="slidenum">
              <a:rPr lang="en-IN" smtClean="0"/>
              <a:pPr/>
              <a:t>‹#›</a:t>
            </a:fld>
            <a:endParaRPr lang="en-IN"/>
          </a:p>
        </p:txBody>
      </p:sp>
    </p:spTree>
    <p:extLst>
      <p:ext uri="{BB962C8B-B14F-4D97-AF65-F5344CB8AC3E}">
        <p14:creationId xmlns:p14="http://schemas.microsoft.com/office/powerpoint/2010/main" val="122156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392" y="113777"/>
            <a:ext cx="1577330" cy="1472454"/>
          </a:xfrm>
          <a:prstGeom prst="rect">
            <a:avLst/>
          </a:prstGeom>
        </p:spPr>
      </p:pic>
      <p:sp>
        <p:nvSpPr>
          <p:cNvPr id="2" name="Title 1"/>
          <p:cNvSpPr>
            <a:spLocks noGrp="1"/>
          </p:cNvSpPr>
          <p:nvPr>
            <p:ph type="ctrTitle"/>
          </p:nvPr>
        </p:nvSpPr>
        <p:spPr>
          <a:xfrm>
            <a:off x="1975280" y="1477513"/>
            <a:ext cx="8568952" cy="792088"/>
          </a:xfrm>
        </p:spPr>
        <p:txBody>
          <a:bodyPr>
            <a:noAutofit/>
          </a:bodyPr>
          <a:lstStyle/>
          <a:p>
            <a:r>
              <a:rPr lang="en-US" sz="2800" b="1" i="0" u="none" strike="noStrike" dirty="0">
                <a:solidFill>
                  <a:srgbClr val="FF0000"/>
                </a:solidFill>
                <a:effectLst/>
                <a:latin typeface="Times New Roman" panose="02020603050405020304" pitchFamily="18" charset="0"/>
              </a:rPr>
              <a:t>Music Recommendation System through facial expression Using CNN</a:t>
            </a:r>
            <a:endParaRPr lang="en-IN" sz="2800" b="1" kern="15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p:txBody>
      </p:sp>
      <p:sp>
        <p:nvSpPr>
          <p:cNvPr id="3" name="Subtitle 2"/>
          <p:cNvSpPr>
            <a:spLocks noGrp="1"/>
          </p:cNvSpPr>
          <p:nvPr>
            <p:ph type="subTitle" idx="1"/>
          </p:nvPr>
        </p:nvSpPr>
        <p:spPr>
          <a:xfrm>
            <a:off x="829340" y="3573016"/>
            <a:ext cx="4832380" cy="2246407"/>
          </a:xfrm>
        </p:spPr>
        <p:txBody>
          <a:bodyPr>
            <a:normAutofit/>
          </a:bodyPr>
          <a:lstStyle/>
          <a:p>
            <a:pPr algn="l"/>
            <a:r>
              <a:rPr lang="en-IN" sz="2400" b="1" dirty="0">
                <a:solidFill>
                  <a:srgbClr val="7030A0"/>
                </a:solidFill>
                <a:latin typeface="Times New Roman" panose="02020603050405020304" pitchFamily="18" charset="0"/>
                <a:cs typeface="Times New Roman" panose="02020603050405020304" pitchFamily="18" charset="0"/>
              </a:rPr>
              <a:t>Under</a:t>
            </a:r>
            <a:r>
              <a:rPr lang="en-IN" sz="1800" b="1" dirty="0">
                <a:solidFill>
                  <a:srgbClr val="7030A0"/>
                </a:solidFill>
                <a:latin typeface="Times New Roman" panose="02020603050405020304" pitchFamily="18" charset="0"/>
                <a:cs typeface="Times New Roman" panose="02020603050405020304" pitchFamily="18" charset="0"/>
              </a:rPr>
              <a:t> </a:t>
            </a:r>
            <a:r>
              <a:rPr lang="en-IN" sz="2400" b="1" dirty="0">
                <a:solidFill>
                  <a:srgbClr val="7030A0"/>
                </a:solidFill>
                <a:latin typeface="Times New Roman" panose="02020603050405020304" pitchFamily="18" charset="0"/>
                <a:cs typeface="Times New Roman" panose="02020603050405020304" pitchFamily="18" charset="0"/>
              </a:rPr>
              <a:t>the Guidance of</a:t>
            </a:r>
            <a:endParaRPr lang="en-IN"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Dr .P. </a:t>
            </a:r>
            <a:r>
              <a:rPr lang="en-US" sz="1800" dirty="0" err="1">
                <a:latin typeface="Times New Roman" panose="02020603050405020304" pitchFamily="18" charset="0"/>
                <a:cs typeface="Times New Roman" panose="02020603050405020304" pitchFamily="18" charset="0"/>
              </a:rPr>
              <a:t>UdayaKumar</a:t>
            </a:r>
            <a:endParaRPr lang="en-IN" sz="1800" dirty="0">
              <a:solidFill>
                <a:schemeClr val="tx1"/>
              </a:solidFill>
              <a:latin typeface="Times New Roman" panose="02020603050405020304" pitchFamily="18" charset="0"/>
              <a:cs typeface="Times New Roman" panose="02020603050405020304" pitchFamily="18" charset="0"/>
            </a:endParaRPr>
          </a:p>
          <a:p>
            <a:pPr algn="l"/>
            <a:r>
              <a:rPr lang="en-US" sz="1800" dirty="0">
                <a:effectLst/>
                <a:latin typeface="Times New Roman" panose="02020603050405020304" pitchFamily="18" charset="0"/>
                <a:ea typeface="Times New Roman" panose="02020603050405020304" pitchFamily="18" charset="0"/>
              </a:rPr>
              <a:t> Professor</a:t>
            </a:r>
            <a:endParaRPr lang="en-IN" sz="1800" dirty="0">
              <a:solidFill>
                <a:schemeClr val="tx1"/>
              </a:solidFill>
              <a:latin typeface="Times New Roman" panose="02020603050405020304" pitchFamily="18" charset="0"/>
              <a:cs typeface="Times New Roman" panose="02020603050405020304" pitchFamily="18" charset="0"/>
            </a:endParaRPr>
          </a:p>
          <a:p>
            <a:pPr algn="l"/>
            <a:r>
              <a:rPr lang="en-IN" sz="1800" dirty="0">
                <a:solidFill>
                  <a:schemeClr val="tx1"/>
                </a:solidFill>
                <a:latin typeface="Times New Roman" panose="02020603050405020304" pitchFamily="18" charset="0"/>
                <a:cs typeface="Times New Roman" panose="02020603050405020304" pitchFamily="18" charset="0"/>
              </a:rPr>
              <a:t>Department of CSE</a:t>
            </a:r>
          </a:p>
          <a:p>
            <a:pPr algn="l"/>
            <a:r>
              <a:rPr lang="en-IN" sz="1800" dirty="0" err="1">
                <a:solidFill>
                  <a:schemeClr val="tx1"/>
                </a:solidFill>
                <a:latin typeface="Times New Roman" panose="02020603050405020304" pitchFamily="18" charset="0"/>
                <a:cs typeface="Times New Roman" panose="02020603050405020304" pitchFamily="18" charset="0"/>
              </a:rPr>
              <a:t>Aditya</a:t>
            </a:r>
            <a:r>
              <a:rPr lang="en-IN" sz="1800" dirty="0">
                <a:solidFill>
                  <a:schemeClr val="tx1"/>
                </a:solidFill>
                <a:latin typeface="Times New Roman" panose="02020603050405020304" pitchFamily="18" charset="0"/>
                <a:cs typeface="Times New Roman" panose="02020603050405020304" pitchFamily="18" charset="0"/>
              </a:rPr>
              <a:t> Engineering College (A)</a:t>
            </a:r>
          </a:p>
        </p:txBody>
      </p:sp>
      <p:sp>
        <p:nvSpPr>
          <p:cNvPr id="4" name="TextBox 3"/>
          <p:cNvSpPr txBox="1"/>
          <p:nvPr/>
        </p:nvSpPr>
        <p:spPr>
          <a:xfrm>
            <a:off x="7398460" y="3546627"/>
            <a:ext cx="4392488" cy="2356030"/>
          </a:xfrm>
          <a:prstGeom prst="rect">
            <a:avLst/>
          </a:prstGeom>
          <a:noFill/>
        </p:spPr>
        <p:txBody>
          <a:bodyPr wrap="square" rtlCol="0">
            <a:spAutoFit/>
          </a:bodyPr>
          <a:lstStyle/>
          <a:p>
            <a:r>
              <a:rPr lang="en-IN" sz="2400" b="1" dirty="0">
                <a:solidFill>
                  <a:srgbClr val="CE4FD1"/>
                </a:solidFill>
                <a:latin typeface="Times New Roman" panose="02020603050405020304" pitchFamily="18" charset="0"/>
                <a:cs typeface="Times New Roman" panose="02020603050405020304" pitchFamily="18" charset="0"/>
              </a:rPr>
              <a:t>Presented By</a:t>
            </a:r>
          </a:p>
          <a:p>
            <a:endParaRPr lang="en-IN" b="1" dirty="0">
              <a:solidFill>
                <a:srgbClr val="CE4FD1"/>
              </a:solidFill>
              <a:latin typeface="Times New Roman" panose="02020603050405020304" pitchFamily="18" charset="0"/>
              <a:cs typeface="Times New Roman" panose="02020603050405020304" pitchFamily="18" charset="0"/>
            </a:endParaRPr>
          </a:p>
          <a:p>
            <a:pPr>
              <a:lnSpc>
                <a:spcPct val="115000"/>
              </a:lnSpc>
              <a:spcAft>
                <a:spcPts val="100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1.Ch.Govind                   (19A91A0575)</a:t>
            </a:r>
            <a:endParaRPr lang="en-US"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2.S.V.V.Satyanarayana   (19A91A05B6) </a:t>
            </a:r>
          </a:p>
          <a:p>
            <a:pPr>
              <a:lnSpc>
                <a:spcPct val="115000"/>
              </a:lnSpc>
              <a:spcAft>
                <a:spcPts val="100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3.Sk.Amreen                   (19A91A05C1)</a:t>
            </a:r>
          </a:p>
          <a:p>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889810" y="504760"/>
            <a:ext cx="8111131" cy="584775"/>
          </a:xfrm>
          <a:prstGeom prst="rect">
            <a:avLst/>
          </a:prstGeom>
          <a:noFill/>
        </p:spPr>
        <p:txBody>
          <a:bodyPr wrap="square" rtlCol="0">
            <a:spAutoFit/>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ADITYA ENGINEERING COLLEGE(A)</a:t>
            </a:r>
          </a:p>
        </p:txBody>
      </p:sp>
      <p:sp>
        <p:nvSpPr>
          <p:cNvPr id="7" name="TextBox 6"/>
          <p:cNvSpPr txBox="1"/>
          <p:nvPr/>
        </p:nvSpPr>
        <p:spPr>
          <a:xfrm>
            <a:off x="4583832" y="2375315"/>
            <a:ext cx="2738250" cy="584775"/>
          </a:xfrm>
          <a:prstGeom prst="rect">
            <a:avLst/>
          </a:prstGeom>
          <a:noFill/>
        </p:spPr>
        <p:txBody>
          <a:bodyPr wrap="non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Batch No : B2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48028-C4DF-757D-D429-2BAB23A095D9}"/>
              </a:ext>
            </a:extLst>
          </p:cNvPr>
          <p:cNvSpPr>
            <a:spLocks noGrp="1"/>
          </p:cNvSpPr>
          <p:nvPr>
            <p:ph idx="1"/>
          </p:nvPr>
        </p:nvSpPr>
        <p:spPr>
          <a:xfrm>
            <a:off x="838200" y="310552"/>
            <a:ext cx="10515600" cy="5866412"/>
          </a:xfrm>
        </p:spPr>
        <p:txBody>
          <a:bodyPr>
            <a:normAutofit fontScale="47500" lnSpcReduction="20000"/>
          </a:bodyPr>
          <a:lstStyle/>
          <a:p>
            <a:pPr marL="180340" algn="just">
              <a:lnSpc>
                <a:spcPct val="120000"/>
              </a:lnSpc>
            </a:pPr>
            <a:endParaRPr lang="en-US" sz="5100" dirty="0">
              <a:effectLst/>
              <a:ea typeface="Times New Roman" panose="02020603050405020304" pitchFamily="18" charset="0"/>
            </a:endParaRPr>
          </a:p>
          <a:p>
            <a:pPr marL="180340" algn="just">
              <a:lnSpc>
                <a:spcPct val="120000"/>
              </a:lnSpc>
            </a:pPr>
            <a:r>
              <a:rPr lang="en-US" sz="5100" dirty="0">
                <a:effectLst/>
                <a:ea typeface="Times New Roman" panose="02020603050405020304" pitchFamily="18" charset="0"/>
              </a:rPr>
              <a:t>Activation function: After the convolutional layer, the activation function is applied to introduce non-linearity into the system. A common activation function is the Rectified Linear Unit (</a:t>
            </a:r>
            <a:r>
              <a:rPr lang="en-US" sz="5100" dirty="0" err="1">
                <a:effectLst/>
                <a:ea typeface="Times New Roman" panose="02020603050405020304" pitchFamily="18" charset="0"/>
              </a:rPr>
              <a:t>ReLU</a:t>
            </a:r>
            <a:r>
              <a:rPr lang="en-US" sz="5100" dirty="0">
                <a:effectLst/>
                <a:ea typeface="Times New Roman" panose="02020603050405020304" pitchFamily="18" charset="0"/>
              </a:rPr>
              <a:t>), which replaces negative values with zero.</a:t>
            </a:r>
            <a:endParaRPr lang="en-IN" sz="5100" dirty="0">
              <a:effectLst/>
              <a:ea typeface="Times New Roman" panose="02020603050405020304" pitchFamily="18" charset="0"/>
            </a:endParaRPr>
          </a:p>
          <a:p>
            <a:pPr marL="180340" algn="just">
              <a:lnSpc>
                <a:spcPct val="120000"/>
              </a:lnSpc>
            </a:pPr>
            <a:r>
              <a:rPr lang="en-US" sz="5100" dirty="0">
                <a:effectLst/>
                <a:ea typeface="Times New Roman" panose="02020603050405020304" pitchFamily="18" charset="0"/>
              </a:rPr>
              <a:t>Pooling layers: Pooling layers are used to reduce the spatial dimensions of the feature maps, which helps to reduce the number of parameters in the model and prevent overfitting. Common pooling techniques include max pooling and average pooling.</a:t>
            </a:r>
            <a:endParaRPr lang="en-IN" sz="5100" dirty="0">
              <a:effectLst/>
              <a:ea typeface="Times New Roman" panose="02020603050405020304" pitchFamily="18" charset="0"/>
            </a:endParaRPr>
          </a:p>
          <a:p>
            <a:pPr marL="180340" algn="just">
              <a:lnSpc>
                <a:spcPct val="120000"/>
              </a:lnSpc>
            </a:pPr>
            <a:r>
              <a:rPr lang="en-US" sz="5100" dirty="0">
                <a:effectLst/>
                <a:ea typeface="Times New Roman" panose="02020603050405020304" pitchFamily="18" charset="0"/>
              </a:rPr>
              <a:t>Fully connected layers: These layers connect all the neurons in one layer to every neuron in the next layer. These are similar to traditional neural networks.</a:t>
            </a:r>
            <a:endParaRPr lang="en-IN" sz="5100" dirty="0">
              <a:effectLst/>
              <a:ea typeface="Times New Roman" panose="02020603050405020304" pitchFamily="18" charset="0"/>
            </a:endParaRPr>
          </a:p>
          <a:p>
            <a:pPr marL="180340" algn="just">
              <a:lnSpc>
                <a:spcPct val="120000"/>
              </a:lnSpc>
            </a:pPr>
            <a:r>
              <a:rPr lang="en-US" sz="5100" dirty="0" err="1">
                <a:effectLst/>
                <a:ea typeface="Times New Roman" panose="02020603050405020304" pitchFamily="18" charset="0"/>
              </a:rPr>
              <a:t>Softmax</a:t>
            </a:r>
            <a:r>
              <a:rPr lang="en-US" sz="5100" dirty="0">
                <a:effectLst/>
                <a:ea typeface="Times New Roman" panose="02020603050405020304" pitchFamily="18" charset="0"/>
              </a:rPr>
              <a:t> layer: This is typically the last layer in a CNN, and it is used to classify the input image into one of several classes. The </a:t>
            </a:r>
            <a:r>
              <a:rPr lang="en-US" sz="5100" dirty="0" err="1">
                <a:effectLst/>
                <a:ea typeface="Times New Roman" panose="02020603050405020304" pitchFamily="18" charset="0"/>
              </a:rPr>
              <a:t>softmax</a:t>
            </a:r>
            <a:r>
              <a:rPr lang="en-US" sz="5100" dirty="0">
                <a:effectLst/>
                <a:ea typeface="Times New Roman" panose="02020603050405020304" pitchFamily="18" charset="0"/>
              </a:rPr>
              <a:t> function takes the output from the previous layer and normalizes it to produce a probability distribution over the classes</a:t>
            </a:r>
            <a:r>
              <a:rPr lang="en-US" dirty="0">
                <a:effectLst/>
                <a:ea typeface="Times New Roman" panose="02020603050405020304" pitchFamily="18" charset="0"/>
              </a:rPr>
              <a:t>.</a:t>
            </a:r>
            <a:endParaRPr lang="en-IN" dirty="0">
              <a:effectLst/>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CF6F419-7725-D896-D611-FD5ED1F1DE52}"/>
              </a:ext>
            </a:extLst>
          </p:cNvPr>
          <p:cNvSpPr>
            <a:spLocks noGrp="1"/>
          </p:cNvSpPr>
          <p:nvPr>
            <p:ph type="dt" sz="half" idx="10"/>
          </p:nvPr>
        </p:nvSpPr>
        <p:spPr/>
        <p:txBody>
          <a:bodyPr/>
          <a:lstStyle/>
          <a:p>
            <a:fld id="{C07F86A0-3267-4489-B73D-C2340315FB10}" type="datetime2">
              <a:rPr lang="en-IN" smtClean="0"/>
              <a:t>Wednesday, 19 April 2023</a:t>
            </a:fld>
            <a:endParaRPr lang="en-IN"/>
          </a:p>
        </p:txBody>
      </p:sp>
      <p:sp>
        <p:nvSpPr>
          <p:cNvPr id="5" name="Footer Placeholder 4">
            <a:extLst>
              <a:ext uri="{FF2B5EF4-FFF2-40B4-BE49-F238E27FC236}">
                <a16:creationId xmlns:a16="http://schemas.microsoft.com/office/drawing/2014/main" id="{B4154DB1-6C6D-53C1-2DA1-89604080EBAE}"/>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292078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836712"/>
            <a:ext cx="8229600" cy="1296144"/>
          </a:xfrm>
        </p:spPr>
        <p:txBody>
          <a:bodyPr>
            <a:normAutofit/>
          </a:bodyPr>
          <a:lstStyle/>
          <a:p>
            <a:pPr algn="l"/>
            <a:r>
              <a:rPr lang="en-US" sz="2400" b="1" u="sng" dirty="0">
                <a:solidFill>
                  <a:schemeClr val="tx2"/>
                </a:solidFill>
                <a:latin typeface="Times New Roman" panose="02020603050405020304" pitchFamily="18" charset="0"/>
                <a:cs typeface="Times New Roman" panose="02020603050405020304" pitchFamily="18" charset="0"/>
              </a:rPr>
              <a:t>CNN ARCHITECTURE:</a:t>
            </a:r>
            <a:endParaRPr lang="en-IN" sz="2400" b="1" u="sng" dirty="0">
              <a:solidFill>
                <a:schemeClr val="tx2"/>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9CD96E1C-B9F0-49E7-B750-FC78DE52A9F3}" type="datetime2">
              <a:rPr lang="en-IN" smtClean="0"/>
              <a:t>Wednesday, 19 April 2023</a:t>
            </a:fld>
            <a:endParaRPr lang="en-IN"/>
          </a:p>
        </p:txBody>
      </p:sp>
      <p:sp>
        <p:nvSpPr>
          <p:cNvPr id="9" name="Footer Placeholder 8"/>
          <p:cNvSpPr>
            <a:spLocks noGrp="1"/>
          </p:cNvSpPr>
          <p:nvPr>
            <p:ph type="ftr" sz="quarter" idx="11"/>
          </p:nvPr>
        </p:nvSpPr>
        <p:spPr>
          <a:xfrm>
            <a:off x="2732585" y="6288112"/>
            <a:ext cx="7547024" cy="365125"/>
          </a:xfrm>
        </p:spPr>
        <p:txBody>
          <a:bodyPr/>
          <a:lstStyle/>
          <a:p>
            <a:r>
              <a:rPr lang="en-US"/>
              <a:t>Batch-No:2                                 Music Recommendation System through facial expression Using CNN</a:t>
            </a:r>
            <a:endParaRPr lang="en-IN" dirty="0"/>
          </a:p>
        </p:txBody>
      </p:sp>
      <p:pic>
        <p:nvPicPr>
          <p:cNvPr id="4" name="Content Placeholder 3" descr="Overall design block diagram of music recommendation system based on CNN. |  Download Scientific Diagram">
            <a:extLst>
              <a:ext uri="{FF2B5EF4-FFF2-40B4-BE49-F238E27FC236}">
                <a16:creationId xmlns:a16="http://schemas.microsoft.com/office/drawing/2014/main" id="{77B6EF3A-8F64-CCF2-91F0-C77762EBE4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9404" y="1981940"/>
            <a:ext cx="7160425" cy="3806959"/>
          </a:xfrm>
          <a:prstGeom prst="rect">
            <a:avLst/>
          </a:prstGeom>
          <a:noFill/>
          <a:ln>
            <a:noFill/>
          </a:ln>
        </p:spPr>
      </p:pic>
    </p:spTree>
    <p:extLst>
      <p:ext uri="{BB962C8B-B14F-4D97-AF65-F5344CB8AC3E}">
        <p14:creationId xmlns:p14="http://schemas.microsoft.com/office/powerpoint/2010/main" val="137270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980728"/>
            <a:ext cx="8229600" cy="1152128"/>
          </a:xfrm>
        </p:spPr>
        <p:txBody>
          <a:bodyPr>
            <a:normAutofit/>
          </a:bodyPr>
          <a:lstStyle/>
          <a:p>
            <a:pPr algn="l"/>
            <a:r>
              <a:rPr lang="en-IN" sz="2800" b="1" u="sng" dirty="0">
                <a:solidFill>
                  <a:schemeClr val="tx2"/>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609600" y="1988840"/>
            <a:ext cx="10972800" cy="4137324"/>
          </a:xfrm>
        </p:spPr>
        <p:txBody>
          <a:bodyPr>
            <a:normAutofit/>
          </a:bodyPr>
          <a:lstStyle/>
          <a:p>
            <a:pPr marL="180340" algn="just">
              <a:lnSpc>
                <a:spcPct val="100000"/>
              </a:lnSpc>
              <a:spcAft>
                <a:spcPts val="800"/>
              </a:spcAft>
            </a:pPr>
            <a:r>
              <a:rPr lang="en-IN" dirty="0">
                <a:solidFill>
                  <a:srgbClr val="000000"/>
                </a:solidFill>
                <a:effectLst/>
                <a:ea typeface="Calibri" panose="020F0502020204030204" pitchFamily="34" charset="0"/>
                <a:cs typeface="Times New Roman" panose="02020603050405020304" pitchFamily="18" charset="0"/>
              </a:rPr>
              <a:t>There are seven emotions that a human being can express on their face they are anger, disgust, fear, happy, sad, surprise. This project is working on detection of facial expression of a person and based on that respective music will be played.</a:t>
            </a:r>
            <a:endParaRPr lang="en-IN" dirty="0">
              <a:effectLst/>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3A1E8DAF-9E5B-4151-9CF1-F176162EDE25}" type="datetime2">
              <a:rPr lang="en-IN" smtClean="0"/>
              <a:t>Wednesday, 19 April 2023</a:t>
            </a:fld>
            <a:endParaRPr lang="en-IN"/>
          </a:p>
        </p:txBody>
      </p:sp>
      <p:sp>
        <p:nvSpPr>
          <p:cNvPr id="9" name="Footer Placeholder 8"/>
          <p:cNvSpPr>
            <a:spLocks noGrp="1"/>
          </p:cNvSpPr>
          <p:nvPr>
            <p:ph type="ftr" sz="quarter" idx="11"/>
          </p:nvPr>
        </p:nvSpPr>
        <p:spPr>
          <a:xfrm>
            <a:off x="2527869" y="6383691"/>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260381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41" y="1083864"/>
            <a:ext cx="8229600" cy="1152128"/>
          </a:xfrm>
        </p:spPr>
        <p:txBody>
          <a:bodyPr>
            <a:normAutofit/>
          </a:bodyPr>
          <a:lstStyle/>
          <a:p>
            <a:pPr algn="l"/>
            <a:r>
              <a:rPr lang="en-IN" sz="2800" b="1" u="sng" dirty="0">
                <a:solidFill>
                  <a:schemeClr val="tx2"/>
                </a:solidFill>
                <a:latin typeface="Times New Roman" panose="02020603050405020304" pitchFamily="18" charset="0"/>
                <a:cs typeface="Times New Roman" panose="02020603050405020304" pitchFamily="18" charset="0"/>
              </a:rPr>
              <a:t>PROPOSED SYSTEM:</a:t>
            </a:r>
          </a:p>
        </p:txBody>
      </p:sp>
      <p:sp>
        <p:nvSpPr>
          <p:cNvPr id="7" name="Date Placeholder 6"/>
          <p:cNvSpPr>
            <a:spLocks noGrp="1"/>
          </p:cNvSpPr>
          <p:nvPr>
            <p:ph type="dt" sz="half" idx="10"/>
          </p:nvPr>
        </p:nvSpPr>
        <p:spPr/>
        <p:txBody>
          <a:bodyPr/>
          <a:lstStyle/>
          <a:p>
            <a:fld id="{E8E6212F-F0AD-4FBB-A3FD-7F80C3CFB117}" type="datetime2">
              <a:rPr lang="en-IN" smtClean="0"/>
              <a:t>Wednesday, 19 April 2023</a:t>
            </a:fld>
            <a:endParaRPr lang="en-IN"/>
          </a:p>
        </p:txBody>
      </p:sp>
      <p:sp>
        <p:nvSpPr>
          <p:cNvPr id="9" name="Footer Placeholder 8"/>
          <p:cNvSpPr>
            <a:spLocks noGrp="1"/>
          </p:cNvSpPr>
          <p:nvPr>
            <p:ph type="ftr" sz="quarter" idx="11"/>
          </p:nvPr>
        </p:nvSpPr>
        <p:spPr>
          <a:xfrm>
            <a:off x="2527869" y="6383691"/>
            <a:ext cx="7547024" cy="365125"/>
          </a:xfrm>
        </p:spPr>
        <p:txBody>
          <a:bodyPr/>
          <a:lstStyle/>
          <a:p>
            <a:r>
              <a:rPr lang="en-US"/>
              <a:t>Batch-No:2                                 Music Recommendation System through facial expression Using CNN</a:t>
            </a:r>
            <a:endParaRPr lang="en-IN" dirty="0"/>
          </a:p>
        </p:txBody>
      </p:sp>
      <p:pic>
        <p:nvPicPr>
          <p:cNvPr id="3" name="Picture 2">
            <a:extLst>
              <a:ext uri="{FF2B5EF4-FFF2-40B4-BE49-F238E27FC236}">
                <a16:creationId xmlns:a16="http://schemas.microsoft.com/office/drawing/2014/main" id="{783CE7B5-F998-2055-3A6A-148285C805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6271" y="2465069"/>
            <a:ext cx="8091577" cy="3178834"/>
          </a:xfrm>
          <a:prstGeom prst="rect">
            <a:avLst/>
          </a:prstGeom>
          <a:noFill/>
          <a:ln>
            <a:noFill/>
          </a:ln>
        </p:spPr>
      </p:pic>
    </p:spTree>
    <p:extLst>
      <p:ext uri="{BB962C8B-B14F-4D97-AF65-F5344CB8AC3E}">
        <p14:creationId xmlns:p14="http://schemas.microsoft.com/office/powerpoint/2010/main" val="415215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980728"/>
            <a:ext cx="8229600" cy="1296144"/>
          </a:xfrm>
        </p:spPr>
        <p:txBody>
          <a:bodyPr>
            <a:normAutofit/>
          </a:bodyPr>
          <a:lstStyle/>
          <a:p>
            <a:pPr algn="l"/>
            <a:r>
              <a:rPr lang="en-IN" sz="2800" b="1" u="sng" dirty="0">
                <a:solidFill>
                  <a:schemeClr val="tx2"/>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609600" y="2060848"/>
            <a:ext cx="10972800" cy="4065316"/>
          </a:xfrm>
        </p:spPr>
        <p:txBody>
          <a:bodyPr>
            <a:noAutofit/>
          </a:bodyPr>
          <a:lstStyle/>
          <a:p>
            <a:pPr marL="342900" lvl="0" indent="-342900" algn="just">
              <a:lnSpc>
                <a:spcPct val="100000"/>
              </a:lnSpc>
              <a:buFont typeface="+mj-lt"/>
              <a:buAutoNum type="arabicPeriod"/>
            </a:pPr>
            <a:r>
              <a:rPr lang="en-IN" dirty="0">
                <a:effectLst/>
                <a:ea typeface="Calibri" panose="020F0502020204030204" pitchFamily="34" charset="0"/>
                <a:cs typeface="Times New Roman" panose="02020603050405020304" pitchFamily="18" charset="0"/>
              </a:rPr>
              <a:t>Improved personalization: By </a:t>
            </a:r>
            <a:r>
              <a:rPr lang="en-IN" dirty="0" err="1">
                <a:effectLst/>
                <a:ea typeface="Calibri" panose="020F0502020204030204" pitchFamily="34" charset="0"/>
                <a:cs typeface="Times New Roman" panose="02020603050405020304" pitchFamily="18" charset="0"/>
              </a:rPr>
              <a:t>analyzing</a:t>
            </a:r>
            <a:r>
              <a:rPr lang="en-IN" dirty="0">
                <a:effectLst/>
                <a:ea typeface="Calibri" panose="020F0502020204030204" pitchFamily="34" charset="0"/>
                <a:cs typeface="Times New Roman" panose="02020603050405020304" pitchFamily="18" charset="0"/>
              </a:rPr>
              <a:t> a user's facial expression, the system can make more accurate predictions about their emotional state and recommend music that is better suited to their current mood.</a:t>
            </a:r>
          </a:p>
          <a:p>
            <a:pPr marL="342900" lvl="0" indent="-342900" algn="just">
              <a:lnSpc>
                <a:spcPct val="100000"/>
              </a:lnSpc>
              <a:spcAft>
                <a:spcPts val="800"/>
              </a:spcAft>
              <a:buFont typeface="+mj-lt"/>
              <a:buAutoNum type="arabicPeriod"/>
            </a:pPr>
            <a:r>
              <a:rPr lang="en-IN" dirty="0">
                <a:effectLst/>
                <a:ea typeface="Calibri" panose="020F0502020204030204" pitchFamily="34" charset="0"/>
                <a:cs typeface="Times New Roman" panose="02020603050405020304" pitchFamily="18" charset="0"/>
              </a:rPr>
              <a:t> Convenience: The system is designed to be easy to use, with no need for users to input any data or make any explicit requests. All they need to do is express their emotions, and the system will do the rest.</a:t>
            </a:r>
          </a:p>
          <a:p>
            <a:pPr marL="342900" lvl="0" indent="-342900" algn="just">
              <a:lnSpc>
                <a:spcPct val="100000"/>
              </a:lnSpc>
              <a:spcAft>
                <a:spcPts val="800"/>
              </a:spcAft>
              <a:buFont typeface="+mj-lt"/>
              <a:buAutoNum type="arabicPeriod"/>
            </a:pPr>
            <a:r>
              <a:rPr lang="en-IN" dirty="0">
                <a:effectLst/>
                <a:ea typeface="Calibri" panose="020F0502020204030204" pitchFamily="34" charset="0"/>
              </a:rPr>
              <a:t>Enhanced user experience: By providing personalized music recommendations that are aligned with the user's emotional state . </a:t>
            </a:r>
            <a:endParaRPr lang="en-IN" dirty="0">
              <a:cs typeface="Times New Roman" panose="02020603050405020304" pitchFamily="18" charset="0"/>
            </a:endParaRPr>
          </a:p>
        </p:txBody>
      </p:sp>
      <p:sp>
        <p:nvSpPr>
          <p:cNvPr id="7" name="Date Placeholder 6"/>
          <p:cNvSpPr>
            <a:spLocks noGrp="1"/>
          </p:cNvSpPr>
          <p:nvPr>
            <p:ph type="dt" sz="half" idx="10"/>
          </p:nvPr>
        </p:nvSpPr>
        <p:spPr/>
        <p:txBody>
          <a:bodyPr/>
          <a:lstStyle/>
          <a:p>
            <a:fld id="{B2553004-B2B4-420E-A667-52EE5C8A7BC3}" type="datetime2">
              <a:rPr lang="en-IN" smtClean="0"/>
              <a:t>Wednesday, 19 April 2023</a:t>
            </a:fld>
            <a:endParaRPr lang="en-IN"/>
          </a:p>
        </p:txBody>
      </p:sp>
      <p:sp>
        <p:nvSpPr>
          <p:cNvPr id="9" name="Footer Placeholder 8"/>
          <p:cNvSpPr>
            <a:spLocks noGrp="1"/>
          </p:cNvSpPr>
          <p:nvPr>
            <p:ph type="ftr" sz="quarter" idx="11"/>
          </p:nvPr>
        </p:nvSpPr>
        <p:spPr>
          <a:xfrm>
            <a:off x="2664346" y="6329056"/>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86876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9F71-DF6D-4D62-897E-24B45FDF1F74}"/>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a:t>
            </a:r>
            <a:r>
              <a:rPr lang="en-US" sz="2800" b="1" u="sng"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2800" u="sng" dirty="0">
              <a:solidFill>
                <a:schemeClr val="accent1">
                  <a:lumMod val="75000"/>
                </a:schemeClr>
              </a:solidFill>
            </a:endParaRPr>
          </a:p>
        </p:txBody>
      </p:sp>
      <p:sp>
        <p:nvSpPr>
          <p:cNvPr id="3" name="Content Placeholder 2">
            <a:extLst>
              <a:ext uri="{FF2B5EF4-FFF2-40B4-BE49-F238E27FC236}">
                <a16:creationId xmlns:a16="http://schemas.microsoft.com/office/drawing/2014/main" id="{BE020978-4177-4F96-BB9A-8C821AF5D80F}"/>
              </a:ext>
            </a:extLst>
          </p:cNvPr>
          <p:cNvSpPr>
            <a:spLocks noGrp="1"/>
          </p:cNvSpPr>
          <p:nvPr>
            <p:ph idx="1"/>
          </p:nvPr>
        </p:nvSpPr>
        <p:spPr/>
        <p:txBody>
          <a:bodyPr>
            <a:normAutofit fontScale="25000" lnSpcReduction="20000"/>
          </a:bodyPr>
          <a:lstStyle/>
          <a:p>
            <a:pPr marL="457200" lvl="1" indent="0" algn="just">
              <a:buNone/>
            </a:pPr>
            <a:r>
              <a:rPr lang="en-US" sz="11200" b="1" dirty="0">
                <a:latin typeface="Times New Roman" panose="02020603050405020304" pitchFamily="18" charset="0"/>
                <a:cs typeface="Times New Roman" panose="02020603050405020304" pitchFamily="18" charset="0"/>
              </a:rPr>
              <a:t>Hardware Requirements:</a:t>
            </a:r>
          </a:p>
          <a:p>
            <a:pPr marL="457200" lvl="1" indent="0" algn="just">
              <a:buNone/>
            </a:pPr>
            <a:endParaRPr lang="en-US" sz="3300" b="1" dirty="0">
              <a:latin typeface="Times New Roman" panose="02020603050405020304" pitchFamily="18" charset="0"/>
              <a:cs typeface="Times New Roman" panose="02020603050405020304" pitchFamily="18" charset="0"/>
            </a:endParaRPr>
          </a:p>
          <a:p>
            <a:pPr marL="742950" lvl="1" indent="-285750" algn="just">
              <a:lnSpc>
                <a:spcPct val="120000"/>
              </a:lnSpc>
              <a:buFont typeface="Calibri" panose="020F0502020204030204" pitchFamily="34" charset="0"/>
              <a:buChar char="•"/>
            </a:pPr>
            <a:r>
              <a:rPr lang="en-IN" sz="11200" dirty="0">
                <a:effectLst/>
                <a:ea typeface="Calibri" panose="020F0502020204030204" pitchFamily="34" charset="0"/>
                <a:cs typeface="Times New Roman" panose="02020603050405020304" pitchFamily="18" charset="0"/>
              </a:rPr>
              <a:t>Processor: Minimum 1.5GHz; Recommended 2GHz or more.</a:t>
            </a:r>
          </a:p>
          <a:p>
            <a:pPr marL="742950" lvl="1" indent="-285750" algn="just">
              <a:lnSpc>
                <a:spcPct val="120000"/>
              </a:lnSpc>
              <a:buFont typeface="Calibri" panose="020F0502020204030204" pitchFamily="34" charset="0"/>
              <a:buChar char="•"/>
            </a:pPr>
            <a:r>
              <a:rPr lang="en-IN" sz="11200" dirty="0">
                <a:effectLst/>
                <a:ea typeface="Calibri" panose="020F0502020204030204" pitchFamily="34" charset="0"/>
                <a:cs typeface="Times New Roman" panose="02020603050405020304" pitchFamily="18" charset="0"/>
              </a:rPr>
              <a:t>Ethernet Connection (LAN or Wi-Fi).</a:t>
            </a:r>
          </a:p>
          <a:p>
            <a:pPr marL="742950" lvl="1" indent="-285750" algn="just">
              <a:lnSpc>
                <a:spcPct val="120000"/>
              </a:lnSpc>
              <a:buFont typeface="Calibri" panose="020F0502020204030204" pitchFamily="34" charset="0"/>
              <a:buChar char="•"/>
            </a:pPr>
            <a:r>
              <a:rPr lang="en-IN" sz="11200" dirty="0">
                <a:effectLst/>
                <a:ea typeface="Calibri" panose="020F0502020204030204" pitchFamily="34" charset="0"/>
                <a:cs typeface="Times New Roman" panose="02020603050405020304" pitchFamily="18" charset="0"/>
              </a:rPr>
              <a:t>Hard Drive: Minimum 50GB; Recommended 100GB or more.</a:t>
            </a:r>
          </a:p>
          <a:p>
            <a:pPr marL="742950" lvl="1" indent="-285750" algn="just">
              <a:lnSpc>
                <a:spcPct val="120000"/>
              </a:lnSpc>
              <a:spcAft>
                <a:spcPts val="800"/>
              </a:spcAft>
              <a:buFont typeface="Calibri" panose="020F0502020204030204" pitchFamily="34" charset="0"/>
              <a:buChar char="•"/>
            </a:pPr>
            <a:r>
              <a:rPr lang="en-IN" sz="11200" dirty="0">
                <a:effectLst/>
                <a:ea typeface="Calibri" panose="020F0502020204030204" pitchFamily="34" charset="0"/>
                <a:cs typeface="Times New Roman" panose="02020603050405020304" pitchFamily="18" charset="0"/>
              </a:rPr>
              <a:t>Memory (RAM): Minimum 4GB; Recommended 8GB or above.</a:t>
            </a:r>
          </a:p>
          <a:p>
            <a:pPr marL="742950" lvl="1" indent="-285750" algn="just">
              <a:lnSpc>
                <a:spcPct val="120000"/>
              </a:lnSpc>
              <a:spcAft>
                <a:spcPts val="800"/>
              </a:spcAft>
              <a:buFont typeface="Calibri" panose="020F0502020204030204" pitchFamily="34" charset="0"/>
              <a:buChar char="•"/>
            </a:pPr>
            <a:r>
              <a:rPr lang="en-IN" sz="11200" dirty="0">
                <a:ea typeface="Calibri" panose="020F0502020204030204" pitchFamily="34" charset="0"/>
                <a:cs typeface="Times New Roman" panose="02020603050405020304" pitchFamily="18" charset="0"/>
              </a:rPr>
              <a:t>A web cam with high resolution ,frame </a:t>
            </a:r>
            <a:r>
              <a:rPr lang="en-IN" sz="11200" dirty="0" err="1">
                <a:ea typeface="Calibri" panose="020F0502020204030204" pitchFamily="34" charset="0"/>
                <a:cs typeface="Times New Roman" panose="02020603050405020304" pitchFamily="18" charset="0"/>
              </a:rPr>
              <a:t>rate,field</a:t>
            </a:r>
            <a:r>
              <a:rPr lang="en-IN" sz="11200" dirty="0">
                <a:ea typeface="Calibri" panose="020F0502020204030204" pitchFamily="34" charset="0"/>
                <a:cs typeface="Times New Roman" panose="02020603050405020304" pitchFamily="18" charset="0"/>
              </a:rPr>
              <a:t> of view ,</a:t>
            </a:r>
            <a:r>
              <a:rPr lang="en-IN" sz="11200" dirty="0" err="1">
                <a:ea typeface="Calibri" panose="020F0502020204030204" pitchFamily="34" charset="0"/>
                <a:cs typeface="Times New Roman" panose="02020603050405020304" pitchFamily="18" charset="0"/>
              </a:rPr>
              <a:t>AutoFocus</a:t>
            </a:r>
            <a:r>
              <a:rPr lang="en-IN" sz="11200" dirty="0">
                <a:ea typeface="Calibri" panose="020F0502020204030204" pitchFamily="34" charset="0"/>
                <a:cs typeface="Times New Roman" panose="02020603050405020304" pitchFamily="18" charset="0"/>
              </a:rPr>
              <a:t> .</a:t>
            </a:r>
            <a:endParaRPr lang="en-IN" sz="11200" dirty="0">
              <a:effectLst/>
              <a:ea typeface="Calibri" panose="020F0502020204030204" pitchFamily="34" charset="0"/>
              <a:cs typeface="Times New Roman" panose="02020603050405020304" pitchFamily="18" charset="0"/>
            </a:endParaRPr>
          </a:p>
          <a:p>
            <a:pPr marL="457200" lvl="1" indent="0" algn="just">
              <a:lnSpc>
                <a:spcPct val="120000"/>
              </a:lnSpc>
              <a:buNone/>
            </a:pPr>
            <a:endParaRPr lang="en-US" sz="11200" b="1" dirty="0">
              <a:latin typeface="Times New Roman" panose="02020603050405020304" pitchFamily="18" charset="0"/>
              <a:cs typeface="Times New Roman" panose="02020603050405020304" pitchFamily="18" charset="0"/>
            </a:endParaRPr>
          </a:p>
          <a:p>
            <a:pPr marL="457200" lvl="1" indent="0" algn="just">
              <a:buNone/>
            </a:pPr>
            <a:endParaRPr lang="en-US" sz="2800" b="1" dirty="0">
              <a:latin typeface="Times New Roman" panose="02020603050405020304" pitchFamily="18" charset="0"/>
              <a:cs typeface="Times New Roman" panose="02020603050405020304" pitchFamily="18" charset="0"/>
            </a:endParaRPr>
          </a:p>
          <a:p>
            <a:pPr marL="457200" lvl="1" indent="0" algn="just">
              <a:buNone/>
            </a:pPr>
            <a:endParaRPr lang="en-US" sz="2800" b="1" dirty="0">
              <a:latin typeface="Times New Roman" panose="02020603050405020304" pitchFamily="18" charset="0"/>
              <a:cs typeface="Times New Roman" panose="02020603050405020304" pitchFamily="18" charset="0"/>
            </a:endParaRPr>
          </a:p>
          <a:p>
            <a:pPr marL="457200" lvl="1" indent="0" algn="just">
              <a:buNone/>
            </a:pPr>
            <a:endParaRPr lang="en-US" sz="2800" b="1" dirty="0">
              <a:latin typeface="Times New Roman" panose="02020603050405020304" pitchFamily="18" charset="0"/>
              <a:cs typeface="Times New Roman" panose="02020603050405020304" pitchFamily="18" charset="0"/>
            </a:endParaRPr>
          </a:p>
          <a:p>
            <a:pPr marL="457200" lvl="1" indent="0" algn="just">
              <a:buNone/>
            </a:pPr>
            <a:endParaRPr lang="en-US" sz="2800" b="1" dirty="0">
              <a:latin typeface="Times New Roman" panose="02020603050405020304" pitchFamily="18" charset="0"/>
              <a:cs typeface="Times New Roman" panose="02020603050405020304" pitchFamily="18" charset="0"/>
            </a:endParaRPr>
          </a:p>
          <a:p>
            <a:pPr marL="457200" lvl="1" indent="0">
              <a:buNone/>
            </a:pPr>
            <a:endParaRPr lang="en-IN" sz="26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8" name="Text Box 3"/>
          <p:cNvSpPr txBox="1"/>
          <p:nvPr/>
        </p:nvSpPr>
        <p:spPr>
          <a:xfrm>
            <a:off x="1959591" y="3704261"/>
            <a:ext cx="6202680" cy="417422"/>
          </a:xfrm>
          <a:prstGeom prst="rect">
            <a:avLst/>
          </a:prstGeom>
          <a:noFill/>
        </p:spPr>
        <p:txBody>
          <a:bodyPr wrap="square" rtlCol="0">
            <a:spAutoFit/>
          </a:bodyPr>
          <a:lstStyle/>
          <a:p>
            <a:pPr latinLnBrk="0">
              <a:lnSpc>
                <a:spcPct val="150000"/>
              </a:lnSpc>
            </a:pP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			</a:t>
            </a:r>
          </a:p>
        </p:txBody>
      </p:sp>
      <p:sp>
        <p:nvSpPr>
          <p:cNvPr id="9" name="Date Placeholder 8"/>
          <p:cNvSpPr>
            <a:spLocks noGrp="1"/>
          </p:cNvSpPr>
          <p:nvPr>
            <p:ph type="dt" sz="half" idx="10"/>
          </p:nvPr>
        </p:nvSpPr>
        <p:spPr/>
        <p:txBody>
          <a:bodyPr/>
          <a:lstStyle/>
          <a:p>
            <a:fld id="{31FEB7CF-2A65-4617-9CA6-DD38F23341D1}" type="datetime2">
              <a:rPr lang="en-IN" smtClean="0"/>
              <a:t>Wednesday, 19 April 2023</a:t>
            </a:fld>
            <a:endParaRPr lang="en-IN"/>
          </a:p>
        </p:txBody>
      </p:sp>
      <p:sp>
        <p:nvSpPr>
          <p:cNvPr id="11" name="Footer Placeholder 10"/>
          <p:cNvSpPr>
            <a:spLocks noGrp="1"/>
          </p:cNvSpPr>
          <p:nvPr>
            <p:ph type="ftr" sz="quarter" idx="11"/>
          </p:nvPr>
        </p:nvSpPr>
        <p:spPr>
          <a:xfrm>
            <a:off x="2623403" y="6247169"/>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280862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DDB7-E3DC-F747-DF80-BA88E1477796}"/>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Software Requirements</a:t>
            </a:r>
            <a:r>
              <a:rPr lang="en-IN" dirty="0"/>
              <a:t>:</a:t>
            </a:r>
          </a:p>
        </p:txBody>
      </p:sp>
      <p:sp>
        <p:nvSpPr>
          <p:cNvPr id="3" name="Content Placeholder 2">
            <a:extLst>
              <a:ext uri="{FF2B5EF4-FFF2-40B4-BE49-F238E27FC236}">
                <a16:creationId xmlns:a16="http://schemas.microsoft.com/office/drawing/2014/main" id="{C9FF5EB2-489D-B794-C0C4-7E92F24EE4E6}"/>
              </a:ext>
            </a:extLst>
          </p:cNvPr>
          <p:cNvSpPr>
            <a:spLocks noGrp="1"/>
          </p:cNvSpPr>
          <p:nvPr>
            <p:ph idx="1"/>
          </p:nvPr>
        </p:nvSpPr>
        <p:spPr/>
        <p:txBody>
          <a:bodyPr/>
          <a:lstStyle/>
          <a:p>
            <a:pPr marL="742950" lvl="1" indent="-285750" algn="just">
              <a:lnSpc>
                <a:spcPct val="100000"/>
              </a:lnSpc>
              <a:buFont typeface="Calibri" panose="020F0502020204030204" pitchFamily="34" charset="0"/>
              <a:buChar char="•"/>
            </a:pPr>
            <a:r>
              <a:rPr lang="en-IN" sz="2800" dirty="0">
                <a:effectLst/>
                <a:ea typeface="Calibri" panose="020F0502020204030204" pitchFamily="34" charset="0"/>
                <a:cs typeface="Times New Roman" panose="02020603050405020304" pitchFamily="18" charset="0"/>
              </a:rPr>
              <a:t>Operating Systems recommended: Windows 10 or Linux: Ubuntu.</a:t>
            </a:r>
          </a:p>
          <a:p>
            <a:pPr marL="742950" lvl="1" indent="-285750" algn="just">
              <a:lnSpc>
                <a:spcPct val="100000"/>
              </a:lnSpc>
              <a:buFont typeface="Calibri" panose="020F0502020204030204" pitchFamily="34" charset="0"/>
              <a:buChar char="•"/>
            </a:pPr>
            <a:r>
              <a:rPr lang="en-IN" sz="2800" dirty="0">
                <a:effectLst/>
                <a:ea typeface="Calibri" panose="020F0502020204030204" pitchFamily="34" charset="0"/>
                <a:cs typeface="Times New Roman" panose="02020603050405020304" pitchFamily="18" charset="0"/>
              </a:rPr>
              <a:t>Microsoft Visual Studio Code.</a:t>
            </a:r>
          </a:p>
          <a:p>
            <a:pPr marL="742950" lvl="1" indent="-285750" algn="just">
              <a:lnSpc>
                <a:spcPct val="100000"/>
              </a:lnSpc>
              <a:buFont typeface="Calibri" panose="020F0502020204030204" pitchFamily="34" charset="0"/>
              <a:buChar char="•"/>
            </a:pPr>
            <a:r>
              <a:rPr lang="en-IN" sz="2800" dirty="0">
                <a:effectLst/>
                <a:ea typeface="Calibri" panose="020F0502020204030204" pitchFamily="34" charset="0"/>
                <a:cs typeface="Times New Roman" panose="02020603050405020304" pitchFamily="18" charset="0"/>
              </a:rPr>
              <a:t>Python software includes random, </a:t>
            </a:r>
            <a:r>
              <a:rPr lang="en-IN" sz="2800" dirty="0" err="1">
                <a:effectLst/>
                <a:ea typeface="Calibri" panose="020F0502020204030204" pitchFamily="34" charset="0"/>
                <a:cs typeface="Times New Roman" panose="02020603050405020304" pitchFamily="18" charset="0"/>
              </a:rPr>
              <a:t>PYgame</a:t>
            </a:r>
            <a:r>
              <a:rPr lang="en-IN" sz="2800" dirty="0">
                <a:effectLst/>
                <a:ea typeface="Calibri" panose="020F0502020204030204" pitchFamily="34" charset="0"/>
                <a:cs typeface="Times New Roman" panose="02020603050405020304" pitchFamily="18" charset="0"/>
              </a:rPr>
              <a:t> etc modules.</a:t>
            </a:r>
          </a:p>
          <a:p>
            <a:pPr marL="742950" lvl="1" indent="-285750" algn="just">
              <a:lnSpc>
                <a:spcPct val="100000"/>
              </a:lnSpc>
              <a:buFont typeface="Calibri" panose="020F0502020204030204" pitchFamily="34" charset="0"/>
              <a:buChar char="•"/>
            </a:pPr>
            <a:r>
              <a:rPr lang="en-IN" sz="2800" dirty="0">
                <a:effectLst/>
                <a:ea typeface="Calibri" panose="020F0502020204030204" pitchFamily="34" charset="0"/>
                <a:cs typeface="Times New Roman" panose="02020603050405020304" pitchFamily="18" charset="0"/>
              </a:rPr>
              <a:t>A web browser such as Chrome or Firefox.</a:t>
            </a:r>
          </a:p>
          <a:p>
            <a:pPr marL="742950" lvl="1" indent="-285750" algn="just">
              <a:lnSpc>
                <a:spcPct val="100000"/>
              </a:lnSpc>
              <a:spcAft>
                <a:spcPts val="800"/>
              </a:spcAft>
              <a:buFont typeface="Calibri" panose="020F0502020204030204" pitchFamily="34" charset="0"/>
              <a:buChar char="•"/>
            </a:pPr>
            <a:r>
              <a:rPr lang="en-IN" sz="2800" dirty="0">
                <a:effectLst/>
                <a:ea typeface="Calibri" panose="020F0502020204030204" pitchFamily="34" charset="0"/>
                <a:cs typeface="Times New Roman" panose="02020603050405020304" pitchFamily="18" charset="0"/>
              </a:rPr>
              <a:t> A set of songs and emotions in order to train the data set.</a:t>
            </a:r>
          </a:p>
          <a:p>
            <a:endParaRPr lang="en-IN" dirty="0"/>
          </a:p>
        </p:txBody>
      </p:sp>
      <p:sp>
        <p:nvSpPr>
          <p:cNvPr id="4" name="Date Placeholder 3">
            <a:extLst>
              <a:ext uri="{FF2B5EF4-FFF2-40B4-BE49-F238E27FC236}">
                <a16:creationId xmlns:a16="http://schemas.microsoft.com/office/drawing/2014/main" id="{AE3077F1-8CEE-F657-89F1-0069D654F3D8}"/>
              </a:ext>
            </a:extLst>
          </p:cNvPr>
          <p:cNvSpPr>
            <a:spLocks noGrp="1"/>
          </p:cNvSpPr>
          <p:nvPr>
            <p:ph type="dt" sz="half" idx="10"/>
          </p:nvPr>
        </p:nvSpPr>
        <p:spPr/>
        <p:txBody>
          <a:bodyPr/>
          <a:lstStyle/>
          <a:p>
            <a:fld id="{D7A2CF4C-9710-4185-A47C-3C659F6DBE44}" type="datetime2">
              <a:rPr lang="en-IN" smtClean="0"/>
              <a:t>Wednesday, 19 April 2023</a:t>
            </a:fld>
            <a:endParaRPr lang="en-IN"/>
          </a:p>
        </p:txBody>
      </p:sp>
      <p:sp>
        <p:nvSpPr>
          <p:cNvPr id="5" name="Footer Placeholder 4">
            <a:extLst>
              <a:ext uri="{FF2B5EF4-FFF2-40B4-BE49-F238E27FC236}">
                <a16:creationId xmlns:a16="http://schemas.microsoft.com/office/drawing/2014/main" id="{EA6CBFF6-8FD4-E945-2351-D60FF7EB5CA7}"/>
              </a:ext>
            </a:extLst>
          </p:cNvPr>
          <p:cNvSpPr>
            <a:spLocks noGrp="1"/>
          </p:cNvSpPr>
          <p:nvPr>
            <p:ph type="ftr" sz="quarter" idx="11"/>
          </p:nvPr>
        </p:nvSpPr>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189457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EA4E-562D-4B4B-9646-3E63D009CB07}"/>
              </a:ext>
            </a:extLst>
          </p:cNvPr>
          <p:cNvSpPr>
            <a:spLocks noGrp="1"/>
          </p:cNvSpPr>
          <p:nvPr>
            <p:ph type="title"/>
          </p:nvPr>
        </p:nvSpPr>
        <p:spPr>
          <a:xfrm>
            <a:off x="332640" y="257026"/>
            <a:ext cx="10505968" cy="4953441"/>
          </a:xfrm>
        </p:spPr>
        <p:txBody>
          <a:bodyPr>
            <a:normAutofit/>
          </a:bodyPr>
          <a:lstStyle/>
          <a:p>
            <a:pPr marL="457200" lvl="1" indent="0"/>
            <a:r>
              <a:rPr lang="en-US" sz="2400" b="1" dirty="0">
                <a:latin typeface="Times New Roman" panose="02020603050405020304" pitchFamily="18" charset="0"/>
                <a:cs typeface="Times New Roman" panose="02020603050405020304" pitchFamily="18" charset="0"/>
              </a:rPr>
              <a:t>Sequence Diagram:</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p:txBody>
          <a:bodyPr/>
          <a:lstStyle/>
          <a:p>
            <a:fld id="{8A9E2CAE-3679-4B32-B7C6-DDB513DCA097}" type="datetime2">
              <a:rPr lang="en-IN" smtClean="0"/>
              <a:t>Wednesday, 19 April 2023</a:t>
            </a:fld>
            <a:endParaRPr lang="en-IN"/>
          </a:p>
        </p:txBody>
      </p:sp>
      <p:sp>
        <p:nvSpPr>
          <p:cNvPr id="12" name="Footer Placeholder 11"/>
          <p:cNvSpPr>
            <a:spLocks noGrp="1"/>
          </p:cNvSpPr>
          <p:nvPr>
            <p:ph type="ftr" sz="quarter" idx="11"/>
          </p:nvPr>
        </p:nvSpPr>
        <p:spPr>
          <a:xfrm>
            <a:off x="2746233" y="6274465"/>
            <a:ext cx="7547024" cy="365125"/>
          </a:xfrm>
        </p:spPr>
        <p:txBody>
          <a:bodyPr/>
          <a:lstStyle/>
          <a:p>
            <a:r>
              <a:rPr lang="en-US"/>
              <a:t>Batch-No:2                                 Music Recommendation System through facial expression Using CNN</a:t>
            </a:r>
            <a:endParaRPr lang="en-IN" dirty="0"/>
          </a:p>
        </p:txBody>
      </p:sp>
      <p:sp>
        <p:nvSpPr>
          <p:cNvPr id="5" name="TextBox 4">
            <a:extLst>
              <a:ext uri="{FF2B5EF4-FFF2-40B4-BE49-F238E27FC236}">
                <a16:creationId xmlns:a16="http://schemas.microsoft.com/office/drawing/2014/main" id="{8FAEE0C1-1E90-D92D-AB29-94AC41AD098E}"/>
              </a:ext>
            </a:extLst>
          </p:cNvPr>
          <p:cNvSpPr txBox="1"/>
          <p:nvPr/>
        </p:nvSpPr>
        <p:spPr>
          <a:xfrm>
            <a:off x="756821" y="1323349"/>
            <a:ext cx="6094520" cy="523220"/>
          </a:xfrm>
          <a:prstGeom prst="rect">
            <a:avLst/>
          </a:prstGeom>
          <a:noFill/>
        </p:spPr>
        <p:txBody>
          <a:bodyPr wrap="square">
            <a:spAutoFit/>
          </a:bodyPr>
          <a:lstStyle/>
          <a:p>
            <a:r>
              <a:rPr lang="en-US" sz="2800" b="1" u="sng" dirty="0">
                <a:solidFill>
                  <a:schemeClr val="accent1">
                    <a:lumMod val="75000"/>
                  </a:schemeClr>
                </a:solidFill>
                <a:latin typeface="Times New Roman" panose="02020603050405020304" pitchFamily="18" charset="0"/>
                <a:cs typeface="Times New Roman" panose="02020603050405020304" pitchFamily="18" charset="0"/>
              </a:rPr>
              <a:t>UML Diagrams:</a:t>
            </a:r>
            <a:endParaRPr lang="en-IN" sz="2800" dirty="0"/>
          </a:p>
        </p:txBody>
      </p:sp>
      <p:pic>
        <p:nvPicPr>
          <p:cNvPr id="4" name="Picture 3" descr="Diagram&#10;&#10;Description automatically generated">
            <a:extLst>
              <a:ext uri="{FF2B5EF4-FFF2-40B4-BE49-F238E27FC236}">
                <a16:creationId xmlns:a16="http://schemas.microsoft.com/office/drawing/2014/main" id="{1355CD3E-0EE2-193A-9298-A58EDE9C39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9849" y="2689689"/>
            <a:ext cx="5115464" cy="3093720"/>
          </a:xfrm>
          <a:prstGeom prst="rect">
            <a:avLst/>
          </a:prstGeom>
          <a:noFill/>
          <a:ln>
            <a:noFill/>
          </a:ln>
        </p:spPr>
      </p:pic>
    </p:spTree>
    <p:extLst>
      <p:ext uri="{BB962C8B-B14F-4D97-AF65-F5344CB8AC3E}">
        <p14:creationId xmlns:p14="http://schemas.microsoft.com/office/powerpoint/2010/main" val="348036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EA4E-562D-4B4B-9646-3E63D009CB07}"/>
              </a:ext>
            </a:extLst>
          </p:cNvPr>
          <p:cNvSpPr>
            <a:spLocks noGrp="1"/>
          </p:cNvSpPr>
          <p:nvPr>
            <p:ph type="title"/>
          </p:nvPr>
        </p:nvSpPr>
        <p:spPr>
          <a:xfrm>
            <a:off x="332640" y="257026"/>
            <a:ext cx="10505968" cy="4953441"/>
          </a:xfrm>
        </p:spPr>
        <p:txBody>
          <a:bodyPr>
            <a:normAutofit/>
          </a:bodyPr>
          <a:lstStyle/>
          <a:p>
            <a:pPr marL="457200" lvl="1" indent="0"/>
            <a:r>
              <a:rPr lang="en-US" sz="2400" b="1" dirty="0">
                <a:latin typeface="Times New Roman" panose="02020603050405020304" pitchFamily="18" charset="0"/>
                <a:cs typeface="Times New Roman" panose="02020603050405020304" pitchFamily="18" charset="0"/>
              </a:rPr>
              <a:t>Component Diagram:</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p:txBody>
          <a:bodyPr/>
          <a:lstStyle/>
          <a:p>
            <a:fld id="{B874E495-ED19-479A-82D0-DE1B43FCAFF7}" type="datetime2">
              <a:rPr lang="en-IN" smtClean="0"/>
              <a:t>Wednesday, 19 April 2023</a:t>
            </a:fld>
            <a:endParaRPr lang="en-IN"/>
          </a:p>
        </p:txBody>
      </p:sp>
      <p:sp>
        <p:nvSpPr>
          <p:cNvPr id="12" name="Footer Placeholder 11"/>
          <p:cNvSpPr>
            <a:spLocks noGrp="1"/>
          </p:cNvSpPr>
          <p:nvPr>
            <p:ph type="ftr" sz="quarter" idx="11"/>
          </p:nvPr>
        </p:nvSpPr>
        <p:spPr>
          <a:xfrm>
            <a:off x="2746233" y="6274465"/>
            <a:ext cx="7547024" cy="365125"/>
          </a:xfrm>
        </p:spPr>
        <p:txBody>
          <a:bodyPr/>
          <a:lstStyle/>
          <a:p>
            <a:r>
              <a:rPr lang="en-US"/>
              <a:t>Batch-No:2                                 Music Recommendation System through facial expression Using CNN</a:t>
            </a:r>
            <a:endParaRPr lang="en-IN" dirty="0"/>
          </a:p>
        </p:txBody>
      </p:sp>
      <p:sp>
        <p:nvSpPr>
          <p:cNvPr id="5" name="TextBox 4">
            <a:extLst>
              <a:ext uri="{FF2B5EF4-FFF2-40B4-BE49-F238E27FC236}">
                <a16:creationId xmlns:a16="http://schemas.microsoft.com/office/drawing/2014/main" id="{8FAEE0C1-1E90-D92D-AB29-94AC41AD098E}"/>
              </a:ext>
            </a:extLst>
          </p:cNvPr>
          <p:cNvSpPr txBox="1"/>
          <p:nvPr/>
        </p:nvSpPr>
        <p:spPr>
          <a:xfrm>
            <a:off x="838200" y="1195241"/>
            <a:ext cx="6094520" cy="523220"/>
          </a:xfrm>
          <a:prstGeom prst="rect">
            <a:avLst/>
          </a:prstGeom>
          <a:noFill/>
        </p:spPr>
        <p:txBody>
          <a:bodyPr wrap="square">
            <a:spAutoFit/>
          </a:bodyPr>
          <a:lstStyle/>
          <a:p>
            <a:r>
              <a:rPr lang="en-US" sz="2800" b="1" u="sng" dirty="0">
                <a:solidFill>
                  <a:schemeClr val="accent1">
                    <a:lumMod val="75000"/>
                  </a:schemeClr>
                </a:solidFill>
                <a:latin typeface="Times New Roman" panose="02020603050405020304" pitchFamily="18" charset="0"/>
                <a:cs typeface="Times New Roman" panose="02020603050405020304" pitchFamily="18" charset="0"/>
              </a:rPr>
              <a:t>UML Diagrams:</a:t>
            </a:r>
            <a:endParaRPr lang="en-IN" sz="2800" dirty="0"/>
          </a:p>
        </p:txBody>
      </p:sp>
      <p:pic>
        <p:nvPicPr>
          <p:cNvPr id="3" name="Picture 2" descr="Music Recommendation System Using Facial Expression Recognition Using  Machine Learning">
            <a:extLst>
              <a:ext uri="{FF2B5EF4-FFF2-40B4-BE49-F238E27FC236}">
                <a16:creationId xmlns:a16="http://schemas.microsoft.com/office/drawing/2014/main" id="{EAA08FAF-86BE-8DCB-0E92-BE329B09CF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0332" y="2656676"/>
            <a:ext cx="4792980" cy="2971800"/>
          </a:xfrm>
          <a:prstGeom prst="rect">
            <a:avLst/>
          </a:prstGeom>
          <a:noFill/>
          <a:ln>
            <a:noFill/>
          </a:ln>
        </p:spPr>
      </p:pic>
    </p:spTree>
    <p:extLst>
      <p:ext uri="{BB962C8B-B14F-4D97-AF65-F5344CB8AC3E}">
        <p14:creationId xmlns:p14="http://schemas.microsoft.com/office/powerpoint/2010/main" val="777719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7E75-7792-8AEA-9C95-233654D0235F}"/>
              </a:ext>
            </a:extLst>
          </p:cNvPr>
          <p:cNvSpPr>
            <a:spLocks noGrp="1"/>
          </p:cNvSpPr>
          <p:nvPr>
            <p:ph type="ctrTitle"/>
          </p:nvPr>
        </p:nvSpPr>
        <p:spPr>
          <a:xfrm>
            <a:off x="1403230" y="389118"/>
            <a:ext cx="9144000" cy="602920"/>
          </a:xfrm>
        </p:spPr>
        <p:txBody>
          <a:bodyPr>
            <a:normAutofit/>
          </a:bodyPr>
          <a:lstStyle/>
          <a:p>
            <a:r>
              <a:rPr lang="en-IN" sz="2800" b="1" dirty="0">
                <a:latin typeface="+mn-lt"/>
              </a:rPr>
              <a:t>IMPLEMENTATION</a:t>
            </a:r>
            <a:r>
              <a:rPr lang="en-US" sz="2800" b="1" dirty="0">
                <a:latin typeface="+mn-lt"/>
                <a:cs typeface="Times New Roman" panose="02020603050405020304" pitchFamily="18" charset="0"/>
              </a:rPr>
              <a:t>:</a:t>
            </a:r>
            <a:endParaRPr lang="en-IN" sz="2800" dirty="0">
              <a:latin typeface="+mn-lt"/>
            </a:endParaRPr>
          </a:p>
        </p:txBody>
      </p:sp>
      <p:sp>
        <p:nvSpPr>
          <p:cNvPr id="3" name="Subtitle 2">
            <a:extLst>
              <a:ext uri="{FF2B5EF4-FFF2-40B4-BE49-F238E27FC236}">
                <a16:creationId xmlns:a16="http://schemas.microsoft.com/office/drawing/2014/main" id="{2BF596BC-35A7-5B0F-F735-02746131D638}"/>
              </a:ext>
            </a:extLst>
          </p:cNvPr>
          <p:cNvSpPr>
            <a:spLocks noGrp="1"/>
          </p:cNvSpPr>
          <p:nvPr>
            <p:ph type="subTitle" idx="1"/>
          </p:nvPr>
        </p:nvSpPr>
        <p:spPr>
          <a:xfrm>
            <a:off x="672859" y="992037"/>
            <a:ext cx="10946921" cy="5305245"/>
          </a:xfrm>
        </p:spPr>
        <p:txBody>
          <a:bodyPr>
            <a:normAutofit/>
          </a:bodyPr>
          <a:lstStyle/>
          <a:p>
            <a:pPr marL="637540" indent="-457200" algn="just">
              <a:lnSpc>
                <a:spcPct val="110000"/>
              </a:lnSpc>
              <a:buFont typeface="Arial" panose="020B0604020202020204" pitchFamily="34" charset="0"/>
              <a:buChar char="•"/>
            </a:pPr>
            <a:r>
              <a:rPr lang="en-US" sz="2800" dirty="0">
                <a:effectLst/>
                <a:ea typeface="Times New Roman" panose="02020603050405020304" pitchFamily="18" charset="0"/>
              </a:rPr>
              <a:t>Facial detection and tracking: Use a facial detection and tracking algorithm to detect and track faces in the video stream. This can be done using a library such as OpenCV or </a:t>
            </a:r>
            <a:r>
              <a:rPr lang="en-US" sz="2800" dirty="0" err="1">
                <a:effectLst/>
                <a:ea typeface="Times New Roman" panose="02020603050405020304" pitchFamily="18" charset="0"/>
              </a:rPr>
              <a:t>Dlib</a:t>
            </a:r>
            <a:r>
              <a:rPr lang="en-US" sz="2800" dirty="0">
                <a:effectLst/>
                <a:ea typeface="Times New Roman" panose="02020603050405020304" pitchFamily="18" charset="0"/>
              </a:rPr>
              <a:t>.</a:t>
            </a:r>
            <a:endParaRPr lang="en-IN" sz="2800" dirty="0">
              <a:effectLst/>
              <a:ea typeface="Times New Roman" panose="02020603050405020304" pitchFamily="18" charset="0"/>
            </a:endParaRPr>
          </a:p>
          <a:p>
            <a:pPr marL="637540" indent="-457200" algn="just">
              <a:lnSpc>
                <a:spcPct val="110000"/>
              </a:lnSpc>
              <a:buFont typeface="Arial" panose="020B0604020202020204" pitchFamily="34" charset="0"/>
              <a:buChar char="•"/>
            </a:pPr>
            <a:r>
              <a:rPr lang="en-US" sz="2800" dirty="0">
                <a:effectLst/>
                <a:ea typeface="Times New Roman" panose="02020603050405020304" pitchFamily="18" charset="0"/>
              </a:rPr>
              <a:t>Emotion detection: Use the trained CNN model to classify the emotions displayed on each detected face in real-time. This involves passing each detected face through the CNN and obtaining the emotion probabilities from the output </a:t>
            </a:r>
            <a:r>
              <a:rPr lang="en-US" sz="2800" dirty="0" err="1">
                <a:effectLst/>
                <a:ea typeface="Times New Roman" panose="02020603050405020304" pitchFamily="18" charset="0"/>
              </a:rPr>
              <a:t>softmax</a:t>
            </a:r>
            <a:r>
              <a:rPr lang="en-US" sz="2800" dirty="0">
                <a:effectLst/>
                <a:ea typeface="Times New Roman" panose="02020603050405020304" pitchFamily="18" charset="0"/>
              </a:rPr>
              <a:t> layer.</a:t>
            </a:r>
            <a:endParaRPr lang="en-IN" sz="2800" dirty="0">
              <a:effectLst/>
              <a:ea typeface="Times New Roman" panose="02020603050405020304" pitchFamily="18" charset="0"/>
            </a:endParaRPr>
          </a:p>
          <a:p>
            <a:pPr marL="637540" indent="-457200" algn="just">
              <a:lnSpc>
                <a:spcPct val="110000"/>
              </a:lnSpc>
              <a:buFont typeface="Arial" panose="020B0604020202020204" pitchFamily="34" charset="0"/>
              <a:buChar char="•"/>
            </a:pPr>
            <a:r>
              <a:rPr lang="en-US" sz="2800" dirty="0">
                <a:effectLst/>
                <a:ea typeface="Times New Roman" panose="02020603050405020304" pitchFamily="18" charset="0"/>
              </a:rPr>
              <a:t>Display results: Display the emotion classification results in real-time, such as by drawing boxes around each detected face and displaying the corresponding emotion label.</a:t>
            </a:r>
            <a:endParaRPr lang="en-IN" sz="2800" dirty="0">
              <a:effectLst/>
              <a:ea typeface="Times New Roman" panose="02020603050405020304" pitchFamily="18"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979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2DAE-93B7-442B-AB3E-6A1DFEC2336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Contents</a:t>
            </a:r>
          </a:p>
        </p:txBody>
      </p:sp>
      <p:sp>
        <p:nvSpPr>
          <p:cNvPr id="9" name="Content Placeholder 2">
            <a:extLst>
              <a:ext uri="{FF2B5EF4-FFF2-40B4-BE49-F238E27FC236}">
                <a16:creationId xmlns:a16="http://schemas.microsoft.com/office/drawing/2014/main" id="{916E1CDE-4CF7-46A8-ACFC-EA57B3F50ACC}"/>
              </a:ext>
            </a:extLst>
          </p:cNvPr>
          <p:cNvSpPr>
            <a:spLocks noGrp="1"/>
          </p:cNvSpPr>
          <p:nvPr>
            <p:ph idx="1"/>
          </p:nvPr>
        </p:nvSpPr>
        <p:spPr>
          <a:xfrm>
            <a:off x="838200" y="1160060"/>
            <a:ext cx="10515600" cy="5186149"/>
          </a:xfrm>
        </p:spPr>
        <p:txBody>
          <a:bodyPr>
            <a:noAutofit/>
          </a:bodyPr>
          <a:lstStyle/>
          <a:p>
            <a:pPr>
              <a:lnSpc>
                <a:spcPct val="100000"/>
              </a:lnSpc>
              <a:spcBef>
                <a:spcPts val="0"/>
              </a:spcBef>
              <a:buNone/>
              <a:defRPr/>
            </a:pPr>
            <a:r>
              <a:rPr lang="en-US" b="1" dirty="0">
                <a:solidFill>
                  <a:schemeClr val="tx1">
                    <a:lumMod val="75000"/>
                    <a:lumOff val="25000"/>
                  </a:schemeClr>
                </a:solidFill>
                <a:latin typeface="Times New Roman" pitchFamily="18" charset="0"/>
                <a:cs typeface="Times New Roman" pitchFamily="18" charset="0"/>
              </a:rPr>
              <a:t>Abstract</a:t>
            </a:r>
          </a:p>
          <a:p>
            <a:pPr marL="342900" indent="-342900">
              <a:lnSpc>
                <a:spcPct val="100000"/>
              </a:lnSpc>
              <a:spcBef>
                <a:spcPts val="0"/>
              </a:spcBef>
              <a:buAutoNum type="arabicPeriod"/>
              <a:defRPr/>
            </a:pPr>
            <a:r>
              <a:rPr lang="en-US" b="1" dirty="0">
                <a:solidFill>
                  <a:schemeClr val="tx1">
                    <a:lumMod val="75000"/>
                    <a:lumOff val="25000"/>
                  </a:schemeClr>
                </a:solidFill>
                <a:latin typeface="Times New Roman" pitchFamily="18" charset="0"/>
                <a:cs typeface="Times New Roman" pitchFamily="18" charset="0"/>
              </a:rPr>
              <a:t>Introduction</a:t>
            </a:r>
          </a:p>
          <a:p>
            <a:pPr marL="800100" lvl="1" indent="-342900">
              <a:lnSpc>
                <a:spcPct val="100000"/>
              </a:lnSpc>
              <a:spcBef>
                <a:spcPts val="0"/>
              </a:spcBef>
              <a:buNone/>
              <a:defRPr/>
            </a:pPr>
            <a:r>
              <a:rPr lang="en-US" sz="2800" b="1" dirty="0">
                <a:solidFill>
                  <a:schemeClr val="tx1">
                    <a:lumMod val="75000"/>
                    <a:lumOff val="25000"/>
                  </a:schemeClr>
                </a:solidFill>
                <a:latin typeface="Times New Roman" pitchFamily="18" charset="0"/>
                <a:cs typeface="Times New Roman" pitchFamily="18" charset="0"/>
              </a:rPr>
              <a:t>1.1 Problem Statement</a:t>
            </a:r>
          </a:p>
          <a:p>
            <a:pPr lvl="1">
              <a:lnSpc>
                <a:spcPct val="100000"/>
              </a:lnSpc>
              <a:spcBef>
                <a:spcPts val="0"/>
              </a:spcBef>
              <a:buNone/>
              <a:defRPr/>
            </a:pPr>
            <a:r>
              <a:rPr lang="en-US" sz="2800" b="1" dirty="0">
                <a:solidFill>
                  <a:schemeClr val="tx1">
                    <a:lumMod val="75000"/>
                    <a:lumOff val="25000"/>
                  </a:schemeClr>
                </a:solidFill>
                <a:latin typeface="Times New Roman" pitchFamily="18" charset="0"/>
                <a:cs typeface="Times New Roman" pitchFamily="18" charset="0"/>
              </a:rPr>
              <a:t>1.2 Aim &amp; Objective of Project</a:t>
            </a:r>
          </a:p>
          <a:p>
            <a:pPr lvl="1">
              <a:lnSpc>
                <a:spcPct val="100000"/>
              </a:lnSpc>
              <a:spcBef>
                <a:spcPts val="0"/>
              </a:spcBef>
              <a:buNone/>
              <a:defRPr/>
            </a:pPr>
            <a:r>
              <a:rPr lang="en-IN" sz="2800" b="1" dirty="0">
                <a:solidFill>
                  <a:schemeClr val="tx1">
                    <a:lumMod val="75000"/>
                    <a:lumOff val="25000"/>
                  </a:schemeClr>
                </a:solidFill>
                <a:latin typeface="Times New Roman" pitchFamily="18" charset="0"/>
                <a:cs typeface="Times New Roman" pitchFamily="18" charset="0"/>
              </a:rPr>
              <a:t>1.3 Existing system</a:t>
            </a:r>
          </a:p>
          <a:p>
            <a:pPr lvl="1">
              <a:lnSpc>
                <a:spcPct val="100000"/>
              </a:lnSpc>
              <a:spcBef>
                <a:spcPts val="0"/>
              </a:spcBef>
              <a:buNone/>
              <a:defRPr/>
            </a:pPr>
            <a:r>
              <a:rPr lang="en-IN" sz="2800" b="1" dirty="0">
                <a:solidFill>
                  <a:schemeClr val="tx1">
                    <a:lumMod val="75000"/>
                    <a:lumOff val="25000"/>
                  </a:schemeClr>
                </a:solidFill>
                <a:latin typeface="Times New Roman" pitchFamily="18" charset="0"/>
                <a:cs typeface="Times New Roman" pitchFamily="18" charset="0"/>
              </a:rPr>
              <a:t>1.4 Proposed system and Advantages</a:t>
            </a:r>
          </a:p>
          <a:p>
            <a:pPr lvl="1">
              <a:lnSpc>
                <a:spcPct val="100000"/>
              </a:lnSpc>
              <a:spcBef>
                <a:spcPts val="0"/>
              </a:spcBef>
              <a:buNone/>
              <a:defRPr/>
            </a:pPr>
            <a:r>
              <a:rPr lang="en-US" sz="2800" b="1" dirty="0">
                <a:solidFill>
                  <a:schemeClr val="tx1">
                    <a:lumMod val="75000"/>
                    <a:lumOff val="25000"/>
                  </a:schemeClr>
                </a:solidFill>
                <a:latin typeface="Times New Roman" pitchFamily="18" charset="0"/>
                <a:cs typeface="Times New Roman" pitchFamily="18" charset="0"/>
              </a:rPr>
              <a:t>1.5 Literature Survey Comparison Table</a:t>
            </a:r>
          </a:p>
          <a:p>
            <a:pPr>
              <a:lnSpc>
                <a:spcPct val="100000"/>
              </a:lnSpc>
              <a:spcBef>
                <a:spcPts val="0"/>
              </a:spcBef>
              <a:buNone/>
              <a:defRPr/>
            </a:pPr>
            <a:r>
              <a:rPr lang="en-IN" b="1" dirty="0">
                <a:solidFill>
                  <a:schemeClr val="tx1">
                    <a:lumMod val="75000"/>
                    <a:lumOff val="25000"/>
                  </a:schemeClr>
                </a:solidFill>
                <a:latin typeface="Times New Roman" pitchFamily="18" charset="0"/>
                <a:cs typeface="Times New Roman" pitchFamily="18" charset="0"/>
              </a:rPr>
              <a:t>2.</a:t>
            </a:r>
            <a:r>
              <a:rPr lang="en-US" b="1" dirty="0">
                <a:solidFill>
                  <a:schemeClr val="tx1">
                    <a:lumMod val="75000"/>
                    <a:lumOff val="25000"/>
                  </a:schemeClr>
                </a:solidFill>
                <a:latin typeface="Times New Roman" pitchFamily="18" charset="0"/>
                <a:cs typeface="Times New Roman" pitchFamily="18" charset="0"/>
              </a:rPr>
              <a:t>Requirement Analysis (SRS/HRS)</a:t>
            </a:r>
          </a:p>
          <a:p>
            <a:pPr>
              <a:buNone/>
              <a:defRPr/>
            </a:pPr>
            <a:r>
              <a:rPr lang="en-US" b="1" dirty="0">
                <a:solidFill>
                  <a:schemeClr val="tx1">
                    <a:lumMod val="75000"/>
                    <a:lumOff val="25000"/>
                  </a:schemeClr>
                </a:solidFill>
                <a:latin typeface="Times New Roman" pitchFamily="18" charset="0"/>
                <a:cs typeface="Times New Roman" pitchFamily="18" charset="0"/>
              </a:rPr>
              <a:t>3.Architecture</a:t>
            </a:r>
          </a:p>
          <a:p>
            <a:pPr>
              <a:buNone/>
              <a:defRPr/>
            </a:pPr>
            <a:r>
              <a:rPr lang="en-US" b="1" dirty="0">
                <a:solidFill>
                  <a:schemeClr val="tx1">
                    <a:lumMod val="75000"/>
                    <a:lumOff val="25000"/>
                  </a:schemeClr>
                </a:solidFill>
                <a:latin typeface="Times New Roman" pitchFamily="18" charset="0"/>
                <a:cs typeface="Times New Roman" pitchFamily="18" charset="0"/>
              </a:rPr>
              <a:t>4.Project Flow</a:t>
            </a:r>
            <a:endParaRPr lang="en-IN" b="1" dirty="0">
              <a:solidFill>
                <a:schemeClr val="tx1">
                  <a:lumMod val="75000"/>
                  <a:lumOff val="25000"/>
                </a:schemeClr>
              </a:solidFill>
              <a:latin typeface="Times New Roman" pitchFamily="18" charset="0"/>
              <a:cs typeface="Times New Roman" pitchFamily="18" charset="0"/>
            </a:endParaRPr>
          </a:p>
          <a:p>
            <a:pPr>
              <a:buNone/>
              <a:defRPr/>
            </a:pPr>
            <a:endParaRPr lang="en-US" sz="1400" dirty="0">
              <a:solidFill>
                <a:schemeClr val="tx1">
                  <a:lumMod val="75000"/>
                  <a:lumOff val="25000"/>
                </a:schemeClr>
              </a:solidFill>
            </a:endParaRPr>
          </a:p>
          <a:p>
            <a:pPr>
              <a:buNone/>
              <a:defRPr/>
            </a:pPr>
            <a:endParaRPr lang="en-US" sz="1400" dirty="0">
              <a:solidFill>
                <a:schemeClr val="tx1">
                  <a:lumMod val="75000"/>
                  <a:lumOff val="25000"/>
                </a:schemeClr>
              </a:solidFill>
            </a:endParaRPr>
          </a:p>
          <a:p>
            <a:pPr>
              <a:buNone/>
              <a:defRPr/>
            </a:pPr>
            <a:endParaRPr lang="en-IN" sz="1400" dirty="0">
              <a:solidFill>
                <a:schemeClr val="tx1">
                  <a:lumMod val="75000"/>
                  <a:lumOff val="25000"/>
                </a:schemeClr>
              </a:solidFill>
            </a:endParaRPr>
          </a:p>
        </p:txBody>
      </p:sp>
      <p:sp>
        <p:nvSpPr>
          <p:cNvPr id="10" name="Date Placeholder 9"/>
          <p:cNvSpPr>
            <a:spLocks noGrp="1"/>
          </p:cNvSpPr>
          <p:nvPr>
            <p:ph type="dt" sz="half" idx="10"/>
          </p:nvPr>
        </p:nvSpPr>
        <p:spPr/>
        <p:txBody>
          <a:bodyPr/>
          <a:lstStyle/>
          <a:p>
            <a:fld id="{F950E7F6-4299-4D11-B5A1-437F1FA67A6B}" type="datetime2">
              <a:rPr lang="en-IN" smtClean="0"/>
              <a:t>Wednesday, 19 April 2023</a:t>
            </a:fld>
            <a:endParaRPr lang="en-IN"/>
          </a:p>
        </p:txBody>
      </p:sp>
      <p:sp>
        <p:nvSpPr>
          <p:cNvPr id="11" name="Footer Placeholder 10"/>
          <p:cNvSpPr>
            <a:spLocks noGrp="1"/>
          </p:cNvSpPr>
          <p:nvPr>
            <p:ph type="ftr" sz="quarter" idx="11"/>
          </p:nvPr>
        </p:nvSpPr>
        <p:spPr>
          <a:xfrm>
            <a:off x="3005540" y="6383691"/>
            <a:ext cx="7547024" cy="365125"/>
          </a:xfrm>
        </p:spPr>
        <p:txBody>
          <a:bodyPr/>
          <a:lstStyle/>
          <a:p>
            <a:r>
              <a:rPr lang="en-US"/>
              <a:t>Batch-No:2                                 Music Recommendation System through facial expression Using CNN</a:t>
            </a:r>
            <a:endParaRPr lang="en-IN" dirty="0">
              <a:solidFill>
                <a:schemeClr val="tx1"/>
              </a:solidFill>
            </a:endParaRPr>
          </a:p>
        </p:txBody>
      </p:sp>
    </p:spTree>
    <p:extLst>
      <p:ext uri="{BB962C8B-B14F-4D97-AF65-F5344CB8AC3E}">
        <p14:creationId xmlns:p14="http://schemas.microsoft.com/office/powerpoint/2010/main" val="467777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6CAD-99C2-4EC0-9381-B91D1FA97CA3}"/>
              </a:ext>
            </a:extLst>
          </p:cNvPr>
          <p:cNvSpPr>
            <a:spLocks noGrp="1"/>
          </p:cNvSpPr>
          <p:nvPr>
            <p:ph type="title"/>
          </p:nvPr>
        </p:nvSpPr>
        <p:spPr>
          <a:xfrm>
            <a:off x="838200" y="681037"/>
            <a:ext cx="10515600" cy="1325563"/>
          </a:xfrm>
        </p:spPr>
        <p:txBody>
          <a:bodyPr>
            <a:normAutofit/>
          </a:bodyPr>
          <a:lstStyle/>
          <a:p>
            <a:r>
              <a:rPr lang="en-IN" sz="2800" dirty="0">
                <a:solidFill>
                  <a:schemeClr val="tx2"/>
                </a:solidFill>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Project Flow  </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39CDE6-2AAA-4A5F-8771-4B556B29FC5E}"/>
              </a:ext>
            </a:extLst>
          </p:cNvPr>
          <p:cNvSpPr>
            <a:spLocks noGrp="1"/>
          </p:cNvSpPr>
          <p:nvPr>
            <p:ph idx="1"/>
          </p:nvPr>
        </p:nvSpPr>
        <p:spPr/>
        <p:txBody>
          <a:bodyPr>
            <a:noAutofit/>
          </a:bodyPr>
          <a:lstStyle/>
          <a:p>
            <a:pPr marL="180340" algn="just">
              <a:lnSpc>
                <a:spcPct val="100000"/>
              </a:lnSpc>
            </a:pPr>
            <a:r>
              <a:rPr lang="en-US" b="1" dirty="0">
                <a:effectLst/>
                <a:ea typeface="Times New Roman" panose="02020603050405020304" pitchFamily="18" charset="0"/>
              </a:rPr>
              <a:t>Data preprocessing</a:t>
            </a:r>
            <a:r>
              <a:rPr lang="en-US" dirty="0">
                <a:effectLst/>
                <a:ea typeface="Times New Roman" panose="02020603050405020304" pitchFamily="18" charset="0"/>
              </a:rPr>
              <a:t>: Preprocess the collected data by applying image processing techniques such as cropping, resizing, and normalization to the facial expression images. This helps to standardize the input data and reduce noise in the images.</a:t>
            </a:r>
            <a:endParaRPr lang="en-IN" dirty="0">
              <a:effectLst/>
              <a:ea typeface="Times New Roman" panose="02020603050405020304" pitchFamily="18" charset="0"/>
            </a:endParaRPr>
          </a:p>
          <a:p>
            <a:pPr marL="180340" algn="just">
              <a:lnSpc>
                <a:spcPct val="100000"/>
              </a:lnSpc>
            </a:pPr>
            <a:r>
              <a:rPr lang="en-US" b="1" dirty="0">
                <a:effectLst/>
                <a:ea typeface="Times New Roman" panose="02020603050405020304" pitchFamily="18" charset="0"/>
              </a:rPr>
              <a:t>Data augmentation</a:t>
            </a:r>
            <a:r>
              <a:rPr lang="en-US" dirty="0">
                <a:effectLst/>
                <a:ea typeface="Times New Roman" panose="02020603050405020304" pitchFamily="18" charset="0"/>
              </a:rPr>
              <a:t>: Use data augmentation techniques such as flipping, rotation, and zooming to create additional variations of the training data. This helps to increase the diversity of the dataset and improve the robustness of the model.</a:t>
            </a:r>
            <a:endParaRPr lang="en-IN" dirty="0">
              <a:effectLst/>
              <a:ea typeface="Times New Roman" panose="02020603050405020304" pitchFamily="18" charset="0"/>
            </a:endParaRPr>
          </a:p>
        </p:txBody>
      </p:sp>
      <p:sp>
        <p:nvSpPr>
          <p:cNvPr id="7" name="Date Placeholder 6"/>
          <p:cNvSpPr>
            <a:spLocks noGrp="1"/>
          </p:cNvSpPr>
          <p:nvPr>
            <p:ph type="dt" sz="half" idx="10"/>
          </p:nvPr>
        </p:nvSpPr>
        <p:spPr/>
        <p:txBody>
          <a:bodyPr/>
          <a:lstStyle/>
          <a:p>
            <a:fld id="{95A1C68F-39C9-41FC-B0C0-A19075FEE869}" type="datetime2">
              <a:rPr lang="en-IN" smtClean="0"/>
              <a:t>Wednesday, 19 April 2023</a:t>
            </a:fld>
            <a:endParaRPr lang="en-IN"/>
          </a:p>
        </p:txBody>
      </p:sp>
      <p:sp>
        <p:nvSpPr>
          <p:cNvPr id="9" name="Footer Placeholder 8"/>
          <p:cNvSpPr>
            <a:spLocks noGrp="1"/>
          </p:cNvSpPr>
          <p:nvPr>
            <p:ph type="ftr" sz="quarter" idx="11"/>
          </p:nvPr>
        </p:nvSpPr>
        <p:spPr>
          <a:xfrm>
            <a:off x="2637050" y="6274465"/>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3300789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6CAD-99C2-4EC0-9381-B91D1FA97CA3}"/>
              </a:ext>
            </a:extLst>
          </p:cNvPr>
          <p:cNvSpPr>
            <a:spLocks noGrp="1"/>
          </p:cNvSpPr>
          <p:nvPr>
            <p:ph type="title"/>
          </p:nvPr>
        </p:nvSpPr>
        <p:spPr>
          <a:xfrm>
            <a:off x="838200" y="755742"/>
            <a:ext cx="10515600" cy="1325563"/>
          </a:xfrm>
        </p:spPr>
        <p:txBody>
          <a:bodyPr>
            <a:normAutofit/>
          </a:bodyPr>
          <a:lstStyle/>
          <a:p>
            <a:r>
              <a:rPr lang="en-IN" sz="2800" dirty="0">
                <a:solidFill>
                  <a:schemeClr val="tx2"/>
                </a:solidFill>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Project Flow  </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39CDE6-2AAA-4A5F-8771-4B556B29FC5E}"/>
              </a:ext>
            </a:extLst>
          </p:cNvPr>
          <p:cNvSpPr>
            <a:spLocks noGrp="1"/>
          </p:cNvSpPr>
          <p:nvPr>
            <p:ph idx="1"/>
          </p:nvPr>
        </p:nvSpPr>
        <p:spPr/>
        <p:txBody>
          <a:bodyPr>
            <a:noAutofit/>
          </a:bodyPr>
          <a:lstStyle/>
          <a:p>
            <a:pPr marL="180340" algn="just">
              <a:lnSpc>
                <a:spcPct val="100000"/>
              </a:lnSpc>
            </a:pPr>
            <a:r>
              <a:rPr lang="en-US" b="1" dirty="0">
                <a:effectLst/>
                <a:ea typeface="Times New Roman" panose="02020603050405020304" pitchFamily="18" charset="0"/>
              </a:rPr>
              <a:t>Split the dataset:</a:t>
            </a:r>
            <a:r>
              <a:rPr lang="en-US" dirty="0">
                <a:effectLst/>
                <a:ea typeface="Times New Roman" panose="02020603050405020304" pitchFamily="18" charset="0"/>
              </a:rPr>
              <a:t> Split the dataset into training, validation, and testing sets. The training set is used to train the CNN model, the validation set is used to tune the model's hyperparameters, and the testing set is used to evaluate the model's performance.</a:t>
            </a:r>
            <a:endParaRPr lang="en-IN" dirty="0">
              <a:effectLst/>
              <a:ea typeface="Times New Roman" panose="02020603050405020304" pitchFamily="18" charset="0"/>
            </a:endParaRPr>
          </a:p>
          <a:p>
            <a:pPr>
              <a:lnSpc>
                <a:spcPct val="100000"/>
              </a:lnSpc>
            </a:pPr>
            <a:r>
              <a:rPr lang="en-IN" b="1" dirty="0">
                <a:effectLst/>
                <a:ea typeface="Calibri" panose="020F0502020204030204" pitchFamily="34" charset="0"/>
                <a:cs typeface="Times New Roman" panose="02020603050405020304" pitchFamily="18" charset="0"/>
              </a:rPr>
              <a:t>Define the CNN architecture:</a:t>
            </a:r>
            <a:r>
              <a:rPr lang="en-IN" dirty="0">
                <a:effectLst/>
                <a:ea typeface="Calibri" panose="020F0502020204030204" pitchFamily="34" charset="0"/>
                <a:cs typeface="Times New Roman" panose="02020603050405020304" pitchFamily="18" charset="0"/>
              </a:rPr>
              <a:t> Define the architecture of the CNN model. The architecture should consist of multiple convolutional layers, pooling layers, and fully connected layers. The output of the CNN should be a </a:t>
            </a:r>
            <a:r>
              <a:rPr lang="en-IN" dirty="0" err="1">
                <a:effectLst/>
                <a:ea typeface="Calibri" panose="020F0502020204030204" pitchFamily="34" charset="0"/>
                <a:cs typeface="Times New Roman" panose="02020603050405020304" pitchFamily="18" charset="0"/>
              </a:rPr>
              <a:t>softmax</a:t>
            </a:r>
            <a:r>
              <a:rPr lang="en-IN" dirty="0">
                <a:effectLst/>
                <a:ea typeface="Calibri" panose="020F0502020204030204" pitchFamily="34" charset="0"/>
                <a:cs typeface="Times New Roman" panose="02020603050405020304" pitchFamily="18" charset="0"/>
              </a:rPr>
              <a:t> probability distribution over the different emotional categories</a:t>
            </a:r>
            <a:endParaRPr lang="en-IN" dirty="0">
              <a:cs typeface="Times New Roman" panose="02020603050405020304" pitchFamily="18" charset="0"/>
            </a:endParaRPr>
          </a:p>
        </p:txBody>
      </p:sp>
      <p:sp>
        <p:nvSpPr>
          <p:cNvPr id="7" name="Date Placeholder 6"/>
          <p:cNvSpPr>
            <a:spLocks noGrp="1"/>
          </p:cNvSpPr>
          <p:nvPr>
            <p:ph type="dt" sz="half" idx="10"/>
          </p:nvPr>
        </p:nvSpPr>
        <p:spPr/>
        <p:txBody>
          <a:bodyPr/>
          <a:lstStyle/>
          <a:p>
            <a:fld id="{4B55D465-CC9F-4773-9C5A-CAF6F380F38F}" type="datetime2">
              <a:rPr lang="en-IN" smtClean="0"/>
              <a:t>Wednesday, 19 April 2023</a:t>
            </a:fld>
            <a:endParaRPr lang="en-IN"/>
          </a:p>
        </p:txBody>
      </p:sp>
      <p:sp>
        <p:nvSpPr>
          <p:cNvPr id="9" name="Footer Placeholder 8"/>
          <p:cNvSpPr>
            <a:spLocks noGrp="1"/>
          </p:cNvSpPr>
          <p:nvPr>
            <p:ph type="ftr" sz="quarter" idx="11"/>
          </p:nvPr>
        </p:nvSpPr>
        <p:spPr>
          <a:xfrm>
            <a:off x="2637050" y="6274465"/>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389973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13E8A-0E56-8BFA-3C59-0B428B7B1587}"/>
              </a:ext>
            </a:extLst>
          </p:cNvPr>
          <p:cNvSpPr>
            <a:spLocks noGrp="1"/>
          </p:cNvSpPr>
          <p:nvPr>
            <p:ph type="subTitle" idx="1"/>
          </p:nvPr>
        </p:nvSpPr>
        <p:spPr>
          <a:xfrm>
            <a:off x="1104181" y="414067"/>
            <a:ext cx="10127411" cy="6012611"/>
          </a:xfrm>
        </p:spPr>
        <p:txBody>
          <a:bodyPr>
            <a:normAutofit/>
          </a:bodyPr>
          <a:lstStyle/>
          <a:p>
            <a:r>
              <a:rPr lang="en-IN" sz="2800" b="1" dirty="0"/>
              <a:t>Splash Screen</a:t>
            </a:r>
          </a:p>
        </p:txBody>
      </p:sp>
      <p:pic>
        <p:nvPicPr>
          <p:cNvPr id="4" name="Picture 3">
            <a:extLst>
              <a:ext uri="{FF2B5EF4-FFF2-40B4-BE49-F238E27FC236}">
                <a16:creationId xmlns:a16="http://schemas.microsoft.com/office/drawing/2014/main" id="{28E7B943-0833-3745-624C-213A92923234}"/>
              </a:ext>
            </a:extLst>
          </p:cNvPr>
          <p:cNvPicPr>
            <a:picLocks noChangeAspect="1"/>
          </p:cNvPicPr>
          <p:nvPr/>
        </p:nvPicPr>
        <p:blipFill>
          <a:blip r:embed="rId2"/>
          <a:stretch>
            <a:fillRect/>
          </a:stretch>
        </p:blipFill>
        <p:spPr>
          <a:xfrm>
            <a:off x="5054648" y="1037583"/>
            <a:ext cx="2562477" cy="4626881"/>
          </a:xfrm>
          <a:prstGeom prst="rect">
            <a:avLst/>
          </a:prstGeom>
        </p:spPr>
      </p:pic>
    </p:spTree>
    <p:extLst>
      <p:ext uri="{BB962C8B-B14F-4D97-AF65-F5344CB8AC3E}">
        <p14:creationId xmlns:p14="http://schemas.microsoft.com/office/powerpoint/2010/main" val="45110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03FE-A657-CD0A-D6A6-21224929E431}"/>
              </a:ext>
            </a:extLst>
          </p:cNvPr>
          <p:cNvSpPr>
            <a:spLocks noGrp="1"/>
          </p:cNvSpPr>
          <p:nvPr>
            <p:ph type="ctrTitle"/>
          </p:nvPr>
        </p:nvSpPr>
        <p:spPr>
          <a:xfrm>
            <a:off x="1308340" y="363238"/>
            <a:ext cx="9144000" cy="628799"/>
          </a:xfrm>
        </p:spPr>
        <p:txBody>
          <a:bodyPr>
            <a:normAutofit/>
          </a:bodyPr>
          <a:lstStyle/>
          <a:p>
            <a:r>
              <a:rPr lang="en-IN" sz="3200" b="1" dirty="0">
                <a:latin typeface="+mn-lt"/>
              </a:rPr>
              <a:t>OUTPUT</a:t>
            </a:r>
          </a:p>
        </p:txBody>
      </p:sp>
      <p:sp>
        <p:nvSpPr>
          <p:cNvPr id="3" name="Subtitle 2">
            <a:extLst>
              <a:ext uri="{FF2B5EF4-FFF2-40B4-BE49-F238E27FC236}">
                <a16:creationId xmlns:a16="http://schemas.microsoft.com/office/drawing/2014/main" id="{0572C1C1-61C7-1DA9-2CE4-0807ED25B1DC}"/>
              </a:ext>
            </a:extLst>
          </p:cNvPr>
          <p:cNvSpPr>
            <a:spLocks noGrp="1"/>
          </p:cNvSpPr>
          <p:nvPr>
            <p:ph type="subTitle" idx="1"/>
          </p:nvPr>
        </p:nvSpPr>
        <p:spPr>
          <a:xfrm>
            <a:off x="603849" y="1095555"/>
            <a:ext cx="10317193" cy="4744528"/>
          </a:xfrm>
        </p:spPr>
        <p:txBody>
          <a:bodyPr>
            <a:noAutofit/>
          </a:bodyPr>
          <a:lstStyle/>
          <a:p>
            <a:pPr algn="just">
              <a:lnSpc>
                <a:spcPct val="100000"/>
              </a:lnSpc>
            </a:pPr>
            <a:r>
              <a:rPr lang="en-US" sz="2800" dirty="0">
                <a:effectLst/>
                <a:ea typeface="Times New Roman" panose="02020603050405020304" pitchFamily="18" charset="0"/>
              </a:rPr>
              <a:t>If a music recommendation system uses facial expressions to recommend music, it may display the following information on the output screen:</a:t>
            </a:r>
            <a:endParaRPr lang="en-IN" sz="2800" dirty="0">
              <a:effectLst/>
              <a:ea typeface="Times New Roman" panose="02020603050405020304" pitchFamily="18" charset="0"/>
            </a:endParaRPr>
          </a:p>
          <a:p>
            <a:pPr marL="457200" indent="-457200" algn="just">
              <a:lnSpc>
                <a:spcPct val="100000"/>
              </a:lnSpc>
              <a:buFont typeface="Arial" panose="020B0604020202020204" pitchFamily="34" charset="0"/>
              <a:buChar char="•"/>
            </a:pPr>
            <a:r>
              <a:rPr lang="en-US" sz="2800" dirty="0">
                <a:effectLst/>
                <a:ea typeface="Times New Roman" panose="02020603050405020304" pitchFamily="18" charset="0"/>
              </a:rPr>
              <a:t>The user's current facial expression (e.g. happy, sad, angry, etc.).</a:t>
            </a:r>
            <a:endParaRPr lang="en-IN" sz="2800" dirty="0">
              <a:effectLst/>
              <a:ea typeface="Times New Roman" panose="02020603050405020304" pitchFamily="18" charset="0"/>
            </a:endParaRPr>
          </a:p>
          <a:p>
            <a:pPr marL="457200" indent="-457200" algn="just">
              <a:lnSpc>
                <a:spcPct val="100000"/>
              </a:lnSpc>
              <a:buFont typeface="Arial" panose="020B0604020202020204" pitchFamily="34" charset="0"/>
              <a:buChar char="•"/>
            </a:pPr>
            <a:r>
              <a:rPr lang="en-US" sz="2800" dirty="0">
                <a:effectLst/>
                <a:ea typeface="Times New Roman" panose="02020603050405020304" pitchFamily="18" charset="0"/>
              </a:rPr>
              <a:t>The recommended music genre or song that matches the user's current facial expression.</a:t>
            </a:r>
            <a:endParaRPr lang="en-IN" sz="2800" dirty="0">
              <a:effectLst/>
              <a:ea typeface="Times New Roman" panose="02020603050405020304" pitchFamily="18" charset="0"/>
            </a:endParaRPr>
          </a:p>
          <a:p>
            <a:pPr marL="457200" indent="-457200" algn="just">
              <a:lnSpc>
                <a:spcPct val="100000"/>
              </a:lnSpc>
              <a:buFont typeface="Arial" panose="020B0604020202020204" pitchFamily="34" charset="0"/>
              <a:buChar char="•"/>
            </a:pPr>
            <a:r>
              <a:rPr lang="en-US" sz="2800" dirty="0">
                <a:effectLst/>
                <a:ea typeface="Times New Roman" panose="02020603050405020304" pitchFamily="18" charset="0"/>
              </a:rPr>
              <a:t>Additional options for the user to explore other songs or genres that match their current mood or preferences.</a:t>
            </a:r>
            <a:endParaRPr lang="en-IN" sz="2800" dirty="0">
              <a:effectLst/>
              <a:ea typeface="Times New Roman" panose="02020603050405020304" pitchFamily="18" charset="0"/>
            </a:endParaRPr>
          </a:p>
          <a:p>
            <a:pPr marL="342900" indent="-342900">
              <a:lnSpc>
                <a:spcPct val="100000"/>
              </a:lnSpc>
              <a:buFont typeface="Arial" panose="020B0604020202020204" pitchFamily="34" charset="0"/>
              <a:buChar char="•"/>
            </a:pPr>
            <a:endParaRPr lang="en-IN" sz="2800" dirty="0"/>
          </a:p>
        </p:txBody>
      </p:sp>
    </p:spTree>
    <p:extLst>
      <p:ext uri="{BB962C8B-B14F-4D97-AF65-F5344CB8AC3E}">
        <p14:creationId xmlns:p14="http://schemas.microsoft.com/office/powerpoint/2010/main" val="3888780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6CAD-99C2-4EC0-9381-B91D1FA97CA3}"/>
              </a:ext>
            </a:extLst>
          </p:cNvPr>
          <p:cNvSpPr>
            <a:spLocks noGrp="1"/>
          </p:cNvSpPr>
          <p:nvPr>
            <p:ph type="title"/>
          </p:nvPr>
        </p:nvSpPr>
        <p:spPr/>
        <p:txBody>
          <a:bodyPr>
            <a:normAutofit/>
          </a:bodyPr>
          <a:lstStyle/>
          <a:p>
            <a:r>
              <a:rPr lang="en-IN" sz="2800" dirty="0">
                <a:solidFill>
                  <a:schemeClr val="tx2"/>
                </a:solidFill>
                <a:latin typeface="Times New Roman" panose="02020603050405020304" pitchFamily="18" charset="0"/>
                <a:cs typeface="Times New Roman" panose="02020603050405020304" pitchFamily="18" charset="0"/>
              </a:rPr>
              <a:t>                                        </a:t>
            </a:r>
            <a:r>
              <a:rPr lang="en-IN" sz="2800" b="1" u="sng" dirty="0">
                <a:solidFill>
                  <a:schemeClr val="tx2"/>
                </a:solidFill>
                <a:latin typeface="Times New Roman" panose="02020603050405020304" pitchFamily="18" charset="0"/>
                <a:cs typeface="Times New Roman" panose="02020603050405020304" pitchFamily="18" charset="0"/>
              </a:rPr>
              <a:t>CONCLUSION</a:t>
            </a:r>
            <a:endParaRPr lang="en-IN" sz="2800" b="1" u="sng" dirty="0"/>
          </a:p>
        </p:txBody>
      </p:sp>
      <p:sp>
        <p:nvSpPr>
          <p:cNvPr id="3" name="Content Placeholder 2">
            <a:extLst>
              <a:ext uri="{FF2B5EF4-FFF2-40B4-BE49-F238E27FC236}">
                <a16:creationId xmlns:a16="http://schemas.microsoft.com/office/drawing/2014/main" id="{4339CDE6-2AAA-4A5F-8771-4B556B29FC5E}"/>
              </a:ext>
            </a:extLst>
          </p:cNvPr>
          <p:cNvSpPr>
            <a:spLocks noGrp="1"/>
          </p:cNvSpPr>
          <p:nvPr>
            <p:ph idx="1"/>
          </p:nvPr>
        </p:nvSpPr>
        <p:spPr/>
        <p:txBody>
          <a:bodyPr>
            <a:normAutofit/>
          </a:bodyPr>
          <a:lstStyle/>
          <a:p>
            <a:pPr algn="just">
              <a:lnSpc>
                <a:spcPct val="100000"/>
              </a:lnSpc>
              <a:spcBef>
                <a:spcPts val="195"/>
              </a:spcBef>
            </a:pPr>
            <a:r>
              <a:rPr lang="en-US" dirty="0">
                <a:solidFill>
                  <a:srgbClr val="000000"/>
                </a:solidFill>
                <a:effectLst/>
                <a:ea typeface="Times New Roman" panose="02020603050405020304" pitchFamily="18" charset="0"/>
              </a:rPr>
              <a:t>Emotions are one of the fascinating features of the human mind. Music is an equally extraordinary characteristic. Understanding the special interaction between the two may take us closer to understanding the fundamental nature of both. A simple system is proposed here for the music recommendation using face emotion recognition. It suggests music by extracting different facial emotions of a person: Happy, anger, sad, neutral, fear and surprise. </a:t>
            </a:r>
            <a:endParaRPr lang="en-IN" dirty="0">
              <a:effectLst/>
              <a:ea typeface="Times New Roman" panose="02020603050405020304" pitchFamily="18" charset="0"/>
            </a:endParaRPr>
          </a:p>
        </p:txBody>
      </p:sp>
      <p:sp>
        <p:nvSpPr>
          <p:cNvPr id="7" name="Date Placeholder 6"/>
          <p:cNvSpPr>
            <a:spLocks noGrp="1"/>
          </p:cNvSpPr>
          <p:nvPr>
            <p:ph type="dt" sz="half" idx="10"/>
          </p:nvPr>
        </p:nvSpPr>
        <p:spPr/>
        <p:txBody>
          <a:bodyPr/>
          <a:lstStyle/>
          <a:p>
            <a:fld id="{BA2FF5C0-FCF2-424B-9412-3E66EC15657A}" type="datetime2">
              <a:rPr lang="en-IN" smtClean="0"/>
              <a:t>Wednesday, 19 April 2023</a:t>
            </a:fld>
            <a:endParaRPr lang="en-IN"/>
          </a:p>
        </p:txBody>
      </p:sp>
      <p:sp>
        <p:nvSpPr>
          <p:cNvPr id="9" name="Footer Placeholder 8"/>
          <p:cNvSpPr>
            <a:spLocks noGrp="1"/>
          </p:cNvSpPr>
          <p:nvPr>
            <p:ph type="ftr" sz="quarter" idx="11"/>
          </p:nvPr>
        </p:nvSpPr>
        <p:spPr>
          <a:xfrm>
            <a:off x="2637050" y="6274465"/>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14524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A838-7A11-4426-9FCF-178A8D30188A}"/>
              </a:ext>
            </a:extLst>
          </p:cNvPr>
          <p:cNvSpPr>
            <a:spLocks noGrp="1"/>
          </p:cNvSpPr>
          <p:nvPr>
            <p:ph type="title"/>
          </p:nvPr>
        </p:nvSpPr>
        <p:spPr/>
        <p:txBody>
          <a:bodyPr/>
          <a:lstStyle/>
          <a:p>
            <a:r>
              <a:rPr lang="en-US" dirty="0"/>
              <a:t>                        </a:t>
            </a:r>
            <a:r>
              <a:rPr lang="en-US" sz="2800" b="1" u="sng" dirty="0">
                <a:solidFill>
                  <a:schemeClr val="accent1">
                    <a:lumMod val="75000"/>
                  </a:schemeClr>
                </a:solidFill>
                <a:latin typeface="Times New Roman" panose="02020603050405020304" pitchFamily="18" charset="0"/>
                <a:cs typeface="Times New Roman" panose="02020603050405020304" pitchFamily="18" charset="0"/>
              </a:rPr>
              <a:t>FUTURE SCOPE</a:t>
            </a:r>
            <a:endParaRPr lang="en-IN"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9CF1D1-66D0-4379-B684-C937EA441451}"/>
              </a:ext>
            </a:extLst>
          </p:cNvPr>
          <p:cNvSpPr>
            <a:spLocks noGrp="1"/>
          </p:cNvSpPr>
          <p:nvPr>
            <p:ph idx="1"/>
          </p:nvPr>
        </p:nvSpPr>
        <p:spPr/>
        <p:txBody>
          <a:bodyPr>
            <a:normAutofit/>
          </a:bodyPr>
          <a:lstStyle/>
          <a:p>
            <a:pPr algn="just">
              <a:lnSpc>
                <a:spcPct val="100000"/>
              </a:lnSpc>
              <a:spcBef>
                <a:spcPts val="1200"/>
              </a:spcBef>
              <a:spcAft>
                <a:spcPts val="300"/>
              </a:spcAft>
            </a:pPr>
            <a:r>
              <a:rPr lang="en-US" sz="2200" dirty="0">
                <a:latin typeface="Times New Roman" panose="02020603050405020304" pitchFamily="18" charset="0"/>
                <a:cs typeface="Times New Roman" panose="02020603050405020304" pitchFamily="18" charset="0"/>
              </a:rPr>
              <a:t> </a:t>
            </a:r>
            <a:r>
              <a:rPr lang="en-IN" dirty="0">
                <a:solidFill>
                  <a:srgbClr val="000000"/>
                </a:solidFill>
                <a:effectLst/>
                <a:ea typeface="Times New Roman" panose="02020603050405020304" pitchFamily="18" charset="0"/>
              </a:rPr>
              <a:t>Apart from recommending the music depending on the Facial expression these algorithms may be extended such that they divert the present sad, angry mood to an usual mood.</a:t>
            </a:r>
            <a:endParaRPr lang="en-IN" dirty="0">
              <a:effectLst/>
              <a:ea typeface="Times New Roman" panose="02020603050405020304" pitchFamily="18" charset="0"/>
            </a:endParaRPr>
          </a:p>
        </p:txBody>
      </p:sp>
      <p:sp>
        <p:nvSpPr>
          <p:cNvPr id="7" name="Date Placeholder 6"/>
          <p:cNvSpPr>
            <a:spLocks noGrp="1"/>
          </p:cNvSpPr>
          <p:nvPr>
            <p:ph type="dt" sz="half" idx="10"/>
          </p:nvPr>
        </p:nvSpPr>
        <p:spPr/>
        <p:txBody>
          <a:bodyPr/>
          <a:lstStyle/>
          <a:p>
            <a:fld id="{79124FB8-7751-488D-B4FA-FC58359A702B}" type="datetime2">
              <a:rPr lang="en-IN" smtClean="0"/>
              <a:t>Wednesday, 19 April 2023</a:t>
            </a:fld>
            <a:endParaRPr lang="en-IN"/>
          </a:p>
        </p:txBody>
      </p:sp>
      <p:sp>
        <p:nvSpPr>
          <p:cNvPr id="9" name="Footer Placeholder 8"/>
          <p:cNvSpPr>
            <a:spLocks noGrp="1"/>
          </p:cNvSpPr>
          <p:nvPr>
            <p:ph type="ftr" sz="quarter" idx="11"/>
          </p:nvPr>
        </p:nvSpPr>
        <p:spPr>
          <a:xfrm>
            <a:off x="2677994" y="6301760"/>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3146786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A838-7A11-4426-9FCF-178A8D30188A}"/>
              </a:ext>
            </a:extLst>
          </p:cNvPr>
          <p:cNvSpPr>
            <a:spLocks noGrp="1"/>
          </p:cNvSpPr>
          <p:nvPr>
            <p:ph type="title"/>
          </p:nvPr>
        </p:nvSpPr>
        <p:spPr>
          <a:xfrm>
            <a:off x="838200" y="1091821"/>
            <a:ext cx="10515600" cy="598867"/>
          </a:xfrm>
        </p:spPr>
        <p:txBody>
          <a:bodyPr>
            <a:normAutofit fontScale="90000"/>
          </a:bodyPr>
          <a:lstStyle/>
          <a:p>
            <a:pPr algn="ctr"/>
            <a:r>
              <a:rPr lang="en-US" sz="3100" b="1" u="sng" dirty="0">
                <a:solidFill>
                  <a:srgbClr val="7030A0"/>
                </a:solidFill>
                <a:latin typeface="Times New Roman" panose="02020603050405020304" pitchFamily="18" charset="0"/>
                <a:cs typeface="Times New Roman" panose="02020603050405020304" pitchFamily="18" charset="0"/>
              </a:rPr>
              <a:t>Table for student contribution</a:t>
            </a:r>
            <a:br>
              <a:rPr lang="en-US" sz="3600" b="1" dirty="0">
                <a:solidFill>
                  <a:srgbClr val="7030A0"/>
                </a:solidFill>
                <a:latin typeface="Times New Roman" panose="02020603050405020304" pitchFamily="18" charset="0"/>
                <a:cs typeface="Times New Roman" panose="02020603050405020304" pitchFamily="18" charset="0"/>
              </a:rPr>
            </a:b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9CF1D1-66D0-4379-B684-C937EA441451}"/>
              </a:ext>
            </a:extLst>
          </p:cNvPr>
          <p:cNvSpPr>
            <a:spLocks noGrp="1"/>
          </p:cNvSpPr>
          <p:nvPr>
            <p:ph idx="1"/>
          </p:nvPr>
        </p:nvSpPr>
        <p:spPr/>
        <p:txBody>
          <a:bodyPr>
            <a:normAutofit/>
          </a:bodyPr>
          <a:lstStyle/>
          <a:p>
            <a:pPr algn="just">
              <a:lnSpc>
                <a:spcPct val="150000"/>
              </a:lnSpc>
              <a:buNone/>
              <a:defRPr/>
            </a:pPr>
            <a:endParaRPr lang="en-IN" dirty="0"/>
          </a:p>
          <a:p>
            <a:pPr marL="0" indent="0">
              <a:buNone/>
            </a:pP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398494319"/>
              </p:ext>
            </p:extLst>
          </p:nvPr>
        </p:nvGraphicFramePr>
        <p:xfrm>
          <a:off x="1965809" y="1710261"/>
          <a:ext cx="7671328" cy="4527041"/>
        </p:xfrm>
        <a:graphic>
          <a:graphicData uri="http://schemas.openxmlformats.org/drawingml/2006/table">
            <a:tbl>
              <a:tblPr firstRow="1" bandRow="1">
                <a:tableStyleId>{9DCAF9ED-07DC-4A11-8D7F-57B35C25682E}</a:tableStyleId>
              </a:tblPr>
              <a:tblGrid>
                <a:gridCol w="2001139">
                  <a:extLst>
                    <a:ext uri="{9D8B030D-6E8A-4147-A177-3AD203B41FA5}">
                      <a16:colId xmlns:a16="http://schemas.microsoft.com/office/drawing/2014/main" val="20000"/>
                    </a:ext>
                  </a:extLst>
                </a:gridCol>
                <a:gridCol w="1890063">
                  <a:extLst>
                    <a:ext uri="{9D8B030D-6E8A-4147-A177-3AD203B41FA5}">
                      <a16:colId xmlns:a16="http://schemas.microsoft.com/office/drawing/2014/main" val="20002"/>
                    </a:ext>
                  </a:extLst>
                </a:gridCol>
                <a:gridCol w="1890063">
                  <a:extLst>
                    <a:ext uri="{9D8B030D-6E8A-4147-A177-3AD203B41FA5}">
                      <a16:colId xmlns:a16="http://schemas.microsoft.com/office/drawing/2014/main" val="20003"/>
                    </a:ext>
                  </a:extLst>
                </a:gridCol>
                <a:gridCol w="1890063">
                  <a:extLst>
                    <a:ext uri="{9D8B030D-6E8A-4147-A177-3AD203B41FA5}">
                      <a16:colId xmlns:a16="http://schemas.microsoft.com/office/drawing/2014/main" val="20004"/>
                    </a:ext>
                  </a:extLst>
                </a:gridCol>
              </a:tblGrid>
              <a:tr h="457087">
                <a:tc>
                  <a:txBody>
                    <a:bodyPr/>
                    <a:lstStyle/>
                    <a:p>
                      <a:r>
                        <a:rPr lang="en-US" dirty="0" err="1"/>
                        <a:t>Sno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19A91A0575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19A91A05B9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19A91A05C1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88945">
                <a:tc>
                  <a:txBody>
                    <a:bodyPr/>
                    <a:lstStyle/>
                    <a:p>
                      <a:pPr algn="l"/>
                      <a:r>
                        <a:rPr lang="en-US" dirty="0"/>
                        <a:t>Literature Survey</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88945">
                <a:tc>
                  <a:txBody>
                    <a:bodyPr/>
                    <a:lstStyle/>
                    <a:p>
                      <a:pPr algn="l"/>
                      <a:r>
                        <a:rPr lang="en-US" dirty="0"/>
                        <a:t>Problem Formulation</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88945">
                <a:tc>
                  <a:txBody>
                    <a:bodyPr/>
                    <a:lstStyle/>
                    <a:p>
                      <a:pPr algn="l"/>
                      <a:r>
                        <a:rPr lang="en-US" dirty="0"/>
                        <a:t>Requirements</a:t>
                      </a:r>
                      <a:r>
                        <a:rPr lang="en-US" baseline="0" dirty="0"/>
                        <a:t> gathering</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88945">
                <a:tc>
                  <a:txBody>
                    <a:bodyPr/>
                    <a:lstStyle/>
                    <a:p>
                      <a:pPr algn="l"/>
                      <a:r>
                        <a:rPr lang="en-US" dirty="0"/>
                        <a:t>Resource</a:t>
                      </a:r>
                      <a:r>
                        <a:rPr lang="en-US" baseline="0" dirty="0"/>
                        <a:t> Estimation</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7087">
                <a:tc>
                  <a:txBody>
                    <a:bodyPr/>
                    <a:lstStyle/>
                    <a:p>
                      <a:pPr algn="l"/>
                      <a:r>
                        <a:rPr lang="en-US" dirty="0"/>
                        <a:t>Documentation</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7087">
                <a:tc>
                  <a:txBody>
                    <a:bodyPr/>
                    <a:lstStyle/>
                    <a:p>
                      <a:pPr algn="l"/>
                      <a:r>
                        <a:rPr lang="en-US" dirty="0"/>
                        <a:t>PPT Preparation</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Date Placeholder 9"/>
          <p:cNvSpPr>
            <a:spLocks noGrp="1"/>
          </p:cNvSpPr>
          <p:nvPr>
            <p:ph type="dt" sz="half" idx="10"/>
          </p:nvPr>
        </p:nvSpPr>
        <p:spPr/>
        <p:txBody>
          <a:bodyPr/>
          <a:lstStyle/>
          <a:p>
            <a:fld id="{211BCA6E-9B3C-422A-AB76-8A077B687860}" type="datetime2">
              <a:rPr lang="en-IN" smtClean="0"/>
              <a:t>Wednesday, 19 April 2023</a:t>
            </a:fld>
            <a:endParaRPr lang="en-IN"/>
          </a:p>
        </p:txBody>
      </p:sp>
      <p:sp>
        <p:nvSpPr>
          <p:cNvPr id="12" name="Footer Placeholder 11"/>
          <p:cNvSpPr>
            <a:spLocks noGrp="1"/>
          </p:cNvSpPr>
          <p:nvPr>
            <p:ph type="ftr" sz="quarter" idx="11"/>
          </p:nvPr>
        </p:nvSpPr>
        <p:spPr>
          <a:xfrm>
            <a:off x="2459630" y="6288113"/>
            <a:ext cx="7547024" cy="365125"/>
          </a:xfrm>
        </p:spPr>
        <p:txBody>
          <a:bodyPr/>
          <a:lstStyle/>
          <a:p>
            <a:r>
              <a:rPr lang="en-US"/>
              <a:t>Batch-No:2                                 Music Recommendation System through facial expression Using CNN</a:t>
            </a:r>
            <a:endParaRPr lang="en-IN" dirty="0"/>
          </a:p>
        </p:txBody>
      </p:sp>
      <p:pic>
        <p:nvPicPr>
          <p:cNvPr id="4" name="Picture 3">
            <a:extLst>
              <a:ext uri="{FF2B5EF4-FFF2-40B4-BE49-F238E27FC236}">
                <a16:creationId xmlns:a16="http://schemas.microsoft.com/office/drawing/2014/main" id="{61E8621F-E168-DC87-45F1-6FCEEE0591AE}"/>
              </a:ext>
            </a:extLst>
          </p:cNvPr>
          <p:cNvPicPr>
            <a:picLocks noChangeAspect="1"/>
          </p:cNvPicPr>
          <p:nvPr/>
        </p:nvPicPr>
        <p:blipFill>
          <a:blip r:embed="rId2"/>
          <a:stretch>
            <a:fillRect/>
          </a:stretch>
        </p:blipFill>
        <p:spPr>
          <a:xfrm>
            <a:off x="4843961" y="5382227"/>
            <a:ext cx="444781" cy="279779"/>
          </a:xfrm>
          <a:prstGeom prst="rect">
            <a:avLst/>
          </a:prstGeom>
        </p:spPr>
      </p:pic>
      <p:pic>
        <p:nvPicPr>
          <p:cNvPr id="13" name="Picture 12">
            <a:extLst>
              <a:ext uri="{FF2B5EF4-FFF2-40B4-BE49-F238E27FC236}">
                <a16:creationId xmlns:a16="http://schemas.microsoft.com/office/drawing/2014/main" id="{A4D7B891-D605-D505-DC96-CCDE5AE3A83E}"/>
              </a:ext>
            </a:extLst>
          </p:cNvPr>
          <p:cNvPicPr>
            <a:picLocks noChangeAspect="1"/>
          </p:cNvPicPr>
          <p:nvPr/>
        </p:nvPicPr>
        <p:blipFill>
          <a:blip r:embed="rId2"/>
          <a:stretch>
            <a:fillRect/>
          </a:stretch>
        </p:blipFill>
        <p:spPr>
          <a:xfrm>
            <a:off x="6558943" y="5382227"/>
            <a:ext cx="444781" cy="279779"/>
          </a:xfrm>
          <a:prstGeom prst="rect">
            <a:avLst/>
          </a:prstGeom>
        </p:spPr>
      </p:pic>
      <p:pic>
        <p:nvPicPr>
          <p:cNvPr id="14" name="Picture 13">
            <a:extLst>
              <a:ext uri="{FF2B5EF4-FFF2-40B4-BE49-F238E27FC236}">
                <a16:creationId xmlns:a16="http://schemas.microsoft.com/office/drawing/2014/main" id="{53D72688-F38D-672E-D927-5DCA90C1D0F4}"/>
              </a:ext>
            </a:extLst>
          </p:cNvPr>
          <p:cNvPicPr>
            <a:picLocks noChangeAspect="1"/>
          </p:cNvPicPr>
          <p:nvPr/>
        </p:nvPicPr>
        <p:blipFill>
          <a:blip r:embed="rId2"/>
          <a:stretch>
            <a:fillRect/>
          </a:stretch>
        </p:blipFill>
        <p:spPr>
          <a:xfrm>
            <a:off x="4843961" y="5854695"/>
            <a:ext cx="444781" cy="279779"/>
          </a:xfrm>
          <a:prstGeom prst="rect">
            <a:avLst/>
          </a:prstGeom>
        </p:spPr>
      </p:pic>
      <p:pic>
        <p:nvPicPr>
          <p:cNvPr id="15" name="Picture 14">
            <a:extLst>
              <a:ext uri="{FF2B5EF4-FFF2-40B4-BE49-F238E27FC236}">
                <a16:creationId xmlns:a16="http://schemas.microsoft.com/office/drawing/2014/main" id="{19522B32-9B0E-C627-10B3-C27D11CD1FD8}"/>
              </a:ext>
            </a:extLst>
          </p:cNvPr>
          <p:cNvPicPr>
            <a:picLocks noChangeAspect="1"/>
          </p:cNvPicPr>
          <p:nvPr/>
        </p:nvPicPr>
        <p:blipFill>
          <a:blip r:embed="rId2"/>
          <a:stretch>
            <a:fillRect/>
          </a:stretch>
        </p:blipFill>
        <p:spPr>
          <a:xfrm>
            <a:off x="6592779" y="5873838"/>
            <a:ext cx="444781" cy="279779"/>
          </a:xfrm>
          <a:prstGeom prst="rect">
            <a:avLst/>
          </a:prstGeom>
        </p:spPr>
      </p:pic>
      <p:pic>
        <p:nvPicPr>
          <p:cNvPr id="16" name="Picture 15">
            <a:extLst>
              <a:ext uri="{FF2B5EF4-FFF2-40B4-BE49-F238E27FC236}">
                <a16:creationId xmlns:a16="http://schemas.microsoft.com/office/drawing/2014/main" id="{A4AF8B59-B954-210E-B902-762739CA91E0}"/>
              </a:ext>
            </a:extLst>
          </p:cNvPr>
          <p:cNvPicPr>
            <a:picLocks noChangeAspect="1"/>
          </p:cNvPicPr>
          <p:nvPr/>
        </p:nvPicPr>
        <p:blipFill>
          <a:blip r:embed="rId2"/>
          <a:stretch>
            <a:fillRect/>
          </a:stretch>
        </p:blipFill>
        <p:spPr>
          <a:xfrm>
            <a:off x="4753293" y="4668881"/>
            <a:ext cx="444781" cy="279779"/>
          </a:xfrm>
          <a:prstGeom prst="rect">
            <a:avLst/>
          </a:prstGeom>
        </p:spPr>
      </p:pic>
      <p:pic>
        <p:nvPicPr>
          <p:cNvPr id="18" name="Picture 17">
            <a:extLst>
              <a:ext uri="{FF2B5EF4-FFF2-40B4-BE49-F238E27FC236}">
                <a16:creationId xmlns:a16="http://schemas.microsoft.com/office/drawing/2014/main" id="{F47DF1C8-AA2C-764A-A0F1-510E5BA6D095}"/>
              </a:ext>
            </a:extLst>
          </p:cNvPr>
          <p:cNvPicPr>
            <a:picLocks noChangeAspect="1"/>
          </p:cNvPicPr>
          <p:nvPr/>
        </p:nvPicPr>
        <p:blipFill>
          <a:blip r:embed="rId2"/>
          <a:stretch>
            <a:fillRect/>
          </a:stretch>
        </p:blipFill>
        <p:spPr>
          <a:xfrm>
            <a:off x="8491916" y="4740712"/>
            <a:ext cx="444781" cy="279779"/>
          </a:xfrm>
          <a:prstGeom prst="rect">
            <a:avLst/>
          </a:prstGeom>
        </p:spPr>
      </p:pic>
      <p:pic>
        <p:nvPicPr>
          <p:cNvPr id="19" name="Picture 18">
            <a:extLst>
              <a:ext uri="{FF2B5EF4-FFF2-40B4-BE49-F238E27FC236}">
                <a16:creationId xmlns:a16="http://schemas.microsoft.com/office/drawing/2014/main" id="{A585BC2D-4E2D-1DC2-3358-2C8A8DCBF9F2}"/>
              </a:ext>
            </a:extLst>
          </p:cNvPr>
          <p:cNvPicPr>
            <a:picLocks noChangeAspect="1"/>
          </p:cNvPicPr>
          <p:nvPr/>
        </p:nvPicPr>
        <p:blipFill>
          <a:blip r:embed="rId2"/>
          <a:stretch>
            <a:fillRect/>
          </a:stretch>
        </p:blipFill>
        <p:spPr>
          <a:xfrm>
            <a:off x="6592779" y="3936357"/>
            <a:ext cx="444781" cy="279779"/>
          </a:xfrm>
          <a:prstGeom prst="rect">
            <a:avLst/>
          </a:prstGeom>
        </p:spPr>
      </p:pic>
      <p:pic>
        <p:nvPicPr>
          <p:cNvPr id="20" name="Picture 19">
            <a:extLst>
              <a:ext uri="{FF2B5EF4-FFF2-40B4-BE49-F238E27FC236}">
                <a16:creationId xmlns:a16="http://schemas.microsoft.com/office/drawing/2014/main" id="{DA1C128E-D56E-A7B3-7E4F-042C91CC5BF3}"/>
              </a:ext>
            </a:extLst>
          </p:cNvPr>
          <p:cNvPicPr>
            <a:picLocks noChangeAspect="1"/>
          </p:cNvPicPr>
          <p:nvPr/>
        </p:nvPicPr>
        <p:blipFill>
          <a:blip r:embed="rId2"/>
          <a:stretch>
            <a:fillRect/>
          </a:stretch>
        </p:blipFill>
        <p:spPr>
          <a:xfrm>
            <a:off x="8588492" y="3947967"/>
            <a:ext cx="444781" cy="279779"/>
          </a:xfrm>
          <a:prstGeom prst="rect">
            <a:avLst/>
          </a:prstGeom>
        </p:spPr>
      </p:pic>
      <p:pic>
        <p:nvPicPr>
          <p:cNvPr id="21" name="Picture 20">
            <a:extLst>
              <a:ext uri="{FF2B5EF4-FFF2-40B4-BE49-F238E27FC236}">
                <a16:creationId xmlns:a16="http://schemas.microsoft.com/office/drawing/2014/main" id="{8EE8B68F-E851-9D5C-C828-85269AF4D320}"/>
              </a:ext>
            </a:extLst>
          </p:cNvPr>
          <p:cNvPicPr>
            <a:picLocks noChangeAspect="1"/>
          </p:cNvPicPr>
          <p:nvPr/>
        </p:nvPicPr>
        <p:blipFill>
          <a:blip r:embed="rId2"/>
          <a:stretch>
            <a:fillRect/>
          </a:stretch>
        </p:blipFill>
        <p:spPr>
          <a:xfrm>
            <a:off x="4729255" y="3184258"/>
            <a:ext cx="444781" cy="279779"/>
          </a:xfrm>
          <a:prstGeom prst="rect">
            <a:avLst/>
          </a:prstGeom>
        </p:spPr>
      </p:pic>
      <p:pic>
        <p:nvPicPr>
          <p:cNvPr id="22" name="Picture 21">
            <a:extLst>
              <a:ext uri="{FF2B5EF4-FFF2-40B4-BE49-F238E27FC236}">
                <a16:creationId xmlns:a16="http://schemas.microsoft.com/office/drawing/2014/main" id="{ABB54A52-1C39-694E-63F0-477978305764}"/>
              </a:ext>
            </a:extLst>
          </p:cNvPr>
          <p:cNvPicPr>
            <a:picLocks noChangeAspect="1"/>
          </p:cNvPicPr>
          <p:nvPr/>
        </p:nvPicPr>
        <p:blipFill>
          <a:blip r:embed="rId2"/>
          <a:stretch>
            <a:fillRect/>
          </a:stretch>
        </p:blipFill>
        <p:spPr>
          <a:xfrm>
            <a:off x="6592779" y="3184257"/>
            <a:ext cx="444781" cy="279779"/>
          </a:xfrm>
          <a:prstGeom prst="rect">
            <a:avLst/>
          </a:prstGeom>
        </p:spPr>
      </p:pic>
      <p:pic>
        <p:nvPicPr>
          <p:cNvPr id="24" name="Picture 23">
            <a:extLst>
              <a:ext uri="{FF2B5EF4-FFF2-40B4-BE49-F238E27FC236}">
                <a16:creationId xmlns:a16="http://schemas.microsoft.com/office/drawing/2014/main" id="{2D3D0C29-C5B5-1BA5-8D43-93645588834C}"/>
              </a:ext>
            </a:extLst>
          </p:cNvPr>
          <p:cNvPicPr>
            <a:picLocks noChangeAspect="1"/>
          </p:cNvPicPr>
          <p:nvPr/>
        </p:nvPicPr>
        <p:blipFill>
          <a:blip r:embed="rId2"/>
          <a:stretch>
            <a:fillRect/>
          </a:stretch>
        </p:blipFill>
        <p:spPr>
          <a:xfrm>
            <a:off x="4775554" y="2364263"/>
            <a:ext cx="444781" cy="279779"/>
          </a:xfrm>
          <a:prstGeom prst="rect">
            <a:avLst/>
          </a:prstGeom>
        </p:spPr>
      </p:pic>
      <p:pic>
        <p:nvPicPr>
          <p:cNvPr id="25" name="Picture 24">
            <a:extLst>
              <a:ext uri="{FF2B5EF4-FFF2-40B4-BE49-F238E27FC236}">
                <a16:creationId xmlns:a16="http://schemas.microsoft.com/office/drawing/2014/main" id="{8868C8D2-65A1-C177-010E-4D14CC30E127}"/>
              </a:ext>
            </a:extLst>
          </p:cNvPr>
          <p:cNvPicPr>
            <a:picLocks noChangeAspect="1"/>
          </p:cNvPicPr>
          <p:nvPr/>
        </p:nvPicPr>
        <p:blipFill>
          <a:blip r:embed="rId2"/>
          <a:stretch>
            <a:fillRect/>
          </a:stretch>
        </p:blipFill>
        <p:spPr>
          <a:xfrm>
            <a:off x="6558943" y="2358826"/>
            <a:ext cx="444781" cy="279779"/>
          </a:xfrm>
          <a:prstGeom prst="rect">
            <a:avLst/>
          </a:prstGeom>
        </p:spPr>
      </p:pic>
      <p:pic>
        <p:nvPicPr>
          <p:cNvPr id="26" name="Picture 25">
            <a:extLst>
              <a:ext uri="{FF2B5EF4-FFF2-40B4-BE49-F238E27FC236}">
                <a16:creationId xmlns:a16="http://schemas.microsoft.com/office/drawing/2014/main" id="{A311CE66-C029-9C48-DB92-9CEA0524E800}"/>
              </a:ext>
            </a:extLst>
          </p:cNvPr>
          <p:cNvPicPr>
            <a:picLocks noChangeAspect="1"/>
          </p:cNvPicPr>
          <p:nvPr/>
        </p:nvPicPr>
        <p:blipFill>
          <a:blip r:embed="rId2"/>
          <a:stretch>
            <a:fillRect/>
          </a:stretch>
        </p:blipFill>
        <p:spPr>
          <a:xfrm>
            <a:off x="8491916" y="5380315"/>
            <a:ext cx="444781" cy="279779"/>
          </a:xfrm>
          <a:prstGeom prst="rect">
            <a:avLst/>
          </a:prstGeom>
        </p:spPr>
      </p:pic>
      <p:pic>
        <p:nvPicPr>
          <p:cNvPr id="27" name="Picture 26">
            <a:extLst>
              <a:ext uri="{FF2B5EF4-FFF2-40B4-BE49-F238E27FC236}">
                <a16:creationId xmlns:a16="http://schemas.microsoft.com/office/drawing/2014/main" id="{CDC12A47-F424-6E19-A17F-BFD8B7E75898}"/>
              </a:ext>
            </a:extLst>
          </p:cNvPr>
          <p:cNvPicPr>
            <a:picLocks noChangeAspect="1"/>
          </p:cNvPicPr>
          <p:nvPr/>
        </p:nvPicPr>
        <p:blipFill>
          <a:blip r:embed="rId2"/>
          <a:stretch>
            <a:fillRect/>
          </a:stretch>
        </p:blipFill>
        <p:spPr>
          <a:xfrm>
            <a:off x="8491915" y="2434118"/>
            <a:ext cx="444781" cy="279779"/>
          </a:xfrm>
          <a:prstGeom prst="rect">
            <a:avLst/>
          </a:prstGeom>
        </p:spPr>
      </p:pic>
      <p:pic>
        <p:nvPicPr>
          <p:cNvPr id="28" name="Picture 27">
            <a:extLst>
              <a:ext uri="{FF2B5EF4-FFF2-40B4-BE49-F238E27FC236}">
                <a16:creationId xmlns:a16="http://schemas.microsoft.com/office/drawing/2014/main" id="{61AAC87E-574E-5407-6FC4-E00527BE70CD}"/>
              </a:ext>
            </a:extLst>
          </p:cNvPr>
          <p:cNvPicPr>
            <a:picLocks noChangeAspect="1"/>
          </p:cNvPicPr>
          <p:nvPr/>
        </p:nvPicPr>
        <p:blipFill>
          <a:blip r:embed="rId2"/>
          <a:stretch>
            <a:fillRect/>
          </a:stretch>
        </p:blipFill>
        <p:spPr>
          <a:xfrm>
            <a:off x="8491914" y="5845638"/>
            <a:ext cx="444781" cy="279779"/>
          </a:xfrm>
          <a:prstGeom prst="rect">
            <a:avLst/>
          </a:prstGeom>
        </p:spPr>
      </p:pic>
    </p:spTree>
    <p:extLst>
      <p:ext uri="{BB962C8B-B14F-4D97-AF65-F5344CB8AC3E}">
        <p14:creationId xmlns:p14="http://schemas.microsoft.com/office/powerpoint/2010/main" val="3146786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7E3-C410-4C05-A97C-454DC318642D}"/>
              </a:ext>
            </a:extLst>
          </p:cNvPr>
          <p:cNvSpPr>
            <a:spLocks noGrp="1"/>
          </p:cNvSpPr>
          <p:nvPr>
            <p:ph type="title"/>
          </p:nvPr>
        </p:nvSpPr>
        <p:spPr/>
        <p:txBody>
          <a:bodyPr/>
          <a:lstStyle/>
          <a:p>
            <a:r>
              <a:rPr lang="en-US" dirty="0"/>
              <a:t>                          </a:t>
            </a:r>
            <a:r>
              <a:rPr lang="en-US" sz="2800" b="1" u="sng"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9E7C03-8BD0-4EBB-90EC-C9274C38D953}"/>
              </a:ext>
            </a:extLst>
          </p:cNvPr>
          <p:cNvSpPr>
            <a:spLocks noGrp="1"/>
          </p:cNvSpPr>
          <p:nvPr>
            <p:ph idx="1"/>
          </p:nvPr>
        </p:nvSpPr>
        <p:spPr>
          <a:xfrm>
            <a:off x="838200" y="1349829"/>
            <a:ext cx="10515600" cy="4827133"/>
          </a:xfrm>
        </p:spPr>
        <p:txBody>
          <a:bodyPr>
            <a:noAutofit/>
          </a:bodyPr>
          <a:lstStyle/>
          <a:p>
            <a:pPr marL="0" lvl="0" indent="0" algn="just">
              <a:lnSpc>
                <a:spcPct val="100000"/>
              </a:lnSpc>
              <a:spcAft>
                <a:spcPts val="250"/>
              </a:spcAft>
              <a:buSzPts val="1200"/>
              <a:buNone/>
              <a:tabLst>
                <a:tab pos="228600" algn="l"/>
                <a:tab pos="457200" algn="l"/>
              </a:tabLst>
            </a:pPr>
            <a:r>
              <a:rPr lang="en-US" sz="2400" spc="-5" dirty="0">
                <a:effectLst/>
                <a:ea typeface="Georgia" panose="02040502050405020303" pitchFamily="18" charset="0"/>
              </a:rPr>
              <a:t>1. Ali Moradi </a:t>
            </a:r>
            <a:r>
              <a:rPr lang="en-US" sz="2400" spc="-5" dirty="0" err="1">
                <a:effectLst/>
                <a:ea typeface="Georgia" panose="02040502050405020303" pitchFamily="18" charset="0"/>
              </a:rPr>
              <a:t>Afrapoli</a:t>
            </a:r>
            <a:r>
              <a:rPr lang="en-US" sz="2400" spc="-5" dirty="0">
                <a:effectLst/>
                <a:ea typeface="Georgia" panose="02040502050405020303" pitchFamily="18" charset="0"/>
              </a:rPr>
              <a:t> &amp; </a:t>
            </a:r>
            <a:r>
              <a:rPr lang="en-US" sz="2400" spc="-5" dirty="0" err="1">
                <a:effectLst/>
                <a:ea typeface="Georgia" panose="02040502050405020303" pitchFamily="18" charset="0"/>
              </a:rPr>
              <a:t>Hooman</a:t>
            </a:r>
            <a:r>
              <a:rPr lang="en-US" sz="2400" spc="-5" dirty="0">
                <a:effectLst/>
                <a:ea typeface="Georgia" panose="02040502050405020303" pitchFamily="18" charset="0"/>
              </a:rPr>
              <a:t> Askari-</a:t>
            </a:r>
            <a:r>
              <a:rPr lang="en-US" sz="2400" spc="-5" dirty="0" err="1">
                <a:effectLst/>
                <a:ea typeface="Georgia" panose="02040502050405020303" pitchFamily="18" charset="0"/>
              </a:rPr>
              <a:t>Nasab</a:t>
            </a:r>
            <a:r>
              <a:rPr lang="en-US" sz="2400" spc="-5" dirty="0">
                <a:effectLst/>
                <a:ea typeface="Georgia" panose="02040502050405020303" pitchFamily="18" charset="0"/>
              </a:rPr>
              <a:t>, Mining fleet management systems: a review of models and algorithms, 2017.</a:t>
            </a:r>
            <a:endParaRPr lang="en-IN" sz="2400" spc="-5" dirty="0">
              <a:effectLst/>
              <a:ea typeface="Georgia" panose="02040502050405020303" pitchFamily="18" charset="0"/>
            </a:endParaRPr>
          </a:p>
          <a:p>
            <a:pPr marL="0" lvl="0" indent="0" algn="just">
              <a:lnSpc>
                <a:spcPct val="100000"/>
              </a:lnSpc>
              <a:spcAft>
                <a:spcPts val="250"/>
              </a:spcAft>
              <a:buSzPts val="1200"/>
              <a:buNone/>
              <a:tabLst>
                <a:tab pos="228600" algn="l"/>
                <a:tab pos="457200" algn="l"/>
              </a:tabLst>
            </a:pPr>
            <a:r>
              <a:rPr lang="en-US" sz="2400" spc="-5" dirty="0">
                <a:effectLst/>
                <a:ea typeface="Georgia" panose="02040502050405020303" pitchFamily="18" charset="0"/>
              </a:rPr>
              <a:t>2. Reza </a:t>
            </a:r>
            <a:r>
              <a:rPr lang="en-US" sz="2400" spc="-5" dirty="0" err="1">
                <a:effectLst/>
                <a:ea typeface="Georgia" panose="02040502050405020303" pitchFamily="18" charset="0"/>
              </a:rPr>
              <a:t>malekian</a:t>
            </a:r>
            <a:r>
              <a:rPr lang="en-US" sz="2400" spc="-5" dirty="0">
                <a:effectLst/>
                <a:ea typeface="Georgia" panose="02040502050405020303" pitchFamily="18" charset="0"/>
              </a:rPr>
              <a:t>, </a:t>
            </a:r>
            <a:r>
              <a:rPr lang="en-US" sz="2400" spc="-5" dirty="0" err="1">
                <a:effectLst/>
                <a:ea typeface="Georgia" panose="02040502050405020303" pitchFamily="18" charset="0"/>
              </a:rPr>
              <a:t>Ntefeng</a:t>
            </a:r>
            <a:r>
              <a:rPr lang="en-US" sz="2400" spc="-5" dirty="0">
                <a:effectLst/>
                <a:ea typeface="Georgia" panose="02040502050405020303" pitchFamily="18" charset="0"/>
              </a:rPr>
              <a:t> ruth </a:t>
            </a:r>
            <a:r>
              <a:rPr lang="en-US" sz="2400" spc="-5" dirty="0" err="1">
                <a:effectLst/>
                <a:ea typeface="Georgia" panose="02040502050405020303" pitchFamily="18" charset="0"/>
              </a:rPr>
              <a:t>Moloisane</a:t>
            </a:r>
            <a:r>
              <a:rPr lang="en-US" sz="2400" spc="-5" dirty="0">
                <a:effectLst/>
                <a:ea typeface="Georgia" panose="02040502050405020303" pitchFamily="18" charset="0"/>
              </a:rPr>
              <a:t>, Lakshmi Nair, </a:t>
            </a:r>
            <a:r>
              <a:rPr lang="en-US" sz="2400" spc="-5" dirty="0" err="1">
                <a:effectLst/>
                <a:ea typeface="Georgia" panose="02040502050405020303" pitchFamily="18" charset="0"/>
              </a:rPr>
              <a:t>B.T.Maharaj</a:t>
            </a:r>
            <a:r>
              <a:rPr lang="en-US" sz="2400" spc="-5" dirty="0">
                <a:effectLst/>
                <a:ea typeface="Georgia" panose="02040502050405020303" pitchFamily="18" charset="0"/>
              </a:rPr>
              <a:t>,, Design and implementation of a wireless OBD || Fleet Management System, 2016.</a:t>
            </a:r>
            <a:endParaRPr lang="en-IN" sz="2400" spc="-5" dirty="0">
              <a:effectLst/>
              <a:ea typeface="Georgia" panose="02040502050405020303" pitchFamily="18" charset="0"/>
            </a:endParaRPr>
          </a:p>
          <a:p>
            <a:pPr marL="0" lvl="0" indent="0" algn="just">
              <a:lnSpc>
                <a:spcPct val="100000"/>
              </a:lnSpc>
              <a:spcAft>
                <a:spcPts val="250"/>
              </a:spcAft>
              <a:buSzPts val="1200"/>
              <a:buNone/>
              <a:tabLst>
                <a:tab pos="228600" algn="l"/>
                <a:tab pos="457200" algn="l"/>
              </a:tabLst>
            </a:pPr>
            <a:r>
              <a:rPr lang="en-US" sz="2400" spc="-5" dirty="0">
                <a:effectLst/>
                <a:ea typeface="Georgia" panose="02040502050405020303" pitchFamily="18" charset="0"/>
              </a:rPr>
              <a:t>3. </a:t>
            </a:r>
            <a:r>
              <a:rPr lang="en-US" sz="2400" spc="-5" dirty="0" err="1">
                <a:effectLst/>
                <a:ea typeface="Georgia" panose="02040502050405020303" pitchFamily="18" charset="0"/>
              </a:rPr>
              <a:t>Jinhu</a:t>
            </a:r>
            <a:r>
              <a:rPr lang="en-US" sz="2400" spc="-5" dirty="0">
                <a:effectLst/>
                <a:ea typeface="Georgia" panose="02040502050405020303" pitchFamily="18" charset="0"/>
              </a:rPr>
              <a:t> Lu, Identifying key factors for introducing GPS-based Fleet Management Systems to the Logistics Industry, 2015.  </a:t>
            </a:r>
            <a:endParaRPr lang="en-IN" sz="2400" spc="-5" dirty="0">
              <a:effectLst/>
              <a:ea typeface="Georgia" panose="02040502050405020303" pitchFamily="18" charset="0"/>
            </a:endParaRPr>
          </a:p>
          <a:p>
            <a:pPr marL="0" lvl="0" indent="0" algn="just">
              <a:lnSpc>
                <a:spcPct val="100000"/>
              </a:lnSpc>
              <a:buSzPts val="1200"/>
              <a:buNone/>
            </a:pPr>
            <a:r>
              <a:rPr lang="en-IN" sz="2400" spc="-5" dirty="0">
                <a:effectLst/>
                <a:ea typeface="Georgia" panose="02040502050405020303" pitchFamily="18" charset="0"/>
                <a:cs typeface="Times New Roman" panose="02020603050405020304" pitchFamily="18" charset="0"/>
              </a:rPr>
              <a:t>4. Stephen </a:t>
            </a:r>
            <a:r>
              <a:rPr lang="en-IN" sz="2400" spc="-5" dirty="0" err="1">
                <a:effectLst/>
                <a:ea typeface="Georgia" panose="02040502050405020303" pitchFamily="18" charset="0"/>
                <a:cs typeface="Times New Roman" panose="02020603050405020304" pitchFamily="18" charset="0"/>
              </a:rPr>
              <a:t>Teang</a:t>
            </a:r>
            <a:r>
              <a:rPr lang="en-IN" sz="2400" spc="-5" dirty="0">
                <a:effectLst/>
                <a:ea typeface="Georgia" panose="02040502050405020303" pitchFamily="18" charset="0"/>
                <a:cs typeface="Times New Roman" panose="02020603050405020304" pitchFamily="18" charset="0"/>
              </a:rPr>
              <a:t> Soo Thong, </a:t>
            </a:r>
            <a:r>
              <a:rPr lang="en-IN" sz="2400" spc="-5" dirty="0" err="1">
                <a:effectLst/>
                <a:ea typeface="Georgia" panose="02040502050405020303" pitchFamily="18" charset="0"/>
                <a:cs typeface="Times New Roman" panose="02020603050405020304" pitchFamily="18" charset="0"/>
              </a:rPr>
              <a:t>Tharek</a:t>
            </a:r>
            <a:r>
              <a:rPr lang="en-IN" sz="2400" spc="-5" dirty="0">
                <a:effectLst/>
                <a:ea typeface="Georgia" panose="02040502050405020303" pitchFamily="18" charset="0"/>
                <a:cs typeface="Times New Roman" panose="02020603050405020304" pitchFamily="18" charset="0"/>
              </a:rPr>
              <a:t> Abdul Rahman, Intelligent Fleet Management System with Concurrent GPS &amp; GSM Real-Time Positioning Technology, 2007.</a:t>
            </a:r>
          </a:p>
          <a:p>
            <a:pPr marL="0" lvl="0" indent="0" algn="just">
              <a:lnSpc>
                <a:spcPct val="100000"/>
              </a:lnSpc>
              <a:buSzPts val="1200"/>
              <a:buNone/>
            </a:pPr>
            <a:r>
              <a:rPr lang="en-IN" sz="2400" spc="-5" dirty="0">
                <a:ea typeface="Georgia" panose="02040502050405020303" pitchFamily="18" charset="0"/>
                <a:cs typeface="Times New Roman" panose="02020603050405020304" pitchFamily="18" charset="0"/>
              </a:rPr>
              <a:t>5. </a:t>
            </a:r>
            <a:r>
              <a:rPr lang="en-IN" sz="2400" spc="-5" dirty="0">
                <a:effectLst/>
                <a:ea typeface="Georgia" panose="02040502050405020303" pitchFamily="18" charset="0"/>
                <a:cs typeface="Times New Roman" panose="02020603050405020304" pitchFamily="18" charset="0"/>
              </a:rPr>
              <a:t>Holger </a:t>
            </a:r>
            <a:r>
              <a:rPr lang="en-IN" sz="2400" spc="-5" dirty="0" err="1">
                <a:effectLst/>
                <a:ea typeface="Georgia" panose="02040502050405020303" pitchFamily="18" charset="0"/>
                <a:cs typeface="Times New Roman" panose="02020603050405020304" pitchFamily="18" charset="0"/>
              </a:rPr>
              <a:t>Billhardt</a:t>
            </a:r>
            <a:r>
              <a:rPr lang="en-IN" sz="2400" spc="-5" dirty="0">
                <a:effectLst/>
                <a:ea typeface="Georgia" panose="02040502050405020303" pitchFamily="18" charset="0"/>
                <a:cs typeface="Times New Roman" panose="02020603050405020304" pitchFamily="18" charset="0"/>
              </a:rPr>
              <a:t>, Alberto Fernandez, Marin </a:t>
            </a:r>
            <a:r>
              <a:rPr lang="en-IN" sz="2400" spc="-5" dirty="0" err="1">
                <a:effectLst/>
                <a:ea typeface="Georgia" panose="02040502050405020303" pitchFamily="18" charset="0"/>
                <a:cs typeface="Times New Roman" panose="02020603050405020304" pitchFamily="18" charset="0"/>
              </a:rPr>
              <a:t>Luzak</a:t>
            </a:r>
            <a:r>
              <a:rPr lang="en-IN" sz="2400" spc="-5" dirty="0">
                <a:effectLst/>
                <a:ea typeface="Georgia" panose="02040502050405020303" pitchFamily="18" charset="0"/>
                <a:cs typeface="Times New Roman" panose="02020603050405020304" pitchFamily="18" charset="0"/>
              </a:rPr>
              <a:t>, </a:t>
            </a:r>
            <a:r>
              <a:rPr lang="en-IN" sz="2400" spc="-5" dirty="0" err="1">
                <a:effectLst/>
                <a:ea typeface="Georgia" panose="02040502050405020303" pitchFamily="18" charset="0"/>
                <a:cs typeface="Times New Roman" panose="02020603050405020304" pitchFamily="18" charset="0"/>
              </a:rPr>
              <a:t>Carles</a:t>
            </a:r>
            <a:r>
              <a:rPr lang="en-IN" sz="2400" spc="-5" dirty="0">
                <a:effectLst/>
                <a:ea typeface="Georgia" panose="02040502050405020303" pitchFamily="18" charset="0"/>
                <a:cs typeface="Times New Roman" panose="02020603050405020304" pitchFamily="18" charset="0"/>
              </a:rPr>
              <a:t> Sierra, Dynamic Coordination in Fleet Management Systems: Towards Smart Cyber Fleets, 2014</a:t>
            </a:r>
            <a:r>
              <a:rPr lang="en-IN" sz="2400" spc="105" dirty="0">
                <a:effectLst/>
                <a:ea typeface="Georgia" panose="02040502050405020303" pitchFamily="18" charset="0"/>
                <a:cs typeface="Times New Roman" panose="02020603050405020304" pitchFamily="18" charset="0"/>
              </a:rPr>
              <a:t>.</a:t>
            </a:r>
            <a:endParaRPr lang="en-IN" sz="2400" spc="-5" dirty="0">
              <a:effectLst/>
              <a:ea typeface="Georgia" panose="02040502050405020303"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DC948089-BBD6-423C-9D07-894565731487}" type="datetime2">
              <a:rPr lang="en-IN" smtClean="0"/>
              <a:t>Wednesday, 19 April 2023</a:t>
            </a:fld>
            <a:endParaRPr lang="en-IN"/>
          </a:p>
        </p:txBody>
      </p:sp>
      <p:sp>
        <p:nvSpPr>
          <p:cNvPr id="9" name="Footer Placeholder 8"/>
          <p:cNvSpPr>
            <a:spLocks noGrp="1"/>
          </p:cNvSpPr>
          <p:nvPr>
            <p:ph type="ftr" sz="quarter" idx="11"/>
          </p:nvPr>
        </p:nvSpPr>
        <p:spPr>
          <a:xfrm>
            <a:off x="2623403" y="6288112"/>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400719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971" y="1018806"/>
            <a:ext cx="10515600" cy="627432"/>
          </a:xfrm>
        </p:spPr>
        <p:txBody>
          <a:bodyPr>
            <a:normAutofit/>
          </a:bodyPr>
          <a:lstStyle/>
          <a:p>
            <a:pPr algn="ctr"/>
            <a:r>
              <a:rPr lang="en-US" sz="2400" b="1" dirty="0">
                <a:solidFill>
                  <a:srgbClr val="7030A0"/>
                </a:solidFill>
                <a:latin typeface="Times New Roman" pitchFamily="18" charset="0"/>
                <a:cs typeface="Times New Roman" pitchFamily="18" charset="0"/>
              </a:rPr>
              <a:t>ABSTRACT</a:t>
            </a:r>
          </a:p>
        </p:txBody>
      </p:sp>
      <p:sp>
        <p:nvSpPr>
          <p:cNvPr id="3" name="Content Placeholder 2"/>
          <p:cNvSpPr>
            <a:spLocks noGrp="1"/>
          </p:cNvSpPr>
          <p:nvPr>
            <p:ph idx="1"/>
          </p:nvPr>
        </p:nvSpPr>
        <p:spPr/>
        <p:txBody>
          <a:bodyPr vert="horz" lIns="91440" tIns="45720" rIns="91440" bIns="45720" rtlCol="0" anchor="t">
            <a:normAutofit/>
          </a:bodyPr>
          <a:lstStyle/>
          <a:p>
            <a:pPr indent="-228600" algn="just" rtl="0">
              <a:spcBef>
                <a:spcPts val="0"/>
              </a:spcBef>
              <a:spcAft>
                <a:spcPts val="0"/>
              </a:spcAft>
            </a:pPr>
            <a:r>
              <a:rPr lang="en-US" b="0" i="0" u="none" strike="noStrike" dirty="0">
                <a:solidFill>
                  <a:srgbClr val="000000"/>
                </a:solidFill>
                <a:effectLst/>
                <a:latin typeface="Calibri(Body)"/>
              </a:rPr>
              <a:t>Emotion is based on human feelings which can be both expressed or not. Emotion expresses the human’s individual behavior which can be in different forms. Extraction of the emotion states humans individual state of behavior. </a:t>
            </a:r>
          </a:p>
          <a:p>
            <a:pPr indent="-228600" algn="just" rtl="0">
              <a:spcBef>
                <a:spcPts val="0"/>
              </a:spcBef>
              <a:spcAft>
                <a:spcPts val="0"/>
              </a:spcAft>
            </a:pPr>
            <a:endParaRPr lang="en-US" b="0" i="0" u="none" strike="noStrike" dirty="0">
              <a:solidFill>
                <a:srgbClr val="000000"/>
              </a:solidFill>
              <a:effectLst/>
              <a:latin typeface="Calibri(Body)"/>
            </a:endParaRPr>
          </a:p>
          <a:p>
            <a:pPr indent="-228600" algn="just" rtl="0">
              <a:spcBef>
                <a:spcPts val="0"/>
              </a:spcBef>
              <a:spcAft>
                <a:spcPts val="0"/>
              </a:spcAft>
            </a:pPr>
            <a:r>
              <a:rPr lang="en-US" b="0" i="0" u="none" strike="noStrike" dirty="0">
                <a:solidFill>
                  <a:srgbClr val="000000"/>
                </a:solidFill>
                <a:effectLst/>
                <a:latin typeface="Calibri(Body)"/>
              </a:rPr>
              <a:t>The objective of this project is to extract feature from human face and detect emotion and to play music according to the emotion detected. </a:t>
            </a:r>
          </a:p>
          <a:p>
            <a:pPr indent="-228600" algn="just" rtl="0">
              <a:spcBef>
                <a:spcPts val="0"/>
              </a:spcBef>
              <a:spcAft>
                <a:spcPts val="0"/>
              </a:spcAft>
            </a:pPr>
            <a:endParaRPr lang="en-US" b="0" i="0" u="none" strike="noStrike" dirty="0">
              <a:solidFill>
                <a:srgbClr val="000000"/>
              </a:solidFill>
              <a:effectLst/>
              <a:latin typeface="Calibri(Body)"/>
            </a:endParaRPr>
          </a:p>
          <a:p>
            <a:pPr indent="-228600" algn="just" rtl="0">
              <a:spcBef>
                <a:spcPts val="0"/>
              </a:spcBef>
              <a:spcAft>
                <a:spcPts val="0"/>
              </a:spcAft>
            </a:pPr>
            <a:r>
              <a:rPr lang="en-US" b="0" i="0" u="none" strike="noStrike" dirty="0">
                <a:solidFill>
                  <a:srgbClr val="000000"/>
                </a:solidFill>
                <a:effectLst/>
                <a:latin typeface="Calibri(Body)"/>
              </a:rPr>
              <a:t>Some steps like face detection using webcam, facial landmark extraction, facial expression detection, with that connecting to a music player are going to be followed.</a:t>
            </a:r>
            <a:endParaRPr lang="en-US" b="0" dirty="0">
              <a:effectLst/>
              <a:latin typeface="Calibri(Body)"/>
            </a:endParaRPr>
          </a:p>
          <a:p>
            <a:pPr marL="0" indent="0">
              <a:buNone/>
            </a:pPr>
            <a:endParaRPr lang="en-US" dirty="0">
              <a:latin typeface="Calibri(Body)"/>
            </a:endParaRPr>
          </a:p>
          <a:p>
            <a:pPr marL="0" indent="0" algn="just">
              <a:buNone/>
            </a:pPr>
            <a:endParaRPr lang="en-US" dirty="0">
              <a:latin typeface="Calibri(Body)"/>
            </a:endParaRPr>
          </a:p>
        </p:txBody>
      </p:sp>
      <p:sp>
        <p:nvSpPr>
          <p:cNvPr id="8" name="Date Placeholder 7"/>
          <p:cNvSpPr>
            <a:spLocks noGrp="1"/>
          </p:cNvSpPr>
          <p:nvPr>
            <p:ph type="dt" sz="half" idx="10"/>
          </p:nvPr>
        </p:nvSpPr>
        <p:spPr/>
        <p:txBody>
          <a:bodyPr/>
          <a:lstStyle/>
          <a:p>
            <a:fld id="{3E8F6BEA-0597-4204-8CD9-0D525CB7B9AC}" type="datetime2">
              <a:rPr lang="en-IN" smtClean="0"/>
              <a:t>Wednesday, 19 April 2023</a:t>
            </a:fld>
            <a:endParaRPr lang="en-IN"/>
          </a:p>
        </p:txBody>
      </p:sp>
      <p:sp>
        <p:nvSpPr>
          <p:cNvPr id="9" name="Footer Placeholder 8"/>
          <p:cNvSpPr>
            <a:spLocks noGrp="1"/>
          </p:cNvSpPr>
          <p:nvPr>
            <p:ph type="ftr" sz="quarter" idx="11"/>
          </p:nvPr>
        </p:nvSpPr>
        <p:spPr>
          <a:xfrm>
            <a:off x="3019188" y="6288113"/>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156849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20688"/>
            <a:ext cx="8229600" cy="1143000"/>
          </a:xfrm>
        </p:spPr>
        <p:txBody>
          <a:bodyPr>
            <a:normAutofit/>
          </a:bodyPr>
          <a:lstStyle/>
          <a:p>
            <a:r>
              <a:rPr lang="en-IN" sz="2400" b="1" dirty="0">
                <a:solidFill>
                  <a:srgbClr val="7030A0"/>
                </a:solidFill>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767179" y="1390620"/>
            <a:ext cx="10515600" cy="4351338"/>
          </a:xfrm>
        </p:spPr>
        <p:txBody>
          <a:bodyPr vert="horz" lIns="91440" tIns="45720" rIns="91440" bIns="45720" rtlCol="0" anchor="t">
            <a:noAutofit/>
          </a:bodyPr>
          <a:lstStyle/>
          <a:p>
            <a:pPr indent="-228600" algn="just" rtl="0">
              <a:spcBef>
                <a:spcPts val="1000"/>
              </a:spcBef>
              <a:spcAft>
                <a:spcPts val="0"/>
              </a:spcAft>
            </a:pPr>
            <a:r>
              <a:rPr lang="en-US" b="0" i="0" u="none" strike="noStrike" dirty="0">
                <a:solidFill>
                  <a:srgbClr val="000000"/>
                </a:solidFill>
                <a:effectLst/>
              </a:rPr>
              <a:t>Music listeners have a tough time creating and segregating the playlist manually when they have hundreds of songs.</a:t>
            </a:r>
          </a:p>
          <a:p>
            <a:pPr indent="-228600" algn="just" rtl="0">
              <a:spcBef>
                <a:spcPts val="1000"/>
              </a:spcBef>
              <a:spcAft>
                <a:spcPts val="0"/>
              </a:spcAft>
            </a:pPr>
            <a:r>
              <a:rPr lang="en-US" b="0" i="0" u="none" strike="noStrike" dirty="0">
                <a:solidFill>
                  <a:srgbClr val="000000"/>
                </a:solidFill>
                <a:effectLst/>
              </a:rPr>
              <a:t> It is also difficult to keep track of all the songs: sometimes songs that are added and never used, wasting a lot of device memory, and forcing the user to find and delete songs manually. </a:t>
            </a:r>
          </a:p>
          <a:p>
            <a:pPr indent="-228600" algn="just" rtl="0">
              <a:spcBef>
                <a:spcPts val="1000"/>
              </a:spcBef>
              <a:spcAft>
                <a:spcPts val="0"/>
              </a:spcAft>
            </a:pPr>
            <a:r>
              <a:rPr lang="en-US" b="0" i="0" u="none" strike="noStrike" dirty="0">
                <a:solidFill>
                  <a:srgbClr val="000000"/>
                </a:solidFill>
                <a:effectLst/>
              </a:rPr>
              <a:t>Users must manually select songs every time based on interest and mood. User’s also have difficulty to reorganize and playing music when play-style varies. Machine Learning concept which involves facial scanning and feature tracking to determine the user’s mood and based on it gives a personalized playlist. </a:t>
            </a:r>
            <a:endParaRPr lang="en-US" b="0" dirty="0">
              <a:effectLst/>
            </a:endParaRPr>
          </a:p>
          <a:p>
            <a:br>
              <a:rPr lang="en-US" sz="1600" dirty="0"/>
            </a:br>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6EB28140-03BD-4779-BABA-A9581B061579}" type="datetime2">
              <a:rPr lang="en-IN" smtClean="0"/>
              <a:t>Wednesday, 19 April 2023</a:t>
            </a:fld>
            <a:endParaRPr lang="en-IN"/>
          </a:p>
        </p:txBody>
      </p:sp>
      <p:sp>
        <p:nvSpPr>
          <p:cNvPr id="9" name="Footer Placeholder 8"/>
          <p:cNvSpPr>
            <a:spLocks noGrp="1"/>
          </p:cNvSpPr>
          <p:nvPr>
            <p:ph type="ftr" sz="quarter" idx="11"/>
          </p:nvPr>
        </p:nvSpPr>
        <p:spPr>
          <a:xfrm>
            <a:off x="2773528" y="6274465"/>
            <a:ext cx="7547024" cy="365125"/>
          </a:xfrm>
        </p:spPr>
        <p:txBody>
          <a:bodyPr/>
          <a:lstStyle/>
          <a:p>
            <a:r>
              <a:rPr lang="en-US"/>
              <a:t>Batch-No:2                                 Music Recommendation System through facial expression Using CNN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solidFill>
                  <a:srgbClr val="7030A0"/>
                </a:solidFill>
                <a:latin typeface="Times New Roman" pitchFamily="18" charset="0"/>
                <a:cs typeface="Times New Roman" pitchFamily="18" charset="0"/>
              </a:rPr>
              <a:t>AIM &amp; OBJECTIVE</a:t>
            </a:r>
          </a:p>
        </p:txBody>
      </p:sp>
      <p:sp>
        <p:nvSpPr>
          <p:cNvPr id="3" name="Content Placeholder 2"/>
          <p:cNvSpPr>
            <a:spLocks noGrp="1"/>
          </p:cNvSpPr>
          <p:nvPr>
            <p:ph idx="1"/>
          </p:nvPr>
        </p:nvSpPr>
        <p:spPr>
          <a:xfrm>
            <a:off x="838200" y="1266460"/>
            <a:ext cx="10515600" cy="4839482"/>
          </a:xfrm>
        </p:spPr>
        <p:txBody>
          <a:bodyPr>
            <a:normAutofit/>
          </a:bodyPr>
          <a:lstStyle/>
          <a:p>
            <a:pPr indent="-228600" rtl="0">
              <a:spcBef>
                <a:spcPts val="1000"/>
              </a:spcBef>
              <a:spcAft>
                <a:spcPts val="0"/>
              </a:spcAft>
            </a:pPr>
            <a:r>
              <a:rPr lang="en-US" sz="2400" b="1" dirty="0">
                <a:latin typeface="Times New Roman" pitchFamily="18" charset="0"/>
                <a:cs typeface="Times New Roman" pitchFamily="18" charset="0"/>
              </a:rPr>
              <a:t>Aim</a:t>
            </a:r>
            <a:r>
              <a:rPr lang="en-US" b="1" dirty="0">
                <a:latin typeface="Times New Roman" pitchFamily="18" charset="0"/>
                <a:cs typeface="Times New Roman" pitchFamily="18" charset="0"/>
              </a:rPr>
              <a:t>: </a:t>
            </a:r>
            <a:br>
              <a:rPr lang="en-US" sz="1600" b="0" dirty="0">
                <a:effectLst/>
              </a:rPr>
            </a:br>
            <a:r>
              <a:rPr lang="en-US" sz="1800" b="0" i="0"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rPr>
              <a:t> To implement a Music system that recommends songs based on the facial expression.</a:t>
            </a:r>
            <a:endParaRPr lang="en-US" b="0" dirty="0">
              <a:effectLst/>
            </a:endParaRPr>
          </a:p>
          <a:p>
            <a:br>
              <a:rPr lang="en-US" sz="1600" dirty="0"/>
            </a:br>
            <a:r>
              <a:rPr lang="en-US" b="1" dirty="0">
                <a:latin typeface="Times New Roman" pitchFamily="18" charset="0"/>
                <a:cs typeface="Times New Roman" pitchFamily="18" charset="0"/>
              </a:rPr>
              <a:t>Objective</a:t>
            </a:r>
            <a:r>
              <a:rPr lang="en-US" sz="2200" b="1" dirty="0">
                <a:latin typeface="Times New Roman" pitchFamily="18" charset="0"/>
                <a:cs typeface="Times New Roman" pitchFamily="18" charset="0"/>
              </a:rPr>
              <a:t>:</a:t>
            </a:r>
            <a:r>
              <a:rPr lang="en-US" sz="2200" b="0" i="0" dirty="0">
                <a:solidFill>
                  <a:srgbClr val="333333"/>
                </a:solidFill>
                <a:effectLst/>
                <a:latin typeface="Arial" panose="020B0604020202020204" pitchFamily="34" charset="0"/>
              </a:rPr>
              <a:t> </a:t>
            </a:r>
            <a:r>
              <a:rPr lang="en-US" b="1" i="0" u="none" strike="noStrike" dirty="0" err="1">
                <a:solidFill>
                  <a:srgbClr val="000000"/>
                </a:solidFill>
                <a:effectLst/>
              </a:rPr>
              <a:t>Haar</a:t>
            </a:r>
            <a:r>
              <a:rPr lang="en-US" b="1" i="0" u="none" strike="noStrike" dirty="0">
                <a:solidFill>
                  <a:srgbClr val="000000"/>
                </a:solidFill>
                <a:effectLst/>
              </a:rPr>
              <a:t> Cascade </a:t>
            </a:r>
            <a:r>
              <a:rPr lang="en-US" b="0" i="0" u="none" strike="noStrike" dirty="0">
                <a:solidFill>
                  <a:srgbClr val="000000"/>
                </a:solidFill>
                <a:effectLst/>
              </a:rPr>
              <a:t>is a machine learning algorithm to categorize objects in a captured image. It is used for object detection. The cascade classifier has different stages of collection which resembles from weak learners. These weak classifiers are the simplest form classifiers that have a name called boosting. If the label ranges in positive state, then it goes to the next stage showing the result.</a:t>
            </a:r>
            <a:endParaRPr lang="en-US" b="1" dirty="0">
              <a:cs typeface="Times New Roman" pitchFamily="18" charset="0"/>
            </a:endParaRPr>
          </a:p>
        </p:txBody>
      </p:sp>
      <p:sp>
        <p:nvSpPr>
          <p:cNvPr id="8" name="Date Placeholder 7"/>
          <p:cNvSpPr>
            <a:spLocks noGrp="1"/>
          </p:cNvSpPr>
          <p:nvPr>
            <p:ph type="dt" sz="half" idx="10"/>
          </p:nvPr>
        </p:nvSpPr>
        <p:spPr/>
        <p:txBody>
          <a:bodyPr/>
          <a:lstStyle/>
          <a:p>
            <a:fld id="{136134F8-696A-4587-998F-C886BC8268DE}" type="datetime2">
              <a:rPr lang="en-IN" smtClean="0"/>
              <a:t>Wednesday, 19 April 2023</a:t>
            </a:fld>
            <a:endParaRPr lang="en-IN"/>
          </a:p>
        </p:txBody>
      </p:sp>
      <p:sp>
        <p:nvSpPr>
          <p:cNvPr id="9" name="Footer Placeholder 8"/>
          <p:cNvSpPr>
            <a:spLocks noGrp="1"/>
          </p:cNvSpPr>
          <p:nvPr>
            <p:ph type="ftr" sz="quarter" idx="11"/>
          </p:nvPr>
        </p:nvSpPr>
        <p:spPr>
          <a:xfrm>
            <a:off x="2896358" y="6301760"/>
            <a:ext cx="7547024" cy="365125"/>
          </a:xfrm>
        </p:spPr>
        <p:txBody>
          <a:bodyPr/>
          <a:lstStyle/>
          <a:p>
            <a:r>
              <a:rPr lang="en-US"/>
              <a:t>Batch-No:2                                 Music Recommendation System through facial expression Using CNN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solidFill>
                  <a:srgbClr val="7030A0"/>
                </a:solidFill>
                <a:latin typeface="Times New Roman" pitchFamily="18" charset="0"/>
                <a:cs typeface="Times New Roman" pitchFamily="18" charset="0"/>
              </a:rPr>
              <a:t>LITERATURE SURVEY</a:t>
            </a:r>
          </a:p>
        </p:txBody>
      </p:sp>
      <p:graphicFrame>
        <p:nvGraphicFramePr>
          <p:cNvPr id="9" name="Table 8"/>
          <p:cNvGraphicFramePr>
            <a:graphicFrameLocks noGrp="1"/>
          </p:cNvGraphicFramePr>
          <p:nvPr>
            <p:extLst>
              <p:ext uri="{D42A27DB-BD31-4B8C-83A1-F6EECF244321}">
                <p14:modId xmlns:p14="http://schemas.microsoft.com/office/powerpoint/2010/main" val="1136949076"/>
              </p:ext>
            </p:extLst>
          </p:nvPr>
        </p:nvGraphicFramePr>
        <p:xfrm>
          <a:off x="464024" y="1524884"/>
          <a:ext cx="11327643" cy="4220535"/>
        </p:xfrm>
        <a:graphic>
          <a:graphicData uri="http://schemas.openxmlformats.org/drawingml/2006/table">
            <a:tbl>
              <a:tblPr firstRow="1" bandRow="1">
                <a:tableStyleId>{21E4AEA4-8DFA-4A89-87EB-49C32662AFE0}</a:tableStyleId>
              </a:tblPr>
              <a:tblGrid>
                <a:gridCol w="736979">
                  <a:extLst>
                    <a:ext uri="{9D8B030D-6E8A-4147-A177-3AD203B41FA5}">
                      <a16:colId xmlns:a16="http://schemas.microsoft.com/office/drawing/2014/main" val="20000"/>
                    </a:ext>
                  </a:extLst>
                </a:gridCol>
                <a:gridCol w="4773669">
                  <a:extLst>
                    <a:ext uri="{9D8B030D-6E8A-4147-A177-3AD203B41FA5}">
                      <a16:colId xmlns:a16="http://schemas.microsoft.com/office/drawing/2014/main" val="20001"/>
                    </a:ext>
                  </a:extLst>
                </a:gridCol>
                <a:gridCol w="2985084">
                  <a:extLst>
                    <a:ext uri="{9D8B030D-6E8A-4147-A177-3AD203B41FA5}">
                      <a16:colId xmlns:a16="http://schemas.microsoft.com/office/drawing/2014/main" val="20002"/>
                    </a:ext>
                  </a:extLst>
                </a:gridCol>
                <a:gridCol w="2831911">
                  <a:extLst>
                    <a:ext uri="{9D8B030D-6E8A-4147-A177-3AD203B41FA5}">
                      <a16:colId xmlns:a16="http://schemas.microsoft.com/office/drawing/2014/main" val="20003"/>
                    </a:ext>
                  </a:extLst>
                </a:gridCol>
              </a:tblGrid>
              <a:tr h="654375">
                <a:tc>
                  <a:txBody>
                    <a:bodyPr/>
                    <a:lstStyle/>
                    <a:p>
                      <a:pPr algn="ctr"/>
                      <a:r>
                        <a:rPr lang="en-US" dirty="0" err="1"/>
                        <a:t>S.No</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Reference Paper Title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Purpose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Drawbacks</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16195">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dk1"/>
                          </a:solidFill>
                          <a:effectLst/>
                          <a:latin typeface="+mn-lt"/>
                          <a:ea typeface="+mn-ea"/>
                          <a:cs typeface="+mn-cs"/>
                        </a:rPr>
                        <a:t>Shalini, </a:t>
                      </a:r>
                      <a:r>
                        <a:rPr lang="en-IN" sz="1800" kern="1200" dirty="0" err="1">
                          <a:solidFill>
                            <a:schemeClr val="dk1"/>
                          </a:solidFill>
                          <a:effectLst/>
                          <a:latin typeface="+mn-lt"/>
                          <a:ea typeface="+mn-ea"/>
                          <a:cs typeface="+mn-cs"/>
                        </a:rPr>
                        <a:t>Shantha</a:t>
                      </a:r>
                      <a:r>
                        <a:rPr lang="en-IN" sz="1800" kern="1200" dirty="0">
                          <a:solidFill>
                            <a:schemeClr val="dk1"/>
                          </a:solidFill>
                          <a:effectLst/>
                          <a:latin typeface="+mn-lt"/>
                          <a:ea typeface="+mn-ea"/>
                          <a:cs typeface="+mn-cs"/>
                        </a:rPr>
                        <a:t> K., et al. "Facial Emotion Based Music Recommendation System using computer vision and machine learning  techniques." Turkish Journal of Computer and Mathematics Education 12.2 (2021): 912-917.</a:t>
                      </a:r>
                    </a:p>
                    <a:p>
                      <a:endParaRPr lang="en-US"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800"/>
                        </a:spcAft>
                      </a:pPr>
                      <a:r>
                        <a:rPr lang="en-US" sz="1800" b="0" dirty="0">
                          <a:solidFill>
                            <a:srgbClr val="000000"/>
                          </a:solidFill>
                          <a:effectLst/>
                          <a:latin typeface="+mn-lt"/>
                          <a:ea typeface="Noto Sans Symbols"/>
                          <a:cs typeface="Times New Roman" panose="02020603050405020304" pitchFamily="18" charset="0"/>
                        </a:rPr>
                        <a:t>They used for extracting the facial features from the original facial input images and also they proposed to extract region of interest from the input facial images.</a:t>
                      </a:r>
                      <a:endParaRPr lang="en-IN"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Presence of middle man for verification of land.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16195">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800" kern="1200" dirty="0">
                          <a:solidFill>
                            <a:schemeClr val="dk1"/>
                          </a:solidFill>
                          <a:effectLst/>
                          <a:latin typeface="+mn-lt"/>
                          <a:ea typeface="+mn-ea"/>
                          <a:cs typeface="+mn-cs"/>
                        </a:rPr>
                        <a:t>Real Time Emotion Based Music Player Using CNN </a:t>
                      </a:r>
                      <a:r>
                        <a:rPr lang="en-IN" sz="1800" kern="1200" dirty="0" err="1">
                          <a:solidFill>
                            <a:schemeClr val="dk1"/>
                          </a:solidFill>
                          <a:effectLst/>
                          <a:latin typeface="+mn-lt"/>
                          <a:ea typeface="+mn-ea"/>
                          <a:cs typeface="+mn-cs"/>
                        </a:rPr>
                        <a:t>Architectures.International</a:t>
                      </a:r>
                      <a:r>
                        <a:rPr lang="en-IN" sz="1800" kern="1200" dirty="0">
                          <a:solidFill>
                            <a:schemeClr val="dk1"/>
                          </a:solidFill>
                          <a:effectLst/>
                          <a:latin typeface="+mn-lt"/>
                          <a:ea typeface="+mn-ea"/>
                          <a:cs typeface="+mn-cs"/>
                        </a:rPr>
                        <a:t> Conference for Convergence in Technology (I2CT) Pune, India.</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800"/>
                        </a:spcAft>
                      </a:pPr>
                      <a:r>
                        <a:rPr lang="en-US" sz="1800" dirty="0">
                          <a:solidFill>
                            <a:srgbClr val="000000"/>
                          </a:solidFill>
                          <a:effectLst/>
                          <a:latin typeface="+mn-lt"/>
                          <a:ea typeface="Noto Sans Symbols"/>
                          <a:cs typeface="Times New Roman" panose="02020603050405020304" pitchFamily="18" charset="0"/>
                        </a:rPr>
                        <a:t>The main concepts used here are data preparation which is nothing but dataset, data augmentation, class weighting, </a:t>
                      </a:r>
                      <a:r>
                        <a:rPr lang="en-US" sz="1800" dirty="0" err="1">
                          <a:solidFill>
                            <a:srgbClr val="000000"/>
                          </a:solidFill>
                          <a:effectLst/>
                          <a:latin typeface="+mn-lt"/>
                          <a:ea typeface="Noto Sans Symbols"/>
                          <a:cs typeface="Times New Roman" panose="02020603050405020304" pitchFamily="18" charset="0"/>
                        </a:rPr>
                        <a:t>ensembling</a:t>
                      </a:r>
                      <a:r>
                        <a:rPr lang="en-US" sz="1800" dirty="0">
                          <a:solidFill>
                            <a:srgbClr val="000000"/>
                          </a:solidFill>
                          <a:effectLst/>
                          <a:latin typeface="+mn-lt"/>
                          <a:ea typeface="Noto Sans Symbols"/>
                          <a:cs typeface="Times New Roman" panose="02020603050405020304" pitchFamily="18" charset="0"/>
                        </a:rPr>
                        <a:t>.</a:t>
                      </a:r>
                      <a:endParaRPr lang="en-IN"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emphasizes on smart contract rather than implementation.</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Date Placeholder 10"/>
          <p:cNvSpPr>
            <a:spLocks noGrp="1"/>
          </p:cNvSpPr>
          <p:nvPr>
            <p:ph type="dt" sz="half" idx="10"/>
          </p:nvPr>
        </p:nvSpPr>
        <p:spPr/>
        <p:txBody>
          <a:bodyPr/>
          <a:lstStyle/>
          <a:p>
            <a:fld id="{94BC3A8C-D7C3-405F-9EAA-BC226DD9BAF8}" type="datetime2">
              <a:rPr lang="en-IN" smtClean="0"/>
              <a:t>Wednesday, 19 April 2023</a:t>
            </a:fld>
            <a:endParaRPr lang="en-IN"/>
          </a:p>
        </p:txBody>
      </p:sp>
      <p:sp>
        <p:nvSpPr>
          <p:cNvPr id="13" name="Footer Placeholder 12"/>
          <p:cNvSpPr>
            <a:spLocks noGrp="1"/>
          </p:cNvSpPr>
          <p:nvPr>
            <p:ph type="ftr" sz="quarter" idx="11"/>
          </p:nvPr>
        </p:nvSpPr>
        <p:spPr>
          <a:xfrm>
            <a:off x="2937302" y="6329056"/>
            <a:ext cx="7547024" cy="365125"/>
          </a:xfrm>
        </p:spPr>
        <p:txBody>
          <a:bodyPr/>
          <a:lstStyle/>
          <a:p>
            <a:r>
              <a:rPr lang="en-US"/>
              <a:t>Batch-No:2                                 Music Recommendation System through facial expression Using CNN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836712"/>
            <a:ext cx="8229600" cy="1296144"/>
          </a:xfrm>
        </p:spPr>
        <p:txBody>
          <a:bodyPr>
            <a:normAutofit/>
          </a:bodyPr>
          <a:lstStyle/>
          <a:p>
            <a:pPr algn="l"/>
            <a:r>
              <a:rPr lang="en-IN" sz="2400" b="1" u="sng" dirty="0">
                <a:solidFill>
                  <a:schemeClr val="tx2"/>
                </a:solidFill>
                <a:latin typeface="Times New Roman" panose="02020603050405020304" pitchFamily="18" charset="0"/>
                <a:cs typeface="Times New Roman" panose="02020603050405020304" pitchFamily="18" charset="0"/>
              </a:rPr>
              <a:t>EXISTING SYSTEMS:</a:t>
            </a:r>
          </a:p>
        </p:txBody>
      </p:sp>
      <p:sp>
        <p:nvSpPr>
          <p:cNvPr id="3" name="Content Placeholder 2"/>
          <p:cNvSpPr>
            <a:spLocks noGrp="1"/>
          </p:cNvSpPr>
          <p:nvPr>
            <p:ph idx="1"/>
          </p:nvPr>
        </p:nvSpPr>
        <p:spPr>
          <a:xfrm>
            <a:off x="263352" y="1844824"/>
            <a:ext cx="10972800" cy="4323336"/>
          </a:xfrm>
        </p:spPr>
        <p:txBody>
          <a:bodyPr>
            <a:normAutofit/>
          </a:bodyPr>
          <a:lstStyle/>
          <a:p>
            <a:pPr marL="228600" algn="just">
              <a:lnSpc>
                <a:spcPct val="100000"/>
              </a:lnSpc>
            </a:pPr>
            <a:r>
              <a:rPr lang="en-IN" dirty="0">
                <a:solidFill>
                  <a:srgbClr val="000000"/>
                </a:solidFill>
                <a:effectLst/>
                <a:ea typeface="Times New Roman" panose="02020603050405020304" pitchFamily="18" charset="0"/>
              </a:rPr>
              <a:t>In previous papers they got high accuracy for all facial expressions except anger and neutral. Because it is difficult to distinguish between anger and neutral for the model while training the image dataset.</a:t>
            </a:r>
          </a:p>
          <a:p>
            <a:pPr marL="228600" algn="just">
              <a:lnSpc>
                <a:spcPct val="100000"/>
              </a:lnSpc>
            </a:pPr>
            <a:r>
              <a:rPr lang="en-IN" dirty="0">
                <a:solidFill>
                  <a:srgbClr val="000000"/>
                </a:solidFill>
                <a:effectLst/>
                <a:ea typeface="Times New Roman" panose="02020603050405020304" pitchFamily="18" charset="0"/>
              </a:rPr>
              <a:t> If we consider the already proposed systems, they are showing around 29% accuracy for anger and neutral expressions. The most used dataset is FER2013. The algorithm is CNN (Convolution Neural Network) only for the training of facial image dataset but the problem is while training the dataset the model is unable to identify which is anger .</a:t>
            </a:r>
            <a:endParaRPr lang="en-IN" dirty="0">
              <a:effectLst/>
              <a:ea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79F7B66E-0F7D-4626-BDE1-3DD67BDD82CB}" type="datetime2">
              <a:rPr lang="en-IN" smtClean="0"/>
              <a:t>Wednesday, 19 April 2023</a:t>
            </a:fld>
            <a:endParaRPr lang="en-IN"/>
          </a:p>
        </p:txBody>
      </p:sp>
      <p:sp>
        <p:nvSpPr>
          <p:cNvPr id="9" name="Footer Placeholder 8"/>
          <p:cNvSpPr>
            <a:spLocks noGrp="1"/>
          </p:cNvSpPr>
          <p:nvPr>
            <p:ph type="ftr" sz="quarter" idx="11"/>
          </p:nvPr>
        </p:nvSpPr>
        <p:spPr>
          <a:xfrm>
            <a:off x="2732585" y="6288112"/>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201200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844824"/>
            <a:ext cx="10972800" cy="4323336"/>
          </a:xfrm>
        </p:spPr>
        <p:txBody>
          <a:bodyPr>
            <a:normAutofit/>
          </a:bodyPr>
          <a:lstStyle/>
          <a:p>
            <a:pPr marL="0" indent="0">
              <a:buNone/>
            </a:pPr>
            <a:r>
              <a:rPr lang="en-IN" sz="2400" b="1" u="sng" dirty="0">
                <a:solidFill>
                  <a:schemeClr val="tx2"/>
                </a:solidFill>
                <a:latin typeface="Times New Roman" panose="02020603050405020304" pitchFamily="18" charset="0"/>
                <a:cs typeface="Times New Roman" panose="02020603050405020304" pitchFamily="18" charset="0"/>
              </a:rPr>
              <a:t>DISADVANTAGES:</a:t>
            </a:r>
          </a:p>
          <a:p>
            <a:pPr marL="0" lvl="0" indent="0" algn="just" fontAlgn="base">
              <a:lnSpc>
                <a:spcPct val="100000"/>
              </a:lnSpc>
              <a:buSzPts val="1200"/>
              <a:buNone/>
              <a:tabLst>
                <a:tab pos="457200" algn="l"/>
              </a:tabLst>
            </a:pPr>
            <a:r>
              <a:rPr lang="en-IN" dirty="0">
                <a:solidFill>
                  <a:srgbClr val="000000"/>
                </a:solidFill>
                <a:effectLst/>
                <a:ea typeface="Times New Roman" panose="02020603050405020304" pitchFamily="18" charset="0"/>
              </a:rPr>
              <a:t>1. Not recommend any more based on </a:t>
            </a:r>
            <a:r>
              <a:rPr lang="en-IN" dirty="0" err="1">
                <a:solidFill>
                  <a:srgbClr val="000000"/>
                </a:solidFill>
                <a:effectLst/>
                <a:ea typeface="Times New Roman" panose="02020603050405020304" pitchFamily="18" charset="0"/>
              </a:rPr>
              <a:t>recognisation</a:t>
            </a:r>
            <a:r>
              <a:rPr lang="en-IN" dirty="0">
                <a:solidFill>
                  <a:srgbClr val="000000"/>
                </a:solidFill>
                <a:effectLst/>
                <a:ea typeface="Times New Roman" panose="02020603050405020304" pitchFamily="18" charset="0"/>
              </a:rPr>
              <a:t>.</a:t>
            </a:r>
            <a:endParaRPr lang="en-IN" dirty="0">
              <a:effectLst/>
              <a:ea typeface="Times New Roman" panose="02020603050405020304" pitchFamily="18" charset="0"/>
            </a:endParaRPr>
          </a:p>
          <a:p>
            <a:pPr marL="0" lvl="0" indent="0" algn="just" fontAlgn="base">
              <a:lnSpc>
                <a:spcPct val="100000"/>
              </a:lnSpc>
              <a:buSzPts val="1200"/>
              <a:buNone/>
              <a:tabLst>
                <a:tab pos="457200" algn="l"/>
              </a:tabLst>
            </a:pPr>
            <a:r>
              <a:rPr lang="en-IN" dirty="0">
                <a:solidFill>
                  <a:srgbClr val="000000"/>
                </a:solidFill>
                <a:effectLst/>
                <a:ea typeface="Times New Roman" panose="02020603050405020304" pitchFamily="18" charset="0"/>
              </a:rPr>
              <a:t>2.  Does Not contain any Face </a:t>
            </a:r>
            <a:r>
              <a:rPr lang="en-IN" dirty="0" err="1">
                <a:solidFill>
                  <a:srgbClr val="000000"/>
                </a:solidFill>
                <a:effectLst/>
                <a:ea typeface="Times New Roman" panose="02020603050405020304" pitchFamily="18" charset="0"/>
              </a:rPr>
              <a:t>recognisation</a:t>
            </a:r>
            <a:r>
              <a:rPr lang="en-IN" dirty="0">
                <a:solidFill>
                  <a:srgbClr val="000000"/>
                </a:solidFill>
                <a:effectLst/>
                <a:ea typeface="Times New Roman" panose="02020603050405020304" pitchFamily="18" charset="0"/>
              </a:rPr>
              <a:t> Module</a:t>
            </a:r>
            <a:r>
              <a:rPr lang="en-IN" dirty="0">
                <a:ea typeface="Times New Roman" panose="02020603050405020304" pitchFamily="18" charset="0"/>
              </a:rPr>
              <a:t>.</a:t>
            </a:r>
          </a:p>
          <a:p>
            <a:pPr marL="0" lvl="0" indent="0" algn="just" fontAlgn="base">
              <a:lnSpc>
                <a:spcPct val="100000"/>
              </a:lnSpc>
              <a:buSzPts val="1200"/>
              <a:buNone/>
              <a:tabLst>
                <a:tab pos="457200" algn="l"/>
              </a:tabLst>
            </a:pPr>
            <a:r>
              <a:rPr lang="en-IN" dirty="0">
                <a:solidFill>
                  <a:srgbClr val="000000"/>
                </a:solidFill>
                <a:effectLst/>
                <a:ea typeface="Times New Roman" panose="02020603050405020304" pitchFamily="18" charset="0"/>
              </a:rPr>
              <a:t>3. The main limitation of this paper is it does not explore other multi-class SVM formulations.</a:t>
            </a:r>
            <a:endParaRPr lang="en-IN" dirty="0">
              <a:effectLst/>
              <a:ea typeface="Times New Roman" panose="02020603050405020304" pitchFamily="18" charset="0"/>
            </a:endParaRPr>
          </a:p>
          <a:p>
            <a:pPr marL="0" indent="0" algn="l">
              <a:buNone/>
            </a:pPr>
            <a:endParaRPr lang="en-US" sz="2000" b="0" i="0" dirty="0">
              <a:effectLst/>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D58D9C4E-B78D-4055-8BEF-89FA3A4EEEC8}" type="datetime2">
              <a:rPr lang="en-IN" smtClean="0"/>
              <a:t>Wednesday, 19 April 2023</a:t>
            </a:fld>
            <a:endParaRPr lang="en-IN"/>
          </a:p>
        </p:txBody>
      </p:sp>
      <p:sp>
        <p:nvSpPr>
          <p:cNvPr id="9" name="Footer Placeholder 8"/>
          <p:cNvSpPr>
            <a:spLocks noGrp="1"/>
          </p:cNvSpPr>
          <p:nvPr>
            <p:ph type="ftr" sz="quarter" idx="11"/>
          </p:nvPr>
        </p:nvSpPr>
        <p:spPr>
          <a:xfrm>
            <a:off x="2732585" y="6288112"/>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355514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836712"/>
            <a:ext cx="8229600" cy="1296144"/>
          </a:xfrm>
        </p:spPr>
        <p:txBody>
          <a:bodyPr>
            <a:normAutofit/>
          </a:bodyPr>
          <a:lstStyle/>
          <a:p>
            <a:pPr algn="l"/>
            <a:r>
              <a:rPr lang="en-US" sz="2400" b="1" u="sng" dirty="0">
                <a:solidFill>
                  <a:schemeClr val="tx2"/>
                </a:solidFill>
                <a:latin typeface="Times New Roman" panose="02020603050405020304" pitchFamily="18" charset="0"/>
                <a:cs typeface="Times New Roman" panose="02020603050405020304" pitchFamily="18" charset="0"/>
              </a:rPr>
              <a:t>BLOCKCHAIN:</a:t>
            </a:r>
            <a:endParaRPr lang="en-IN" sz="2400" b="1" u="sng"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1844824"/>
            <a:ext cx="10972800" cy="4323336"/>
          </a:xfrm>
        </p:spPr>
        <p:txBody>
          <a:bodyPr>
            <a:noAutofit/>
          </a:bodyPr>
          <a:lstStyle/>
          <a:p>
            <a:pPr marL="180340" algn="just">
              <a:lnSpc>
                <a:spcPct val="100000"/>
              </a:lnSpc>
              <a:spcAft>
                <a:spcPts val="800"/>
              </a:spcAft>
            </a:pPr>
            <a:r>
              <a:rPr lang="en-US" dirty="0">
                <a:effectLst/>
                <a:ea typeface="Calibri" panose="020F0502020204030204" pitchFamily="34" charset="0"/>
                <a:cs typeface="Times New Roman" panose="02020603050405020304" pitchFamily="18" charset="0"/>
              </a:rPr>
              <a:t>CNN (Convolutional Neural Network) is a deep learning architecture that has been very successful in processing and analyzing visual data such as images and videos. The architecture of a CNN consists of several layers that perform different tasks, such as convolution, pooling, and fully connected layers</a:t>
            </a:r>
            <a:r>
              <a:rPr lang="en-IN" dirty="0">
                <a:solidFill>
                  <a:srgbClr val="374151"/>
                </a:solidFill>
                <a:effectLst/>
                <a:ea typeface="Calibri" panose="020F0502020204030204" pitchFamily="34" charset="0"/>
                <a:cs typeface="Times New Roman" panose="02020603050405020304" pitchFamily="18" charset="0"/>
              </a:rPr>
              <a:t>.</a:t>
            </a:r>
          </a:p>
          <a:p>
            <a:pPr marL="180340" algn="just">
              <a:lnSpc>
                <a:spcPct val="100000"/>
              </a:lnSpc>
              <a:spcAft>
                <a:spcPts val="800"/>
              </a:spcAft>
            </a:pPr>
            <a:r>
              <a:rPr lang="en-US" dirty="0">
                <a:effectLst/>
                <a:ea typeface="Times New Roman" panose="02020603050405020304" pitchFamily="18" charset="0"/>
              </a:rPr>
              <a:t>Convolutional layers: These layers perform the convolution operation, which involves applying a set of filters to the input image to extract relevant features. The output of each filter is a feature map that highlights different aspects of the input image.</a:t>
            </a:r>
            <a:endParaRPr lang="en-IN" dirty="0">
              <a:effectLst/>
              <a:ea typeface="Times New Roman" panose="02020603050405020304" pitchFamily="18" charset="0"/>
            </a:endParaRPr>
          </a:p>
          <a:p>
            <a:pPr marL="180340" algn="just">
              <a:lnSpc>
                <a:spcPct val="100000"/>
              </a:lnSpc>
              <a:spcAft>
                <a:spcPts val="800"/>
              </a:spcAft>
            </a:pPr>
            <a:endParaRPr lang="en-IN" dirty="0">
              <a:effectLst/>
              <a:ea typeface="Calibri" panose="020F0502020204030204" pitchFamily="34"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D55EF153-2352-466F-9D6E-0048D229904C}" type="datetime2">
              <a:rPr lang="en-IN" smtClean="0"/>
              <a:t>Wednesday, 19 April 2023</a:t>
            </a:fld>
            <a:endParaRPr lang="en-IN"/>
          </a:p>
        </p:txBody>
      </p:sp>
      <p:sp>
        <p:nvSpPr>
          <p:cNvPr id="9" name="Footer Placeholder 8"/>
          <p:cNvSpPr>
            <a:spLocks noGrp="1"/>
          </p:cNvSpPr>
          <p:nvPr>
            <p:ph type="ftr" sz="quarter" idx="11"/>
          </p:nvPr>
        </p:nvSpPr>
        <p:spPr>
          <a:xfrm>
            <a:off x="2732585" y="6288112"/>
            <a:ext cx="7547024" cy="365125"/>
          </a:xfrm>
        </p:spPr>
        <p:txBody>
          <a:bodyPr/>
          <a:lstStyle/>
          <a:p>
            <a:r>
              <a:rPr lang="en-US"/>
              <a:t>Batch-No:2                                 Music Recommendation System through facial expression Using CNN</a:t>
            </a:r>
            <a:endParaRPr lang="en-IN" dirty="0"/>
          </a:p>
        </p:txBody>
      </p:sp>
    </p:spTree>
    <p:extLst>
      <p:ext uri="{BB962C8B-B14F-4D97-AF65-F5344CB8AC3E}">
        <p14:creationId xmlns:p14="http://schemas.microsoft.com/office/powerpoint/2010/main" val="4983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10380</TotalTime>
  <Words>2149</Words>
  <Application>Microsoft Office PowerPoint</Application>
  <PresentationFormat>Widescreen</PresentationFormat>
  <Paragraphs>185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Calibri(Body)</vt:lpstr>
      <vt:lpstr>Times New Roman</vt:lpstr>
      <vt:lpstr>Office Theme</vt:lpstr>
      <vt:lpstr>Music Recommendation System through facial expression Using CNN</vt:lpstr>
      <vt:lpstr>                            Contents</vt:lpstr>
      <vt:lpstr>ABSTRACT</vt:lpstr>
      <vt:lpstr>                                  INTRODUCTION</vt:lpstr>
      <vt:lpstr>AIM &amp; OBJECTIVE</vt:lpstr>
      <vt:lpstr>LITERATURE SURVEY</vt:lpstr>
      <vt:lpstr>EXISTING SYSTEMS:</vt:lpstr>
      <vt:lpstr>PowerPoint Presentation</vt:lpstr>
      <vt:lpstr>BLOCKCHAIN:</vt:lpstr>
      <vt:lpstr>PowerPoint Presentation</vt:lpstr>
      <vt:lpstr>CNN ARCHITECTURE:</vt:lpstr>
      <vt:lpstr>PROPOSED SYSTEM:</vt:lpstr>
      <vt:lpstr>PROPOSED SYSTEM:</vt:lpstr>
      <vt:lpstr>ADVANTAGES:</vt:lpstr>
      <vt:lpstr>                      System Requirements</vt:lpstr>
      <vt:lpstr>Software Requirements:</vt:lpstr>
      <vt:lpstr>Sequence Diagram:        </vt:lpstr>
      <vt:lpstr>Component Diagram:        </vt:lpstr>
      <vt:lpstr>IMPLEMENTATION:</vt:lpstr>
      <vt:lpstr>                                        Project Flow  </vt:lpstr>
      <vt:lpstr>                                        Project Flow  </vt:lpstr>
      <vt:lpstr>PowerPoint Presentation</vt:lpstr>
      <vt:lpstr>OUTPUT</vt:lpstr>
      <vt:lpstr>                                        CONCLUSION</vt:lpstr>
      <vt:lpstr>                        FUTURE SCOPE</vt:lpstr>
      <vt:lpstr>Table for student contribution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Child Identification System using Deep Learning</dc:title>
  <dc:creator>PRATAP YAMPALLA</dc:creator>
  <cp:lastModifiedBy>GovindaRaju Chitti</cp:lastModifiedBy>
  <cp:revision>128</cp:revision>
  <dcterms:created xsi:type="dcterms:W3CDTF">2021-07-06T10:32:00Z</dcterms:created>
  <dcterms:modified xsi:type="dcterms:W3CDTF">2023-04-19T03:13:52Z</dcterms:modified>
</cp:coreProperties>
</file>