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259" r:id="rId3"/>
    <p:sldId id="260" r:id="rId4"/>
    <p:sldId id="261" r:id="rId5"/>
    <p:sldId id="262" r:id="rId6"/>
    <p:sldId id="265" r:id="rId7"/>
    <p:sldId id="266" r:id="rId8"/>
    <p:sldId id="268" r:id="rId9"/>
    <p:sldId id="269" r:id="rId10"/>
    <p:sldId id="270" r:id="rId11"/>
    <p:sldId id="271" r:id="rId12"/>
    <p:sldId id="272" r:id="rId13"/>
    <p:sldId id="274" r:id="rId14"/>
    <p:sldId id="276"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5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0624-3986-4E25-993E-926261A23C37}" type="datetimeFigureOut">
              <a:rPr lang="en-IN" smtClean="0"/>
              <a:t>17-03-2023</a:t>
            </a:fld>
            <a:endParaRPr lang="en-IN"/>
          </a:p>
        </p:txBody>
      </p:sp>
      <p:sp>
        <p:nvSpPr>
          <p:cNvPr id="104876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6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6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5C402-5196-425B-9371-C16671CE36A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4" name="Date Placeholder 3"/>
          <p:cNvSpPr>
            <a:spLocks noGrp="1"/>
          </p:cNvSpPr>
          <p:nvPr>
            <p:ph type="dt" sz="half" idx="10"/>
          </p:nvPr>
        </p:nvSpPr>
        <p:spPr/>
        <p:txBody>
          <a:bodyPr/>
          <a:lstStyle/>
          <a:p>
            <a:fld id="{D598C276-CD7C-4867-BADA-D1334FF1C5AB}" type="datetime2">
              <a:rPr lang="en-IN" smtClean="0"/>
              <a:t>Friday, 17 March 2023</a:t>
            </a:fld>
            <a:endParaRPr lang="en-IN"/>
          </a:p>
        </p:txBody>
      </p:sp>
      <p:sp>
        <p:nvSpPr>
          <p:cNvPr id="1048655" name="Footer Placeholder 4"/>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656" name="Slide Number Placeholder 5"/>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a:t>Click to edit Master title style</a:t>
            </a:r>
            <a:endParaRPr lang="en-IN"/>
          </a:p>
        </p:txBody>
      </p:sp>
      <p:sp>
        <p:nvSpPr>
          <p:cNvPr id="104874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Date Placeholder 3"/>
          <p:cNvSpPr>
            <a:spLocks noGrp="1"/>
          </p:cNvSpPr>
          <p:nvPr>
            <p:ph type="dt" sz="half" idx="10"/>
          </p:nvPr>
        </p:nvSpPr>
        <p:spPr/>
        <p:txBody>
          <a:bodyPr/>
          <a:lstStyle/>
          <a:p>
            <a:fld id="{0D97876F-E962-4EE6-A45A-89F425AB3753}" type="datetime2">
              <a:rPr lang="en-IN" smtClean="0"/>
              <a:t>Friday, 17 March 2023</a:t>
            </a:fld>
            <a:endParaRPr lang="en-IN"/>
          </a:p>
        </p:txBody>
      </p:sp>
      <p:sp>
        <p:nvSpPr>
          <p:cNvPr id="1048744" name="Footer Placeholder 4"/>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45" name="Slide Number Placeholder 5"/>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1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Date Placeholder 3"/>
          <p:cNvSpPr>
            <a:spLocks noGrp="1"/>
          </p:cNvSpPr>
          <p:nvPr>
            <p:ph type="dt" sz="half" idx="10"/>
          </p:nvPr>
        </p:nvSpPr>
        <p:spPr/>
        <p:txBody>
          <a:bodyPr/>
          <a:lstStyle/>
          <a:p>
            <a:fld id="{A5043582-8710-45BA-82AE-A8744937773C}" type="datetime2">
              <a:rPr lang="en-IN" smtClean="0"/>
              <a:t>Friday, 17 March 2023</a:t>
            </a:fld>
            <a:endParaRPr lang="en-IN"/>
          </a:p>
        </p:txBody>
      </p:sp>
      <p:sp>
        <p:nvSpPr>
          <p:cNvPr id="1048717" name="Footer Placeholder 4"/>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18" name="Slide Number Placeholder 5"/>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48583" name="Date Placeholder 3"/>
          <p:cNvSpPr>
            <a:spLocks noGrp="1"/>
          </p:cNvSpPr>
          <p:nvPr>
            <p:ph type="dt" sz="half" idx="10"/>
          </p:nvPr>
        </p:nvSpPr>
        <p:spPr/>
        <p:txBody>
          <a:bodyPr/>
          <a:lstStyle/>
          <a:p>
            <a:fld id="{6AD5DACE-6E55-46E5-810D-7230EE9F3876}" type="datetime2">
              <a:rPr lang="en-IN" smtClean="0"/>
              <a:t>Friday, 17 March 2023</a:t>
            </a:fld>
            <a:endParaRPr lang="en-IN"/>
          </a:p>
        </p:txBody>
      </p:sp>
      <p:sp>
        <p:nvSpPr>
          <p:cNvPr id="1048584" name="Footer Placeholder 4"/>
          <p:cNvSpPr>
            <a:spLocks noGrp="1"/>
          </p:cNvSpPr>
          <p:nvPr>
            <p:ph type="ftr" sz="quarter" idx="11"/>
          </p:nvPr>
        </p:nvSpPr>
        <p:spPr>
          <a:xfrm>
            <a:off x="4165600" y="6356351"/>
            <a:ext cx="7547024" cy="365125"/>
          </a:xfrm>
        </p:spPr>
        <p:txBody>
          <a:bodyPr/>
          <a:lstStyle/>
          <a:p>
            <a:r>
              <a:rPr lang="en-US"/>
              <a:t>Batch-No 2               Music Recommendation System through facial expression Using CNN </a:t>
            </a:r>
            <a:endParaRPr lang="en-IN" dirty="0"/>
          </a:p>
        </p:txBody>
      </p:sp>
      <p:sp>
        <p:nvSpPr>
          <p:cNvPr id="1048585" name="Slide Number Placeholder 5"/>
          <p:cNvSpPr>
            <a:spLocks noGrp="1"/>
          </p:cNvSpPr>
          <p:nvPr>
            <p:ph type="sldNum" sz="quarter" idx="12"/>
          </p:nvPr>
        </p:nvSpPr>
        <p:spPr/>
        <p:txBody>
          <a:bodyPr/>
          <a:lstStyle/>
          <a:p>
            <a:fld id="{AE5629FF-3FC9-4ED2-8167-F1E9CD28EC76}" type="slidenum">
              <a:rPr lang="en-IN" smtClean="0"/>
              <a:t>‹#›</a:t>
            </a:fld>
            <a:endParaRPr lang="en-IN"/>
          </a:p>
        </p:txBody>
      </p:sp>
      <p:pic>
        <p:nvPicPr>
          <p:cNvPr id="2097152" name="Picture 6"/>
          <p:cNvPicPr>
            <a:picLocks noChangeAspect="1"/>
          </p:cNvPicPr>
          <p:nvPr userDrawn="1"/>
        </p:nvPicPr>
        <p:blipFill>
          <a:blip r:embed="rId2" cstate="print"/>
          <a:stretch>
            <a:fillRect/>
          </a:stretch>
        </p:blipFill>
        <p:spPr>
          <a:xfrm>
            <a:off x="143339" y="-27061"/>
            <a:ext cx="1862765" cy="1397074"/>
          </a:xfrm>
          <a:prstGeom prst="rect">
            <a:avLst/>
          </a:prstGeom>
        </p:spPr>
      </p:pic>
      <p:sp>
        <p:nvSpPr>
          <p:cNvPr id="1048586" name="TextBox 7"/>
          <p:cNvSpPr txBox="1"/>
          <p:nvPr userDrawn="1"/>
        </p:nvSpPr>
        <p:spPr>
          <a:xfrm>
            <a:off x="7248129" y="449794"/>
            <a:ext cx="3192780" cy="358141"/>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48587"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IN"/>
          </a:p>
        </p:txBody>
      </p:sp>
      <p:sp>
        <p:nvSpPr>
          <p:cNvPr id="1048641"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48642" name="Date Placeholder 3"/>
          <p:cNvSpPr>
            <a:spLocks noGrp="1"/>
          </p:cNvSpPr>
          <p:nvPr>
            <p:ph type="dt" sz="half" idx="10"/>
          </p:nvPr>
        </p:nvSpPr>
        <p:spPr/>
        <p:txBody>
          <a:bodyPr/>
          <a:lstStyle/>
          <a:p>
            <a:fld id="{85AE2AD4-25C3-428D-A9FF-EAC14CE1E4BD}" type="datetime2">
              <a:rPr lang="en-IN" smtClean="0"/>
              <a:t>Friday, 17 March 2023</a:t>
            </a:fld>
            <a:endParaRPr lang="en-IN"/>
          </a:p>
        </p:txBody>
      </p:sp>
      <p:sp>
        <p:nvSpPr>
          <p:cNvPr id="1048643" name="Footer Placeholder 4"/>
          <p:cNvSpPr>
            <a:spLocks noGrp="1"/>
          </p:cNvSpPr>
          <p:nvPr>
            <p:ph type="ftr" sz="quarter" idx="11"/>
          </p:nvPr>
        </p:nvSpPr>
        <p:spPr>
          <a:xfrm>
            <a:off x="4165600" y="6356351"/>
            <a:ext cx="7547024" cy="365125"/>
          </a:xfrm>
        </p:spPr>
        <p:txBody>
          <a:bodyPr/>
          <a:lstStyle/>
          <a:p>
            <a:r>
              <a:rPr lang="en-US"/>
              <a:t>Batch-No 2               Music Recommendation System through facial expression Using CNN </a:t>
            </a:r>
            <a:endParaRPr lang="en-IN"/>
          </a:p>
        </p:txBody>
      </p:sp>
      <p:sp>
        <p:nvSpPr>
          <p:cNvPr id="1048644" name="Slide Number Placeholder 5"/>
          <p:cNvSpPr>
            <a:spLocks noGrp="1"/>
          </p:cNvSpPr>
          <p:nvPr>
            <p:ph type="sldNum" sz="quarter" idx="12"/>
          </p:nvPr>
        </p:nvSpPr>
        <p:spPr/>
        <p:txBody>
          <a:bodyPr/>
          <a:lstStyle/>
          <a:p>
            <a:fld id="{AE5629FF-3FC9-4ED2-8167-F1E9CD28EC76}" type="slidenum">
              <a:rPr lang="en-IN" smtClean="0"/>
              <a:t>‹#›</a:t>
            </a:fld>
            <a:endParaRPr lang="en-IN"/>
          </a:p>
        </p:txBody>
      </p:sp>
      <p:pic>
        <p:nvPicPr>
          <p:cNvPr id="2097157" name="Picture 6"/>
          <p:cNvPicPr>
            <a:picLocks noChangeAspect="1"/>
          </p:cNvPicPr>
          <p:nvPr userDrawn="1"/>
        </p:nvPicPr>
        <p:blipFill>
          <a:blip r:embed="rId2" cstate="print"/>
          <a:stretch>
            <a:fillRect/>
          </a:stretch>
        </p:blipFill>
        <p:spPr>
          <a:xfrm>
            <a:off x="143339" y="-27061"/>
            <a:ext cx="1862765" cy="1397074"/>
          </a:xfrm>
          <a:prstGeom prst="rect">
            <a:avLst/>
          </a:prstGeom>
        </p:spPr>
      </p:pic>
      <p:sp>
        <p:nvSpPr>
          <p:cNvPr id="1048645" name="TextBox 7"/>
          <p:cNvSpPr txBox="1"/>
          <p:nvPr userDrawn="1"/>
        </p:nvSpPr>
        <p:spPr>
          <a:xfrm>
            <a:off x="7248129" y="449794"/>
            <a:ext cx="3192780" cy="358141"/>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48646"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IN"/>
          </a:p>
        </p:txBody>
      </p:sp>
      <p:sp>
        <p:nvSpPr>
          <p:cNvPr id="1048624"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48625" name="Date Placeholder 3"/>
          <p:cNvSpPr>
            <a:spLocks noGrp="1"/>
          </p:cNvSpPr>
          <p:nvPr>
            <p:ph type="dt" sz="half" idx="10"/>
          </p:nvPr>
        </p:nvSpPr>
        <p:spPr/>
        <p:txBody>
          <a:bodyPr/>
          <a:lstStyle/>
          <a:p>
            <a:fld id="{ACBF2353-100E-4313-A04E-3C907A9B20C2}" type="datetime2">
              <a:rPr lang="en-IN" smtClean="0"/>
              <a:t>Friday, 17 March 2023</a:t>
            </a:fld>
            <a:endParaRPr lang="en-IN"/>
          </a:p>
        </p:txBody>
      </p:sp>
      <p:sp>
        <p:nvSpPr>
          <p:cNvPr id="1048626" name="Footer Placeholder 4"/>
          <p:cNvSpPr>
            <a:spLocks noGrp="1"/>
          </p:cNvSpPr>
          <p:nvPr>
            <p:ph type="ftr" sz="quarter" idx="11"/>
          </p:nvPr>
        </p:nvSpPr>
        <p:spPr>
          <a:xfrm>
            <a:off x="4165600" y="6356351"/>
            <a:ext cx="7547024" cy="365125"/>
          </a:xfrm>
        </p:spPr>
        <p:txBody>
          <a:bodyPr/>
          <a:lstStyle/>
          <a:p>
            <a:r>
              <a:rPr lang="en-US"/>
              <a:t>Batch-No 2               Music Recommendation System through facial expression Using CNN </a:t>
            </a:r>
            <a:endParaRPr lang="en-IN"/>
          </a:p>
        </p:txBody>
      </p:sp>
      <p:sp>
        <p:nvSpPr>
          <p:cNvPr id="1048627" name="Slide Number Placeholder 5"/>
          <p:cNvSpPr>
            <a:spLocks noGrp="1"/>
          </p:cNvSpPr>
          <p:nvPr>
            <p:ph type="sldNum" sz="quarter" idx="12"/>
          </p:nvPr>
        </p:nvSpPr>
        <p:spPr/>
        <p:txBody>
          <a:bodyPr/>
          <a:lstStyle/>
          <a:p>
            <a:fld id="{AE5629FF-3FC9-4ED2-8167-F1E9CD28EC76}" type="slidenum">
              <a:rPr lang="en-IN" smtClean="0"/>
              <a:t>‹#›</a:t>
            </a:fld>
            <a:endParaRPr lang="en-IN"/>
          </a:p>
        </p:txBody>
      </p:sp>
      <p:pic>
        <p:nvPicPr>
          <p:cNvPr id="2097156" name="Picture 6"/>
          <p:cNvPicPr>
            <a:picLocks noChangeAspect="1"/>
          </p:cNvPicPr>
          <p:nvPr userDrawn="1"/>
        </p:nvPicPr>
        <p:blipFill>
          <a:blip r:embed="rId2" cstate="print"/>
          <a:stretch>
            <a:fillRect/>
          </a:stretch>
        </p:blipFill>
        <p:spPr>
          <a:xfrm>
            <a:off x="143339" y="-27061"/>
            <a:ext cx="1862765" cy="1397074"/>
          </a:xfrm>
          <a:prstGeom prst="rect">
            <a:avLst/>
          </a:prstGeom>
        </p:spPr>
      </p:pic>
      <p:sp>
        <p:nvSpPr>
          <p:cNvPr id="1048628" name="TextBox 7"/>
          <p:cNvSpPr txBox="1"/>
          <p:nvPr userDrawn="1"/>
        </p:nvSpPr>
        <p:spPr>
          <a:xfrm>
            <a:off x="7248129" y="449794"/>
            <a:ext cx="3192780" cy="358141"/>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48629"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IN"/>
          </a:p>
        </p:txBody>
      </p:sp>
      <p:sp>
        <p:nvSpPr>
          <p:cNvPr id="104861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4" name="Date Placeholder 3"/>
          <p:cNvSpPr>
            <a:spLocks noGrp="1"/>
          </p:cNvSpPr>
          <p:nvPr>
            <p:ph type="dt" sz="half" idx="10"/>
          </p:nvPr>
        </p:nvSpPr>
        <p:spPr/>
        <p:txBody>
          <a:bodyPr/>
          <a:lstStyle/>
          <a:p>
            <a:fld id="{49BCC62C-4573-42D4-BB27-EAB0B1F6024D}" type="datetime2">
              <a:rPr lang="en-IN" smtClean="0"/>
              <a:t>Friday, 17 March 2023</a:t>
            </a:fld>
            <a:endParaRPr lang="en-IN"/>
          </a:p>
        </p:txBody>
      </p:sp>
      <p:sp>
        <p:nvSpPr>
          <p:cNvPr id="1048615" name="Footer Placeholder 4"/>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616" name="Slide Number Placeholder 5"/>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2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27" name="Date Placeholder 3"/>
          <p:cNvSpPr>
            <a:spLocks noGrp="1"/>
          </p:cNvSpPr>
          <p:nvPr>
            <p:ph type="dt" sz="half" idx="10"/>
          </p:nvPr>
        </p:nvSpPr>
        <p:spPr/>
        <p:txBody>
          <a:bodyPr/>
          <a:lstStyle/>
          <a:p>
            <a:fld id="{9A7058D5-B1B6-48F3-B509-E3C6E264C534}" type="datetime2">
              <a:rPr lang="en-IN" smtClean="0"/>
              <a:t>Friday, 17 March 2023</a:t>
            </a:fld>
            <a:endParaRPr lang="en-IN"/>
          </a:p>
        </p:txBody>
      </p:sp>
      <p:sp>
        <p:nvSpPr>
          <p:cNvPr id="1048728" name="Footer Placeholder 4"/>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29" name="Slide Number Placeholder 5"/>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a:t>Click to edit Master title style</a:t>
            </a:r>
            <a:endParaRPr lang="en-IN"/>
          </a:p>
        </p:txBody>
      </p:sp>
      <p:sp>
        <p:nvSpPr>
          <p:cNvPr id="1048747"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Date Placeholder 4"/>
          <p:cNvSpPr>
            <a:spLocks noGrp="1"/>
          </p:cNvSpPr>
          <p:nvPr>
            <p:ph type="dt" sz="half" idx="10"/>
          </p:nvPr>
        </p:nvSpPr>
        <p:spPr/>
        <p:txBody>
          <a:bodyPr/>
          <a:lstStyle/>
          <a:p>
            <a:fld id="{FEBEF6E1-0318-4B6B-8487-5FA62A0EC9F9}" type="datetime2">
              <a:rPr lang="en-IN" smtClean="0"/>
              <a:t>Friday, 17 March 2023</a:t>
            </a:fld>
            <a:endParaRPr lang="en-IN"/>
          </a:p>
        </p:txBody>
      </p:sp>
      <p:sp>
        <p:nvSpPr>
          <p:cNvPr id="1048750" name="Footer Placeholder 5"/>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51" name="Slide Number Placeholder 6"/>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3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Date Placeholder 6"/>
          <p:cNvSpPr>
            <a:spLocks noGrp="1"/>
          </p:cNvSpPr>
          <p:nvPr>
            <p:ph type="dt" sz="half" idx="10"/>
          </p:nvPr>
        </p:nvSpPr>
        <p:spPr/>
        <p:txBody>
          <a:bodyPr/>
          <a:lstStyle/>
          <a:p>
            <a:fld id="{9282A7B4-3473-4643-85EC-14AB56BF601C}" type="datetime2">
              <a:rPr lang="en-IN" smtClean="0"/>
              <a:t>Friday, 17 March 2023</a:t>
            </a:fld>
            <a:endParaRPr lang="en-IN"/>
          </a:p>
        </p:txBody>
      </p:sp>
      <p:sp>
        <p:nvSpPr>
          <p:cNvPr id="1048736" name="Footer Placeholder 7"/>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37" name="Slide Number Placeholder 8"/>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a:t>Click to edit Master title style</a:t>
            </a:r>
            <a:endParaRPr lang="en-IN"/>
          </a:p>
        </p:txBody>
      </p:sp>
      <p:sp>
        <p:nvSpPr>
          <p:cNvPr id="1048711" name="Date Placeholder 2"/>
          <p:cNvSpPr>
            <a:spLocks noGrp="1"/>
          </p:cNvSpPr>
          <p:nvPr>
            <p:ph type="dt" sz="half" idx="10"/>
          </p:nvPr>
        </p:nvSpPr>
        <p:spPr/>
        <p:txBody>
          <a:bodyPr/>
          <a:lstStyle/>
          <a:p>
            <a:fld id="{CB882660-31A3-4107-9EB1-9EF1AC83DC65}" type="datetime2">
              <a:rPr lang="en-IN" smtClean="0"/>
              <a:t>Friday, 17 March 2023</a:t>
            </a:fld>
            <a:endParaRPr lang="en-IN"/>
          </a:p>
        </p:txBody>
      </p:sp>
      <p:sp>
        <p:nvSpPr>
          <p:cNvPr id="1048712" name="Footer Placeholder 3"/>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13" name="Slide Number Placeholder 4"/>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8" name="Date Placeholder 1"/>
          <p:cNvSpPr>
            <a:spLocks noGrp="1"/>
          </p:cNvSpPr>
          <p:nvPr>
            <p:ph type="dt" sz="half" idx="10"/>
          </p:nvPr>
        </p:nvSpPr>
        <p:spPr/>
        <p:txBody>
          <a:bodyPr/>
          <a:lstStyle/>
          <a:p>
            <a:fld id="{86DEFE0D-F396-4EDF-AF17-05A6EB02347C}" type="datetime2">
              <a:rPr lang="en-IN" smtClean="0"/>
              <a:t>Friday, 17 March 2023</a:t>
            </a:fld>
            <a:endParaRPr lang="en-IN"/>
          </a:p>
        </p:txBody>
      </p:sp>
      <p:sp>
        <p:nvSpPr>
          <p:cNvPr id="1048739" name="Footer Placeholder 2"/>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40" name="Slide Number Placeholder 3"/>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5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5" name="Date Placeholder 4"/>
          <p:cNvSpPr>
            <a:spLocks noGrp="1"/>
          </p:cNvSpPr>
          <p:nvPr>
            <p:ph type="dt" sz="half" idx="10"/>
          </p:nvPr>
        </p:nvSpPr>
        <p:spPr/>
        <p:txBody>
          <a:bodyPr/>
          <a:lstStyle/>
          <a:p>
            <a:fld id="{C6675AD7-8FCA-498B-9783-831EB1134356}" type="datetime2">
              <a:rPr lang="en-IN" smtClean="0"/>
              <a:t>Friday, 17 March 2023</a:t>
            </a:fld>
            <a:endParaRPr lang="en-IN"/>
          </a:p>
        </p:txBody>
      </p:sp>
      <p:sp>
        <p:nvSpPr>
          <p:cNvPr id="1048756" name="Footer Placeholder 5"/>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57" name="Slide Number Placeholder 6"/>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2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2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2" name="Date Placeholder 4"/>
          <p:cNvSpPr>
            <a:spLocks noGrp="1"/>
          </p:cNvSpPr>
          <p:nvPr>
            <p:ph type="dt" sz="half" idx="10"/>
          </p:nvPr>
        </p:nvSpPr>
        <p:spPr/>
        <p:txBody>
          <a:bodyPr/>
          <a:lstStyle/>
          <a:p>
            <a:fld id="{5C61BB31-7C12-4AD9-BF33-70068F04630C}" type="datetime2">
              <a:rPr lang="en-IN" smtClean="0"/>
              <a:t>Friday, 17 March 2023</a:t>
            </a:fld>
            <a:endParaRPr lang="en-IN"/>
          </a:p>
        </p:txBody>
      </p:sp>
      <p:sp>
        <p:nvSpPr>
          <p:cNvPr id="1048723" name="Footer Placeholder 5"/>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1048724" name="Slide Number Placeholder 6"/>
          <p:cNvSpPr>
            <a:spLocks noGrp="1"/>
          </p:cNvSpPr>
          <p:nvPr>
            <p:ph type="sldNum" sz="quarter" idx="12"/>
          </p:nvPr>
        </p:nvSpPr>
        <p:spPr/>
        <p:txBody>
          <a:bodyPr/>
          <a:lstStyle/>
          <a:p>
            <a:fld id="{7DDC74A7-8E3A-44D8-B21A-0486332C72F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7B776-3330-463C-998A-0201B5F5487D}" type="datetime2">
              <a:rPr lang="en-IN" smtClean="0"/>
              <a:t>Friday, 17 March 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Batch-No 2               Music Recommendation System through facial expression Using CNN </a:t>
            </a:r>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C74A7-8E3A-44D8-B21A-0486332C72F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4"/>
          <p:cNvPicPr>
            <a:picLocks noChangeAspect="1"/>
          </p:cNvPicPr>
          <p:nvPr/>
        </p:nvPicPr>
        <p:blipFill>
          <a:blip r:embed="rId2" cstate="print"/>
          <a:stretch>
            <a:fillRect/>
          </a:stretch>
        </p:blipFill>
        <p:spPr>
          <a:xfrm>
            <a:off x="623392" y="74020"/>
            <a:ext cx="1577330" cy="1472454"/>
          </a:xfrm>
          <a:prstGeom prst="rect">
            <a:avLst/>
          </a:prstGeom>
        </p:spPr>
      </p:pic>
      <p:sp>
        <p:nvSpPr>
          <p:cNvPr id="1048657" name="Title 1"/>
          <p:cNvSpPr>
            <a:spLocks noGrp="1"/>
          </p:cNvSpPr>
          <p:nvPr>
            <p:ph type="ctrTitle"/>
          </p:nvPr>
        </p:nvSpPr>
        <p:spPr>
          <a:xfrm>
            <a:off x="1940774" y="1355610"/>
            <a:ext cx="8568952" cy="792088"/>
          </a:xfrm>
        </p:spPr>
        <p:txBody>
          <a:bodyPr>
            <a:noAutofit/>
          </a:bodyPr>
          <a:lstStyle/>
          <a:p>
            <a:pPr marL="0" indent="0"/>
            <a:r>
              <a:rPr lang="en-US" sz="3600" b="1" dirty="0">
                <a:solidFill>
                  <a:srgbClr val="FF0000"/>
                </a:solidFill>
                <a:latin typeface="Times New Roman"/>
                <a:cs typeface="Times New Roman"/>
              </a:rPr>
              <a:t>Music Recommendation System through facial expression Using CNN </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1048658" name="Subtitle 2"/>
          <p:cNvSpPr>
            <a:spLocks noGrp="1"/>
          </p:cNvSpPr>
          <p:nvPr>
            <p:ph type="subTitle" idx="1"/>
          </p:nvPr>
        </p:nvSpPr>
        <p:spPr>
          <a:xfrm>
            <a:off x="829340" y="3573016"/>
            <a:ext cx="4832380" cy="2246407"/>
          </a:xfrm>
        </p:spPr>
        <p:txBody>
          <a:bodyPr>
            <a:normAutofit/>
          </a:bodyPr>
          <a:lstStyle/>
          <a:p>
            <a:pPr algn="l"/>
            <a:r>
              <a:rPr lang="en-IN" sz="2400" b="1" dirty="0">
                <a:solidFill>
                  <a:srgbClr val="7030A0"/>
                </a:solidFill>
                <a:latin typeface="Times New Roman" panose="02020603050405020304" pitchFamily="18" charset="0"/>
                <a:cs typeface="Times New Roman" panose="02020603050405020304" pitchFamily="18" charset="0"/>
              </a:rPr>
              <a:t>Under</a:t>
            </a:r>
            <a:r>
              <a:rPr lang="en-IN" sz="1800" b="1"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the Guidance of</a:t>
            </a:r>
            <a:endParaRPr lang="en-IN" sz="1800" b="1" dirty="0">
              <a:solidFill>
                <a:srgbClr val="7030A0"/>
              </a:solidFill>
              <a:latin typeface="Times New Roman" panose="02020603050405020304" pitchFamily="18" charset="0"/>
              <a:cs typeface="Times New Roman" panose="02020603050405020304" pitchFamily="18" charset="0"/>
            </a:endParaRPr>
          </a:p>
          <a:p>
            <a:pPr algn="l"/>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Dr.P.Udayakumar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Professor (CSE)                                                                             </a:t>
            </a:r>
            <a:endParaRPr lang="en-IN" sz="1800" b="1" dirty="0">
              <a:solidFill>
                <a:schemeClr val="tx1"/>
              </a:solidFill>
              <a:latin typeface="Times New Roman" panose="02020603050405020304" pitchFamily="18" charset="0"/>
              <a:cs typeface="Times New Roman" panose="02020603050405020304" pitchFamily="18" charset="0"/>
            </a:endParaRPr>
          </a:p>
          <a:p>
            <a:pPr algn="l"/>
            <a:r>
              <a:rPr lang="en-IN" sz="1800" b="1" dirty="0">
                <a:solidFill>
                  <a:schemeClr val="tx1"/>
                </a:solidFill>
                <a:latin typeface="Times New Roman" panose="02020603050405020304" pitchFamily="18" charset="0"/>
                <a:cs typeface="Times New Roman" panose="02020603050405020304" pitchFamily="18" charset="0"/>
              </a:rPr>
              <a:t>Department of CSE</a:t>
            </a:r>
          </a:p>
          <a:p>
            <a:pPr algn="l"/>
            <a:r>
              <a:rPr lang="en-IN" sz="1800" b="1" dirty="0" err="1">
                <a:solidFill>
                  <a:schemeClr val="tx1"/>
                </a:solidFill>
                <a:latin typeface="Times New Roman" panose="02020603050405020304" pitchFamily="18" charset="0"/>
                <a:cs typeface="Times New Roman" panose="02020603050405020304" pitchFamily="18" charset="0"/>
              </a:rPr>
              <a:t>Aditya</a:t>
            </a:r>
            <a:r>
              <a:rPr lang="en-IN" sz="1800" b="1" dirty="0">
                <a:solidFill>
                  <a:schemeClr val="tx1"/>
                </a:solidFill>
                <a:latin typeface="Times New Roman" panose="02020603050405020304" pitchFamily="18" charset="0"/>
                <a:cs typeface="Times New Roman" panose="02020603050405020304" pitchFamily="18" charset="0"/>
              </a:rPr>
              <a:t> Engineering College (A)</a:t>
            </a:r>
          </a:p>
        </p:txBody>
      </p:sp>
      <p:sp>
        <p:nvSpPr>
          <p:cNvPr id="1048659" name="TextBox 3"/>
          <p:cNvSpPr txBox="1"/>
          <p:nvPr/>
        </p:nvSpPr>
        <p:spPr>
          <a:xfrm>
            <a:off x="7398460" y="3546627"/>
            <a:ext cx="4392488" cy="1938992"/>
          </a:xfrm>
          <a:prstGeom prst="rect">
            <a:avLst/>
          </a:prstGeom>
          <a:noFill/>
        </p:spPr>
        <p:txBody>
          <a:bodyPr wrap="square" rtlCol="0">
            <a:spAutoFit/>
          </a:bodyPr>
          <a:lstStyle/>
          <a:p>
            <a:r>
              <a:rPr lang="en-IN" sz="2400" b="1" dirty="0">
                <a:solidFill>
                  <a:srgbClr val="CE4FD1"/>
                </a:solidFill>
                <a:latin typeface="Times New Roman" panose="02020603050405020304" pitchFamily="18" charset="0"/>
                <a:cs typeface="Times New Roman" panose="02020603050405020304" pitchFamily="18" charset="0"/>
              </a:rPr>
              <a:t>Presented By</a:t>
            </a:r>
          </a:p>
          <a:p>
            <a:endParaRPr lang="en-IN" b="1" dirty="0">
              <a:solidFill>
                <a:srgbClr val="CE4FD1"/>
              </a:solidFill>
              <a:latin typeface="Times New Roman" panose="02020603050405020304" pitchFamily="18" charset="0"/>
              <a:cs typeface="Times New Roman" panose="02020603050405020304" pitchFamily="18" charset="0"/>
            </a:endParaRPr>
          </a:p>
          <a:p>
            <a:pPr algn="just"/>
            <a:r>
              <a:rPr lang="en-US" sz="2000" b="1" dirty="0" err="1">
                <a:solidFill>
                  <a:schemeClr val="tx1">
                    <a:lumMod val="95000"/>
                    <a:lumOff val="5000"/>
                  </a:schemeClr>
                </a:solidFill>
                <a:latin typeface="Times New Roman" pitchFamily="18" charset="0"/>
                <a:cs typeface="Times New Roman" pitchFamily="18" charset="0"/>
              </a:rPr>
              <a:t>CH.Govindaraju</a:t>
            </a:r>
            <a:r>
              <a:rPr lang="en-US" sz="2000" b="1" dirty="0">
                <a:solidFill>
                  <a:schemeClr val="tx1">
                    <a:lumMod val="95000"/>
                    <a:lumOff val="5000"/>
                  </a:schemeClr>
                </a:solidFill>
                <a:latin typeface="Times New Roman" pitchFamily="18" charset="0"/>
                <a:cs typeface="Times New Roman" pitchFamily="18" charset="0"/>
              </a:rPr>
              <a:t>        (19A91A0575)</a:t>
            </a:r>
          </a:p>
          <a:p>
            <a:pPr algn="just"/>
            <a:r>
              <a:rPr lang="en-US" sz="2000" b="1" dirty="0" err="1">
                <a:solidFill>
                  <a:schemeClr val="tx1">
                    <a:lumMod val="95000"/>
                    <a:lumOff val="5000"/>
                  </a:schemeClr>
                </a:solidFill>
                <a:latin typeface="Times New Roman" pitchFamily="18" charset="0"/>
                <a:cs typeface="Times New Roman" pitchFamily="18" charset="0"/>
              </a:rPr>
              <a:t>S.V.V.Satyanarayana</a:t>
            </a:r>
            <a:r>
              <a:rPr lang="en-US" sz="2000" b="1" dirty="0">
                <a:solidFill>
                  <a:schemeClr val="tx1">
                    <a:lumMod val="95000"/>
                    <a:lumOff val="5000"/>
                  </a:schemeClr>
                </a:solidFill>
                <a:latin typeface="Times New Roman" pitchFamily="18" charset="0"/>
                <a:cs typeface="Times New Roman" pitchFamily="18" charset="0"/>
              </a:rPr>
              <a:t> (19A91A05B9)</a:t>
            </a:r>
          </a:p>
          <a:p>
            <a:pPr algn="just"/>
            <a:r>
              <a:rPr lang="en-US" sz="2000" b="1" dirty="0" err="1">
                <a:solidFill>
                  <a:schemeClr val="tx1">
                    <a:lumMod val="95000"/>
                    <a:lumOff val="5000"/>
                  </a:schemeClr>
                </a:solidFill>
                <a:latin typeface="Times New Roman" pitchFamily="18" charset="0"/>
                <a:cs typeface="Times New Roman" pitchFamily="18" charset="0"/>
              </a:rPr>
              <a:t>SK.Amreen</a:t>
            </a:r>
            <a:r>
              <a:rPr lang="en-US" sz="2000" b="1" dirty="0">
                <a:solidFill>
                  <a:schemeClr val="tx1">
                    <a:lumMod val="95000"/>
                    <a:lumOff val="5000"/>
                  </a:schemeClr>
                </a:solidFill>
                <a:latin typeface="Times New Roman" pitchFamily="18" charset="0"/>
                <a:cs typeface="Times New Roman" pitchFamily="18" charset="0"/>
              </a:rPr>
              <a:t>                 (19A91A05C1)</a:t>
            </a:r>
            <a:endParaRPr lang="en-IN" sz="2000" dirty="0">
              <a:solidFill>
                <a:srgbClr val="00B050"/>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
        <p:nvSpPr>
          <p:cNvPr id="1048660" name="TextBox 5"/>
          <p:cNvSpPr txBox="1"/>
          <p:nvPr/>
        </p:nvSpPr>
        <p:spPr>
          <a:xfrm>
            <a:off x="2889810" y="504760"/>
            <a:ext cx="8111131" cy="584775"/>
          </a:xfrm>
          <a:prstGeom prst="rect">
            <a:avLst/>
          </a:prstGeom>
          <a:noFill/>
        </p:spPr>
        <p:txBody>
          <a:bodyPr wrap="square" rtlCol="0">
            <a:sp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ADITYA ENGINEERING COLLEGE(A)</a:t>
            </a:r>
          </a:p>
        </p:txBody>
      </p:sp>
      <p:sp>
        <p:nvSpPr>
          <p:cNvPr id="1048661" name="TextBox 6"/>
          <p:cNvSpPr txBox="1"/>
          <p:nvPr/>
        </p:nvSpPr>
        <p:spPr>
          <a:xfrm>
            <a:off x="4583832" y="2375315"/>
            <a:ext cx="2608580" cy="574040"/>
          </a:xfrm>
          <a:prstGeom prst="rect">
            <a:avLst/>
          </a:prstGeom>
          <a:noFill/>
        </p:spPr>
        <p:txBody>
          <a:bodyPr wrap="non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Batch No : 02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838200" y="325369"/>
            <a:ext cx="10515600" cy="1325563"/>
          </a:xfrm>
        </p:spPr>
        <p:txBody>
          <a:bodyPr>
            <a:norm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TECHNOLOGY/ALGORITHM USED</a:t>
            </a:r>
            <a:endParaRPr lang="en-IN" sz="2800" dirty="0"/>
          </a:p>
        </p:txBody>
      </p:sp>
      <p:sp>
        <p:nvSpPr>
          <p:cNvPr id="1048618"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TECHNOLOGY: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Deep  Learning</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ü"/>
            </a:pPr>
            <a:r>
              <a:rPr lang="en-GB" sz="2400" dirty="0">
                <a:latin typeface="Times New Roman"/>
                <a:cs typeface="Calibri"/>
              </a:rPr>
              <a:t>Convolutional Neural Network.</a:t>
            </a:r>
          </a:p>
          <a:p>
            <a:pPr>
              <a:buFont typeface="Wingdings" panose="05000000000000000000" pitchFamily="2" charset="2"/>
              <a:buChar char="ü"/>
            </a:pPr>
            <a:r>
              <a:rPr lang="en-GB" sz="2400" dirty="0" err="1">
                <a:latin typeface="Times New Roman"/>
                <a:cs typeface="Times New Roman"/>
              </a:rPr>
              <a:t>Haar</a:t>
            </a:r>
            <a:r>
              <a:rPr lang="en-GB" sz="2400" dirty="0">
                <a:latin typeface="Times New Roman"/>
                <a:cs typeface="Times New Roman"/>
              </a:rPr>
              <a:t> Cascade</a:t>
            </a:r>
            <a:r>
              <a:rPr lang="en-GB" sz="2400" dirty="0">
                <a:latin typeface="Times New Roman"/>
                <a:cs typeface="Calibri"/>
              </a:rPr>
              <a:t> Algorithm.</a:t>
            </a:r>
            <a:br>
              <a:rPr lang="en-US" sz="2400" dirty="0">
                <a:latin typeface="Times New Roman" panose="02020603050405020304" pitchFamily="18" charset="0"/>
                <a:cs typeface="Times New Roman" panose="02020603050405020304" pitchFamily="18" charset="0"/>
              </a:rPr>
            </a:br>
            <a:endParaRPr lang="en-IN" sz="2400" dirty="0"/>
          </a:p>
        </p:txBody>
      </p:sp>
      <p:sp>
        <p:nvSpPr>
          <p:cNvPr id="1048619" name="Date Placeholder 3"/>
          <p:cNvSpPr>
            <a:spLocks noGrp="1"/>
          </p:cNvSpPr>
          <p:nvPr>
            <p:ph type="dt" sz="half" idx="10"/>
          </p:nvPr>
        </p:nvSpPr>
        <p:spPr/>
        <p:txBody>
          <a:bodyPr/>
          <a:lstStyle/>
          <a:p>
            <a:fld id="{34F4E40A-7BEF-45E0-8E44-50F387C16579}" type="datetime2">
              <a:rPr lang="en-IN" smtClean="0"/>
              <a:t>Friday, 17 March 2023</a:t>
            </a:fld>
            <a:endParaRPr lang="en-IN"/>
          </a:p>
        </p:txBody>
      </p:sp>
      <p:sp>
        <p:nvSpPr>
          <p:cNvPr id="1048620" name="Footer Placeholder 4"/>
          <p:cNvSpPr>
            <a:spLocks noGrp="1"/>
          </p:cNvSpPr>
          <p:nvPr>
            <p:ph type="ftr" sz="quarter" idx="11"/>
          </p:nvPr>
        </p:nvSpPr>
        <p:spPr>
          <a:xfrm>
            <a:off x="4038599" y="6356350"/>
            <a:ext cx="5304183" cy="365125"/>
          </a:xfrm>
        </p:spPr>
        <p:txBody>
          <a:bodyPr/>
          <a:lstStyle/>
          <a:p>
            <a:r>
              <a:rPr lang="en-US"/>
              <a:t>Batch-No 2               Music Recommendation System through facial expression Using CNN </a:t>
            </a:r>
            <a:endParaRPr lang="en-IN" dirty="0"/>
          </a:p>
        </p:txBody>
      </p:sp>
      <p:sp>
        <p:nvSpPr>
          <p:cNvPr id="1048621" name="Slide Number Placeholder 5"/>
          <p:cNvSpPr>
            <a:spLocks noGrp="1"/>
          </p:cNvSpPr>
          <p:nvPr>
            <p:ph type="sldNum" sz="quarter" idx="12"/>
          </p:nvPr>
        </p:nvSpPr>
        <p:spPr/>
        <p:txBody>
          <a:bodyPr/>
          <a:lstStyle/>
          <a:p>
            <a:fld id="{7DDC74A7-8E3A-44D8-B21A-0486332C72F7}" type="slidenum">
              <a:rPr lang="en-IN" smtClean="0"/>
              <a:t>10</a:t>
            </a:fld>
            <a:endParaRPr lang="en-IN"/>
          </a:p>
        </p:txBody>
      </p:sp>
      <p:pic>
        <p:nvPicPr>
          <p:cNvPr id="2097155" name="Picture 6"/>
          <p:cNvPicPr>
            <a:picLocks noChangeAspect="1"/>
          </p:cNvPicPr>
          <p:nvPr/>
        </p:nvPicPr>
        <p:blipFill>
          <a:blip r:embed="rId2"/>
          <a:stretch>
            <a:fillRect/>
          </a:stretch>
        </p:blipFill>
        <p:spPr>
          <a:xfrm>
            <a:off x="0" y="230187"/>
            <a:ext cx="1616765" cy="750473"/>
          </a:xfrm>
          <a:prstGeom prst="rect">
            <a:avLst/>
          </a:prstGeom>
        </p:spPr>
      </p:pic>
      <p:sp>
        <p:nvSpPr>
          <p:cNvPr id="1048622" name="TextBox 8"/>
          <p:cNvSpPr txBox="1"/>
          <p:nvPr/>
        </p:nvSpPr>
        <p:spPr>
          <a:xfrm>
            <a:off x="8057322" y="365125"/>
            <a:ext cx="3816626" cy="369332"/>
          </a:xfrm>
          <a:prstGeom prst="rect">
            <a:avLst/>
          </a:prstGeom>
          <a:noFill/>
        </p:spPr>
        <p:txBody>
          <a:bodyPr wrap="square">
            <a:spAutoFit/>
          </a:bodyPr>
          <a:lstStyle/>
          <a:p>
            <a:r>
              <a:rPr lang="en-US" sz="1800" dirty="0">
                <a:solidFill>
                  <a:srgbClr val="00B0F0"/>
                </a:solidFill>
                <a:latin typeface="Times New Roman" panose="02020603050405020304" pitchFamily="18" charset="0"/>
                <a:cs typeface="Times New Roman" panose="02020603050405020304" pitchFamily="18" charset="0"/>
              </a:rPr>
              <a:t>Aditya Engineering College(A)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a:t>
            </a:r>
            <a:r>
              <a:rPr lang="en-IN" sz="2800" b="1" dirty="0">
                <a:solidFill>
                  <a:srgbClr val="7030A0"/>
                </a:solidFill>
                <a:latin typeface="Times New Roman" panose="02020603050405020304" pitchFamily="18" charset="0"/>
                <a:cs typeface="Times New Roman" panose="02020603050405020304" pitchFamily="18" charset="0"/>
              </a:rPr>
              <a:t>CONCLUSION</a:t>
            </a:r>
            <a:endParaRPr lang="en-IN" sz="2800" b="1" dirty="0">
              <a:solidFill>
                <a:srgbClr val="7030A0"/>
              </a:solidFill>
            </a:endParaRPr>
          </a:p>
        </p:txBody>
      </p:sp>
      <p:sp>
        <p:nvSpPr>
          <p:cNvPr id="1048636" name="Content Placeholder 2"/>
          <p:cNvSpPr>
            <a:spLocks noGrp="1"/>
          </p:cNvSpPr>
          <p:nvPr>
            <p:ph idx="1"/>
          </p:nvPr>
        </p:nvSpPr>
        <p:spPr/>
        <p:txBody>
          <a:bodyPr>
            <a:normAutofit fontScale="91667"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mn-lt"/>
                <a:cs typeface="Times New Roman" panose="02020603050405020304" pitchFamily="18" charset="0"/>
              </a:rPr>
              <a:t> </a:t>
            </a:r>
            <a:r>
              <a:rPr lang="en-US" sz="2600" dirty="0">
                <a:latin typeface="Times New Roman" panose="02020603050405020304" pitchFamily="18" charset="0"/>
                <a:ea typeface="+mn-lt"/>
                <a:cs typeface="Times New Roman" panose="02020603050405020304" pitchFamily="18" charset="0"/>
              </a:rPr>
              <a:t>Emotions are one of the fascinating features of the human mind. Music is an equally extraordinary characteristic. Understanding the special interaction between the two may take us closer to understanding the fundamental nature of both. Music can boost memory, reduce anxiety and depression, and help you work out more effectively.  A simple system is proposed here for the music recommendation using face emotion recognition. It suggests music by extracting different facial emotions of a person: Happy, anger, sad, neutral, fear and surprise. In this model cascade classifier is used to identify faces in a real time image. CNN is used to extract features for music recommendation based on emotion recognition. By determining the user’s emotion, the proposed system provided the user with a playlist that contains music matches with the detected emotion. The application is created in the cheapest possible way. Music recommendation system based on emotion detection will reduce the efforts of users in creating and managing playlists.</a:t>
            </a:r>
            <a:endParaRPr lang="en-GB" sz="2600" dirty="0">
              <a:latin typeface="Times New Roman" panose="02020603050405020304" pitchFamily="18" charset="0"/>
              <a:ea typeface="+mn-lt"/>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1048637" name="Date Placeholder 6"/>
          <p:cNvSpPr>
            <a:spLocks noGrp="1"/>
          </p:cNvSpPr>
          <p:nvPr>
            <p:ph type="dt" sz="half" idx="10"/>
          </p:nvPr>
        </p:nvSpPr>
        <p:spPr/>
        <p:txBody>
          <a:bodyPr/>
          <a:lstStyle/>
          <a:p>
            <a:fld id="{ADC19D69-7F0B-4733-9C79-B61C7C580669}" type="datetime2">
              <a:rPr lang="en-IN" smtClean="0"/>
              <a:t>Friday, 17 March 2023</a:t>
            </a:fld>
            <a:endParaRPr lang="en-IN"/>
          </a:p>
        </p:txBody>
      </p:sp>
      <p:sp>
        <p:nvSpPr>
          <p:cNvPr id="1048638" name="Slide Number Placeholder 7"/>
          <p:cNvSpPr>
            <a:spLocks noGrp="1"/>
          </p:cNvSpPr>
          <p:nvPr>
            <p:ph type="sldNum" sz="quarter" idx="12"/>
          </p:nvPr>
        </p:nvSpPr>
        <p:spPr/>
        <p:txBody>
          <a:bodyPr/>
          <a:lstStyle/>
          <a:p>
            <a:fld id="{AE5629FF-3FC9-4ED2-8167-F1E9CD28EC76}" type="slidenum">
              <a:rPr lang="en-IN" smtClean="0"/>
              <a:t>11</a:t>
            </a:fld>
            <a:endParaRPr lang="en-IN"/>
          </a:p>
        </p:txBody>
      </p:sp>
      <p:sp>
        <p:nvSpPr>
          <p:cNvPr id="1048639" name="Footer Placeholder 8"/>
          <p:cNvSpPr>
            <a:spLocks noGrp="1"/>
          </p:cNvSpPr>
          <p:nvPr>
            <p:ph type="ftr" sz="quarter" idx="11"/>
          </p:nvPr>
        </p:nvSpPr>
        <p:spPr>
          <a:xfrm>
            <a:off x="2677994" y="6301761"/>
            <a:ext cx="7547024" cy="365125"/>
          </a:xfrm>
        </p:spPr>
        <p:txBody>
          <a:bodyPr/>
          <a:lstStyle/>
          <a:p>
            <a:r>
              <a:rPr lang="en-US"/>
              <a:t>Batch-No 2               Music Recommendation System through facial expression Using CNN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dirty="0"/>
              <a:t>                        </a:t>
            </a:r>
            <a:r>
              <a:rPr lang="en-US" sz="2800" b="1" dirty="0">
                <a:solidFill>
                  <a:srgbClr val="7030A0"/>
                </a:solidFill>
                <a:latin typeface="Times New Roman" panose="02020603050405020304" pitchFamily="18" charset="0"/>
                <a:cs typeface="Times New Roman" panose="02020603050405020304" pitchFamily="18" charset="0"/>
              </a:rPr>
              <a:t>FUTURE SCOPE</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1048695" name="Content Placeholder 2"/>
          <p:cNvSpPr>
            <a:spLocks noGrp="1"/>
          </p:cNvSpPr>
          <p:nvPr>
            <p:ph idx="1"/>
          </p:nvPr>
        </p:nvSpPr>
        <p:spPr>
          <a:xfrm>
            <a:off x="838200" y="1825625"/>
            <a:ext cx="9710530" cy="4351338"/>
          </a:xfrm>
        </p:spPr>
        <p:txBody>
          <a:bodyPr>
            <a:normAutofit/>
          </a:bodyPr>
          <a:lstStyle/>
          <a:p>
            <a:pPr algn="just">
              <a:lnSpc>
                <a:spcPct val="150000"/>
              </a:lnSpc>
              <a:buNone/>
            </a:pPr>
            <a:r>
              <a:rPr lang="en-US" dirty="0">
                <a:solidFill>
                  <a:schemeClr val="tx1">
                    <a:lumMod val="75000"/>
                    <a:lumOff val="25000"/>
                  </a:schemeClr>
                </a:solidFill>
                <a:latin typeface="Times New Roman" pitchFamily="18" charset="0"/>
                <a:cs typeface="Times New Roman" pitchFamily="18" charset="0"/>
              </a:rPr>
              <a:t>	Apart from recommending the music depending on the Facial expression these algorithms may be extended such that they divert the present sad, angry mood to an usual mood.</a:t>
            </a:r>
            <a:endParaRPr lang="en-IN" dirty="0"/>
          </a:p>
          <a:p>
            <a:pPr marL="0" indent="0">
              <a:buNone/>
            </a:pPr>
            <a:endParaRPr lang="en-IN" dirty="0"/>
          </a:p>
        </p:txBody>
      </p:sp>
      <p:sp>
        <p:nvSpPr>
          <p:cNvPr id="1048696" name="Date Placeholder 6"/>
          <p:cNvSpPr>
            <a:spLocks noGrp="1"/>
          </p:cNvSpPr>
          <p:nvPr>
            <p:ph type="dt" sz="half" idx="10"/>
          </p:nvPr>
        </p:nvSpPr>
        <p:spPr/>
        <p:txBody>
          <a:bodyPr/>
          <a:lstStyle/>
          <a:p>
            <a:fld id="{E2E7B6D8-1156-4296-8B66-A53E22F0135B}" type="datetime2">
              <a:rPr lang="en-IN" smtClean="0"/>
              <a:t>Friday, 17 March 2023</a:t>
            </a:fld>
            <a:endParaRPr lang="en-IN"/>
          </a:p>
        </p:txBody>
      </p:sp>
      <p:sp>
        <p:nvSpPr>
          <p:cNvPr id="1048697" name="Slide Number Placeholder 7"/>
          <p:cNvSpPr>
            <a:spLocks noGrp="1"/>
          </p:cNvSpPr>
          <p:nvPr>
            <p:ph type="sldNum" sz="quarter" idx="12"/>
          </p:nvPr>
        </p:nvSpPr>
        <p:spPr/>
        <p:txBody>
          <a:bodyPr/>
          <a:lstStyle/>
          <a:p>
            <a:fld id="{AE5629FF-3FC9-4ED2-8167-F1E9CD28EC76}" type="slidenum">
              <a:rPr lang="en-IN" smtClean="0"/>
              <a:t>12</a:t>
            </a:fld>
            <a:endParaRPr lang="en-IN"/>
          </a:p>
        </p:txBody>
      </p:sp>
      <p:sp>
        <p:nvSpPr>
          <p:cNvPr id="1048698" name="Footer Placeholder 8"/>
          <p:cNvSpPr>
            <a:spLocks noGrp="1"/>
          </p:cNvSpPr>
          <p:nvPr>
            <p:ph type="ftr" sz="quarter" idx="11"/>
          </p:nvPr>
        </p:nvSpPr>
        <p:spPr>
          <a:xfrm>
            <a:off x="2677994" y="6301760"/>
            <a:ext cx="7547024" cy="365125"/>
          </a:xfrm>
        </p:spPr>
        <p:txBody>
          <a:bodyPr/>
          <a:lstStyle/>
          <a:p>
            <a:r>
              <a:rPr lang="en-US"/>
              <a:t>Batch-No 2               Music Recommendation System through facial expression Using CNN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dirty="0"/>
              <a:t>                          </a:t>
            </a:r>
            <a:r>
              <a:rPr lang="en-US" sz="3600"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48706" name="Content Placeholder 2"/>
          <p:cNvSpPr>
            <a:spLocks noGrp="1"/>
          </p:cNvSpPr>
          <p:nvPr>
            <p:ph idx="1"/>
          </p:nvPr>
        </p:nvSpPr>
        <p:spPr>
          <a:xfrm>
            <a:off x="838200" y="1349830"/>
            <a:ext cx="10515600" cy="4653406"/>
          </a:xfrm>
        </p:spPr>
        <p:txBody>
          <a:bodyPr>
            <a:normAutofit fontScale="99167"/>
          </a:bodyPr>
          <a:lstStyle/>
          <a:p>
            <a:pPr marL="0" indent="0">
              <a:buNone/>
            </a:pPr>
            <a:r>
              <a:rPr lang="en-US" sz="1800" b="1" dirty="0">
                <a:latin typeface="Times New Roman"/>
                <a:cs typeface="Times New Roman"/>
              </a:rPr>
              <a:t>[1] Shalini, </a:t>
            </a:r>
            <a:r>
              <a:rPr lang="en-US" sz="1800" b="1" dirty="0" err="1">
                <a:latin typeface="Times New Roman"/>
                <a:cs typeface="Times New Roman"/>
              </a:rPr>
              <a:t>Shantha</a:t>
            </a:r>
            <a:r>
              <a:rPr lang="en-US" sz="1800" b="1" dirty="0">
                <a:latin typeface="Times New Roman"/>
                <a:cs typeface="Times New Roman"/>
              </a:rPr>
              <a:t> K., et al. "Facial Emotion Based System using computer vision and machine learning  techniques." Turkish Journal of Computer and Mathematics Education 12.2 (2021): 912-917.</a:t>
            </a:r>
          </a:p>
          <a:p>
            <a:pPr algn="just"/>
            <a:r>
              <a:rPr lang="en-US" sz="1800" dirty="0">
                <a:latin typeface="Times New Roman"/>
                <a:ea typeface="+mn-lt"/>
                <a:cs typeface="+mn-lt"/>
              </a:rPr>
              <a:t>This paper explains automatic face recognition system. This explains 3 sessions, 1. Face detection, 2. Feature Extraction and 3. Expression recognition.</a:t>
            </a:r>
            <a:endParaRPr lang="en-US" sz="1800" dirty="0">
              <a:cs typeface="Calibri"/>
            </a:endParaRPr>
          </a:p>
          <a:p>
            <a:pPr algn="just"/>
            <a:r>
              <a:rPr lang="en-US" sz="1800" dirty="0">
                <a:latin typeface="Times New Roman"/>
                <a:ea typeface="+mn-lt"/>
                <a:cs typeface="+mn-lt"/>
              </a:rPr>
              <a:t>They proposed AAM technique for facial feature extractions like extracting eye, eyebrows, mouth, lips etc.</a:t>
            </a:r>
          </a:p>
          <a:p>
            <a:pPr algn="just"/>
            <a:r>
              <a:rPr lang="en-US" sz="1800" dirty="0">
                <a:latin typeface="Times New Roman"/>
                <a:ea typeface="+mn-lt"/>
                <a:cs typeface="+mn-lt"/>
              </a:rPr>
              <a:t>This paper analyses and proposed Bezier curve fitting. They used for extracting the facial features from the original facial input images and also they proposed to extract region of interest from the input facial images. First the input image color is adjusted to make it compatible for feature extraction process .</a:t>
            </a:r>
          </a:p>
          <a:p>
            <a:pPr algn="just"/>
            <a:r>
              <a:rPr lang="en-US" sz="1800" dirty="0">
                <a:latin typeface="Times New Roman"/>
                <a:ea typeface="+mn-lt"/>
                <a:cs typeface="+mn-lt"/>
              </a:rPr>
              <a:t>The classification algorithm OpenCV is used for training the input images for facial emotion detection.</a:t>
            </a:r>
          </a:p>
          <a:p>
            <a:pPr algn="just"/>
            <a:r>
              <a:rPr lang="en-US" sz="1800" dirty="0">
                <a:latin typeface="Times New Roman"/>
                <a:cs typeface="Calibri"/>
              </a:rPr>
              <a:t>The accuracy that this paper has given is 92%.</a:t>
            </a:r>
          </a:p>
          <a:p>
            <a:pPr marL="0" indent="0">
              <a:buNone/>
            </a:pPr>
            <a:endParaRPr lang="en-US" sz="1800" b="1" i="0" dirty="0">
              <a:solidFill>
                <a:srgbClr val="333333"/>
              </a:solidFill>
              <a:effectLst/>
              <a:latin typeface="Arial" panose="020B0604020202020204" pitchFamily="34" charset="0"/>
            </a:endParaRPr>
          </a:p>
          <a:p>
            <a:endParaRPr lang="en-US" b="1" i="0" dirty="0">
              <a:solidFill>
                <a:srgbClr val="333333"/>
              </a:solidFill>
              <a:effectLst/>
              <a:latin typeface="Arial" panose="020B0604020202020204" pitchFamily="34" charset="0"/>
            </a:endParaRPr>
          </a:p>
          <a:p>
            <a:pPr>
              <a:buNone/>
            </a:pPr>
            <a:endParaRPr lang="en-IN" dirty="0">
              <a:latin typeface="Times New Roman" panose="02020603050405020304" pitchFamily="18" charset="0"/>
              <a:cs typeface="Times New Roman" panose="02020603050405020304" pitchFamily="18" charset="0"/>
            </a:endParaRPr>
          </a:p>
        </p:txBody>
      </p:sp>
      <p:sp>
        <p:nvSpPr>
          <p:cNvPr id="1048707" name="Date Placeholder 6"/>
          <p:cNvSpPr>
            <a:spLocks noGrp="1"/>
          </p:cNvSpPr>
          <p:nvPr>
            <p:ph type="dt" sz="half" idx="10"/>
          </p:nvPr>
        </p:nvSpPr>
        <p:spPr/>
        <p:txBody>
          <a:bodyPr/>
          <a:lstStyle/>
          <a:p>
            <a:fld id="{9393242E-5347-4BAE-9056-658D670D5670}" type="datetime2">
              <a:rPr lang="en-IN" smtClean="0"/>
              <a:t>Friday, 17 March 2023</a:t>
            </a:fld>
            <a:endParaRPr lang="en-IN"/>
          </a:p>
        </p:txBody>
      </p:sp>
      <p:sp>
        <p:nvSpPr>
          <p:cNvPr id="1048708" name="Slide Number Placeholder 7"/>
          <p:cNvSpPr>
            <a:spLocks noGrp="1"/>
          </p:cNvSpPr>
          <p:nvPr>
            <p:ph type="sldNum" sz="quarter" idx="12"/>
          </p:nvPr>
        </p:nvSpPr>
        <p:spPr/>
        <p:txBody>
          <a:bodyPr/>
          <a:lstStyle/>
          <a:p>
            <a:fld id="{AE5629FF-3FC9-4ED2-8167-F1E9CD28EC76}" type="slidenum">
              <a:rPr lang="en-IN" smtClean="0"/>
              <a:t>13</a:t>
            </a:fld>
            <a:endParaRPr lang="en-IN"/>
          </a:p>
        </p:txBody>
      </p:sp>
      <p:sp>
        <p:nvSpPr>
          <p:cNvPr id="1048709" name="Footer Placeholder 8"/>
          <p:cNvSpPr>
            <a:spLocks noGrp="1"/>
          </p:cNvSpPr>
          <p:nvPr>
            <p:ph type="ftr" sz="quarter" idx="11"/>
          </p:nvPr>
        </p:nvSpPr>
        <p:spPr>
          <a:xfrm>
            <a:off x="2623403" y="6288112"/>
            <a:ext cx="7547024" cy="365125"/>
          </a:xfrm>
        </p:spPr>
        <p:txBody>
          <a:bodyPr/>
          <a:lstStyle/>
          <a:p>
            <a:r>
              <a:rPr lang="en-US"/>
              <a:t>Batch-No 2               Music Recommendation System through facial expression Using CNN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A925F-9FB8-F021-A078-53EF73C4E152}"/>
              </a:ext>
            </a:extLst>
          </p:cNvPr>
          <p:cNvSpPr>
            <a:spLocks noGrp="1"/>
          </p:cNvSpPr>
          <p:nvPr>
            <p:ph type="dt" sz="half" idx="10"/>
          </p:nvPr>
        </p:nvSpPr>
        <p:spPr/>
        <p:txBody>
          <a:bodyPr/>
          <a:lstStyle/>
          <a:p>
            <a:fld id="{86DEFE0D-F396-4EDF-AF17-05A6EB02347C}" type="datetime2">
              <a:rPr lang="en-IN" smtClean="0"/>
              <a:t>Friday, 17 March 2023</a:t>
            </a:fld>
            <a:endParaRPr lang="en-IN"/>
          </a:p>
        </p:txBody>
      </p:sp>
      <p:sp>
        <p:nvSpPr>
          <p:cNvPr id="3" name="Footer Placeholder 2">
            <a:extLst>
              <a:ext uri="{FF2B5EF4-FFF2-40B4-BE49-F238E27FC236}">
                <a16:creationId xmlns:a16="http://schemas.microsoft.com/office/drawing/2014/main" id="{02844748-A60C-4F1C-1978-27BEBE630A19}"/>
              </a:ext>
            </a:extLst>
          </p:cNvPr>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4" name="Slide Number Placeholder 3">
            <a:extLst>
              <a:ext uri="{FF2B5EF4-FFF2-40B4-BE49-F238E27FC236}">
                <a16:creationId xmlns:a16="http://schemas.microsoft.com/office/drawing/2014/main" id="{737C4C62-7B8A-3554-EA4E-62E1404D4E1C}"/>
              </a:ext>
            </a:extLst>
          </p:cNvPr>
          <p:cNvSpPr>
            <a:spLocks noGrp="1"/>
          </p:cNvSpPr>
          <p:nvPr>
            <p:ph type="sldNum" sz="quarter" idx="12"/>
          </p:nvPr>
        </p:nvSpPr>
        <p:spPr/>
        <p:txBody>
          <a:bodyPr/>
          <a:lstStyle/>
          <a:p>
            <a:fld id="{7DDC74A7-8E3A-44D8-B21A-0486332C72F7}" type="slidenum">
              <a:rPr lang="en-IN" smtClean="0"/>
              <a:t>14</a:t>
            </a:fld>
            <a:endParaRPr lang="en-IN"/>
          </a:p>
        </p:txBody>
      </p:sp>
      <p:sp>
        <p:nvSpPr>
          <p:cNvPr id="5" name="TextBox 4">
            <a:extLst>
              <a:ext uri="{FF2B5EF4-FFF2-40B4-BE49-F238E27FC236}">
                <a16:creationId xmlns:a16="http://schemas.microsoft.com/office/drawing/2014/main" id="{A71187DD-986E-23CF-574E-933FBA6BFB40}"/>
              </a:ext>
            </a:extLst>
          </p:cNvPr>
          <p:cNvSpPr txBox="1"/>
          <p:nvPr/>
        </p:nvSpPr>
        <p:spPr>
          <a:xfrm>
            <a:off x="698740" y="931653"/>
            <a:ext cx="9937630" cy="4278094"/>
          </a:xfrm>
          <a:prstGeom prst="rect">
            <a:avLst/>
          </a:prstGeom>
          <a:noFill/>
        </p:spPr>
        <p:txBody>
          <a:bodyPr wrap="square" rtlCol="0">
            <a:spAutoFit/>
          </a:bodyPr>
          <a:lstStyle/>
          <a:p>
            <a:r>
              <a:rPr lang="en-GB" sz="1800" b="1" dirty="0">
                <a:latin typeface="Times New Roman"/>
                <a:cs typeface="Times New Roman"/>
              </a:rPr>
              <a:t>[2]. Music Recommendation Based on Face Emotion Recognition, j</a:t>
            </a:r>
            <a:r>
              <a:rPr lang="en-GB" sz="1800" b="1" dirty="0">
                <a:latin typeface="Times New Roman"/>
                <a:ea typeface="+mj-lt"/>
                <a:cs typeface="+mj-lt"/>
              </a:rPr>
              <a:t>ournal of Informatics Electrical and Electronics Engineering (JIEEE), A2Z Journals, Volume:  2,2021</a:t>
            </a:r>
          </a:p>
          <a:p>
            <a:endParaRPr lang="en-GB" b="1" dirty="0">
              <a:latin typeface="Times New Roman"/>
              <a:ea typeface="+mj-lt"/>
              <a:cs typeface="+mj-lt"/>
            </a:endParaRPr>
          </a:p>
          <a:p>
            <a:pPr marL="342900" indent="-342900" algn="just">
              <a:buFont typeface="Arial" panose="020B0604020202020204" pitchFamily="34" charset="0"/>
              <a:buChar char="•"/>
            </a:pPr>
            <a:r>
              <a:rPr lang="en-GB" sz="1900" dirty="0">
                <a:latin typeface="Times New Roman"/>
                <a:ea typeface="+mn-lt"/>
                <a:cs typeface="+mn-lt"/>
              </a:rPr>
              <a:t>This paper uses support vector machine (SVM), extreme learning machine (ELM), and convolutional neural network</a:t>
            </a:r>
            <a:endParaRPr lang="en-US" dirty="0"/>
          </a:p>
          <a:p>
            <a:pPr marL="285750" indent="-285750" algn="just">
              <a:buFont typeface="Arial" panose="020B0604020202020204" pitchFamily="34" charset="0"/>
              <a:buChar char="•"/>
            </a:pPr>
            <a:r>
              <a:rPr lang="en-GB" sz="1800" dirty="0">
                <a:latin typeface="Times New Roman"/>
                <a:ea typeface="+mn-lt"/>
                <a:cs typeface="+mn-lt"/>
              </a:rPr>
              <a:t>The dataset we used for emotion detection is from Kaggle Facial Expression Recognition. Dataset for the music player has been created from Bollywood Hindi songs. </a:t>
            </a:r>
            <a:endParaRPr lang="en-GB" sz="1800" dirty="0">
              <a:latin typeface="Times New Roman"/>
              <a:ea typeface="+mn-lt"/>
              <a:cs typeface="Times New Roman"/>
            </a:endParaRPr>
          </a:p>
          <a:p>
            <a:pPr marL="285750" indent="-285750" algn="just">
              <a:buFont typeface="Arial" panose="020B0604020202020204" pitchFamily="34" charset="0"/>
              <a:buChar char="•"/>
            </a:pPr>
            <a:r>
              <a:rPr lang="en-GB" sz="1800" dirty="0">
                <a:latin typeface="Times New Roman"/>
                <a:ea typeface="+mn-lt"/>
                <a:cs typeface="+mn-lt"/>
              </a:rPr>
              <a:t>The database is FER2013 which is split into two parts training and testing dataset. The training dataset consists of 24176 and the testing dataset contains 6043 images. There are 48x48 pixel grayscale images of faces in the dataset. Each image in FER-2013 is </a:t>
            </a:r>
            <a:r>
              <a:rPr lang="en-GB" sz="1800" dirty="0" err="1">
                <a:latin typeface="Times New Roman"/>
                <a:ea typeface="+mn-lt"/>
                <a:cs typeface="+mn-lt"/>
              </a:rPr>
              <a:t>labeled</a:t>
            </a:r>
            <a:r>
              <a:rPr lang="en-GB" sz="1800" dirty="0">
                <a:latin typeface="Times New Roman"/>
                <a:ea typeface="+mn-lt"/>
                <a:cs typeface="+mn-lt"/>
              </a:rPr>
              <a:t> as one of five emotions: happy, sad, angry, surprise, and neutral.</a:t>
            </a:r>
          </a:p>
          <a:p>
            <a:pPr marL="285750" indent="-285750" algn="just">
              <a:buFont typeface="Arial" panose="020B0604020202020204" pitchFamily="34" charset="0"/>
              <a:buChar char="•"/>
            </a:pPr>
            <a:r>
              <a:rPr lang="en-GB" sz="1800" dirty="0">
                <a:latin typeface="Times New Roman"/>
                <a:ea typeface="+mn-lt"/>
                <a:cs typeface="+mn-lt"/>
              </a:rPr>
              <a:t>Implementation of facial emotion detection is performed using Convolutional Neural Network which gives approximately 95.14% of accuracy .</a:t>
            </a:r>
          </a:p>
          <a:p>
            <a:pPr marL="0" indent="0" algn="just">
              <a:buNone/>
            </a:pPr>
            <a:r>
              <a:rPr lang="en-GB" sz="1800" dirty="0">
                <a:latin typeface="Times New Roman"/>
                <a:cs typeface="Calibri"/>
              </a:rPr>
              <a:t>                                                     </a:t>
            </a:r>
          </a:p>
          <a:p>
            <a:endParaRPr lang="en-GB" b="1" dirty="0">
              <a:latin typeface="Times New Roman"/>
              <a:ea typeface="+mj-lt"/>
              <a:cs typeface="+mj-lt"/>
            </a:endParaRPr>
          </a:p>
        </p:txBody>
      </p:sp>
      <p:pic>
        <p:nvPicPr>
          <p:cNvPr id="6" name="Picture 4" descr="Table&#10;&#10;Description automatically generated">
            <a:extLst>
              <a:ext uri="{FF2B5EF4-FFF2-40B4-BE49-F238E27FC236}">
                <a16:creationId xmlns:a16="http://schemas.microsoft.com/office/drawing/2014/main" id="{C7BD37B7-C703-A248-BF04-D189CD4F9E8F}"/>
              </a:ext>
            </a:extLst>
          </p:cNvPr>
          <p:cNvPicPr>
            <a:picLocks noChangeAspect="1"/>
          </p:cNvPicPr>
          <p:nvPr/>
        </p:nvPicPr>
        <p:blipFill>
          <a:blip r:embed="rId2"/>
          <a:stretch>
            <a:fillRect/>
          </a:stretch>
        </p:blipFill>
        <p:spPr>
          <a:xfrm>
            <a:off x="3526972" y="4848197"/>
            <a:ext cx="4633355" cy="986015"/>
          </a:xfrm>
          <a:prstGeom prst="rect">
            <a:avLst/>
          </a:prstGeom>
        </p:spPr>
      </p:pic>
    </p:spTree>
    <p:extLst>
      <p:ext uri="{BB962C8B-B14F-4D97-AF65-F5344CB8AC3E}">
        <p14:creationId xmlns:p14="http://schemas.microsoft.com/office/powerpoint/2010/main" val="183786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95DAD-EE39-2C6B-AD61-01B47E2CFF82}"/>
              </a:ext>
            </a:extLst>
          </p:cNvPr>
          <p:cNvSpPr>
            <a:spLocks noGrp="1"/>
          </p:cNvSpPr>
          <p:nvPr>
            <p:ph type="dt" sz="half" idx="10"/>
          </p:nvPr>
        </p:nvSpPr>
        <p:spPr/>
        <p:txBody>
          <a:bodyPr/>
          <a:lstStyle/>
          <a:p>
            <a:fld id="{86DEFE0D-F396-4EDF-AF17-05A6EB02347C}" type="datetime2">
              <a:rPr lang="en-IN" smtClean="0"/>
              <a:t>Friday, 17 March 2023</a:t>
            </a:fld>
            <a:endParaRPr lang="en-IN"/>
          </a:p>
        </p:txBody>
      </p:sp>
      <p:sp>
        <p:nvSpPr>
          <p:cNvPr id="3" name="Footer Placeholder 2">
            <a:extLst>
              <a:ext uri="{FF2B5EF4-FFF2-40B4-BE49-F238E27FC236}">
                <a16:creationId xmlns:a16="http://schemas.microsoft.com/office/drawing/2014/main" id="{4CBE0CEC-D242-7AFD-A6CF-54C1A187D441}"/>
              </a:ext>
            </a:extLst>
          </p:cNvPr>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4" name="Slide Number Placeholder 3">
            <a:extLst>
              <a:ext uri="{FF2B5EF4-FFF2-40B4-BE49-F238E27FC236}">
                <a16:creationId xmlns:a16="http://schemas.microsoft.com/office/drawing/2014/main" id="{6E33B5E0-2204-19B7-78DA-84D9E8C1FDBE}"/>
              </a:ext>
            </a:extLst>
          </p:cNvPr>
          <p:cNvSpPr>
            <a:spLocks noGrp="1"/>
          </p:cNvSpPr>
          <p:nvPr>
            <p:ph type="sldNum" sz="quarter" idx="12"/>
          </p:nvPr>
        </p:nvSpPr>
        <p:spPr/>
        <p:txBody>
          <a:bodyPr/>
          <a:lstStyle/>
          <a:p>
            <a:fld id="{7DDC74A7-8E3A-44D8-B21A-0486332C72F7}" type="slidenum">
              <a:rPr lang="en-IN" smtClean="0"/>
              <a:t>15</a:t>
            </a:fld>
            <a:endParaRPr lang="en-IN"/>
          </a:p>
        </p:txBody>
      </p:sp>
      <p:sp>
        <p:nvSpPr>
          <p:cNvPr id="5" name="TextBox 4">
            <a:extLst>
              <a:ext uri="{FF2B5EF4-FFF2-40B4-BE49-F238E27FC236}">
                <a16:creationId xmlns:a16="http://schemas.microsoft.com/office/drawing/2014/main" id="{473CCF13-80EE-4ED0-4D63-248F01615D82}"/>
              </a:ext>
            </a:extLst>
          </p:cNvPr>
          <p:cNvSpPr txBox="1"/>
          <p:nvPr/>
        </p:nvSpPr>
        <p:spPr>
          <a:xfrm>
            <a:off x="715992" y="707366"/>
            <a:ext cx="10903789" cy="4662815"/>
          </a:xfrm>
          <a:prstGeom prst="rect">
            <a:avLst/>
          </a:prstGeom>
          <a:noFill/>
        </p:spPr>
        <p:txBody>
          <a:bodyPr wrap="square" rtlCol="0">
            <a:spAutoFit/>
          </a:bodyPr>
          <a:lstStyle/>
          <a:p>
            <a:r>
              <a:rPr lang="en-GB" sz="1800" b="1" dirty="0">
                <a:latin typeface="Times New Roman"/>
                <a:cs typeface="Calibri Light"/>
              </a:rPr>
              <a:t>[3].</a:t>
            </a:r>
            <a:r>
              <a:rPr lang="en-GB" sz="1800" b="1" dirty="0">
                <a:latin typeface="Times New Roman"/>
                <a:ea typeface="+mj-lt"/>
                <a:cs typeface="+mj-lt"/>
              </a:rPr>
              <a:t>EMOTION BASED MUSIC RECOMMENDATION SYSTEM, </a:t>
            </a:r>
            <a:r>
              <a:rPr lang="en-GB" sz="1800" b="1" dirty="0" err="1">
                <a:latin typeface="Times New Roman"/>
                <a:ea typeface="+mj-lt"/>
                <a:cs typeface="+mj-lt"/>
              </a:rPr>
              <a:t>Dr.Sunil</a:t>
            </a:r>
            <a:r>
              <a:rPr lang="en-GB" sz="1800" b="1" dirty="0">
                <a:latin typeface="Times New Roman"/>
                <a:ea typeface="+mj-lt"/>
                <a:cs typeface="+mj-lt"/>
              </a:rPr>
              <a:t> </a:t>
            </a:r>
            <a:r>
              <a:rPr lang="en-GB" sz="1800" b="1" dirty="0" err="1">
                <a:latin typeface="Times New Roman"/>
                <a:ea typeface="+mj-lt"/>
                <a:cs typeface="+mj-lt"/>
              </a:rPr>
              <a:t>Bhutada</a:t>
            </a:r>
            <a:r>
              <a:rPr lang="en-GB" sz="1800" b="1" dirty="0">
                <a:latin typeface="Times New Roman"/>
                <a:ea typeface="+mj-lt"/>
                <a:cs typeface="+mj-lt"/>
              </a:rPr>
              <a:t>, assistant Professor,2020 JETIR April 2020, Volume 7, Issue 4.</a:t>
            </a:r>
          </a:p>
          <a:p>
            <a:endParaRPr lang="en-GB" b="1" dirty="0">
              <a:latin typeface="Times New Roman"/>
              <a:ea typeface="+mj-lt"/>
              <a:cs typeface="+mj-lt"/>
            </a:endParaRPr>
          </a:p>
          <a:p>
            <a:endParaRPr lang="en-GB" b="1" dirty="0">
              <a:latin typeface="Times New Roman"/>
              <a:ea typeface="+mj-lt"/>
              <a:cs typeface="+mj-lt"/>
            </a:endParaRPr>
          </a:p>
          <a:p>
            <a:pPr marL="285750" indent="-285750" algn="just">
              <a:lnSpc>
                <a:spcPct val="150000"/>
              </a:lnSpc>
              <a:buFont typeface="Arial" panose="020B0604020202020204" pitchFamily="34" charset="0"/>
              <a:buChar char="•"/>
            </a:pPr>
            <a:r>
              <a:rPr lang="en-GB" sz="1800" dirty="0">
                <a:latin typeface="Times New Roman"/>
                <a:ea typeface="+mn-lt"/>
                <a:cs typeface="+mn-lt"/>
              </a:rPr>
              <a:t>This image processing system is used for reducing the face space dimensions using the principal component analysis(PCA) method and then it applies fishers linear discriminant(FDL) or the LDA method to obtain the feature of the image characteristics.</a:t>
            </a:r>
            <a:endParaRPr lang="en-US" dirty="0"/>
          </a:p>
          <a:p>
            <a:pPr marL="285750" indent="-285750" algn="just">
              <a:lnSpc>
                <a:spcPct val="150000"/>
              </a:lnSpc>
              <a:buFont typeface="Arial" panose="020B0604020202020204" pitchFamily="34" charset="0"/>
              <a:buChar char="•"/>
            </a:pPr>
            <a:r>
              <a:rPr lang="en-GB" sz="1800" dirty="0">
                <a:latin typeface="Times New Roman"/>
                <a:cs typeface="Calibri"/>
              </a:rPr>
              <a:t>This study uses two algorithms. They are Fisher Face algorithm, </a:t>
            </a:r>
            <a:r>
              <a:rPr lang="en-GB" sz="1800" dirty="0" err="1">
                <a:latin typeface="Times New Roman"/>
                <a:cs typeface="Calibri"/>
              </a:rPr>
              <a:t>Haarcascade</a:t>
            </a:r>
            <a:r>
              <a:rPr lang="en-GB" sz="1800" dirty="0">
                <a:latin typeface="Times New Roman"/>
                <a:cs typeface="Calibri"/>
              </a:rPr>
              <a:t> algorithm.</a:t>
            </a:r>
          </a:p>
          <a:p>
            <a:pPr marL="285750" indent="-285750" algn="just">
              <a:lnSpc>
                <a:spcPct val="150000"/>
              </a:lnSpc>
              <a:buFont typeface="Arial" panose="020B0604020202020204" pitchFamily="34" charset="0"/>
              <a:buChar char="•"/>
            </a:pPr>
            <a:r>
              <a:rPr lang="en-GB" sz="1800" dirty="0">
                <a:latin typeface="Times New Roman"/>
                <a:cs typeface="Calibri"/>
              </a:rPr>
              <a:t>The steps are face capturing, face detection, emotion classification, Music recommendation.</a:t>
            </a:r>
          </a:p>
          <a:p>
            <a:pPr marL="285750" indent="-285750" algn="just">
              <a:lnSpc>
                <a:spcPct val="150000"/>
              </a:lnSpc>
              <a:buFont typeface="Arial" panose="020B0604020202020204" pitchFamily="34" charset="0"/>
              <a:buChar char="•"/>
            </a:pPr>
            <a:r>
              <a:rPr lang="en-GB" sz="1800" dirty="0">
                <a:latin typeface="Times New Roman"/>
                <a:cs typeface="Calibri"/>
              </a:rPr>
              <a:t>The dataset is from </a:t>
            </a:r>
            <a:r>
              <a:rPr lang="en-GB" sz="1800" dirty="0" err="1">
                <a:latin typeface="Times New Roman"/>
                <a:cs typeface="Calibri"/>
              </a:rPr>
              <a:t>kaggle</a:t>
            </a:r>
            <a:r>
              <a:rPr lang="en-GB" sz="1800" dirty="0">
                <a:latin typeface="Times New Roman"/>
                <a:cs typeface="Calibri"/>
              </a:rPr>
              <a:t> which is FER2013 which contains huge amount of data.</a:t>
            </a:r>
          </a:p>
          <a:p>
            <a:pPr marL="285750" indent="-285750" algn="just">
              <a:lnSpc>
                <a:spcPct val="150000"/>
              </a:lnSpc>
              <a:buFont typeface="Arial" panose="020B0604020202020204" pitchFamily="34" charset="0"/>
              <a:buChar char="•"/>
            </a:pPr>
            <a:r>
              <a:rPr lang="en-GB" sz="1800" dirty="0">
                <a:latin typeface="Times New Roman"/>
                <a:cs typeface="Calibri"/>
              </a:rPr>
              <a:t>The accuracy of this paper is around 89% which doesn’t give perfect results for angry emotion.</a:t>
            </a:r>
          </a:p>
          <a:p>
            <a:endParaRPr lang="en-GB" sz="1800" dirty="0">
              <a:latin typeface="Times New Roman"/>
              <a:cs typeface="Calibri"/>
            </a:endParaRPr>
          </a:p>
          <a:p>
            <a:endParaRPr lang="en-IN" dirty="0"/>
          </a:p>
        </p:txBody>
      </p:sp>
    </p:spTree>
    <p:extLst>
      <p:ext uri="{BB962C8B-B14F-4D97-AF65-F5344CB8AC3E}">
        <p14:creationId xmlns:p14="http://schemas.microsoft.com/office/powerpoint/2010/main" val="381578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0559F-56F2-0596-A508-82DCB1E17A05}"/>
              </a:ext>
            </a:extLst>
          </p:cNvPr>
          <p:cNvSpPr>
            <a:spLocks noGrp="1"/>
          </p:cNvSpPr>
          <p:nvPr>
            <p:ph type="dt" sz="half" idx="10"/>
          </p:nvPr>
        </p:nvSpPr>
        <p:spPr/>
        <p:txBody>
          <a:bodyPr/>
          <a:lstStyle/>
          <a:p>
            <a:fld id="{86DEFE0D-F396-4EDF-AF17-05A6EB02347C}" type="datetime2">
              <a:rPr lang="en-IN" smtClean="0"/>
              <a:t>Friday, 17 March 2023</a:t>
            </a:fld>
            <a:endParaRPr lang="en-IN"/>
          </a:p>
        </p:txBody>
      </p:sp>
      <p:sp>
        <p:nvSpPr>
          <p:cNvPr id="3" name="Footer Placeholder 2">
            <a:extLst>
              <a:ext uri="{FF2B5EF4-FFF2-40B4-BE49-F238E27FC236}">
                <a16:creationId xmlns:a16="http://schemas.microsoft.com/office/drawing/2014/main" id="{9B7C55B4-B9E8-5837-0D63-7C741202E094}"/>
              </a:ext>
            </a:extLst>
          </p:cNvPr>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4" name="Slide Number Placeholder 3">
            <a:extLst>
              <a:ext uri="{FF2B5EF4-FFF2-40B4-BE49-F238E27FC236}">
                <a16:creationId xmlns:a16="http://schemas.microsoft.com/office/drawing/2014/main" id="{C1A4A460-3C0E-38E7-33BD-94D1F66C8BB8}"/>
              </a:ext>
            </a:extLst>
          </p:cNvPr>
          <p:cNvSpPr>
            <a:spLocks noGrp="1"/>
          </p:cNvSpPr>
          <p:nvPr>
            <p:ph type="sldNum" sz="quarter" idx="12"/>
          </p:nvPr>
        </p:nvSpPr>
        <p:spPr/>
        <p:txBody>
          <a:bodyPr/>
          <a:lstStyle/>
          <a:p>
            <a:fld id="{7DDC74A7-8E3A-44D8-B21A-0486332C72F7}" type="slidenum">
              <a:rPr lang="en-IN" smtClean="0"/>
              <a:t>16</a:t>
            </a:fld>
            <a:endParaRPr lang="en-IN"/>
          </a:p>
        </p:txBody>
      </p:sp>
      <p:sp>
        <p:nvSpPr>
          <p:cNvPr id="5" name="TextBox 4">
            <a:extLst>
              <a:ext uri="{FF2B5EF4-FFF2-40B4-BE49-F238E27FC236}">
                <a16:creationId xmlns:a16="http://schemas.microsoft.com/office/drawing/2014/main" id="{B04DCD4B-F97E-8364-C59C-1C24CF08A40E}"/>
              </a:ext>
            </a:extLst>
          </p:cNvPr>
          <p:cNvSpPr txBox="1"/>
          <p:nvPr/>
        </p:nvSpPr>
        <p:spPr>
          <a:xfrm>
            <a:off x="983411" y="923026"/>
            <a:ext cx="10541480" cy="5355312"/>
          </a:xfrm>
          <a:prstGeom prst="rect">
            <a:avLst/>
          </a:prstGeom>
          <a:noFill/>
        </p:spPr>
        <p:txBody>
          <a:bodyPr wrap="square" rtlCol="0">
            <a:spAutoFit/>
          </a:bodyPr>
          <a:lstStyle/>
          <a:p>
            <a:r>
              <a:rPr lang="en-GB" sz="1800" b="1" dirty="0">
                <a:latin typeface="Times New Roman"/>
                <a:cs typeface="Calibri Light"/>
              </a:rPr>
              <a:t>[4].</a:t>
            </a:r>
            <a:r>
              <a:rPr lang="en-GB" sz="1800" b="1" dirty="0">
                <a:latin typeface="Times New Roman"/>
                <a:ea typeface="+mj-lt"/>
                <a:cs typeface="+mj-lt"/>
              </a:rPr>
              <a:t>EMOTION BASED MUSIC RECOMMENDATION SYSTEM H. Immanuel James1, J. James </a:t>
            </a:r>
            <a:r>
              <a:rPr lang="en-GB" sz="1800" b="1" dirty="0" err="1">
                <a:latin typeface="Times New Roman"/>
                <a:ea typeface="+mj-lt"/>
                <a:cs typeface="+mj-lt"/>
              </a:rPr>
              <a:t>Anto</a:t>
            </a:r>
            <a:r>
              <a:rPr lang="en-GB" sz="1800" b="1" dirty="0">
                <a:latin typeface="Times New Roman"/>
                <a:ea typeface="+mj-lt"/>
                <a:cs typeface="+mj-lt"/>
              </a:rPr>
              <a:t> Arnold2, J. Maria </a:t>
            </a:r>
            <a:r>
              <a:rPr lang="en-GB" sz="1800" b="1" dirty="0" err="1">
                <a:latin typeface="Times New Roman"/>
                <a:ea typeface="+mj-lt"/>
                <a:cs typeface="+mj-lt"/>
              </a:rPr>
              <a:t>Masilla</a:t>
            </a:r>
            <a:r>
              <a:rPr lang="en-GB" sz="1800" b="1" dirty="0">
                <a:latin typeface="Times New Roman"/>
                <a:ea typeface="+mj-lt"/>
                <a:cs typeface="+mj-lt"/>
              </a:rPr>
              <a:t> Ruban3, M. Tamilarasan4, R. Saranya5 , International Research Journal of Engineering and Technology (IRJET), Volume: 06 Issue: 03 | Mar 2019 </a:t>
            </a:r>
          </a:p>
          <a:p>
            <a:endParaRPr lang="en-GB" b="1" dirty="0">
              <a:latin typeface="Times New Roman"/>
              <a:ea typeface="+mj-lt"/>
              <a:cs typeface="+mj-lt"/>
            </a:endParaRPr>
          </a:p>
          <a:p>
            <a:pPr algn="just"/>
            <a:r>
              <a:rPr lang="en-GB" sz="1800" dirty="0">
                <a:latin typeface="Times New Roman"/>
                <a:ea typeface="+mn-lt"/>
                <a:cs typeface="+mn-lt"/>
              </a:rPr>
              <a:t>The outcome of the project is split into 2 phases: </a:t>
            </a:r>
            <a:endParaRPr lang="en-US" dirty="0"/>
          </a:p>
          <a:p>
            <a:pPr marL="0" indent="0" algn="just">
              <a:buNone/>
            </a:pPr>
            <a:r>
              <a:rPr lang="en-GB" sz="1800" dirty="0">
                <a:latin typeface="Times New Roman"/>
                <a:ea typeface="+mn-lt"/>
                <a:cs typeface="+mn-lt"/>
              </a:rPr>
              <a:t>              1. Develop a software to recognize user emotion based on facial expression using Python. </a:t>
            </a:r>
          </a:p>
          <a:p>
            <a:pPr marL="0" indent="0" algn="just">
              <a:buNone/>
            </a:pPr>
            <a:r>
              <a:rPr lang="en-GB" sz="1800" dirty="0">
                <a:latin typeface="Times New Roman"/>
                <a:ea typeface="+mn-lt"/>
                <a:cs typeface="+mn-lt"/>
              </a:rPr>
              <a:t>              2. Integrate the python code into the web service and play the music based on the facial expression. </a:t>
            </a:r>
          </a:p>
          <a:p>
            <a:pPr algn="just"/>
            <a:r>
              <a:rPr lang="en-GB" sz="1800" dirty="0">
                <a:latin typeface="Times New Roman"/>
                <a:cs typeface="Calibri"/>
              </a:rPr>
              <a:t>This paper uses SVM classifier, linear classifier for the training of the music system.</a:t>
            </a:r>
          </a:p>
          <a:p>
            <a:pPr algn="just"/>
            <a:r>
              <a:rPr lang="en-GB" sz="1800" dirty="0">
                <a:latin typeface="Times New Roman"/>
                <a:cs typeface="Calibri"/>
              </a:rPr>
              <a:t>According to this paper linear classifier takes less time for the detection of facial features compared to SVM classifier.</a:t>
            </a:r>
          </a:p>
          <a:p>
            <a:pPr algn="just"/>
            <a:r>
              <a:rPr lang="en-GB" sz="1800" dirty="0">
                <a:latin typeface="Times New Roman"/>
                <a:cs typeface="Calibri"/>
              </a:rPr>
              <a:t>The steps that were followed-</a:t>
            </a:r>
          </a:p>
          <a:p>
            <a:pPr marL="0" indent="0" algn="just">
              <a:buNone/>
            </a:pPr>
            <a:r>
              <a:rPr lang="en-GB" sz="1800" dirty="0">
                <a:latin typeface="Times New Roman"/>
                <a:cs typeface="Calibri"/>
              </a:rPr>
              <a:t>              1. face detection</a:t>
            </a:r>
          </a:p>
          <a:p>
            <a:pPr marL="0" indent="0" algn="just">
              <a:buNone/>
            </a:pPr>
            <a:r>
              <a:rPr lang="en-GB" sz="1800" dirty="0">
                <a:latin typeface="Times New Roman"/>
                <a:cs typeface="Calibri"/>
              </a:rPr>
              <a:t>              2. segmentation</a:t>
            </a:r>
          </a:p>
          <a:p>
            <a:pPr marL="0" indent="0" algn="just">
              <a:buNone/>
            </a:pPr>
            <a:r>
              <a:rPr lang="en-GB" sz="1800" dirty="0">
                <a:latin typeface="Times New Roman"/>
                <a:cs typeface="Calibri"/>
              </a:rPr>
              <a:t>              3. performing SVM classification</a:t>
            </a:r>
            <a:endParaRPr lang="en-GB" dirty="0">
              <a:latin typeface="Calibri" panose="020F0502020204030204"/>
              <a:cs typeface="Calibri"/>
            </a:endParaRPr>
          </a:p>
          <a:p>
            <a:pPr marL="0" indent="0" algn="just">
              <a:buNone/>
            </a:pPr>
            <a:r>
              <a:rPr lang="en-GB" sz="1800" dirty="0">
                <a:latin typeface="Times New Roman"/>
                <a:cs typeface="Calibri"/>
              </a:rPr>
              <a:t>              4. emotion classification</a:t>
            </a:r>
            <a:endParaRPr lang="en-GB" dirty="0">
              <a:latin typeface="Calibri" panose="020F0502020204030204"/>
              <a:cs typeface="Calibri"/>
            </a:endParaRPr>
          </a:p>
          <a:p>
            <a:pPr marL="0" indent="0" algn="just">
              <a:buNone/>
            </a:pPr>
            <a:r>
              <a:rPr lang="en-GB" sz="1800" dirty="0">
                <a:latin typeface="Times New Roman"/>
                <a:cs typeface="Calibri"/>
              </a:rPr>
              <a:t>              5. Music recommendation</a:t>
            </a:r>
            <a:endParaRPr lang="en-GB" dirty="0">
              <a:latin typeface="Calibri" panose="020F0502020204030204"/>
              <a:cs typeface="Calibri"/>
            </a:endParaRPr>
          </a:p>
          <a:p>
            <a:pPr algn="just"/>
            <a:r>
              <a:rPr lang="en-GB" sz="1800" dirty="0">
                <a:latin typeface="Times New Roman"/>
                <a:ea typeface="+mn-lt"/>
                <a:cs typeface="+mn-lt"/>
              </a:rPr>
              <a:t>The efficiency of classifier is about 90-95%. so that even when there is any changes in the face due to environmental conditions the system can still identify the face and the emotion being expressed.</a:t>
            </a:r>
            <a:endParaRPr lang="en-GB" sz="1800" dirty="0">
              <a:latin typeface="Times New Roman"/>
              <a:cs typeface="Calibri"/>
            </a:endParaRPr>
          </a:p>
          <a:p>
            <a:endParaRPr lang="en-GB" b="1" dirty="0">
              <a:latin typeface="Times New Roman"/>
              <a:ea typeface="+mj-lt"/>
              <a:cs typeface="+mj-lt"/>
            </a:endParaRPr>
          </a:p>
        </p:txBody>
      </p:sp>
    </p:spTree>
    <p:extLst>
      <p:ext uri="{BB962C8B-B14F-4D97-AF65-F5344CB8AC3E}">
        <p14:creationId xmlns:p14="http://schemas.microsoft.com/office/powerpoint/2010/main" val="53657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4691B-0CC4-5F3A-0109-5FFE72C3292A}"/>
              </a:ext>
            </a:extLst>
          </p:cNvPr>
          <p:cNvSpPr>
            <a:spLocks noGrp="1"/>
          </p:cNvSpPr>
          <p:nvPr>
            <p:ph type="dt" sz="half" idx="10"/>
          </p:nvPr>
        </p:nvSpPr>
        <p:spPr/>
        <p:txBody>
          <a:bodyPr/>
          <a:lstStyle/>
          <a:p>
            <a:fld id="{86DEFE0D-F396-4EDF-AF17-05A6EB02347C}" type="datetime2">
              <a:rPr lang="en-IN" smtClean="0"/>
              <a:t>Friday, 17 March 2023</a:t>
            </a:fld>
            <a:endParaRPr lang="en-IN"/>
          </a:p>
        </p:txBody>
      </p:sp>
      <p:sp>
        <p:nvSpPr>
          <p:cNvPr id="3" name="Footer Placeholder 2">
            <a:extLst>
              <a:ext uri="{FF2B5EF4-FFF2-40B4-BE49-F238E27FC236}">
                <a16:creationId xmlns:a16="http://schemas.microsoft.com/office/drawing/2014/main" id="{93861A7B-0ED8-AD5D-E392-CD26AADCD6E5}"/>
              </a:ext>
            </a:extLst>
          </p:cNvPr>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4" name="Slide Number Placeholder 3">
            <a:extLst>
              <a:ext uri="{FF2B5EF4-FFF2-40B4-BE49-F238E27FC236}">
                <a16:creationId xmlns:a16="http://schemas.microsoft.com/office/drawing/2014/main" id="{39207D16-18B9-CAC5-A826-77652545CAF2}"/>
              </a:ext>
            </a:extLst>
          </p:cNvPr>
          <p:cNvSpPr>
            <a:spLocks noGrp="1"/>
          </p:cNvSpPr>
          <p:nvPr>
            <p:ph type="sldNum" sz="quarter" idx="12"/>
          </p:nvPr>
        </p:nvSpPr>
        <p:spPr/>
        <p:txBody>
          <a:bodyPr/>
          <a:lstStyle/>
          <a:p>
            <a:fld id="{7DDC74A7-8E3A-44D8-B21A-0486332C72F7}" type="slidenum">
              <a:rPr lang="en-IN" smtClean="0"/>
              <a:t>17</a:t>
            </a:fld>
            <a:endParaRPr lang="en-IN"/>
          </a:p>
        </p:txBody>
      </p:sp>
      <p:sp>
        <p:nvSpPr>
          <p:cNvPr id="5" name="TextBox 4">
            <a:extLst>
              <a:ext uri="{FF2B5EF4-FFF2-40B4-BE49-F238E27FC236}">
                <a16:creationId xmlns:a16="http://schemas.microsoft.com/office/drawing/2014/main" id="{2E92B648-B7B3-4BE3-2C35-7B71643DFB89}"/>
              </a:ext>
            </a:extLst>
          </p:cNvPr>
          <p:cNvSpPr txBox="1"/>
          <p:nvPr/>
        </p:nvSpPr>
        <p:spPr>
          <a:xfrm>
            <a:off x="474452" y="603849"/>
            <a:ext cx="10879347" cy="5355312"/>
          </a:xfrm>
          <a:prstGeom prst="rect">
            <a:avLst/>
          </a:prstGeom>
          <a:noFill/>
        </p:spPr>
        <p:txBody>
          <a:bodyPr wrap="square" rtlCol="0">
            <a:spAutoFit/>
          </a:bodyPr>
          <a:lstStyle/>
          <a:p>
            <a:r>
              <a:rPr lang="en-GB" sz="1800" b="1" dirty="0">
                <a:latin typeface="Times New Roman"/>
                <a:cs typeface="Calibri Light"/>
              </a:rPr>
              <a:t>[5]. </a:t>
            </a:r>
            <a:r>
              <a:rPr lang="en-GB" sz="1800" b="1" dirty="0">
                <a:latin typeface="Times New Roman"/>
                <a:ea typeface="+mj-lt"/>
                <a:cs typeface="+mj-lt"/>
              </a:rPr>
              <a:t>Mood based Music Recommendation System, International Journal of Engineering Research &amp; Technology (IJERT) http://www.ijert.org ISSN: 2278-0181 IJERTV10IS060253 Published by : www.ijert.org Vol. 10 Issue 06, June-2021</a:t>
            </a:r>
          </a:p>
          <a:p>
            <a:endParaRPr lang="en-GB" b="1" dirty="0">
              <a:latin typeface="Times New Roman"/>
              <a:ea typeface="+mj-lt"/>
              <a:cs typeface="+mj-lt"/>
            </a:endParaRPr>
          </a:p>
          <a:p>
            <a:pPr marL="285750" indent="-285750" algn="just">
              <a:buFont typeface="Arial" panose="020B0604020202020204" pitchFamily="34" charset="0"/>
              <a:buChar char="•"/>
            </a:pPr>
            <a:r>
              <a:rPr lang="en-GB" sz="1800" dirty="0">
                <a:latin typeface="Times New Roman"/>
                <a:ea typeface="+mn-lt"/>
                <a:cs typeface="+mn-lt"/>
              </a:rPr>
              <a:t>The dataset used for training was obtained by combining FER 2013 dataset and MMA Facial Expression Recognition dataset from Kaggle. The FER 2013 dataset contained grayscale images of size 48x48 pixels. The MMA Facial Expression Recognition dataset had images of different specifications. </a:t>
            </a:r>
            <a:r>
              <a:rPr lang="en-GB" sz="1800" dirty="0" err="1">
                <a:latin typeface="Times New Roman"/>
                <a:ea typeface="+mn-lt"/>
                <a:cs typeface="+mn-lt"/>
              </a:rPr>
              <a:t>Keras</a:t>
            </a:r>
            <a:r>
              <a:rPr lang="en-GB" sz="1800" dirty="0">
                <a:latin typeface="Times New Roman"/>
                <a:ea typeface="+mn-lt"/>
                <a:cs typeface="+mn-lt"/>
              </a:rPr>
              <a:t> to train and test our model for seven classes - happy, angry, neutral, sad, surprise, fear and </a:t>
            </a:r>
            <a:r>
              <a:rPr lang="en-GB" sz="1800" dirty="0" err="1">
                <a:latin typeface="Times New Roman"/>
                <a:ea typeface="+mn-lt"/>
                <a:cs typeface="+mn-lt"/>
              </a:rPr>
              <a:t>disgust.model</a:t>
            </a:r>
            <a:r>
              <a:rPr lang="en-GB" sz="1800" dirty="0">
                <a:latin typeface="Times New Roman"/>
                <a:ea typeface="+mn-lt"/>
                <a:cs typeface="+mn-lt"/>
              </a:rPr>
              <a:t> trained it for 25 epochs and achieved an accuracy of approximately 75% for mood detection.</a:t>
            </a:r>
            <a:endParaRPr lang="en-US" dirty="0"/>
          </a:p>
          <a:p>
            <a:pPr marL="285750" indent="-285750" algn="just">
              <a:buFont typeface="Arial" panose="020B0604020202020204" pitchFamily="34" charset="0"/>
              <a:buChar char="•"/>
            </a:pPr>
            <a:r>
              <a:rPr lang="en-GB" sz="1800" dirty="0">
                <a:latin typeface="Times New Roman"/>
                <a:cs typeface="Calibri"/>
              </a:rPr>
              <a:t>This paper classified the project into 4 modules they are Mood detection model, Music recommendation, Integration.</a:t>
            </a:r>
          </a:p>
          <a:p>
            <a:pPr marL="285750" indent="-285750" algn="just">
              <a:buFont typeface="Arial" panose="020B0604020202020204" pitchFamily="34" charset="0"/>
              <a:buChar char="•"/>
            </a:pPr>
            <a:r>
              <a:rPr lang="en-GB" sz="1800" dirty="0">
                <a:latin typeface="Times New Roman"/>
                <a:cs typeface="Calibri"/>
              </a:rPr>
              <a:t>The project is developed as an application, which requires an user interface so they used Android Studio.</a:t>
            </a:r>
          </a:p>
          <a:p>
            <a:pPr marL="285750" indent="-285750" algn="just">
              <a:buFont typeface="Arial" panose="020B0604020202020204" pitchFamily="34" charset="0"/>
              <a:buChar char="•"/>
            </a:pPr>
            <a:r>
              <a:rPr lang="en-GB" sz="1800" dirty="0">
                <a:latin typeface="Times New Roman"/>
                <a:ea typeface="+mn-lt"/>
                <a:cs typeface="+mn-lt"/>
              </a:rPr>
              <a:t>This trained model is an overfit model, which can sometimes lead to fluctuations in accurate detection. For example, the “disgust” mood is mostly classified as “angry” mood since the facial features (eyebrows, cheeks) are similar for both.</a:t>
            </a:r>
          </a:p>
          <a:p>
            <a:pPr marL="285750" indent="-285750" algn="just">
              <a:buFont typeface="Arial" panose="020B0604020202020204" pitchFamily="34" charset="0"/>
              <a:buChar char="•"/>
            </a:pPr>
            <a:r>
              <a:rPr lang="en-GB" sz="1800" dirty="0">
                <a:latin typeface="Times New Roman"/>
                <a:ea typeface="+mn-lt"/>
                <a:cs typeface="+mn-lt"/>
              </a:rPr>
              <a:t>Trained model, having the accuracy of approximately 75%, able to detect seven moods accurately: anger, disgust, fear, happy, sad, surprise and neutral; and android application playing the music that would be suitable for the detected mood.</a:t>
            </a:r>
            <a:r>
              <a:rPr lang="en-GB" sz="1800" dirty="0">
                <a:ea typeface="+mn-lt"/>
                <a:cs typeface="+mn-lt"/>
              </a:rPr>
              <a:t> </a:t>
            </a:r>
            <a:endParaRPr lang="en-GB" sz="1800" dirty="0">
              <a:latin typeface="Times New Roman"/>
              <a:cs typeface="Calibri"/>
            </a:endParaRPr>
          </a:p>
          <a:p>
            <a:endParaRPr lang="en-GB" b="1" dirty="0">
              <a:latin typeface="Times New Roman"/>
              <a:ea typeface="+mj-lt"/>
              <a:cs typeface="+mj-lt"/>
            </a:endParaRPr>
          </a:p>
        </p:txBody>
      </p:sp>
    </p:spTree>
    <p:extLst>
      <p:ext uri="{BB962C8B-B14F-4D97-AF65-F5344CB8AC3E}">
        <p14:creationId xmlns:p14="http://schemas.microsoft.com/office/powerpoint/2010/main" val="249980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82DEE-CBA7-3210-B926-60BEDD02305B}"/>
              </a:ext>
            </a:extLst>
          </p:cNvPr>
          <p:cNvSpPr>
            <a:spLocks noGrp="1"/>
          </p:cNvSpPr>
          <p:nvPr>
            <p:ph type="dt" sz="half" idx="10"/>
          </p:nvPr>
        </p:nvSpPr>
        <p:spPr/>
        <p:txBody>
          <a:bodyPr/>
          <a:lstStyle/>
          <a:p>
            <a:fld id="{86DEFE0D-F396-4EDF-AF17-05A6EB02347C}" type="datetime2">
              <a:rPr lang="en-IN" smtClean="0"/>
              <a:t>Friday, 17 March 2023</a:t>
            </a:fld>
            <a:endParaRPr lang="en-IN"/>
          </a:p>
        </p:txBody>
      </p:sp>
      <p:sp>
        <p:nvSpPr>
          <p:cNvPr id="3" name="Footer Placeholder 2">
            <a:extLst>
              <a:ext uri="{FF2B5EF4-FFF2-40B4-BE49-F238E27FC236}">
                <a16:creationId xmlns:a16="http://schemas.microsoft.com/office/drawing/2014/main" id="{BFC654CE-DE95-2781-B5FC-3DBAE90C62B7}"/>
              </a:ext>
            </a:extLst>
          </p:cNvPr>
          <p:cNvSpPr>
            <a:spLocks noGrp="1"/>
          </p:cNvSpPr>
          <p:nvPr>
            <p:ph type="ftr" sz="quarter" idx="11"/>
          </p:nvPr>
        </p:nvSpPr>
        <p:spPr/>
        <p:txBody>
          <a:bodyPr/>
          <a:lstStyle/>
          <a:p>
            <a:r>
              <a:rPr lang="en-US"/>
              <a:t>Batch-No 2               Music Recommendation System through facial expression Using CNN </a:t>
            </a:r>
            <a:endParaRPr lang="en-IN" dirty="0"/>
          </a:p>
        </p:txBody>
      </p:sp>
      <p:sp>
        <p:nvSpPr>
          <p:cNvPr id="4" name="Slide Number Placeholder 3">
            <a:extLst>
              <a:ext uri="{FF2B5EF4-FFF2-40B4-BE49-F238E27FC236}">
                <a16:creationId xmlns:a16="http://schemas.microsoft.com/office/drawing/2014/main" id="{3BA34A6A-1ADA-05C8-237E-95EA666BC9AE}"/>
              </a:ext>
            </a:extLst>
          </p:cNvPr>
          <p:cNvSpPr>
            <a:spLocks noGrp="1"/>
          </p:cNvSpPr>
          <p:nvPr>
            <p:ph type="sldNum" sz="quarter" idx="12"/>
          </p:nvPr>
        </p:nvSpPr>
        <p:spPr/>
        <p:txBody>
          <a:bodyPr/>
          <a:lstStyle/>
          <a:p>
            <a:fld id="{7DDC74A7-8E3A-44D8-B21A-0486332C72F7}" type="slidenum">
              <a:rPr lang="en-IN" smtClean="0"/>
              <a:t>18</a:t>
            </a:fld>
            <a:endParaRPr lang="en-IN"/>
          </a:p>
        </p:txBody>
      </p:sp>
      <p:sp>
        <p:nvSpPr>
          <p:cNvPr id="5" name="TextBox 4">
            <a:extLst>
              <a:ext uri="{FF2B5EF4-FFF2-40B4-BE49-F238E27FC236}">
                <a16:creationId xmlns:a16="http://schemas.microsoft.com/office/drawing/2014/main" id="{80C45861-B302-1DDB-3C68-4CF36412D634}"/>
              </a:ext>
            </a:extLst>
          </p:cNvPr>
          <p:cNvSpPr txBox="1"/>
          <p:nvPr/>
        </p:nvSpPr>
        <p:spPr>
          <a:xfrm>
            <a:off x="3798149" y="2811709"/>
            <a:ext cx="8944155" cy="923330"/>
          </a:xfrm>
          <a:prstGeom prst="rect">
            <a:avLst/>
          </a:prstGeom>
          <a:noFill/>
        </p:spPr>
        <p:txBody>
          <a:bodyPr wrap="square" rtlCol="0">
            <a:spAutoFit/>
          </a:bodyPr>
          <a:lstStyle/>
          <a:p>
            <a:r>
              <a:rPr lang="en-IN" sz="5400" dirty="0"/>
              <a:t>THANK YOU</a:t>
            </a:r>
          </a:p>
        </p:txBody>
      </p:sp>
    </p:spTree>
    <p:extLst>
      <p:ext uri="{BB962C8B-B14F-4D97-AF65-F5344CB8AC3E}">
        <p14:creationId xmlns:p14="http://schemas.microsoft.com/office/powerpoint/2010/main" val="18140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Contents</a:t>
            </a:r>
          </a:p>
        </p:txBody>
      </p:sp>
      <p:sp>
        <p:nvSpPr>
          <p:cNvPr id="1048667" name="Slide Number Placeholder 7"/>
          <p:cNvSpPr>
            <a:spLocks noGrp="1"/>
          </p:cNvSpPr>
          <p:nvPr>
            <p:ph type="sldNum" sz="quarter" idx="12"/>
          </p:nvPr>
        </p:nvSpPr>
        <p:spPr/>
        <p:txBody>
          <a:bodyPr/>
          <a:lstStyle/>
          <a:p>
            <a:fld id="{AE5629FF-3FC9-4ED2-8167-F1E9CD28EC76}" type="slidenum">
              <a:rPr lang="en-IN" smtClean="0"/>
              <a:t>2</a:t>
            </a:fld>
            <a:endParaRPr lang="en-IN" dirty="0"/>
          </a:p>
        </p:txBody>
      </p:sp>
      <p:sp>
        <p:nvSpPr>
          <p:cNvPr id="1048668" name="Content Placeholder 2"/>
          <p:cNvSpPr>
            <a:spLocks noGrp="1"/>
          </p:cNvSpPr>
          <p:nvPr>
            <p:ph idx="1"/>
          </p:nvPr>
        </p:nvSpPr>
        <p:spPr>
          <a:xfrm>
            <a:off x="838200" y="1160060"/>
            <a:ext cx="10515600" cy="5186149"/>
          </a:xfrm>
        </p:spPr>
        <p:txBody>
          <a:bodyPr>
            <a:noAutofit/>
          </a:bodyPr>
          <a:lstStyle/>
          <a:p>
            <a:pPr>
              <a:lnSpc>
                <a:spcPct val="100000"/>
              </a:lnSpc>
              <a:spcBef>
                <a:spcPts val="0"/>
              </a:spcBef>
              <a:buNone/>
            </a:pPr>
            <a:r>
              <a:rPr lang="en-US" sz="3200" b="1" dirty="0">
                <a:solidFill>
                  <a:schemeClr val="tx1">
                    <a:lumMod val="75000"/>
                    <a:lumOff val="25000"/>
                  </a:schemeClr>
                </a:solidFill>
                <a:latin typeface="Times New Roman" pitchFamily="18" charset="0"/>
                <a:cs typeface="Times New Roman" pitchFamily="18" charset="0"/>
              </a:rPr>
              <a:t>Abstract</a:t>
            </a:r>
          </a:p>
          <a:p>
            <a:pPr marL="342900" indent="-342900">
              <a:lnSpc>
                <a:spcPct val="100000"/>
              </a:lnSpc>
              <a:spcBef>
                <a:spcPts val="0"/>
              </a:spcBef>
              <a:buAutoNum type="arabicPeriod"/>
            </a:pPr>
            <a:r>
              <a:rPr lang="en-US" sz="3200" b="1" dirty="0">
                <a:solidFill>
                  <a:schemeClr val="tx1">
                    <a:lumMod val="75000"/>
                    <a:lumOff val="25000"/>
                  </a:schemeClr>
                </a:solidFill>
                <a:latin typeface="Times New Roman" pitchFamily="18" charset="0"/>
                <a:cs typeface="Times New Roman" pitchFamily="18" charset="0"/>
              </a:rPr>
              <a:t>Introduction</a:t>
            </a:r>
          </a:p>
          <a:p>
            <a:pPr marL="800100" lvl="1" indent="-342900">
              <a:lnSpc>
                <a:spcPct val="100000"/>
              </a:lnSpc>
              <a:spcBef>
                <a:spcPts val="0"/>
              </a:spcBef>
              <a:buNone/>
            </a:pPr>
            <a:r>
              <a:rPr lang="en-US" sz="3200" b="1" dirty="0">
                <a:solidFill>
                  <a:schemeClr val="tx1">
                    <a:lumMod val="75000"/>
                    <a:lumOff val="25000"/>
                  </a:schemeClr>
                </a:solidFill>
                <a:latin typeface="Times New Roman" pitchFamily="18" charset="0"/>
                <a:cs typeface="Times New Roman" pitchFamily="18" charset="0"/>
              </a:rPr>
              <a:t>1.1 Problem Statement</a:t>
            </a:r>
          </a:p>
          <a:p>
            <a:pPr lvl="1">
              <a:lnSpc>
                <a:spcPct val="100000"/>
              </a:lnSpc>
              <a:spcBef>
                <a:spcPts val="0"/>
              </a:spcBef>
              <a:buNone/>
            </a:pPr>
            <a:r>
              <a:rPr lang="en-US" sz="3200" b="1" dirty="0">
                <a:solidFill>
                  <a:schemeClr val="tx1">
                    <a:lumMod val="75000"/>
                    <a:lumOff val="25000"/>
                  </a:schemeClr>
                </a:solidFill>
                <a:latin typeface="Times New Roman" pitchFamily="18" charset="0"/>
                <a:cs typeface="Times New Roman" pitchFamily="18" charset="0"/>
              </a:rPr>
              <a:t>1.2 Aim &amp; Objective of Project</a:t>
            </a:r>
          </a:p>
          <a:p>
            <a:pPr lvl="1">
              <a:lnSpc>
                <a:spcPct val="100000"/>
              </a:lnSpc>
              <a:spcBef>
                <a:spcPts val="0"/>
              </a:spcBef>
              <a:buNone/>
            </a:pPr>
            <a:r>
              <a:rPr lang="en-IN" sz="3200" b="1" dirty="0">
                <a:solidFill>
                  <a:schemeClr val="tx1">
                    <a:lumMod val="75000"/>
                    <a:lumOff val="25000"/>
                  </a:schemeClr>
                </a:solidFill>
                <a:latin typeface="Times New Roman" pitchFamily="18" charset="0"/>
                <a:cs typeface="Times New Roman" pitchFamily="18" charset="0"/>
              </a:rPr>
              <a:t>1.3 Existing system</a:t>
            </a:r>
          </a:p>
          <a:p>
            <a:pPr lvl="1">
              <a:lnSpc>
                <a:spcPct val="100000"/>
              </a:lnSpc>
              <a:spcBef>
                <a:spcPts val="0"/>
              </a:spcBef>
              <a:buNone/>
            </a:pPr>
            <a:r>
              <a:rPr lang="en-IN" sz="3200" b="1" dirty="0">
                <a:solidFill>
                  <a:schemeClr val="tx1">
                    <a:lumMod val="75000"/>
                    <a:lumOff val="25000"/>
                  </a:schemeClr>
                </a:solidFill>
                <a:latin typeface="Times New Roman" pitchFamily="18" charset="0"/>
                <a:cs typeface="Times New Roman" pitchFamily="18" charset="0"/>
              </a:rPr>
              <a:t>1.4 Proposed system and Advantages</a:t>
            </a:r>
          </a:p>
          <a:p>
            <a:pPr lvl="1">
              <a:lnSpc>
                <a:spcPct val="100000"/>
              </a:lnSpc>
              <a:spcBef>
                <a:spcPts val="0"/>
              </a:spcBef>
              <a:buNone/>
            </a:pPr>
            <a:r>
              <a:rPr lang="en-US" sz="3200" b="1" dirty="0">
                <a:solidFill>
                  <a:schemeClr val="tx1">
                    <a:lumMod val="75000"/>
                    <a:lumOff val="25000"/>
                  </a:schemeClr>
                </a:solidFill>
                <a:latin typeface="Times New Roman" pitchFamily="18" charset="0"/>
                <a:cs typeface="Times New Roman" pitchFamily="18" charset="0"/>
              </a:rPr>
              <a:t>1.5 Literature Survey Comparison Table</a:t>
            </a:r>
          </a:p>
          <a:p>
            <a:pPr>
              <a:lnSpc>
                <a:spcPct val="100000"/>
              </a:lnSpc>
              <a:spcBef>
                <a:spcPts val="0"/>
              </a:spcBef>
              <a:buNone/>
            </a:pPr>
            <a:r>
              <a:rPr lang="en-IN" sz="3200" b="1" dirty="0">
                <a:solidFill>
                  <a:schemeClr val="tx1">
                    <a:lumMod val="75000"/>
                    <a:lumOff val="25000"/>
                  </a:schemeClr>
                </a:solidFill>
                <a:latin typeface="Times New Roman" pitchFamily="18" charset="0"/>
                <a:cs typeface="Times New Roman" pitchFamily="18" charset="0"/>
              </a:rPr>
              <a:t>2.</a:t>
            </a:r>
            <a:r>
              <a:rPr lang="en-US" sz="3200" b="1" dirty="0">
                <a:solidFill>
                  <a:schemeClr val="tx1">
                    <a:lumMod val="75000"/>
                    <a:lumOff val="25000"/>
                  </a:schemeClr>
                </a:solidFill>
                <a:latin typeface="Times New Roman" pitchFamily="18" charset="0"/>
                <a:cs typeface="Times New Roman" pitchFamily="18" charset="0"/>
              </a:rPr>
              <a:t>Requirement Analysis (SRS/HRS)</a:t>
            </a:r>
          </a:p>
          <a:p>
            <a:pPr>
              <a:buNone/>
            </a:pPr>
            <a:r>
              <a:rPr lang="en-US" sz="3200" b="1" dirty="0">
                <a:solidFill>
                  <a:schemeClr val="tx1">
                    <a:lumMod val="75000"/>
                    <a:lumOff val="25000"/>
                  </a:schemeClr>
                </a:solidFill>
                <a:latin typeface="Times New Roman" pitchFamily="18" charset="0"/>
                <a:cs typeface="Times New Roman" pitchFamily="18" charset="0"/>
              </a:rPr>
              <a:t>3.Architecture</a:t>
            </a:r>
          </a:p>
          <a:p>
            <a:pPr>
              <a:buNone/>
            </a:pPr>
            <a:r>
              <a:rPr lang="en-US" sz="3200" b="1" dirty="0">
                <a:solidFill>
                  <a:schemeClr val="tx1">
                    <a:lumMod val="75000"/>
                    <a:lumOff val="25000"/>
                  </a:schemeClr>
                </a:solidFill>
                <a:latin typeface="Times New Roman" pitchFamily="18" charset="0"/>
                <a:cs typeface="Times New Roman" pitchFamily="18" charset="0"/>
              </a:rPr>
              <a:t>4.Technology/Algorithm Used</a:t>
            </a:r>
            <a:endParaRPr lang="en-IN" sz="3200" b="1" dirty="0">
              <a:solidFill>
                <a:schemeClr val="tx1">
                  <a:lumMod val="75000"/>
                  <a:lumOff val="25000"/>
                </a:schemeClr>
              </a:solidFill>
              <a:latin typeface="Times New Roman" pitchFamily="18" charset="0"/>
              <a:cs typeface="Times New Roman" pitchFamily="18" charset="0"/>
            </a:endParaRPr>
          </a:p>
          <a:p>
            <a:pPr>
              <a:buNone/>
            </a:pPr>
            <a:endParaRPr lang="en-US" sz="1400" dirty="0">
              <a:solidFill>
                <a:schemeClr val="tx1">
                  <a:lumMod val="75000"/>
                  <a:lumOff val="25000"/>
                </a:schemeClr>
              </a:solidFill>
            </a:endParaRPr>
          </a:p>
          <a:p>
            <a:pPr>
              <a:buNone/>
            </a:pPr>
            <a:endParaRPr lang="en-US" sz="1400" dirty="0">
              <a:solidFill>
                <a:schemeClr val="tx1">
                  <a:lumMod val="75000"/>
                  <a:lumOff val="25000"/>
                </a:schemeClr>
              </a:solidFill>
            </a:endParaRPr>
          </a:p>
          <a:p>
            <a:pPr>
              <a:buNone/>
            </a:pPr>
            <a:endParaRPr lang="en-IN" sz="1400" dirty="0">
              <a:solidFill>
                <a:schemeClr val="tx1">
                  <a:lumMod val="75000"/>
                  <a:lumOff val="25000"/>
                </a:schemeClr>
              </a:solidFill>
            </a:endParaRPr>
          </a:p>
        </p:txBody>
      </p:sp>
      <p:sp>
        <p:nvSpPr>
          <p:cNvPr id="1048669" name="Date Placeholder 9"/>
          <p:cNvSpPr>
            <a:spLocks noGrp="1"/>
          </p:cNvSpPr>
          <p:nvPr>
            <p:ph type="dt" sz="half" idx="10"/>
          </p:nvPr>
        </p:nvSpPr>
        <p:spPr/>
        <p:txBody>
          <a:bodyPr/>
          <a:lstStyle/>
          <a:p>
            <a:fld id="{528148D4-DBBD-431D-A2CB-9D86F85A6ED3}" type="datetime2">
              <a:rPr lang="en-IN" smtClean="0"/>
              <a:t>Friday, 17 March 2023</a:t>
            </a:fld>
            <a:endParaRPr lang="en-IN"/>
          </a:p>
        </p:txBody>
      </p:sp>
      <p:sp>
        <p:nvSpPr>
          <p:cNvPr id="1048670" name="Footer Placeholder 10"/>
          <p:cNvSpPr>
            <a:spLocks noGrp="1"/>
          </p:cNvSpPr>
          <p:nvPr>
            <p:ph type="ftr" sz="quarter" idx="11"/>
          </p:nvPr>
        </p:nvSpPr>
        <p:spPr>
          <a:xfrm>
            <a:off x="3005540" y="6383691"/>
            <a:ext cx="7547024" cy="365125"/>
          </a:xfrm>
        </p:spPr>
        <p:txBody>
          <a:bodyPr/>
          <a:lstStyle/>
          <a:p>
            <a:r>
              <a:rPr lang="en-US"/>
              <a:t>Batch-No 2               Music Recommendation System through facial expression Using CNN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838200" y="1063256"/>
            <a:ext cx="10515600" cy="627432"/>
          </a:xfrm>
        </p:spPr>
        <p:txBody>
          <a:bodyPr>
            <a:normAutofit/>
          </a:bodyPr>
          <a:lstStyle/>
          <a:p>
            <a:pPr algn="ctr"/>
            <a:r>
              <a:rPr lang="en-US" sz="2800" b="1" dirty="0">
                <a:solidFill>
                  <a:srgbClr val="7030A0"/>
                </a:solidFill>
                <a:latin typeface="Times New Roman" pitchFamily="18" charset="0"/>
                <a:cs typeface="Times New Roman" pitchFamily="18" charset="0"/>
              </a:rPr>
              <a:t>ABSTRACT</a:t>
            </a:r>
          </a:p>
        </p:txBody>
      </p:sp>
      <p:sp>
        <p:nvSpPr>
          <p:cNvPr id="1048672" name="Content Placeholder 2"/>
          <p:cNvSpPr>
            <a:spLocks noGrp="1"/>
          </p:cNvSpPr>
          <p:nvPr>
            <p:ph idx="1"/>
          </p:nvPr>
        </p:nvSpPr>
        <p:spPr/>
        <p:txBody>
          <a:bodyPr vert="horz" lIns="91440" tIns="45720" rIns="91440" bIns="45720" rtlCol="0" anchor="t">
            <a:normAutofit fontScale="63571" lnSpcReduction="20000"/>
          </a:bodyPr>
          <a:lstStyle/>
          <a:p>
            <a:pPr algn="just">
              <a:lnSpc>
                <a:spcPct val="120000"/>
              </a:lnSpc>
              <a:buNone/>
            </a:pPr>
            <a:r>
              <a:rPr lang="en-US" dirty="0">
                <a:latin typeface="Times New Roman" panose="02020603050405020304" pitchFamily="18" charset="0"/>
                <a:cs typeface="Times New Roman" panose="02020603050405020304" pitchFamily="18" charset="0"/>
              </a:rPr>
              <a:t>           </a:t>
            </a:r>
            <a:r>
              <a:rPr lang="en-US" sz="3200" dirty="0">
                <a:latin typeface="Times New Roman"/>
                <a:ea typeface="+mn-lt"/>
                <a:cs typeface="+mn-lt"/>
              </a:rPr>
              <a:t>Human emotion plays a vital role in recent times. Emotion is based on human feelings which can be both expressed or not. Emotion expresses the human’s individual behavior which can be in different forms. Extraction of the emotion states humans individual state of behavior. The objective of this project is to extract feature from human face and detect emotion and to play music according to the emotion detected. In this project, developing a prototype to recommend dynamic music recommendation system based on human emotions is our main aspect. Based on each human listening pattern, the songs for each emotion are trained. Our projected system concentrates on identifying the human feelings for development of a mood-based music player using computer vision and machine learning techniques. Some steps like face detection using webcam, facial landmark extraction, facial expression detection, with that connecting to a music player are going to be followed. For experimental results, </a:t>
            </a:r>
            <a:r>
              <a:rPr lang="en-US" sz="3200" dirty="0" err="1">
                <a:latin typeface="Times New Roman"/>
                <a:ea typeface="+mn-lt"/>
                <a:cs typeface="+mn-lt"/>
              </a:rPr>
              <a:t>Haar</a:t>
            </a:r>
            <a:r>
              <a:rPr lang="en-US" sz="3200" dirty="0">
                <a:latin typeface="Times New Roman"/>
                <a:ea typeface="+mn-lt"/>
                <a:cs typeface="+mn-lt"/>
              </a:rPr>
              <a:t> cascade algorithm and Computer vision for emotion detection and music recommendation.</a:t>
            </a:r>
          </a:p>
          <a:p>
            <a:pPr algn="just">
              <a:lnSpc>
                <a:spcPct val="120000"/>
              </a:lnSpc>
              <a:buNone/>
            </a:pPr>
            <a:endParaRPr lang="en-US" sz="3100" dirty="0"/>
          </a:p>
        </p:txBody>
      </p:sp>
      <p:sp>
        <p:nvSpPr>
          <p:cNvPr id="1048673" name="Slide Number Placeholder 5"/>
          <p:cNvSpPr>
            <a:spLocks noGrp="1"/>
          </p:cNvSpPr>
          <p:nvPr>
            <p:ph type="sldNum" sz="quarter" idx="12"/>
          </p:nvPr>
        </p:nvSpPr>
        <p:spPr/>
        <p:txBody>
          <a:bodyPr/>
          <a:lstStyle/>
          <a:p>
            <a:fld id="{AE5629FF-3FC9-4ED2-8167-F1E9CD28EC76}" type="slidenum">
              <a:rPr lang="en-IN" smtClean="0"/>
              <a:t>3</a:t>
            </a:fld>
            <a:endParaRPr lang="en-IN" dirty="0"/>
          </a:p>
        </p:txBody>
      </p:sp>
      <p:sp>
        <p:nvSpPr>
          <p:cNvPr id="1048674" name="Date Placeholder 7"/>
          <p:cNvSpPr>
            <a:spLocks noGrp="1"/>
          </p:cNvSpPr>
          <p:nvPr>
            <p:ph type="dt" sz="half" idx="10"/>
          </p:nvPr>
        </p:nvSpPr>
        <p:spPr/>
        <p:txBody>
          <a:bodyPr/>
          <a:lstStyle/>
          <a:p>
            <a:fld id="{CD1AFB10-C159-40A4-B4C9-839ECA8673C0}" type="datetime2">
              <a:rPr lang="en-IN" smtClean="0"/>
              <a:t>Friday, 17 March 2023</a:t>
            </a:fld>
            <a:endParaRPr lang="en-IN"/>
          </a:p>
        </p:txBody>
      </p:sp>
      <p:sp>
        <p:nvSpPr>
          <p:cNvPr id="1048675" name="Footer Placeholder 8"/>
          <p:cNvSpPr>
            <a:spLocks noGrp="1"/>
          </p:cNvSpPr>
          <p:nvPr>
            <p:ph type="ftr" sz="quarter" idx="11"/>
          </p:nvPr>
        </p:nvSpPr>
        <p:spPr>
          <a:xfrm>
            <a:off x="3019188" y="6288113"/>
            <a:ext cx="7547024" cy="433362"/>
          </a:xfrm>
        </p:spPr>
        <p:txBody>
          <a:bodyPr/>
          <a:lstStyle/>
          <a:p>
            <a:r>
              <a:rPr lang="en-US"/>
              <a:t>Batch-No 2               Music Recommendation System through facial expression Using CNN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1981200" y="620688"/>
            <a:ext cx="8229600" cy="11430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                       INTRODUCTION</a:t>
            </a:r>
          </a:p>
        </p:txBody>
      </p:sp>
      <p:sp>
        <p:nvSpPr>
          <p:cNvPr id="1048677" name="Content Placeholder 2"/>
          <p:cNvSpPr>
            <a:spLocks noGrp="1"/>
          </p:cNvSpPr>
          <p:nvPr>
            <p:ph idx="1"/>
          </p:nvPr>
        </p:nvSpPr>
        <p:spPr/>
        <p:txBody>
          <a:bodyPr vert="horz" lIns="91440" tIns="45720" rIns="91440" bIns="45720" rtlCol="0" anchor="t">
            <a:normAutofit fontScale="25000" lnSpcReduction="20000"/>
          </a:bodyPr>
          <a:lstStyle/>
          <a:p>
            <a:pPr marL="0" indent="0" algn="l">
              <a:buNone/>
            </a:pPr>
            <a:r>
              <a:rPr lang="en-IN" sz="11200" b="1" kern="15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rPr>
              <a:t>PROBLEM STATEMENT</a:t>
            </a:r>
          </a:p>
          <a:p>
            <a:pPr algn="just">
              <a:lnSpc>
                <a:spcPct val="120000"/>
              </a:lnSpc>
              <a:buNone/>
            </a:pPr>
            <a:r>
              <a:rPr lang="en-US" sz="9600" dirty="0">
                <a:latin typeface="Times New Roman" pitchFamily="18" charset="0"/>
                <a:cs typeface="Times New Roman" pitchFamily="18" charset="0"/>
              </a:rPr>
              <a:t>           </a:t>
            </a:r>
            <a:r>
              <a:rPr lang="en-GB" sz="9600" dirty="0">
                <a:latin typeface="Times New Roman"/>
                <a:ea typeface="+mn-lt"/>
                <a:cs typeface="Times New Roman"/>
              </a:rPr>
              <a:t>Music listeners have a tough time creating and segregating the playlist manually when they have hundreds of songs. It is also difficult to keep track of all the songs: sometimes songs that are added and never used, wasting a lot of device memory, and forcing the user to find and delete songs manually. Users must manually select songs every time based on interest and mood. User’s also have difficulty to reorganize and playing music when play-style varies. Machine Learning concept which involves facial scanning and feature tracking to determine the user’s mood and based on it gives a personalized playlist</a:t>
            </a:r>
            <a:r>
              <a:rPr lang="en-GB" sz="8000" dirty="0">
                <a:latin typeface="Times New Roman"/>
                <a:ea typeface="+mn-lt"/>
                <a:cs typeface="Times New Roman"/>
              </a:rPr>
              <a:t>. </a:t>
            </a:r>
          </a:p>
          <a:p>
            <a:pPr algn="just">
              <a:buNone/>
            </a:pPr>
            <a:endParaRPr lang="en-GB" sz="9600" dirty="0">
              <a:ea typeface="+mn-lt"/>
              <a:cs typeface="+mn-lt"/>
            </a:endParaRPr>
          </a:p>
          <a:p>
            <a:pPr marL="0" indent="0" algn="l">
              <a:lnSpc>
                <a:spcPct val="170000"/>
              </a:lnSpc>
              <a:buNone/>
            </a:pPr>
            <a:endParaRPr lang="en-IN" sz="9600" kern="150" dirty="0">
              <a:solidFill>
                <a:srgbClr val="292929"/>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l">
              <a:lnSpc>
                <a:spcPct val="170000"/>
              </a:lnSpc>
              <a:buNone/>
            </a:pPr>
            <a:r>
              <a:rPr lang="en-IN" sz="9600" kern="150" dirty="0">
                <a:solidFill>
                  <a:srgbClr val="292929"/>
                </a:solidFill>
                <a:latin typeface="Times New Roman" panose="02020603050405020304" pitchFamily="18" charset="0"/>
                <a:ea typeface="NSimSun" panose="02010609030101010101" pitchFamily="49" charset="-122"/>
                <a:cs typeface="Times New Roman" panose="02020603050405020304" pitchFamily="18" charset="0"/>
              </a:rPr>
              <a:t>                </a:t>
            </a:r>
            <a:endParaRPr lang="en-US" sz="9600" kern="150" dirty="0">
              <a:solidFill>
                <a:srgbClr val="292929"/>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1048678" name="Date Placeholder 6"/>
          <p:cNvSpPr>
            <a:spLocks noGrp="1"/>
          </p:cNvSpPr>
          <p:nvPr>
            <p:ph type="dt" sz="half" idx="10"/>
          </p:nvPr>
        </p:nvSpPr>
        <p:spPr/>
        <p:txBody>
          <a:bodyPr/>
          <a:lstStyle/>
          <a:p>
            <a:fld id="{5E5E6087-4696-4003-836E-0893BB1234E5}" type="datetime2">
              <a:rPr lang="en-IN" smtClean="0"/>
              <a:t>Friday, 17 March 2023</a:t>
            </a:fld>
            <a:endParaRPr lang="en-IN"/>
          </a:p>
        </p:txBody>
      </p:sp>
      <p:sp>
        <p:nvSpPr>
          <p:cNvPr id="1048679" name="Slide Number Placeholder 7"/>
          <p:cNvSpPr>
            <a:spLocks noGrp="1"/>
          </p:cNvSpPr>
          <p:nvPr>
            <p:ph type="sldNum" sz="quarter" idx="12"/>
          </p:nvPr>
        </p:nvSpPr>
        <p:spPr/>
        <p:txBody>
          <a:bodyPr/>
          <a:lstStyle/>
          <a:p>
            <a:fld id="{AE5629FF-3FC9-4ED2-8167-F1E9CD28EC76}" type="slidenum">
              <a:rPr lang="en-IN" smtClean="0"/>
              <a:t>4</a:t>
            </a:fld>
            <a:endParaRPr lang="en-IN"/>
          </a:p>
        </p:txBody>
      </p:sp>
      <p:sp>
        <p:nvSpPr>
          <p:cNvPr id="1048680" name="Footer Placeholder 8"/>
          <p:cNvSpPr>
            <a:spLocks noGrp="1"/>
          </p:cNvSpPr>
          <p:nvPr>
            <p:ph type="ftr" sz="quarter" idx="11"/>
          </p:nvPr>
        </p:nvSpPr>
        <p:spPr>
          <a:xfrm>
            <a:off x="2773528" y="6274465"/>
            <a:ext cx="7547024" cy="583535"/>
          </a:xfrm>
        </p:spPr>
        <p:txBody>
          <a:bodyPr/>
          <a:lstStyle/>
          <a:p>
            <a:r>
              <a:rPr lang="en-US"/>
              <a:t>Batch-No 2               Music Recommendation System through facial expression Using CNN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AIM &amp; OBJECTIVE</a:t>
            </a:r>
          </a:p>
        </p:txBody>
      </p:sp>
      <p:sp>
        <p:nvSpPr>
          <p:cNvPr id="1048682" name="Content Placeholder 2"/>
          <p:cNvSpPr>
            <a:spLocks noGrp="1"/>
          </p:cNvSpPr>
          <p:nvPr>
            <p:ph idx="1"/>
          </p:nvPr>
        </p:nvSpPr>
        <p:spPr>
          <a:xfrm>
            <a:off x="838200" y="1337481"/>
            <a:ext cx="10515600" cy="4839482"/>
          </a:xfrm>
        </p:spPr>
        <p:txBody>
          <a:bodyPr>
            <a:normAutofit/>
          </a:bodyPr>
          <a:lstStyle/>
          <a:p>
            <a:pPr>
              <a:buNone/>
            </a:pPr>
            <a:r>
              <a:rPr lang="en-US" b="1" dirty="0">
                <a:latin typeface="Times New Roman" pitchFamily="18" charset="0"/>
                <a:cs typeface="Times New Roman" pitchFamily="18" charset="0"/>
              </a:rPr>
              <a:t>Aim:</a:t>
            </a:r>
          </a:p>
          <a:p>
            <a:pPr>
              <a:buNone/>
            </a:pPr>
            <a:r>
              <a:rPr lang="en-US" dirty="0">
                <a:latin typeface="Times New Roman" pitchFamily="18" charset="0"/>
                <a:cs typeface="Times New Roman" pitchFamily="18" charset="0"/>
              </a:rPr>
              <a:t>           To implement a Music system that recommends songs based on the facial expression.</a:t>
            </a:r>
          </a:p>
          <a:p>
            <a:pPr>
              <a:buNone/>
            </a:pPr>
            <a:r>
              <a:rPr lang="en-US" b="1" dirty="0">
                <a:latin typeface="Times New Roman" pitchFamily="18" charset="0"/>
                <a:cs typeface="Times New Roman" pitchFamily="18" charset="0"/>
              </a:rPr>
              <a:t>Objective:</a:t>
            </a:r>
          </a:p>
          <a:p>
            <a:pPr algn="just">
              <a:buNone/>
            </a:pPr>
            <a:r>
              <a:rPr lang="en-US" b="1" dirty="0">
                <a:latin typeface="Times New Roman" pitchFamily="18" charset="0"/>
                <a:cs typeface="Times New Roman" pitchFamily="18" charset="0"/>
              </a:rPr>
              <a:t> </a:t>
            </a:r>
            <a:r>
              <a:rPr lang="en-GB" sz="2800" b="1" dirty="0" err="1">
                <a:latin typeface="Times New Roman"/>
                <a:cs typeface="Times New Roman"/>
              </a:rPr>
              <a:t>Haar</a:t>
            </a:r>
            <a:r>
              <a:rPr lang="en-GB" sz="2800" b="1" dirty="0">
                <a:latin typeface="Times New Roman"/>
                <a:cs typeface="Times New Roman"/>
              </a:rPr>
              <a:t> Cascade </a:t>
            </a:r>
            <a:r>
              <a:rPr lang="en-GB" sz="2800" dirty="0">
                <a:latin typeface="Times New Roman"/>
                <a:cs typeface="Times New Roman"/>
              </a:rPr>
              <a:t>is a machine learning algorithm to categorize objects in a captured image. It is used for object detection. The cascade classifier has different stages of collection which resembles from weak learners. These weak classifiers are the simplest form classifiers that have a name called boosting. If the label ranges in positive state, then it goes to the next stage showing the result.</a:t>
            </a:r>
            <a:r>
              <a:rPr lang="en-US" dirty="0">
                <a:latin typeface="Times New Roman" pitchFamily="18" charset="0"/>
                <a:cs typeface="Times New Roman" pitchFamily="18" charset="0"/>
              </a:rPr>
              <a:t>.</a:t>
            </a:r>
          </a:p>
          <a:p>
            <a:pPr>
              <a:buNone/>
            </a:pPr>
            <a:endParaRPr lang="en-US" b="1" dirty="0">
              <a:latin typeface="Times New Roman" pitchFamily="18" charset="0"/>
              <a:cs typeface="Times New Roman" pitchFamily="18" charset="0"/>
            </a:endParaRPr>
          </a:p>
        </p:txBody>
      </p:sp>
      <p:sp>
        <p:nvSpPr>
          <p:cNvPr id="1048683" name="Slide Number Placeholder 5"/>
          <p:cNvSpPr>
            <a:spLocks noGrp="1"/>
          </p:cNvSpPr>
          <p:nvPr>
            <p:ph type="sldNum" sz="quarter" idx="12"/>
          </p:nvPr>
        </p:nvSpPr>
        <p:spPr/>
        <p:txBody>
          <a:bodyPr/>
          <a:lstStyle/>
          <a:p>
            <a:fld id="{AE5629FF-3FC9-4ED2-8167-F1E9CD28EC76}" type="slidenum">
              <a:rPr lang="en-IN" smtClean="0"/>
              <a:t>5</a:t>
            </a:fld>
            <a:endParaRPr lang="en-IN" dirty="0"/>
          </a:p>
        </p:txBody>
      </p:sp>
      <p:sp>
        <p:nvSpPr>
          <p:cNvPr id="1048684" name="Date Placeholder 7"/>
          <p:cNvSpPr>
            <a:spLocks noGrp="1"/>
          </p:cNvSpPr>
          <p:nvPr>
            <p:ph type="dt" sz="half" idx="10"/>
          </p:nvPr>
        </p:nvSpPr>
        <p:spPr/>
        <p:txBody>
          <a:bodyPr/>
          <a:lstStyle/>
          <a:p>
            <a:fld id="{98103DB7-1008-48A1-804B-5917E6B9687B}" type="datetime2">
              <a:rPr lang="en-IN" smtClean="0"/>
              <a:t>Friday, 17 March 2023</a:t>
            </a:fld>
            <a:endParaRPr lang="en-IN"/>
          </a:p>
        </p:txBody>
      </p:sp>
      <p:sp>
        <p:nvSpPr>
          <p:cNvPr id="1048685" name="Footer Placeholder 8"/>
          <p:cNvSpPr>
            <a:spLocks noGrp="1"/>
          </p:cNvSpPr>
          <p:nvPr>
            <p:ph type="ftr" sz="quarter" idx="11"/>
          </p:nvPr>
        </p:nvSpPr>
        <p:spPr>
          <a:xfrm>
            <a:off x="2896358" y="6301760"/>
            <a:ext cx="7547024" cy="419715"/>
          </a:xfrm>
        </p:spPr>
        <p:txBody>
          <a:bodyPr/>
          <a:lstStyle/>
          <a:p>
            <a:r>
              <a:rPr lang="en-US"/>
              <a:t>Batch-No 2               Music Recommendation System through facial expression Using CNN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630229" y="836712"/>
            <a:ext cx="8229600" cy="1296144"/>
          </a:xfrm>
        </p:spPr>
        <p:txBody>
          <a:bodyPr>
            <a:normAutofit/>
          </a:bodyPr>
          <a:lstStyle/>
          <a:p>
            <a:pPr algn="l"/>
            <a:r>
              <a:rPr lang="en-IN" sz="2400" b="1" dirty="0">
                <a:solidFill>
                  <a:srgbClr val="7030A0"/>
                </a:solidFill>
                <a:latin typeface="Times New Roman" panose="02020603050405020304" pitchFamily="18" charset="0"/>
                <a:cs typeface="Times New Roman" panose="02020603050405020304" pitchFamily="18" charset="0"/>
              </a:rPr>
              <a:t>CNN :</a:t>
            </a:r>
          </a:p>
        </p:txBody>
      </p:sp>
      <p:sp>
        <p:nvSpPr>
          <p:cNvPr id="1048648" name="Content Placeholder 2"/>
          <p:cNvSpPr>
            <a:spLocks noGrp="1"/>
          </p:cNvSpPr>
          <p:nvPr>
            <p:ph idx="1"/>
          </p:nvPr>
        </p:nvSpPr>
        <p:spPr>
          <a:xfrm>
            <a:off x="487088" y="1828251"/>
            <a:ext cx="10972800" cy="4323336"/>
          </a:xfrm>
        </p:spPr>
        <p:txBody>
          <a:bodyPr>
            <a:normAutofit fontScale="96250"/>
          </a:bodyPr>
          <a:lstStyle/>
          <a:p>
            <a:pPr marL="0" indent="0" algn="just">
              <a:buNone/>
            </a:pPr>
            <a:r>
              <a:rPr lang="en-US" sz="1600" dirty="0"/>
              <a:t> </a:t>
            </a:r>
            <a:r>
              <a:rPr lang="en-GB" sz="2800" dirty="0">
                <a:latin typeface="Times New Roman"/>
                <a:ea typeface="+mn-lt"/>
                <a:cs typeface="Times New Roman"/>
              </a:rPr>
              <a:t>In previous papers they got high accuracy for all facial expressions except anger and neutral. Because it is difficult to distinguish between anger and neutral for the model while training the image dataset. If we consider the already proposed systems, they are showing around 29% accuracy for anger and neutral expressions. The most used dataset is FER2013. The algorithm is CNN (Convolution Neural Network) only for the training of facial image dataset but the problem is while training the dataset the model is unable to identify which is anger or which is neutral and another limitation is some algorithms are not working for multiclass SVM.</a:t>
            </a:r>
            <a:r>
              <a:rPr lang="en-GB" sz="2800" dirty="0">
                <a:latin typeface="Calibri"/>
                <a:ea typeface="+mn-lt"/>
                <a:cs typeface="+mn-lt"/>
              </a:rPr>
              <a:t> </a:t>
            </a:r>
            <a:endParaRPr lang="en-IN" dirty="0">
              <a:latin typeface="Times New Roman" panose="02020603050405020304" pitchFamily="18" charset="0"/>
              <a:cs typeface="Times New Roman" panose="02020603050405020304" pitchFamily="18" charset="0"/>
            </a:endParaRPr>
          </a:p>
        </p:txBody>
      </p:sp>
      <p:sp>
        <p:nvSpPr>
          <p:cNvPr id="1048649" name="Date Placeholder 6"/>
          <p:cNvSpPr>
            <a:spLocks noGrp="1"/>
          </p:cNvSpPr>
          <p:nvPr>
            <p:ph type="dt" sz="half" idx="10"/>
          </p:nvPr>
        </p:nvSpPr>
        <p:spPr/>
        <p:txBody>
          <a:bodyPr/>
          <a:lstStyle/>
          <a:p>
            <a:fld id="{2A86009F-DF8C-456D-877C-591A7670CD39}" type="datetime2">
              <a:rPr lang="en-IN" smtClean="0"/>
              <a:t>Friday, 17 March 2023</a:t>
            </a:fld>
            <a:endParaRPr lang="en-IN"/>
          </a:p>
        </p:txBody>
      </p:sp>
      <p:sp>
        <p:nvSpPr>
          <p:cNvPr id="1048650" name="Slide Number Placeholder 7"/>
          <p:cNvSpPr>
            <a:spLocks noGrp="1"/>
          </p:cNvSpPr>
          <p:nvPr>
            <p:ph type="sldNum" sz="quarter" idx="12"/>
          </p:nvPr>
        </p:nvSpPr>
        <p:spPr/>
        <p:txBody>
          <a:bodyPr/>
          <a:lstStyle/>
          <a:p>
            <a:fld id="{AE5629FF-3FC9-4ED2-8167-F1E9CD28EC76}" type="slidenum">
              <a:rPr lang="en-IN" smtClean="0"/>
              <a:t>6</a:t>
            </a:fld>
            <a:endParaRPr lang="en-IN"/>
          </a:p>
        </p:txBody>
      </p:sp>
      <p:sp>
        <p:nvSpPr>
          <p:cNvPr id="1048651" name="Footer Placeholder 8"/>
          <p:cNvSpPr>
            <a:spLocks noGrp="1"/>
          </p:cNvSpPr>
          <p:nvPr>
            <p:ph type="ftr" sz="quarter" idx="11"/>
          </p:nvPr>
        </p:nvSpPr>
        <p:spPr>
          <a:xfrm>
            <a:off x="2732585" y="6288112"/>
            <a:ext cx="7547024" cy="569888"/>
          </a:xfrm>
        </p:spPr>
        <p:txBody>
          <a:bodyPr/>
          <a:lstStyle/>
          <a:p>
            <a:r>
              <a:rPr lang="en-US"/>
              <a:t>Batch-No 2               Music Recommendation System through facial expression Using CNN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630229" y="980728"/>
            <a:ext cx="8229600" cy="1152128"/>
          </a:xfrm>
        </p:spPr>
        <p:txBody>
          <a:bodyPr>
            <a:normAutofit/>
          </a:bodyPr>
          <a:lstStyle/>
          <a:p>
            <a:pPr algn="l"/>
            <a:r>
              <a:rPr lang="en-IN" sz="2400" b="1" dirty="0">
                <a:solidFill>
                  <a:srgbClr val="7030A0"/>
                </a:solidFill>
                <a:latin typeface="Times New Roman" panose="02020603050405020304" pitchFamily="18" charset="0"/>
                <a:cs typeface="Times New Roman" panose="02020603050405020304" pitchFamily="18" charset="0"/>
              </a:rPr>
              <a:t>PROPOSED SYSTEM:</a:t>
            </a:r>
          </a:p>
        </p:txBody>
      </p:sp>
      <p:sp>
        <p:nvSpPr>
          <p:cNvPr id="1048631" name="Content Placeholder 2"/>
          <p:cNvSpPr>
            <a:spLocks noGrp="1"/>
          </p:cNvSpPr>
          <p:nvPr>
            <p:ph idx="1"/>
          </p:nvPr>
        </p:nvSpPr>
        <p:spPr>
          <a:xfrm>
            <a:off x="609600" y="1988840"/>
            <a:ext cx="10972800" cy="4137324"/>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a:t>
            </a:r>
            <a:r>
              <a:rPr lang="en-GB" sz="2400" dirty="0">
                <a:latin typeface="Times New Roman"/>
                <a:ea typeface="+mn-lt"/>
                <a:cs typeface="Times New Roman"/>
              </a:rPr>
              <a:t>There are seven emotions that a human being can express on their face they are anger, disgust, fear, happy, sad, surprise. This project is working on detection of facial expression of a person and based on that respective music will be played.</a:t>
            </a:r>
            <a:endParaRPr lang="en-GB" sz="1600" dirty="0">
              <a:latin typeface="Times New Roman"/>
              <a:ea typeface="+mn-lt"/>
              <a:cs typeface="Times New Roman"/>
            </a:endParaRPr>
          </a:p>
          <a:p>
            <a:pPr marL="0" indent="0" algn="just">
              <a:buNone/>
            </a:pPr>
            <a:r>
              <a:rPr lang="en-GB" sz="2400" dirty="0">
                <a:latin typeface="Times New Roman"/>
                <a:ea typeface="+mn-lt"/>
                <a:cs typeface="+mn-lt"/>
              </a:rPr>
              <a:t>    To overcome the problems of the existing system this model is going to propose a set of folders for happy, sad, disgust, anger, neutral, fear, surprise. The entire dataset will be divided into training and testing, validation sets and for the integration of music each emotion music will be classified before. When the facial expression dataset is tested it will give emotion of the person as expression and that output will be integrated with input of music recommendation system and it will play the song accordingly.</a:t>
            </a:r>
            <a:endParaRPr lang="en-US" sz="1600" dirty="0">
              <a:latin typeface="Times New Roman"/>
              <a:cs typeface="Times New Roman"/>
            </a:endParaRPr>
          </a:p>
          <a:p>
            <a:pPr algn="just"/>
            <a:endParaRPr lang="en-IN" sz="2000" dirty="0">
              <a:latin typeface="Times New Roman" panose="02020603050405020304" pitchFamily="18" charset="0"/>
              <a:cs typeface="Times New Roman" panose="02020603050405020304" pitchFamily="18" charset="0"/>
            </a:endParaRPr>
          </a:p>
        </p:txBody>
      </p:sp>
      <p:sp>
        <p:nvSpPr>
          <p:cNvPr id="1048632" name="Date Placeholder 6"/>
          <p:cNvSpPr>
            <a:spLocks noGrp="1"/>
          </p:cNvSpPr>
          <p:nvPr>
            <p:ph type="dt" sz="half" idx="10"/>
          </p:nvPr>
        </p:nvSpPr>
        <p:spPr/>
        <p:txBody>
          <a:bodyPr/>
          <a:lstStyle/>
          <a:p>
            <a:fld id="{7898B337-1694-4BC8-A75E-73CB431A418C}" type="datetime2">
              <a:rPr lang="en-IN" smtClean="0"/>
              <a:t>Friday, 17 March 2023</a:t>
            </a:fld>
            <a:endParaRPr lang="en-IN"/>
          </a:p>
        </p:txBody>
      </p:sp>
      <p:sp>
        <p:nvSpPr>
          <p:cNvPr id="1048633" name="Slide Number Placeholder 7"/>
          <p:cNvSpPr>
            <a:spLocks noGrp="1"/>
          </p:cNvSpPr>
          <p:nvPr>
            <p:ph type="sldNum" sz="quarter" idx="12"/>
          </p:nvPr>
        </p:nvSpPr>
        <p:spPr/>
        <p:txBody>
          <a:bodyPr/>
          <a:lstStyle/>
          <a:p>
            <a:fld id="{AE5629FF-3FC9-4ED2-8167-F1E9CD28EC76}" type="slidenum">
              <a:rPr lang="en-IN" smtClean="0"/>
              <a:t>7</a:t>
            </a:fld>
            <a:endParaRPr lang="en-IN"/>
          </a:p>
        </p:txBody>
      </p:sp>
      <p:sp>
        <p:nvSpPr>
          <p:cNvPr id="1048634" name="Footer Placeholder 8"/>
          <p:cNvSpPr>
            <a:spLocks noGrp="1"/>
          </p:cNvSpPr>
          <p:nvPr>
            <p:ph type="ftr" sz="quarter" idx="11"/>
          </p:nvPr>
        </p:nvSpPr>
        <p:spPr>
          <a:xfrm>
            <a:off x="2527869" y="6383691"/>
            <a:ext cx="7547024" cy="365125"/>
          </a:xfrm>
        </p:spPr>
        <p:txBody>
          <a:bodyPr/>
          <a:lstStyle/>
          <a:p>
            <a:r>
              <a:rPr lang="en-US"/>
              <a:t>Batch-No 2               Music Recommendation System through facial expression Using CNN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t>
            </a:r>
            <a:r>
              <a:rPr lang="en-US" sz="2800" b="1" dirty="0">
                <a:solidFill>
                  <a:srgbClr val="7030A0"/>
                </a:solidFill>
                <a:latin typeface="Times New Roman" panose="02020603050405020304" pitchFamily="18" charset="0"/>
                <a:cs typeface="Times New Roman" panose="02020603050405020304" pitchFamily="18" charset="0"/>
              </a:rPr>
              <a:t>SYSTEM REQUIREMENTS</a:t>
            </a:r>
            <a:endParaRPr lang="en-IN" sz="2800" dirty="0">
              <a:solidFill>
                <a:srgbClr val="7030A0"/>
              </a:solidFill>
            </a:endParaRPr>
          </a:p>
        </p:txBody>
      </p:sp>
      <p:sp>
        <p:nvSpPr>
          <p:cNvPr id="1048589" name="Content Placeholder 2"/>
          <p:cNvSpPr>
            <a:spLocks noGrp="1"/>
          </p:cNvSpPr>
          <p:nvPr>
            <p:ph idx="1"/>
          </p:nvPr>
        </p:nvSpPr>
        <p:spPr/>
        <p:txBody>
          <a:bodyPr>
            <a:normAutofit lnSpcReduction="10000"/>
          </a:bodyPr>
          <a:lstStyle/>
          <a:p>
            <a:pPr marL="457200" lvl="1" indent="0" algn="just">
              <a:buNone/>
            </a:pPr>
            <a:r>
              <a:rPr lang="en-US" sz="2800" b="1" dirty="0">
                <a:latin typeface="Times New Roman" panose="02020603050405020304" pitchFamily="18" charset="0"/>
                <a:cs typeface="Times New Roman" panose="02020603050405020304" pitchFamily="18" charset="0"/>
              </a:rPr>
              <a:t>Hardware Requirements:</a:t>
            </a:r>
          </a:p>
          <a:p>
            <a:pPr marL="457200" lvl="1" indent="0" algn="just"/>
            <a:r>
              <a:rPr lang="en-US" dirty="0">
                <a:latin typeface="Times New Roman" panose="02020603050405020304" pitchFamily="18" charset="0"/>
                <a:cs typeface="Times New Roman" panose="02020603050405020304" pitchFamily="18" charset="0"/>
              </a:rPr>
              <a:t>Windows 10</a:t>
            </a:r>
          </a:p>
          <a:p>
            <a:pPr marL="457200" lvl="1" indent="0" algn="just"/>
            <a:r>
              <a:rPr lang="en-US" dirty="0">
                <a:latin typeface="Times New Roman" panose="02020603050405020304" pitchFamily="18" charset="0"/>
                <a:cs typeface="Times New Roman" panose="02020603050405020304" pitchFamily="18" charset="0"/>
              </a:rPr>
              <a:t>RAM-8 GB</a:t>
            </a:r>
          </a:p>
          <a:p>
            <a:pPr marL="457200" lvl="1" indent="0" algn="just"/>
            <a:r>
              <a:rPr lang="en-US" dirty="0">
                <a:latin typeface="Times New Roman" panose="02020603050405020304" pitchFamily="18" charset="0"/>
                <a:cs typeface="Times New Roman" panose="02020603050405020304" pitchFamily="18" charset="0"/>
              </a:rPr>
              <a:t>Storage-512 SSD</a:t>
            </a:r>
          </a:p>
          <a:p>
            <a:pPr marL="457200" lvl="1" indent="0" algn="just">
              <a:buNone/>
            </a:pPr>
            <a:r>
              <a:rPr lang="en-US" sz="2800" b="1" dirty="0">
                <a:latin typeface="Times New Roman" panose="02020603050405020304" pitchFamily="18" charset="0"/>
                <a:cs typeface="Times New Roman" panose="02020603050405020304" pitchFamily="18" charset="0"/>
              </a:rPr>
              <a:t>Software Requirements:</a:t>
            </a:r>
          </a:p>
          <a:p>
            <a:pPr marL="457200" lvl="1" indent="0" algn="just">
              <a:buNone/>
            </a:pPr>
            <a:endParaRPr lang="en-US" sz="2800"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0" indent="0" algn="just" fontAlgn="base">
              <a:buNone/>
            </a:pPr>
            <a:r>
              <a:rPr lang="en-US" dirty="0">
                <a:solidFill>
                  <a:srgbClr val="000000"/>
                </a:solidFill>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marL="457200" lvl="1"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048590" name="Text Box 3"/>
          <p:cNvSpPr txBox="1"/>
          <p:nvPr/>
        </p:nvSpPr>
        <p:spPr>
          <a:xfrm>
            <a:off x="1538931" y="3879351"/>
            <a:ext cx="6497244" cy="1894749"/>
          </a:xfrm>
          <a:prstGeom prst="rect">
            <a:avLst/>
          </a:prstGeom>
          <a:noFill/>
        </p:spPr>
        <p:txBody>
          <a:bodyPr wrap="square" rtlCol="0">
            <a:spAutoFit/>
          </a:bodyPr>
          <a:lstStyle/>
          <a:p>
            <a:pPr marL="285750" indent="-285750" latinLnBrk="0">
              <a:lnSpc>
                <a:spcPct val="150000"/>
              </a:lnSpc>
              <a:buFont typeface="Wingdings" panose="05000000000000000000" pitchFamily="2" charset="2"/>
              <a:buChar char="Ø"/>
            </a:pP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Splash Screen Demo</a:t>
            </a:r>
          </a:p>
          <a:p>
            <a:pPr marL="285750" indent="-285750" latinLnBrk="0">
              <a:lnSpc>
                <a:spcPct val="150000"/>
              </a:lnSpc>
              <a:buFont typeface="Wingdings" panose="05000000000000000000" pitchFamily="2" charset="2"/>
              <a:buChar char="Ø"/>
            </a:pP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Dynamic Permissions</a:t>
            </a:r>
          </a:p>
          <a:p>
            <a:pPr marL="285750" indent="-285750" latinLnBrk="0">
              <a:lnSpc>
                <a:spcPct val="150000"/>
              </a:lnSpc>
              <a:buFont typeface="Wingdings" panose="05000000000000000000" pitchFamily="2" charset="2"/>
              <a:buChar char="Ø"/>
            </a:pP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Emotion API</a:t>
            </a:r>
          </a:p>
          <a:p>
            <a:pPr marL="285750" indent="-285750" latinLnBrk="0">
              <a:lnSpc>
                <a:spcPct val="150000"/>
              </a:lnSpc>
              <a:buFont typeface="Wingdings" panose="05000000000000000000" pitchFamily="2" charset="2"/>
              <a:buChar char="Ø"/>
            </a:pP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Music Recommendation System</a:t>
            </a:r>
          </a:p>
          <a:p>
            <a:pPr marL="285750" indent="-285750" latinLnBrk="0">
              <a:lnSpc>
                <a:spcPct val="150000"/>
              </a:lnSpc>
              <a:buFont typeface="Wingdings" panose="05000000000000000000" pitchFamily="2" charset="2"/>
              <a:buChar char="Ø"/>
            </a:pPr>
            <a:r>
              <a:rPr lang="en-GB" altLang="en-US" sz="1600" dirty="0" err="1">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Youtube</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API		</a:t>
            </a:r>
          </a:p>
        </p:txBody>
      </p:sp>
      <p:sp>
        <p:nvSpPr>
          <p:cNvPr id="1048591" name="Date Placeholder 8"/>
          <p:cNvSpPr>
            <a:spLocks noGrp="1"/>
          </p:cNvSpPr>
          <p:nvPr>
            <p:ph type="dt" sz="half" idx="10"/>
          </p:nvPr>
        </p:nvSpPr>
        <p:spPr/>
        <p:txBody>
          <a:bodyPr/>
          <a:lstStyle/>
          <a:p>
            <a:fld id="{7689E455-5146-4B9F-8AA4-5082330C8C53}" type="datetime2">
              <a:rPr lang="en-IN" smtClean="0"/>
              <a:t>Friday, 17 March 2023</a:t>
            </a:fld>
            <a:endParaRPr lang="en-IN"/>
          </a:p>
        </p:txBody>
      </p:sp>
      <p:sp>
        <p:nvSpPr>
          <p:cNvPr id="1048592" name="Slide Number Placeholder 9"/>
          <p:cNvSpPr>
            <a:spLocks noGrp="1"/>
          </p:cNvSpPr>
          <p:nvPr>
            <p:ph type="sldNum" sz="quarter" idx="12"/>
          </p:nvPr>
        </p:nvSpPr>
        <p:spPr/>
        <p:txBody>
          <a:bodyPr/>
          <a:lstStyle/>
          <a:p>
            <a:fld id="{AE5629FF-3FC9-4ED2-8167-F1E9CD28EC76}" type="slidenum">
              <a:rPr lang="en-IN" smtClean="0"/>
              <a:t>8</a:t>
            </a:fld>
            <a:endParaRPr lang="en-IN"/>
          </a:p>
        </p:txBody>
      </p:sp>
      <p:sp>
        <p:nvSpPr>
          <p:cNvPr id="1048593" name="Footer Placeholder 10"/>
          <p:cNvSpPr>
            <a:spLocks noGrp="1"/>
          </p:cNvSpPr>
          <p:nvPr>
            <p:ph type="ftr" sz="quarter" idx="11"/>
          </p:nvPr>
        </p:nvSpPr>
        <p:spPr>
          <a:xfrm>
            <a:off x="2623403" y="6356350"/>
            <a:ext cx="7547024" cy="365124"/>
          </a:xfrm>
        </p:spPr>
        <p:txBody>
          <a:bodyPr/>
          <a:lstStyle/>
          <a:p>
            <a:r>
              <a:rPr lang="en-US"/>
              <a:t>Batch-No 2               Music Recommendation System through facial expression Using CNN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75000"/>
                  </a:schemeClr>
                </a:solidFill>
                <a:latin typeface="Times New Roman" panose="02020603050405020304" pitchFamily="18" charset="0"/>
                <a:cs typeface="Times New Roman" panose="02020603050405020304" pitchFamily="18" charset="0"/>
              </a:rPr>
              <a:t>Project Flow /Architecture</a:t>
            </a:r>
          </a:p>
        </p:txBody>
      </p:sp>
      <p:sp>
        <p:nvSpPr>
          <p:cNvPr id="1048596" name="Date Placeholder 9"/>
          <p:cNvSpPr>
            <a:spLocks noGrp="1"/>
          </p:cNvSpPr>
          <p:nvPr>
            <p:ph type="dt" sz="half" idx="10"/>
          </p:nvPr>
        </p:nvSpPr>
        <p:spPr/>
        <p:txBody>
          <a:bodyPr/>
          <a:lstStyle/>
          <a:p>
            <a:fld id="{D14AEE09-D416-44E1-AB86-AF02359F60DF}" type="datetime2">
              <a:rPr lang="en-IN" smtClean="0"/>
              <a:t>Friday, 17 March 2023</a:t>
            </a:fld>
            <a:endParaRPr lang="en-IN"/>
          </a:p>
        </p:txBody>
      </p:sp>
      <p:sp>
        <p:nvSpPr>
          <p:cNvPr id="1048597" name="Slide Number Placeholder 10"/>
          <p:cNvSpPr>
            <a:spLocks noGrp="1"/>
          </p:cNvSpPr>
          <p:nvPr>
            <p:ph type="sldNum" sz="quarter" idx="12"/>
          </p:nvPr>
        </p:nvSpPr>
        <p:spPr/>
        <p:txBody>
          <a:bodyPr/>
          <a:lstStyle/>
          <a:p>
            <a:fld id="{AE5629FF-3FC9-4ED2-8167-F1E9CD28EC76}" type="slidenum">
              <a:rPr lang="en-IN" smtClean="0"/>
              <a:t>9</a:t>
            </a:fld>
            <a:endParaRPr lang="en-IN"/>
          </a:p>
        </p:txBody>
      </p:sp>
      <p:sp>
        <p:nvSpPr>
          <p:cNvPr id="1048598" name="Footer Placeholder 11"/>
          <p:cNvSpPr>
            <a:spLocks noGrp="1"/>
          </p:cNvSpPr>
          <p:nvPr>
            <p:ph type="ftr" sz="quarter" idx="11"/>
          </p:nvPr>
        </p:nvSpPr>
        <p:spPr>
          <a:xfrm>
            <a:off x="2773529" y="6315408"/>
            <a:ext cx="7547024" cy="365125"/>
          </a:xfrm>
        </p:spPr>
        <p:txBody>
          <a:bodyPr/>
          <a:lstStyle/>
          <a:p>
            <a:r>
              <a:rPr lang="en-US"/>
              <a:t>Batch-No 2               Music Recommendation System through facial expression Using CNN </a:t>
            </a:r>
            <a:endParaRPr lang="en-IN" dirty="0"/>
          </a:p>
        </p:txBody>
      </p:sp>
      <p:pic>
        <p:nvPicPr>
          <p:cNvPr id="2" name="Picture 1" descr="Diagram&#10;&#10;Description automatically generated">
            <a:extLst>
              <a:ext uri="{FF2B5EF4-FFF2-40B4-BE49-F238E27FC236}">
                <a16:creationId xmlns:a16="http://schemas.microsoft.com/office/drawing/2014/main" id="{8518F307-5B91-F96E-CDD8-D84CCB1E4D5B}"/>
              </a:ext>
            </a:extLst>
          </p:cNvPr>
          <p:cNvPicPr>
            <a:picLocks noChangeAspect="1"/>
          </p:cNvPicPr>
          <p:nvPr/>
        </p:nvPicPr>
        <p:blipFill>
          <a:blip r:embed="rId2"/>
          <a:stretch>
            <a:fillRect/>
          </a:stretch>
        </p:blipFill>
        <p:spPr>
          <a:xfrm>
            <a:off x="2408345" y="1418117"/>
            <a:ext cx="7133770" cy="44996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2179</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Music Recommendation System through facial expression Using CNN </vt:lpstr>
      <vt:lpstr>                            Contents</vt:lpstr>
      <vt:lpstr>ABSTRACT</vt:lpstr>
      <vt:lpstr>                       INTRODUCTION</vt:lpstr>
      <vt:lpstr>AIM &amp; OBJECTIVE</vt:lpstr>
      <vt:lpstr>CNN :</vt:lpstr>
      <vt:lpstr>PROPOSED SYSTEM:</vt:lpstr>
      <vt:lpstr>                 SYSTEM REQUIREMENTS</vt:lpstr>
      <vt:lpstr>                     Project Flow /Architecture</vt:lpstr>
      <vt:lpstr>TECHNOLOGY/ALGORITHM USED</vt:lpstr>
      <vt:lpstr>                                        CONCLUSION</vt:lpstr>
      <vt:lpstr>                        FUTURE SCOPE</vt:lpstr>
      <vt:lpstr>                          Literature Survey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 System using Deep Learning</dc:title>
  <dc:creator>PRATAP YAMPALLA</dc:creator>
  <cp:lastModifiedBy>GovindaRaju Chitti</cp:lastModifiedBy>
  <cp:revision>4</cp:revision>
  <cp:lastPrinted>2022-11-11T04:37:57Z</cp:lastPrinted>
  <dcterms:created xsi:type="dcterms:W3CDTF">2021-07-05T12:32:00Z</dcterms:created>
  <dcterms:modified xsi:type="dcterms:W3CDTF">2023-03-17T09:40:26Z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f5b393f1e4fc4ae5b08b03c0e8b87660</vt:lpwstr>
  </property>
</Properties>
</file>