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73" r:id="rId5"/>
    <p:sldId id="276" r:id="rId6"/>
    <p:sldId id="278" r:id="rId7"/>
    <p:sldId id="277" r:id="rId8"/>
    <p:sldId id="275" r:id="rId9"/>
    <p:sldId id="274" r:id="rId10"/>
    <p:sldId id="260" r:id="rId11"/>
    <p:sldId id="280" r:id="rId12"/>
    <p:sldId id="279" r:id="rId13"/>
    <p:sldId id="281" r:id="rId14"/>
    <p:sldId id="258" r:id="rId15"/>
    <p:sldId id="282" r:id="rId16"/>
    <p:sldId id="266" r:id="rId17"/>
    <p:sldId id="264" r:id="rId18"/>
    <p:sldId id="268" r:id="rId19"/>
    <p:sldId id="269" r:id="rId20"/>
    <p:sldId id="270" r:id="rId21"/>
    <p:sldId id="271" r:id="rId22"/>
    <p:sldId id="272" r:id="rId23"/>
    <p:sldId id="263" r:id="rId24"/>
    <p:sldId id="267" r:id="rId25"/>
    <p:sldId id="265" r:id="rId26"/>
  </p:sldIdLst>
  <p:sldSz cx="12192000" cy="6858000"/>
  <p:notesSz cx="6858000" cy="9144000"/>
  <p:embeddedFontLst>
    <p:embeddedFont>
      <p:font typeface="Book Antiqua" panose="02040602050305030304"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ambria Math" panose="02040503050406030204" pitchFamily="18" charset="0"/>
      <p:regular r:id="rId36"/>
    </p:embeddedFont>
    <p:embeddedFont>
      <p:font typeface="georgia" panose="02040502050405020303" pitchFamily="18" charset="0"/>
      <p:regular r:id="rId37"/>
      <p:bold r:id="rId38"/>
      <p:italic r:id="rId39"/>
      <p:boldItalic r:id="rId40"/>
    </p:embeddedFont>
    <p:embeddedFont>
      <p:font typeface="Jacques Francois Shadow" panose="020B0604020202020204" charset="0"/>
      <p:regular r:id="rId41"/>
    </p:embeddedFont>
    <p:embeddedFont>
      <p:font typeface="roboto" panose="02000000000000000000" pitchFamily="2" charset="0"/>
      <p:regular r:id="rId42"/>
      <p:bold r:id="rId43"/>
      <p:italic r:id="rId44"/>
      <p:boldItalic r:id="rId45"/>
    </p:embeddedFont>
    <p:embeddedFont>
      <p:font typeface="Teko" panose="020B0604020202020204" charset="0"/>
      <p:regular r:id="rId46"/>
      <p:bold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37B9F-C58D-4251-82D6-89E045CA1A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38DBA8-301F-49CC-817C-D71B01A23CFA}">
      <dgm:prSet/>
      <dgm:spPr/>
      <dgm:t>
        <a:bodyPr/>
        <a:lstStyle/>
        <a:p>
          <a:r>
            <a:rPr lang="en-US" b="0" i="0"/>
            <a:t>Logistic Regression model is only good for non successful companies because it is not able to predict the successful companies.</a:t>
          </a:r>
          <a:endParaRPr lang="en-US"/>
        </a:p>
      </dgm:t>
    </dgm:pt>
    <dgm:pt modelId="{749A52D6-DB9A-4CB9-A27C-58D71041677C}" type="parTrans" cxnId="{EABDE095-1E5E-44EE-8B40-DAF1FA652B78}">
      <dgm:prSet/>
      <dgm:spPr/>
      <dgm:t>
        <a:bodyPr/>
        <a:lstStyle/>
        <a:p>
          <a:endParaRPr lang="en-US"/>
        </a:p>
      </dgm:t>
    </dgm:pt>
    <dgm:pt modelId="{9C8D636C-E0E2-470F-95BB-1328734FC3ED}" type="sibTrans" cxnId="{EABDE095-1E5E-44EE-8B40-DAF1FA652B78}">
      <dgm:prSet/>
      <dgm:spPr/>
      <dgm:t>
        <a:bodyPr/>
        <a:lstStyle/>
        <a:p>
          <a:endParaRPr lang="en-US"/>
        </a:p>
      </dgm:t>
    </dgm:pt>
    <dgm:pt modelId="{330C23A3-0EA4-4653-BD2E-9058B15CA495}">
      <dgm:prSet/>
      <dgm:spPr/>
      <dgm:t>
        <a:bodyPr/>
        <a:lstStyle/>
        <a:p>
          <a:r>
            <a:rPr lang="en-US" b="0" i="0"/>
            <a:t>Logistic Regression could not be good model in the dataset  because  the way they work is highly rely on decision boundary.</a:t>
          </a:r>
          <a:endParaRPr lang="en-US"/>
        </a:p>
      </dgm:t>
    </dgm:pt>
    <dgm:pt modelId="{DD51BC26-7C64-4CF9-9A37-98F13E6D7B8A}" type="parTrans" cxnId="{18C7DD3C-36F7-4124-B55B-EDE59CC10906}">
      <dgm:prSet/>
      <dgm:spPr/>
      <dgm:t>
        <a:bodyPr/>
        <a:lstStyle/>
        <a:p>
          <a:endParaRPr lang="en-US"/>
        </a:p>
      </dgm:t>
    </dgm:pt>
    <dgm:pt modelId="{FA8A6112-FBDA-42AC-87FB-23815B58EC20}" type="sibTrans" cxnId="{18C7DD3C-36F7-4124-B55B-EDE59CC10906}">
      <dgm:prSet/>
      <dgm:spPr/>
      <dgm:t>
        <a:bodyPr/>
        <a:lstStyle/>
        <a:p>
          <a:endParaRPr lang="en-US"/>
        </a:p>
      </dgm:t>
    </dgm:pt>
    <dgm:pt modelId="{EA3B9BFC-6955-4736-8240-AAC3C53B28C9}">
      <dgm:prSet/>
      <dgm:spPr/>
      <dgm:t>
        <a:bodyPr/>
        <a:lstStyle/>
        <a:p>
          <a:r>
            <a:rPr lang="en-US" b="0" i="0" dirty="0"/>
            <a:t>Sigmoid function as loss function cannot be used to differentiate the datapoints in the dataset given ,since its located in a very small rigid position that sometimes overlap .</a:t>
          </a:r>
          <a:endParaRPr lang="en-US" dirty="0"/>
        </a:p>
      </dgm:t>
    </dgm:pt>
    <dgm:pt modelId="{FC3B8B68-F602-46F8-895E-E1D30251E8C8}" type="parTrans" cxnId="{D28C2DD7-C9DC-466E-88A8-538B76FB7744}">
      <dgm:prSet/>
      <dgm:spPr/>
      <dgm:t>
        <a:bodyPr/>
        <a:lstStyle/>
        <a:p>
          <a:endParaRPr lang="en-US"/>
        </a:p>
      </dgm:t>
    </dgm:pt>
    <dgm:pt modelId="{C31BBF6D-CA89-4AD5-A3F8-298E8BBB62D7}" type="sibTrans" cxnId="{D28C2DD7-C9DC-466E-88A8-538B76FB7744}">
      <dgm:prSet/>
      <dgm:spPr/>
      <dgm:t>
        <a:bodyPr/>
        <a:lstStyle/>
        <a:p>
          <a:endParaRPr lang="en-US"/>
        </a:p>
      </dgm:t>
    </dgm:pt>
    <dgm:pt modelId="{DCF4344D-9A10-41F1-9464-FB6F51F0B9B4}">
      <dgm:prSet/>
      <dgm:spPr/>
      <dgm:t>
        <a:bodyPr/>
        <a:lstStyle/>
        <a:p>
          <a:r>
            <a:rPr lang="en-US" b="0" i="0"/>
            <a:t>Random forest successfully builds random trees from the sub sample feature of the dataset.</a:t>
          </a:r>
          <a:endParaRPr lang="en-US"/>
        </a:p>
      </dgm:t>
    </dgm:pt>
    <dgm:pt modelId="{2A4FD406-D0BB-4026-A0C0-3D5C9B49A7C6}" type="parTrans" cxnId="{57EEB716-6F76-4888-9AA8-64A5499E44DC}">
      <dgm:prSet/>
      <dgm:spPr/>
      <dgm:t>
        <a:bodyPr/>
        <a:lstStyle/>
        <a:p>
          <a:endParaRPr lang="en-US"/>
        </a:p>
      </dgm:t>
    </dgm:pt>
    <dgm:pt modelId="{4C009FB1-A0B8-4120-97A3-F071A5374BF6}" type="sibTrans" cxnId="{57EEB716-6F76-4888-9AA8-64A5499E44DC}">
      <dgm:prSet/>
      <dgm:spPr/>
      <dgm:t>
        <a:bodyPr/>
        <a:lstStyle/>
        <a:p>
          <a:endParaRPr lang="en-US"/>
        </a:p>
      </dgm:t>
    </dgm:pt>
    <dgm:pt modelId="{837E2B8C-4428-45F4-BD0D-3864855693C5}">
      <dgm:prSet/>
      <dgm:spPr/>
      <dgm:t>
        <a:bodyPr/>
        <a:lstStyle/>
        <a:p>
          <a:r>
            <a:rPr lang="en-US" b="0" i="0"/>
            <a:t>Random decision forests correct the decision trees habit of overfitting to their training set by seeing confusion Matrix of RF.</a:t>
          </a:r>
          <a:endParaRPr lang="en-US"/>
        </a:p>
      </dgm:t>
    </dgm:pt>
    <dgm:pt modelId="{2322501D-8BBF-4B5C-98AB-C5120F235F81}" type="parTrans" cxnId="{1927104D-FC2F-4F45-BD83-968BA5BBC67A}">
      <dgm:prSet/>
      <dgm:spPr/>
      <dgm:t>
        <a:bodyPr/>
        <a:lstStyle/>
        <a:p>
          <a:endParaRPr lang="en-US"/>
        </a:p>
      </dgm:t>
    </dgm:pt>
    <dgm:pt modelId="{9E08EC81-C82A-442B-864E-DBB48FCE0C0A}" type="sibTrans" cxnId="{1927104D-FC2F-4F45-BD83-968BA5BBC67A}">
      <dgm:prSet/>
      <dgm:spPr/>
      <dgm:t>
        <a:bodyPr/>
        <a:lstStyle/>
        <a:p>
          <a:endParaRPr lang="en-US"/>
        </a:p>
      </dgm:t>
    </dgm:pt>
    <dgm:pt modelId="{3FCA5C14-E601-4047-9ED2-ED4B6B6C6008}" type="pres">
      <dgm:prSet presAssocID="{3A337B9F-C58D-4251-82D6-89E045CA1A11}" presName="linear" presStyleCnt="0">
        <dgm:presLayoutVars>
          <dgm:animLvl val="lvl"/>
          <dgm:resizeHandles val="exact"/>
        </dgm:presLayoutVars>
      </dgm:prSet>
      <dgm:spPr/>
    </dgm:pt>
    <dgm:pt modelId="{BCBF4996-EE99-44EA-8C1E-CDD19097444B}" type="pres">
      <dgm:prSet presAssocID="{DB38DBA8-301F-49CC-817C-D71B01A23CFA}" presName="parentText" presStyleLbl="node1" presStyleIdx="0" presStyleCnt="5">
        <dgm:presLayoutVars>
          <dgm:chMax val="0"/>
          <dgm:bulletEnabled val="1"/>
        </dgm:presLayoutVars>
      </dgm:prSet>
      <dgm:spPr/>
    </dgm:pt>
    <dgm:pt modelId="{8B1BF092-06A8-403E-ADBB-F8A1A9D3FCA2}" type="pres">
      <dgm:prSet presAssocID="{9C8D636C-E0E2-470F-95BB-1328734FC3ED}" presName="spacer" presStyleCnt="0"/>
      <dgm:spPr/>
    </dgm:pt>
    <dgm:pt modelId="{D5CDF91A-E282-4D39-98B8-FBE728EDA953}" type="pres">
      <dgm:prSet presAssocID="{330C23A3-0EA4-4653-BD2E-9058B15CA495}" presName="parentText" presStyleLbl="node1" presStyleIdx="1" presStyleCnt="5">
        <dgm:presLayoutVars>
          <dgm:chMax val="0"/>
          <dgm:bulletEnabled val="1"/>
        </dgm:presLayoutVars>
      </dgm:prSet>
      <dgm:spPr/>
    </dgm:pt>
    <dgm:pt modelId="{4349C9F8-5258-429C-BC2C-749A2B0E4F57}" type="pres">
      <dgm:prSet presAssocID="{FA8A6112-FBDA-42AC-87FB-23815B58EC20}" presName="spacer" presStyleCnt="0"/>
      <dgm:spPr/>
    </dgm:pt>
    <dgm:pt modelId="{9849509C-59BA-4CD0-8FB4-7290A005DD12}" type="pres">
      <dgm:prSet presAssocID="{EA3B9BFC-6955-4736-8240-AAC3C53B28C9}" presName="parentText" presStyleLbl="node1" presStyleIdx="2" presStyleCnt="5">
        <dgm:presLayoutVars>
          <dgm:chMax val="0"/>
          <dgm:bulletEnabled val="1"/>
        </dgm:presLayoutVars>
      </dgm:prSet>
      <dgm:spPr/>
    </dgm:pt>
    <dgm:pt modelId="{DC9C20B9-3E5B-46ED-9193-007A9B53FBBA}" type="pres">
      <dgm:prSet presAssocID="{C31BBF6D-CA89-4AD5-A3F8-298E8BBB62D7}" presName="spacer" presStyleCnt="0"/>
      <dgm:spPr/>
    </dgm:pt>
    <dgm:pt modelId="{87EAEF78-ABE9-4A9C-B33C-7834A589DA7D}" type="pres">
      <dgm:prSet presAssocID="{DCF4344D-9A10-41F1-9464-FB6F51F0B9B4}" presName="parentText" presStyleLbl="node1" presStyleIdx="3" presStyleCnt="5">
        <dgm:presLayoutVars>
          <dgm:chMax val="0"/>
          <dgm:bulletEnabled val="1"/>
        </dgm:presLayoutVars>
      </dgm:prSet>
      <dgm:spPr/>
    </dgm:pt>
    <dgm:pt modelId="{3B1B9BE2-1D05-481F-9C30-C48ECE8AB3EE}" type="pres">
      <dgm:prSet presAssocID="{4C009FB1-A0B8-4120-97A3-F071A5374BF6}" presName="spacer" presStyleCnt="0"/>
      <dgm:spPr/>
    </dgm:pt>
    <dgm:pt modelId="{AF98DBB8-FF4C-4177-9386-F063654364FF}" type="pres">
      <dgm:prSet presAssocID="{837E2B8C-4428-45F4-BD0D-3864855693C5}" presName="parentText" presStyleLbl="node1" presStyleIdx="4" presStyleCnt="5">
        <dgm:presLayoutVars>
          <dgm:chMax val="0"/>
          <dgm:bulletEnabled val="1"/>
        </dgm:presLayoutVars>
      </dgm:prSet>
      <dgm:spPr/>
    </dgm:pt>
  </dgm:ptLst>
  <dgm:cxnLst>
    <dgm:cxn modelId="{57EEB716-6F76-4888-9AA8-64A5499E44DC}" srcId="{3A337B9F-C58D-4251-82D6-89E045CA1A11}" destId="{DCF4344D-9A10-41F1-9464-FB6F51F0B9B4}" srcOrd="3" destOrd="0" parTransId="{2A4FD406-D0BB-4026-A0C0-3D5C9B49A7C6}" sibTransId="{4C009FB1-A0B8-4120-97A3-F071A5374BF6}"/>
    <dgm:cxn modelId="{16F53E38-CF74-432B-8E5B-D9F66BA34E6D}" type="presOf" srcId="{DCF4344D-9A10-41F1-9464-FB6F51F0B9B4}" destId="{87EAEF78-ABE9-4A9C-B33C-7834A589DA7D}" srcOrd="0" destOrd="0" presId="urn:microsoft.com/office/officeart/2005/8/layout/vList2"/>
    <dgm:cxn modelId="{18C7DD3C-36F7-4124-B55B-EDE59CC10906}" srcId="{3A337B9F-C58D-4251-82D6-89E045CA1A11}" destId="{330C23A3-0EA4-4653-BD2E-9058B15CA495}" srcOrd="1" destOrd="0" parTransId="{DD51BC26-7C64-4CF9-9A37-98F13E6D7B8A}" sibTransId="{FA8A6112-FBDA-42AC-87FB-23815B58EC20}"/>
    <dgm:cxn modelId="{1927104D-FC2F-4F45-BD83-968BA5BBC67A}" srcId="{3A337B9F-C58D-4251-82D6-89E045CA1A11}" destId="{837E2B8C-4428-45F4-BD0D-3864855693C5}" srcOrd="4" destOrd="0" parTransId="{2322501D-8BBF-4B5C-98AB-C5120F235F81}" sibTransId="{9E08EC81-C82A-442B-864E-DBB48FCE0C0A}"/>
    <dgm:cxn modelId="{D1BCCB57-7D47-40E8-A763-9B19DD353F95}" type="presOf" srcId="{DB38DBA8-301F-49CC-817C-D71B01A23CFA}" destId="{BCBF4996-EE99-44EA-8C1E-CDD19097444B}" srcOrd="0" destOrd="0" presId="urn:microsoft.com/office/officeart/2005/8/layout/vList2"/>
    <dgm:cxn modelId="{3978E388-8454-4B17-BF8B-A6FBC991215A}" type="presOf" srcId="{837E2B8C-4428-45F4-BD0D-3864855693C5}" destId="{AF98DBB8-FF4C-4177-9386-F063654364FF}" srcOrd="0" destOrd="0" presId="urn:microsoft.com/office/officeart/2005/8/layout/vList2"/>
    <dgm:cxn modelId="{EABDE095-1E5E-44EE-8B40-DAF1FA652B78}" srcId="{3A337B9F-C58D-4251-82D6-89E045CA1A11}" destId="{DB38DBA8-301F-49CC-817C-D71B01A23CFA}" srcOrd="0" destOrd="0" parTransId="{749A52D6-DB9A-4CB9-A27C-58D71041677C}" sibTransId="{9C8D636C-E0E2-470F-95BB-1328734FC3ED}"/>
    <dgm:cxn modelId="{E3399DA0-CD2E-48C2-B3AC-2558FA179E6B}" type="presOf" srcId="{330C23A3-0EA4-4653-BD2E-9058B15CA495}" destId="{D5CDF91A-E282-4D39-98B8-FBE728EDA953}" srcOrd="0" destOrd="0" presId="urn:microsoft.com/office/officeart/2005/8/layout/vList2"/>
    <dgm:cxn modelId="{D28C2DD7-C9DC-466E-88A8-538B76FB7744}" srcId="{3A337B9F-C58D-4251-82D6-89E045CA1A11}" destId="{EA3B9BFC-6955-4736-8240-AAC3C53B28C9}" srcOrd="2" destOrd="0" parTransId="{FC3B8B68-F602-46F8-895E-E1D30251E8C8}" sibTransId="{C31BBF6D-CA89-4AD5-A3F8-298E8BBB62D7}"/>
    <dgm:cxn modelId="{1E43FEDB-56E8-43B8-8E4B-B58DE2759F10}" type="presOf" srcId="{3A337B9F-C58D-4251-82D6-89E045CA1A11}" destId="{3FCA5C14-E601-4047-9ED2-ED4B6B6C6008}" srcOrd="0" destOrd="0" presId="urn:microsoft.com/office/officeart/2005/8/layout/vList2"/>
    <dgm:cxn modelId="{751A98E4-7E21-432E-8228-82BE9C8C6A90}" type="presOf" srcId="{EA3B9BFC-6955-4736-8240-AAC3C53B28C9}" destId="{9849509C-59BA-4CD0-8FB4-7290A005DD12}" srcOrd="0" destOrd="0" presId="urn:microsoft.com/office/officeart/2005/8/layout/vList2"/>
    <dgm:cxn modelId="{3A0C2F47-134A-4609-8ACD-D1F9CBC9D104}" type="presParOf" srcId="{3FCA5C14-E601-4047-9ED2-ED4B6B6C6008}" destId="{BCBF4996-EE99-44EA-8C1E-CDD19097444B}" srcOrd="0" destOrd="0" presId="urn:microsoft.com/office/officeart/2005/8/layout/vList2"/>
    <dgm:cxn modelId="{D39EA23F-62EE-41BF-B72D-2EC2C8ED6904}" type="presParOf" srcId="{3FCA5C14-E601-4047-9ED2-ED4B6B6C6008}" destId="{8B1BF092-06A8-403E-ADBB-F8A1A9D3FCA2}" srcOrd="1" destOrd="0" presId="urn:microsoft.com/office/officeart/2005/8/layout/vList2"/>
    <dgm:cxn modelId="{A88A9B4C-0D89-43B9-A299-D8DB440447FF}" type="presParOf" srcId="{3FCA5C14-E601-4047-9ED2-ED4B6B6C6008}" destId="{D5CDF91A-E282-4D39-98B8-FBE728EDA953}" srcOrd="2" destOrd="0" presId="urn:microsoft.com/office/officeart/2005/8/layout/vList2"/>
    <dgm:cxn modelId="{DC50D591-D944-4D06-9569-D731BAEDEEFC}" type="presParOf" srcId="{3FCA5C14-E601-4047-9ED2-ED4B6B6C6008}" destId="{4349C9F8-5258-429C-BC2C-749A2B0E4F57}" srcOrd="3" destOrd="0" presId="urn:microsoft.com/office/officeart/2005/8/layout/vList2"/>
    <dgm:cxn modelId="{0FA281EA-8D99-4DFB-8573-2DAA575C9E5F}" type="presParOf" srcId="{3FCA5C14-E601-4047-9ED2-ED4B6B6C6008}" destId="{9849509C-59BA-4CD0-8FB4-7290A005DD12}" srcOrd="4" destOrd="0" presId="urn:microsoft.com/office/officeart/2005/8/layout/vList2"/>
    <dgm:cxn modelId="{8F5EAC99-E8A7-41C4-B758-9BD1DD6D604A}" type="presParOf" srcId="{3FCA5C14-E601-4047-9ED2-ED4B6B6C6008}" destId="{DC9C20B9-3E5B-46ED-9193-007A9B53FBBA}" srcOrd="5" destOrd="0" presId="urn:microsoft.com/office/officeart/2005/8/layout/vList2"/>
    <dgm:cxn modelId="{70397E68-AC67-4156-BA34-E3138307E4D1}" type="presParOf" srcId="{3FCA5C14-E601-4047-9ED2-ED4B6B6C6008}" destId="{87EAEF78-ABE9-4A9C-B33C-7834A589DA7D}" srcOrd="6" destOrd="0" presId="urn:microsoft.com/office/officeart/2005/8/layout/vList2"/>
    <dgm:cxn modelId="{6BB7CC1B-441F-47DE-AF08-18072AB1F20F}" type="presParOf" srcId="{3FCA5C14-E601-4047-9ED2-ED4B6B6C6008}" destId="{3B1B9BE2-1D05-481F-9C30-C48ECE8AB3EE}" srcOrd="7" destOrd="0" presId="urn:microsoft.com/office/officeart/2005/8/layout/vList2"/>
    <dgm:cxn modelId="{2DB27F70-C137-4896-AC8E-055C4DC97FA9}" type="presParOf" srcId="{3FCA5C14-E601-4047-9ED2-ED4B6B6C6008}" destId="{AF98DBB8-FF4C-4177-9386-F063654364F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F4996-EE99-44EA-8C1E-CDD19097444B}">
      <dsp:nvSpPr>
        <dsp:cNvPr id="0" name=""/>
        <dsp:cNvSpPr/>
      </dsp:nvSpPr>
      <dsp:spPr>
        <a:xfrm>
          <a:off x="0" y="57132"/>
          <a:ext cx="11859207"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Logistic Regression model is only good for non successful companies because it is not able to predict the successful companies.</a:t>
          </a:r>
          <a:endParaRPr lang="en-US" sz="1900" kern="1200"/>
        </a:p>
      </dsp:txBody>
      <dsp:txXfrm>
        <a:off x="35811" y="92943"/>
        <a:ext cx="11787585" cy="661968"/>
      </dsp:txXfrm>
    </dsp:sp>
    <dsp:sp modelId="{D5CDF91A-E282-4D39-98B8-FBE728EDA953}">
      <dsp:nvSpPr>
        <dsp:cNvPr id="0" name=""/>
        <dsp:cNvSpPr/>
      </dsp:nvSpPr>
      <dsp:spPr>
        <a:xfrm>
          <a:off x="0" y="845442"/>
          <a:ext cx="11859207"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Logistic Regression could not be good model in the dataset  because  the way they work is highly rely on decision boundary.</a:t>
          </a:r>
          <a:endParaRPr lang="en-US" sz="1900" kern="1200"/>
        </a:p>
      </dsp:txBody>
      <dsp:txXfrm>
        <a:off x="35811" y="881253"/>
        <a:ext cx="11787585" cy="661968"/>
      </dsp:txXfrm>
    </dsp:sp>
    <dsp:sp modelId="{9849509C-59BA-4CD0-8FB4-7290A005DD12}">
      <dsp:nvSpPr>
        <dsp:cNvPr id="0" name=""/>
        <dsp:cNvSpPr/>
      </dsp:nvSpPr>
      <dsp:spPr>
        <a:xfrm>
          <a:off x="0" y="1633752"/>
          <a:ext cx="11859207"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Sigmoid function as loss function cannot be used to differentiate the datapoints in the dataset given ,since its located in a very small rigid position that sometimes overlap .</a:t>
          </a:r>
          <a:endParaRPr lang="en-US" sz="1900" kern="1200" dirty="0"/>
        </a:p>
      </dsp:txBody>
      <dsp:txXfrm>
        <a:off x="35811" y="1669563"/>
        <a:ext cx="11787585" cy="661968"/>
      </dsp:txXfrm>
    </dsp:sp>
    <dsp:sp modelId="{87EAEF78-ABE9-4A9C-B33C-7834A589DA7D}">
      <dsp:nvSpPr>
        <dsp:cNvPr id="0" name=""/>
        <dsp:cNvSpPr/>
      </dsp:nvSpPr>
      <dsp:spPr>
        <a:xfrm>
          <a:off x="0" y="2422062"/>
          <a:ext cx="11859207"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Random forest successfully builds random trees from the sub sample feature of the dataset.</a:t>
          </a:r>
          <a:endParaRPr lang="en-US" sz="1900" kern="1200"/>
        </a:p>
      </dsp:txBody>
      <dsp:txXfrm>
        <a:off x="35811" y="2457873"/>
        <a:ext cx="11787585" cy="661968"/>
      </dsp:txXfrm>
    </dsp:sp>
    <dsp:sp modelId="{AF98DBB8-FF4C-4177-9386-F063654364FF}">
      <dsp:nvSpPr>
        <dsp:cNvPr id="0" name=""/>
        <dsp:cNvSpPr/>
      </dsp:nvSpPr>
      <dsp:spPr>
        <a:xfrm>
          <a:off x="0" y="3210372"/>
          <a:ext cx="11859207"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Random decision forests correct the decision trees habit of overfitting to their training set by seeing confusion Matrix of RF.</a:t>
          </a:r>
          <a:endParaRPr lang="en-US" sz="1900" kern="1200"/>
        </a:p>
      </dsp:txBody>
      <dsp:txXfrm>
        <a:off x="35811" y="3246183"/>
        <a:ext cx="11787585" cy="6619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95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504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35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 dirty="0"/>
          </a:p>
        </p:txBody>
      </p:sp>
      <p:sp>
        <p:nvSpPr>
          <p:cNvPr id="116" name="Google Shape;11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 dirty="0"/>
          </a:p>
        </p:txBody>
      </p:sp>
      <p:sp>
        <p:nvSpPr>
          <p:cNvPr id="116" name="Google Shape;11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89875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91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7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52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07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963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28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362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93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6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993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05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812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300" dirty="0"/>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6F9FC"/>
            </a:gs>
            <a:gs pos="74000">
              <a:srgbClr val="B3D1EC"/>
            </a:gs>
            <a:gs pos="83000">
              <a:srgbClr val="B3D1EC"/>
            </a:gs>
            <a:gs pos="100000">
              <a:srgbClr val="CCE0F2"/>
            </a:gs>
          </a:gsLst>
          <a:lin ang="540000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246436" y="2577070"/>
            <a:ext cx="9144000" cy="1754326"/>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chemeClr val="dk1"/>
              </a:buClr>
              <a:buSzPct val="100000"/>
              <a:buNone/>
            </a:pPr>
            <a:r>
              <a:rPr lang="en-US" sz="4100" b="1" dirty="0">
                <a:latin typeface="Book Antiqua" panose="02040602050305030304" pitchFamily="18" charset="0"/>
              </a:rPr>
              <a:t>Govind Kumar</a:t>
            </a:r>
            <a:endParaRPr sz="4100" dirty="0">
              <a:latin typeface="Book Antiqua" panose="02040602050305030304" pitchFamily="18" charset="0"/>
            </a:endParaRPr>
          </a:p>
          <a:p>
            <a:pPr marL="0" lvl="0" indent="0" algn="ctr" rtl="0">
              <a:lnSpc>
                <a:spcPct val="90000"/>
              </a:lnSpc>
              <a:spcBef>
                <a:spcPts val="1000"/>
              </a:spcBef>
              <a:spcAft>
                <a:spcPts val="0"/>
              </a:spcAft>
              <a:buClr>
                <a:schemeClr val="dk1"/>
              </a:buClr>
              <a:buSzPct val="100000"/>
              <a:buNone/>
            </a:pPr>
            <a:r>
              <a:rPr lang="en-US" dirty="0">
                <a:latin typeface="Teko"/>
                <a:ea typeface="Teko"/>
                <a:cs typeface="Teko"/>
                <a:sym typeface="Teko"/>
              </a:rPr>
              <a:t>M.Sc. Mathematics and Scientific Computing</a:t>
            </a:r>
            <a:endParaRPr dirty="0"/>
          </a:p>
          <a:p>
            <a:pPr marL="0" lvl="0" indent="0" algn="ctr" rtl="0">
              <a:lnSpc>
                <a:spcPct val="90000"/>
              </a:lnSpc>
              <a:spcBef>
                <a:spcPts val="1000"/>
              </a:spcBef>
              <a:spcAft>
                <a:spcPts val="0"/>
              </a:spcAft>
              <a:buClr>
                <a:schemeClr val="dk1"/>
              </a:buClr>
              <a:buSzPct val="100000"/>
              <a:buNone/>
            </a:pPr>
            <a:r>
              <a:rPr lang="en-US" dirty="0"/>
              <a:t>Roll No-194957</a:t>
            </a:r>
            <a:endParaRPr dirty="0"/>
          </a:p>
          <a:p>
            <a:pPr marL="0" lvl="0" indent="0" algn="ctr" rtl="0">
              <a:lnSpc>
                <a:spcPct val="90000"/>
              </a:lnSpc>
              <a:spcBef>
                <a:spcPts val="1000"/>
              </a:spcBef>
              <a:spcAft>
                <a:spcPts val="0"/>
              </a:spcAft>
              <a:buClr>
                <a:schemeClr val="dk1"/>
              </a:buClr>
              <a:buSzPct val="100000"/>
              <a:buNone/>
            </a:pPr>
            <a:r>
              <a:rPr lang="en-US" dirty="0"/>
              <a:t>Under the Supervision of</a:t>
            </a:r>
            <a:endParaRPr dirty="0"/>
          </a:p>
          <a:p>
            <a:pPr marL="0" lvl="0" indent="0" algn="ctr" rtl="0">
              <a:lnSpc>
                <a:spcPct val="90000"/>
              </a:lnSpc>
              <a:spcBef>
                <a:spcPts val="1000"/>
              </a:spcBef>
              <a:spcAft>
                <a:spcPts val="0"/>
              </a:spcAft>
              <a:buClr>
                <a:schemeClr val="dk1"/>
              </a:buClr>
              <a:buSzPct val="100000"/>
              <a:buNone/>
            </a:pPr>
            <a:r>
              <a:rPr lang="en-US" sz="3100" dirty="0">
                <a:latin typeface="Trebuchet MS"/>
                <a:ea typeface="Trebuchet MS"/>
                <a:cs typeface="Trebuchet MS"/>
                <a:sym typeface="Trebuchet MS"/>
              </a:rPr>
              <a:t>Dr. Deepika </a:t>
            </a:r>
            <a:r>
              <a:rPr lang="en-US" sz="3100" dirty="0" err="1">
                <a:latin typeface="Trebuchet MS"/>
                <a:ea typeface="Trebuchet MS"/>
                <a:cs typeface="Trebuchet MS"/>
                <a:sym typeface="Trebuchet MS"/>
              </a:rPr>
              <a:t>Neela</a:t>
            </a:r>
            <a:endParaRPr sz="3100" dirty="0">
              <a:latin typeface="Trebuchet MS"/>
              <a:ea typeface="Trebuchet MS"/>
              <a:cs typeface="Trebuchet MS"/>
              <a:sym typeface="Trebuchet MS"/>
            </a:endParaRPr>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p:txBody>
      </p:sp>
      <p:sp>
        <p:nvSpPr>
          <p:cNvPr id="90" name="Google Shape;90;p13"/>
          <p:cNvSpPr/>
          <p:nvPr/>
        </p:nvSpPr>
        <p:spPr>
          <a:xfrm>
            <a:off x="2047295" y="332419"/>
            <a:ext cx="8097410" cy="175432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accent5"/>
                </a:solidFill>
                <a:latin typeface="Times New Roman"/>
                <a:ea typeface="Times New Roman"/>
                <a:cs typeface="Times New Roman"/>
                <a:sym typeface="Times New Roman"/>
              </a:rPr>
              <a:t>Startup Success Prediction</a:t>
            </a:r>
            <a:br>
              <a:rPr lang="en-US" sz="5400" b="1" i="0" u="none" strike="noStrike" cap="none">
                <a:solidFill>
                  <a:schemeClr val="accent5"/>
                </a:solidFill>
                <a:latin typeface="Times New Roman"/>
                <a:ea typeface="Times New Roman"/>
                <a:cs typeface="Times New Roman"/>
                <a:sym typeface="Times New Roman"/>
              </a:rPr>
            </a:br>
            <a:r>
              <a:rPr lang="en-US" sz="5400" b="1" i="0" u="none" strike="noStrike" cap="none">
                <a:solidFill>
                  <a:schemeClr val="accent5"/>
                </a:solidFill>
                <a:latin typeface="Times New Roman"/>
                <a:ea typeface="Times New Roman"/>
                <a:cs typeface="Times New Roman"/>
                <a:sym typeface="Times New Roman"/>
              </a:rPr>
              <a:t>Using Machine Learning</a:t>
            </a:r>
            <a:endParaRPr/>
          </a:p>
        </p:txBody>
      </p:sp>
      <p:sp>
        <p:nvSpPr>
          <p:cNvPr id="91" name="Google Shape;91;p13"/>
          <p:cNvSpPr txBox="1"/>
          <p:nvPr/>
        </p:nvSpPr>
        <p:spPr>
          <a:xfrm>
            <a:off x="5592932" y="2053850"/>
            <a:ext cx="7084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BY</a:t>
            </a:r>
            <a:endParaRPr/>
          </a:p>
        </p:txBody>
      </p:sp>
      <p:sp>
        <p:nvSpPr>
          <p:cNvPr id="92" name="Google Shape;92;p13"/>
          <p:cNvSpPr txBox="1"/>
          <p:nvPr/>
        </p:nvSpPr>
        <p:spPr>
          <a:xfrm>
            <a:off x="1580225" y="4480425"/>
            <a:ext cx="975655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Calibri"/>
                <a:ea typeface="Calibri"/>
                <a:cs typeface="Calibri"/>
                <a:sym typeface="Calibri"/>
              </a:rPr>
              <a:t>    </a:t>
            </a:r>
            <a:endParaRPr sz="4400">
              <a:solidFill>
                <a:schemeClr val="dk1"/>
              </a:solidFill>
              <a:latin typeface="Arial"/>
              <a:ea typeface="Arial"/>
              <a:cs typeface="Arial"/>
              <a:sym typeface="Arial"/>
            </a:endParaRPr>
          </a:p>
        </p:txBody>
      </p:sp>
      <p:sp>
        <p:nvSpPr>
          <p:cNvPr id="93" name="Google Shape;93;p13"/>
          <p:cNvSpPr/>
          <p:nvPr/>
        </p:nvSpPr>
        <p:spPr>
          <a:xfrm>
            <a:off x="1952878" y="4480425"/>
            <a:ext cx="8286244"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cap="none" dirty="0">
                <a:solidFill>
                  <a:srgbClr val="262626"/>
                </a:solidFill>
                <a:latin typeface="Arial"/>
                <a:ea typeface="Arial"/>
                <a:cs typeface="Arial"/>
                <a:sym typeface="Arial"/>
              </a:rPr>
              <a:t>NATIONAL INSTITUTE OF TECHNOLOGY</a:t>
            </a:r>
            <a:r>
              <a:rPr lang="en-US" dirty="0"/>
              <a:t>                </a:t>
            </a:r>
          </a:p>
          <a:p>
            <a:pPr marL="0" marR="0" lvl="0" indent="0" algn="ctr" rtl="0">
              <a:spcBef>
                <a:spcPts val="0"/>
              </a:spcBef>
              <a:spcAft>
                <a:spcPts val="0"/>
              </a:spcAft>
              <a:buNone/>
            </a:pPr>
            <a:r>
              <a:rPr lang="en-US" sz="4000" b="1" cap="none" dirty="0">
                <a:solidFill>
                  <a:srgbClr val="262626"/>
                </a:solidFill>
                <a:latin typeface="Arial"/>
                <a:ea typeface="Arial"/>
                <a:cs typeface="Arial"/>
                <a:sym typeface="Arial"/>
              </a:rPr>
              <a:t>WARANGAL-506004</a:t>
            </a:r>
            <a:endParaRPr sz="4000" b="1" cap="none" dirty="0">
              <a:solidFill>
                <a:srgbClr val="262626"/>
              </a:solidFill>
              <a:latin typeface="Calibri"/>
              <a:ea typeface="Calibri"/>
              <a:cs typeface="Calibri"/>
              <a:sym typeface="Calibri"/>
            </a:endParaRPr>
          </a:p>
        </p:txBody>
      </p:sp>
      <p:sp>
        <p:nvSpPr>
          <p:cNvPr id="94" name="Google Shape;9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95" name="Google Shape;9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6" name="Google Shape;96;p13"/>
          <p:cNvSpPr txBox="1"/>
          <p:nvPr/>
        </p:nvSpPr>
        <p:spPr>
          <a:xfrm>
            <a:off x="190053" y="6356350"/>
            <a:ext cx="16143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May 2020-21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102636" y="184590"/>
            <a:ext cx="4198776" cy="63412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ct val="100000"/>
              <a:buFont typeface="Times New Roman"/>
              <a:buNone/>
            </a:pPr>
            <a:r>
              <a:rPr lang="en-US" sz="4000" dirty="0">
                <a:solidFill>
                  <a:schemeClr val="accent1"/>
                </a:solidFill>
                <a:latin typeface="Times New Roman"/>
                <a:ea typeface="Times New Roman"/>
                <a:cs typeface="Times New Roman"/>
                <a:sym typeface="Times New Roman"/>
              </a:rPr>
              <a:t>Evaluation Metrics:</a:t>
            </a:r>
            <a:endParaRPr sz="4000" dirty="0"/>
          </a:p>
        </p:txBody>
      </p:sp>
      <p:sp>
        <p:nvSpPr>
          <p:cNvPr id="136" name="Google Shape;136;p17"/>
          <p:cNvSpPr txBox="1">
            <a:spLocks noGrp="1"/>
          </p:cNvSpPr>
          <p:nvPr>
            <p:ph type="subTitle" idx="1"/>
          </p:nvPr>
        </p:nvSpPr>
        <p:spPr>
          <a:xfrm>
            <a:off x="375263" y="921059"/>
            <a:ext cx="11327906" cy="501588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2060"/>
              </a:buClr>
              <a:buSzPts val="2800"/>
              <a:buNone/>
            </a:pPr>
            <a:r>
              <a:rPr lang="en-US" sz="2800" dirty="0">
                <a:solidFill>
                  <a:srgbClr val="002060"/>
                </a:solidFill>
                <a:latin typeface="Times New Roman" panose="02020603050405020304" pitchFamily="18" charset="0"/>
                <a:ea typeface="Times New Roman"/>
                <a:cs typeface="Times New Roman" panose="02020603050405020304" pitchFamily="18" charset="0"/>
                <a:sym typeface="Times New Roman"/>
              </a:rPr>
              <a:t>Confusion Metrics: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In a confusion matrix, we describe the performance of a classification model. Each row of the matrix represents the instances in a predicted class while each column represents the instances in an actual class (vice versa). There are four basic terms in a confusion matrix:</a:t>
            </a:r>
            <a:endParaRPr dirty="0"/>
          </a:p>
          <a:p>
            <a:pPr marL="342900" lvl="0" indent="-34290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TP (true positive): an outcome where the model correctly predicts the positive class.</a:t>
            </a:r>
            <a:endParaRPr dirty="0"/>
          </a:p>
          <a:p>
            <a:pPr marL="342900" lvl="0" indent="-34290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TN (true negative): an outcome where the model correctly predicts the negative class.</a:t>
            </a:r>
            <a:endParaRPr dirty="0"/>
          </a:p>
          <a:p>
            <a:pPr marL="342900" lvl="0" indent="-34290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FP (false positive): an outcome where the model incorrectly predicts the positive class.</a:t>
            </a:r>
            <a:endParaRPr dirty="0"/>
          </a:p>
          <a:p>
            <a:pPr marL="342900" lvl="0" indent="-34290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FN (false negative): an outcome where the model incorrectly predicts the negative class.</a:t>
            </a:r>
            <a:endParaRPr dirty="0"/>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Evaluation Matrix we use as follows:                                             </a:t>
            </a:r>
            <a:endParaRPr dirty="0"/>
          </a:p>
          <a:p>
            <a:pPr marL="285750" lvl="0" indent="-28575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Accuracy                                                                                         </a:t>
            </a:r>
            <a:endParaRPr dirty="0"/>
          </a:p>
          <a:p>
            <a:pPr marL="285750" lvl="0" indent="-28575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True Positive Rate(TPR)</a:t>
            </a:r>
            <a:endParaRPr dirty="0"/>
          </a:p>
          <a:p>
            <a:pPr marL="285750" lvl="0" indent="-28575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False Positive Rate(FPR)</a:t>
            </a:r>
            <a:endParaRPr dirty="0"/>
          </a:p>
          <a:p>
            <a:pPr marL="285750" lvl="0" indent="-28575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F1 Score</a:t>
            </a:r>
            <a:endParaRPr dirty="0"/>
          </a:p>
          <a:p>
            <a:pPr marL="285750" lvl="0" indent="-285750" algn="l" rtl="0">
              <a:lnSpc>
                <a:spcPct val="90000"/>
              </a:lnSpc>
              <a:spcBef>
                <a:spcPts val="10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AUC-Score</a:t>
            </a:r>
            <a:endParaRPr dirty="0"/>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p:txBody>
      </p:sp>
      <p:pic>
        <p:nvPicPr>
          <p:cNvPr id="137" name="Google Shape;137;p17"/>
          <p:cNvPicPr preferRelativeResize="0"/>
          <p:nvPr/>
        </p:nvPicPr>
        <p:blipFill rotWithShape="1">
          <a:blip r:embed="rId3">
            <a:alphaModFix/>
          </a:blip>
          <a:srcRect/>
          <a:stretch/>
        </p:blipFill>
        <p:spPr>
          <a:xfrm>
            <a:off x="6558894" y="4166472"/>
            <a:ext cx="4668413" cy="1770469"/>
          </a:xfrm>
          <a:prstGeom prst="rect">
            <a:avLst/>
          </a:prstGeom>
          <a:noFill/>
          <a:ln>
            <a:noFill/>
          </a:ln>
        </p:spPr>
      </p:pic>
      <p:sp>
        <p:nvSpPr>
          <p:cNvPr id="138" name="Google Shape;1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39" name="Google Shape;1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106804" y="489359"/>
            <a:ext cx="3420167" cy="27575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6000"/>
              <a:buFont typeface="Times New Roman"/>
              <a:buNone/>
            </a:pPr>
            <a:r>
              <a:rPr lang="en-US" dirty="0">
                <a:solidFill>
                  <a:schemeClr val="accent1"/>
                </a:solidFill>
                <a:latin typeface="Times New Roman"/>
                <a:ea typeface="Times New Roman"/>
                <a:cs typeface="Times New Roman"/>
                <a:sym typeface="Times New Roman"/>
              </a:rPr>
              <a:t>   </a:t>
            </a:r>
            <a:endParaRPr dirty="0"/>
          </a:p>
        </p:txBody>
      </p:sp>
      <p:sp>
        <p:nvSpPr>
          <p:cNvPr id="127" name="Google Shape;127;p16"/>
          <p:cNvSpPr txBox="1">
            <a:spLocks noGrp="1"/>
          </p:cNvSpPr>
          <p:nvPr>
            <p:ph type="subTitle" idx="1"/>
          </p:nvPr>
        </p:nvSpPr>
        <p:spPr>
          <a:xfrm>
            <a:off x="106803" y="1695036"/>
            <a:ext cx="11875648" cy="3791663"/>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000"/>
            </a:pPr>
            <a:endParaRPr lang="en-US" sz="1800" dirty="0"/>
          </a:p>
          <a:p>
            <a:pPr marL="0" indent="0" algn="just">
              <a:spcBef>
                <a:spcPts val="0"/>
              </a:spcBef>
              <a:buSzPts val="2000"/>
            </a:pPr>
            <a:endParaRPr lang="en-US" sz="2000" dirty="0"/>
          </a:p>
          <a:p>
            <a:pPr marL="0" indent="0" algn="just">
              <a:spcBef>
                <a:spcPts val="0"/>
              </a:spcBef>
              <a:buSzPts val="2000"/>
            </a:pPr>
            <a:r>
              <a:rPr lang="en-US" sz="2000" dirty="0">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SzPts val="2000"/>
            </a:pPr>
            <a:r>
              <a:rPr lang="en-US" b="1" dirty="0">
                <a:solidFill>
                  <a:schemeClr val="tx1"/>
                </a:solidFill>
                <a:latin typeface="Times New Roman" panose="02020603050405020304" pitchFamily="18" charset="0"/>
                <a:cs typeface="Times New Roman" panose="02020603050405020304" pitchFamily="18" charset="0"/>
              </a:rPr>
              <a:t>Receiver Operating Characteristic (ROC) Curve:</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SzPts val="2000"/>
            </a:pPr>
            <a:r>
              <a:rPr lang="en-US" sz="2000" b="0" i="0" dirty="0">
                <a:solidFill>
                  <a:schemeClr val="tx1"/>
                </a:solidFill>
                <a:effectLst/>
                <a:latin typeface="Times New Roman" panose="02020603050405020304" pitchFamily="18" charset="0"/>
                <a:cs typeface="Times New Roman" panose="02020603050405020304" pitchFamily="18" charset="0"/>
              </a:rPr>
              <a:t>ROC is a probability curve and AUC(Area Under curve) represents the degree or measure of separability. It tells how much the model is capable of distinguishing between classes. Higher the AUC, the better the model is at predicting 0s as 0s and 1s as 1s.</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SzPts val="2000"/>
            </a:pPr>
            <a:endParaRPr lang="en-US" sz="1800" dirty="0"/>
          </a:p>
          <a:p>
            <a:pPr marL="0" indent="0" algn="just">
              <a:spcBef>
                <a:spcPts val="0"/>
              </a:spcBef>
              <a:buSzPts val="2000"/>
            </a:pPr>
            <a:r>
              <a:rPr lang="en-US" sz="2000" dirty="0">
                <a:latin typeface="Times New Roman" panose="02020603050405020304" pitchFamily="18" charset="0"/>
                <a:cs typeface="Times New Roman" panose="02020603050405020304" pitchFamily="18" charset="0"/>
              </a:rPr>
              <a:t>This graph gives us AUC score</a:t>
            </a:r>
            <a:endParaRPr lang="ar-AE"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2000"/>
              <a:buNone/>
            </a:pPr>
            <a:endParaRPr sz="1800" dirty="0"/>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5" name="Picture 4">
            <a:extLst>
              <a:ext uri="{FF2B5EF4-FFF2-40B4-BE49-F238E27FC236}">
                <a16:creationId xmlns:a16="http://schemas.microsoft.com/office/drawing/2014/main" id="{B53EDA58-65A1-450F-AB47-A5C553996400}"/>
              </a:ext>
            </a:extLst>
          </p:cNvPr>
          <p:cNvPicPr>
            <a:picLocks noChangeAspect="1"/>
          </p:cNvPicPr>
          <p:nvPr/>
        </p:nvPicPr>
        <p:blipFill>
          <a:blip r:embed="rId3"/>
          <a:stretch>
            <a:fillRect/>
          </a:stretch>
        </p:blipFill>
        <p:spPr>
          <a:xfrm>
            <a:off x="7053942" y="3590867"/>
            <a:ext cx="4711959" cy="3031126"/>
          </a:xfrm>
          <a:prstGeom prst="rect">
            <a:avLst/>
          </a:prstGeom>
        </p:spPr>
      </p:pic>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89ED708F-A8A1-4678-8C6C-174AEF90EE32}"/>
                  </a:ext>
                </a:extLst>
              </p:cNvPr>
              <p:cNvSpPr/>
              <p:nvPr/>
            </p:nvSpPr>
            <p:spPr>
              <a:xfrm>
                <a:off x="106804" y="139461"/>
                <a:ext cx="5678067" cy="9755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latin typeface="Times New Roman" panose="02020603050405020304" pitchFamily="18" charset="0"/>
                    <a:ea typeface="Times New Roman"/>
                    <a:cs typeface="Times New Roman" panose="02020603050405020304" pitchFamily="18" charset="0"/>
                    <a:sym typeface="Times New Roman"/>
                  </a:rPr>
                  <a:t>Accuracy=</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a:latin typeface="Cambria Math" panose="02040503050406030204" pitchFamily="18" charset="0"/>
                          </a:rPr>
                        </m:ctrlPr>
                      </m:fPr>
                      <m:num>
                        <m:r>
                          <m:rPr>
                            <m:sty m:val="p"/>
                          </m:rPr>
                          <a:rPr lang="en-IN" sz="2000" i="0">
                            <a:latin typeface="Cambria Math" panose="02040503050406030204" pitchFamily="18" charset="0"/>
                          </a:rPr>
                          <m:t>Correctly</m:t>
                        </m:r>
                        <m:r>
                          <a:rPr lang="en-IN" sz="2000" i="0">
                            <a:latin typeface="Cambria Math" panose="02040503050406030204" pitchFamily="18" charset="0"/>
                          </a:rPr>
                          <m:t> </m:t>
                        </m:r>
                        <m:r>
                          <m:rPr>
                            <m:sty m:val="p"/>
                          </m:rPr>
                          <a:rPr lang="en-IN" sz="2000" i="0">
                            <a:latin typeface="Cambria Math" panose="02040503050406030204" pitchFamily="18" charset="0"/>
                          </a:rPr>
                          <m:t>Predicted</m:t>
                        </m:r>
                        <m:r>
                          <a:rPr lang="en-IN" sz="2000" i="0">
                            <a:latin typeface="Cambria Math" panose="02040503050406030204" pitchFamily="18" charset="0"/>
                          </a:rPr>
                          <m:t> </m:t>
                        </m:r>
                        <m:r>
                          <m:rPr>
                            <m:sty m:val="p"/>
                          </m:rPr>
                          <a:rPr lang="en-IN" sz="2000" i="0">
                            <a:latin typeface="Cambria Math" panose="02040503050406030204" pitchFamily="18" charset="0"/>
                          </a:rPr>
                          <m:t>Labels</m:t>
                        </m:r>
                      </m:num>
                      <m:den>
                        <m:r>
                          <m:rPr>
                            <m:sty m:val="p"/>
                          </m:rPr>
                          <a:rPr lang="en-IN" sz="2000" i="0">
                            <a:latin typeface="Cambria Math" panose="02040503050406030204" pitchFamily="18" charset="0"/>
                          </a:rPr>
                          <m:t>Total</m:t>
                        </m:r>
                        <m:r>
                          <a:rPr lang="en-IN" sz="2000" i="0">
                            <a:latin typeface="Cambria Math" panose="02040503050406030204" pitchFamily="18" charset="0"/>
                          </a:rPr>
                          <m:t> </m:t>
                        </m:r>
                        <m:r>
                          <m:rPr>
                            <m:sty m:val="p"/>
                          </m:rPr>
                          <a:rPr lang="en-IN" sz="2000" i="0">
                            <a:latin typeface="Cambria Math" panose="02040503050406030204" pitchFamily="18" charset="0"/>
                          </a:rPr>
                          <m:t>Number</m:t>
                        </m:r>
                        <m:r>
                          <a:rPr lang="en-IN" sz="2000" i="0">
                            <a:latin typeface="Cambria Math" panose="02040503050406030204" pitchFamily="18" charset="0"/>
                          </a:rPr>
                          <m:t> </m:t>
                        </m:r>
                        <m:r>
                          <m:rPr>
                            <m:sty m:val="p"/>
                          </m:rPr>
                          <a:rPr lang="en-IN" sz="2000" i="0">
                            <a:latin typeface="Cambria Math" panose="02040503050406030204" pitchFamily="18" charset="0"/>
                          </a:rPr>
                          <m:t>of</m:t>
                        </m:r>
                        <m:r>
                          <a:rPr lang="en-IN" sz="2000" i="0">
                            <a:latin typeface="Cambria Math" panose="02040503050406030204" pitchFamily="18" charset="0"/>
                          </a:rPr>
                          <m:t> </m:t>
                        </m:r>
                        <m:r>
                          <m:rPr>
                            <m:sty m:val="p"/>
                          </m:rPr>
                          <a:rPr lang="en-IN" sz="2000" i="0">
                            <a:latin typeface="Cambria Math" panose="02040503050406030204" pitchFamily="18" charset="0"/>
                          </a:rPr>
                          <m:t>Labels</m:t>
                        </m:r>
                      </m:den>
                    </m:f>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𝑇𝑁</m:t>
                        </m:r>
                      </m:num>
                      <m:den>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𝐹𝑃</m:t>
                        </m:r>
                        <m:r>
                          <a:rPr lang="en-IN" sz="2000" i="1">
                            <a:latin typeface="Cambria Math" panose="02040503050406030204" pitchFamily="18" charset="0"/>
                          </a:rPr>
                          <m:t>+</m:t>
                        </m:r>
                        <m:r>
                          <a:rPr lang="en-IN" sz="2000" i="1">
                            <a:latin typeface="Cambria Math" panose="02040503050406030204" pitchFamily="18" charset="0"/>
                          </a:rPr>
                          <m:t>𝑇𝑁</m:t>
                        </m:r>
                        <m:r>
                          <a:rPr lang="en-IN" sz="2000" i="1">
                            <a:latin typeface="Cambria Math" panose="02040503050406030204" pitchFamily="18" charset="0"/>
                          </a:rPr>
                          <m:t>+</m:t>
                        </m:r>
                        <m:r>
                          <a:rPr lang="en-IN" sz="2000" i="1">
                            <a:latin typeface="Cambria Math" panose="02040503050406030204" pitchFamily="18" charset="0"/>
                          </a:rPr>
                          <m:t>𝐹𝑁</m:t>
                        </m:r>
                      </m:den>
                    </m:f>
                  </m:oMath>
                </a14:m>
                <a:endParaRPr lang="en-US" sz="2000" dirty="0"/>
              </a:p>
            </p:txBody>
          </p:sp>
        </mc:Choice>
        <mc:Fallback xmlns="">
          <p:sp>
            <p:nvSpPr>
              <p:cNvPr id="2" name="Rectangle: Rounded Corners 1">
                <a:extLst>
                  <a:ext uri="{FF2B5EF4-FFF2-40B4-BE49-F238E27FC236}">
                    <a16:creationId xmlns:a16="http://schemas.microsoft.com/office/drawing/2014/main" id="{89ED708F-A8A1-4678-8C6C-174AEF90EE32}"/>
                  </a:ext>
                </a:extLst>
              </p:cNvPr>
              <p:cNvSpPr>
                <a:spLocks noRot="1" noChangeAspect="1" noMove="1" noResize="1" noEditPoints="1" noAdjustHandles="1" noChangeArrowheads="1" noChangeShapeType="1" noTextEdit="1"/>
              </p:cNvSpPr>
              <p:nvPr/>
            </p:nvSpPr>
            <p:spPr>
              <a:xfrm>
                <a:off x="106804" y="139461"/>
                <a:ext cx="5678067" cy="975547"/>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D89C9AA8-6976-4BBB-B534-144891ABA824}"/>
                  </a:ext>
                </a:extLst>
              </p:cNvPr>
              <p:cNvSpPr/>
              <p:nvPr/>
            </p:nvSpPr>
            <p:spPr>
              <a:xfrm>
                <a:off x="5915608" y="155189"/>
                <a:ext cx="6169588" cy="959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TPR(True Positive Rate)= </a:t>
                </a:r>
                <a14:m>
                  <m:oMath xmlns:m="http://schemas.openxmlformats.org/officeDocument/2006/math">
                    <m:f>
                      <m:fPr>
                        <m:ctrlPr>
                          <a:rPr lang="en-IN" sz="2000" i="1">
                            <a:latin typeface="Cambria Math" panose="02040503050406030204" pitchFamily="18" charset="0"/>
                          </a:rPr>
                        </m:ctrlPr>
                      </m:fPr>
                      <m:num>
                        <m:r>
                          <m:rPr>
                            <m:sty m:val="p"/>
                          </m:rPr>
                          <a:rPr lang="en-IN" sz="2000" i="0">
                            <a:latin typeface="Cambria Math" panose="02040503050406030204" pitchFamily="18" charset="0"/>
                          </a:rPr>
                          <m:t>T</m:t>
                        </m:r>
                        <m:r>
                          <m:rPr>
                            <m:sty m:val="p"/>
                          </m:rPr>
                          <a:rPr lang="en-US" sz="2000" b="0" i="0" smtClean="0">
                            <a:latin typeface="Cambria Math" panose="02040503050406030204" pitchFamily="18" charset="0"/>
                          </a:rPr>
                          <m:t>rue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Positives</m:t>
                        </m:r>
                      </m:num>
                      <m:den>
                        <m:r>
                          <m:rPr>
                            <m:sty m:val="p"/>
                          </m:rPr>
                          <a:rPr lang="en-US" sz="2000" b="0" i="0" smtClean="0">
                            <a:latin typeface="Cambria Math" panose="02040503050406030204" pitchFamily="18" charset="0"/>
                          </a:rPr>
                          <m:t>Total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Number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Actual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Positives</m:t>
                        </m:r>
                      </m:den>
                    </m:f>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panose="02040503050406030204" pitchFamily="18" charset="0"/>
                          </a:rPr>
                          <m:t>𝑇</m:t>
                        </m:r>
                        <m:r>
                          <a:rPr lang="en-IN" sz="2000" i="1">
                            <a:latin typeface="Cambria Math" panose="02040503050406030204" pitchFamily="18" charset="0"/>
                          </a:rPr>
                          <m:t>𝑃</m:t>
                        </m:r>
                      </m:num>
                      <m:den>
                        <m:r>
                          <a:rPr lang="en-US" sz="2000" b="0" i="1" smtClean="0">
                            <a:latin typeface="Cambria Math" panose="02040503050406030204" pitchFamily="18" charset="0"/>
                          </a:rPr>
                          <m:t>𝑇</m:t>
                        </m:r>
                        <m:r>
                          <a:rPr lang="en-IN" sz="2000" i="1">
                            <a:latin typeface="Cambria Math" panose="02040503050406030204" pitchFamily="18" charset="0"/>
                          </a:rPr>
                          <m:t>𝑃</m:t>
                        </m:r>
                        <m:r>
                          <a:rPr lang="en-IN" sz="2000" i="1">
                            <a:latin typeface="Cambria Math" panose="02040503050406030204" pitchFamily="18" charset="0"/>
                          </a:rPr>
                          <m:t>+</m:t>
                        </m:r>
                        <m:r>
                          <a:rPr lang="en-US" sz="2000" b="0" i="1" smtClean="0">
                            <a:latin typeface="Cambria Math" panose="02040503050406030204" pitchFamily="18" charset="0"/>
                          </a:rPr>
                          <m:t>𝐹</m:t>
                        </m:r>
                        <m:r>
                          <a:rPr lang="en-IN" sz="2000" i="1">
                            <a:latin typeface="Cambria Math" panose="02040503050406030204" pitchFamily="18" charset="0"/>
                          </a:rPr>
                          <m:t>𝑁</m:t>
                        </m:r>
                      </m:den>
                    </m:f>
                  </m:oMath>
                </a14:m>
                <a:endParaRPr lang="en-US" sz="2000" dirty="0"/>
              </a:p>
            </p:txBody>
          </p:sp>
        </mc:Choice>
        <mc:Fallback xmlns="">
          <p:sp>
            <p:nvSpPr>
              <p:cNvPr id="8" name="Rectangle: Rounded Corners 7">
                <a:extLst>
                  <a:ext uri="{FF2B5EF4-FFF2-40B4-BE49-F238E27FC236}">
                    <a16:creationId xmlns:a16="http://schemas.microsoft.com/office/drawing/2014/main" id="{D89C9AA8-6976-4BBB-B534-144891ABA824}"/>
                  </a:ext>
                </a:extLst>
              </p:cNvPr>
              <p:cNvSpPr>
                <a:spLocks noRot="1" noChangeAspect="1" noMove="1" noResize="1" noEditPoints="1" noAdjustHandles="1" noChangeArrowheads="1" noChangeShapeType="1" noTextEdit="1"/>
              </p:cNvSpPr>
              <p:nvPr/>
            </p:nvSpPr>
            <p:spPr>
              <a:xfrm>
                <a:off x="5915608" y="155189"/>
                <a:ext cx="6169588" cy="959820"/>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168555E4-7FAA-4A9B-8AD0-2BCA51BFA1BA}"/>
                  </a:ext>
                </a:extLst>
              </p:cNvPr>
              <p:cNvSpPr/>
              <p:nvPr/>
            </p:nvSpPr>
            <p:spPr>
              <a:xfrm>
                <a:off x="5915608" y="1255300"/>
                <a:ext cx="6169588" cy="9567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FPR(False Positive Rate)=</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a:latin typeface="Cambria Math" panose="02040503050406030204" pitchFamily="18" charset="0"/>
                          </a:rPr>
                        </m:ctrlPr>
                      </m:fPr>
                      <m:num>
                        <m:r>
                          <m:rPr>
                            <m:sty m:val="p"/>
                          </m:rPr>
                          <a:rPr lang="en-US" sz="2000" b="0" i="0" smtClean="0">
                            <a:latin typeface="Cambria Math" panose="02040503050406030204" pitchFamily="18" charset="0"/>
                          </a:rPr>
                          <m:t>False</m:t>
                        </m:r>
                        <m:r>
                          <a:rPr lang="en-US" sz="2000" i="0">
                            <a:latin typeface="Cambria Math" panose="02040503050406030204" pitchFamily="18" charset="0"/>
                          </a:rPr>
                          <m:t> </m:t>
                        </m:r>
                        <m:r>
                          <m:rPr>
                            <m:sty m:val="p"/>
                          </m:rPr>
                          <a:rPr lang="en-US" sz="2000" i="0">
                            <a:latin typeface="Cambria Math" panose="02040503050406030204" pitchFamily="18" charset="0"/>
                          </a:rPr>
                          <m:t>Positives</m:t>
                        </m:r>
                      </m:num>
                      <m:den>
                        <m:r>
                          <m:rPr>
                            <m:sty m:val="p"/>
                          </m:rPr>
                          <a:rPr lang="en-US" sz="2000" i="0">
                            <a:latin typeface="Cambria Math" panose="02040503050406030204" pitchFamily="18" charset="0"/>
                          </a:rPr>
                          <m:t>Total</m:t>
                        </m:r>
                        <m:r>
                          <a:rPr lang="en-US" sz="2000" i="0">
                            <a:latin typeface="Cambria Math" panose="02040503050406030204" pitchFamily="18" charset="0"/>
                          </a:rPr>
                          <m:t> </m:t>
                        </m:r>
                        <m:r>
                          <m:rPr>
                            <m:sty m:val="p"/>
                          </m:rPr>
                          <a:rPr lang="en-US" sz="2000" i="0">
                            <a:latin typeface="Cambria Math" panose="02040503050406030204" pitchFamily="18" charset="0"/>
                          </a:rPr>
                          <m:t>Number</m:t>
                        </m:r>
                        <m:r>
                          <a:rPr lang="en-US" sz="2000" i="0">
                            <a:latin typeface="Cambria Math" panose="02040503050406030204" pitchFamily="18" charset="0"/>
                          </a:rPr>
                          <m:t> </m:t>
                        </m:r>
                        <m:r>
                          <m:rPr>
                            <m:sty m:val="p"/>
                          </m:rPr>
                          <a:rPr lang="en-US" sz="2000" i="0">
                            <a:latin typeface="Cambria Math" panose="02040503050406030204" pitchFamily="18" charset="0"/>
                          </a:rPr>
                          <m:t>of</m:t>
                        </m:r>
                        <m:r>
                          <a:rPr lang="en-US" sz="2000" i="0">
                            <a:latin typeface="Cambria Math" panose="02040503050406030204" pitchFamily="18" charset="0"/>
                          </a:rPr>
                          <m:t> </m:t>
                        </m:r>
                        <m:r>
                          <m:rPr>
                            <m:sty m:val="p"/>
                          </m:rPr>
                          <a:rPr lang="en-US" sz="2000" i="0">
                            <a:latin typeface="Cambria Math" panose="02040503050406030204" pitchFamily="18" charset="0"/>
                          </a:rPr>
                          <m:t>Actual</m:t>
                        </m:r>
                        <m:r>
                          <a:rPr lang="en-US" sz="2000" i="0">
                            <a:latin typeface="Cambria Math" panose="02040503050406030204" pitchFamily="18" charset="0"/>
                          </a:rPr>
                          <m:t> </m:t>
                        </m:r>
                        <m:r>
                          <m:rPr>
                            <m:sty m:val="p"/>
                          </m:rPr>
                          <a:rPr lang="en-US" sz="2000" b="0" i="0" smtClean="0">
                            <a:latin typeface="Cambria Math" panose="02040503050406030204" pitchFamily="18" charset="0"/>
                          </a:rPr>
                          <m:t>Nega</m:t>
                        </m:r>
                        <m:r>
                          <m:rPr>
                            <m:sty m:val="p"/>
                          </m:rPr>
                          <a:rPr lang="en-US" sz="2000" i="0">
                            <a:latin typeface="Cambria Math" panose="02040503050406030204" pitchFamily="18" charset="0"/>
                          </a:rPr>
                          <m:t>tives</m:t>
                        </m:r>
                      </m:den>
                    </m:f>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panose="02040503050406030204" pitchFamily="18" charset="0"/>
                          </a:rPr>
                          <m:t>𝐹</m:t>
                        </m:r>
                        <m:r>
                          <a:rPr lang="en-IN" sz="2000" i="1">
                            <a:latin typeface="Cambria Math" panose="02040503050406030204" pitchFamily="18" charset="0"/>
                          </a:rPr>
                          <m:t>𝑃</m:t>
                        </m:r>
                      </m:num>
                      <m:den>
                        <m:r>
                          <a:rPr lang="en-US" sz="2000" b="0" i="1" smtClean="0">
                            <a:latin typeface="Cambria Math" panose="02040503050406030204" pitchFamily="18" charset="0"/>
                          </a:rPr>
                          <m:t>𝐹</m:t>
                        </m:r>
                        <m:r>
                          <a:rPr lang="en-IN" sz="2000" i="1">
                            <a:latin typeface="Cambria Math" panose="02040503050406030204" pitchFamily="18" charset="0"/>
                          </a:rPr>
                          <m:t>𝑃</m:t>
                        </m:r>
                        <m:r>
                          <a:rPr lang="en-IN" sz="2000" i="1">
                            <a:latin typeface="Cambria Math" panose="02040503050406030204" pitchFamily="18" charset="0"/>
                          </a:rPr>
                          <m:t>+</m:t>
                        </m:r>
                        <m:r>
                          <a:rPr lang="en-US" sz="2000" b="0" i="1" smtClean="0">
                            <a:latin typeface="Cambria Math" panose="02040503050406030204" pitchFamily="18" charset="0"/>
                          </a:rPr>
                          <m:t>𝑇</m:t>
                        </m:r>
                        <m:r>
                          <a:rPr lang="en-IN" sz="2000" i="1">
                            <a:latin typeface="Cambria Math" panose="02040503050406030204" pitchFamily="18" charset="0"/>
                          </a:rPr>
                          <m:t>𝑁</m:t>
                        </m:r>
                      </m:den>
                    </m:f>
                  </m:oMath>
                </a14:m>
                <a:endParaRPr lang="en-US" sz="2000" dirty="0"/>
              </a:p>
            </p:txBody>
          </p:sp>
        </mc:Choice>
        <mc:Fallback xmlns="">
          <p:sp>
            <p:nvSpPr>
              <p:cNvPr id="9" name="Rectangle: Rounded Corners 8">
                <a:extLst>
                  <a:ext uri="{FF2B5EF4-FFF2-40B4-BE49-F238E27FC236}">
                    <a16:creationId xmlns:a16="http://schemas.microsoft.com/office/drawing/2014/main" id="{168555E4-7FAA-4A9B-8AD0-2BCA51BFA1BA}"/>
                  </a:ext>
                </a:extLst>
              </p:cNvPr>
              <p:cNvSpPr>
                <a:spLocks noRot="1" noChangeAspect="1" noMove="1" noResize="1" noEditPoints="1" noAdjustHandles="1" noChangeArrowheads="1" noChangeShapeType="1" noTextEdit="1"/>
              </p:cNvSpPr>
              <p:nvPr/>
            </p:nvSpPr>
            <p:spPr>
              <a:xfrm>
                <a:off x="5915608" y="1255300"/>
                <a:ext cx="6169588" cy="956721"/>
              </a:xfrm>
              <a:prstGeom prst="round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3C6BAE32-E15A-4DA5-9B8A-CF9573B769E1}"/>
                  </a:ext>
                </a:extLst>
              </p:cNvPr>
              <p:cNvSpPr/>
              <p:nvPr/>
            </p:nvSpPr>
            <p:spPr>
              <a:xfrm>
                <a:off x="106803" y="1258997"/>
                <a:ext cx="2533759"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Precision =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𝑇𝑃</m:t>
                        </m:r>
                      </m:num>
                      <m:den>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𝐹𝑃</m:t>
                        </m:r>
                      </m:den>
                    </m:f>
                  </m:oMath>
                </a14:m>
                <a:endParaRPr lang="en-US" sz="2000" dirty="0"/>
              </a:p>
            </p:txBody>
          </p:sp>
        </mc:Choice>
        <mc:Fallback xmlns="">
          <p:sp>
            <p:nvSpPr>
              <p:cNvPr id="3" name="Rectangle: Rounded Corners 2">
                <a:extLst>
                  <a:ext uri="{FF2B5EF4-FFF2-40B4-BE49-F238E27FC236}">
                    <a16:creationId xmlns:a16="http://schemas.microsoft.com/office/drawing/2014/main" id="{3C6BAE32-E15A-4DA5-9B8A-CF9573B769E1}"/>
                  </a:ext>
                </a:extLst>
              </p:cNvPr>
              <p:cNvSpPr>
                <a:spLocks noRot="1" noChangeAspect="1" noMove="1" noResize="1" noEditPoints="1" noAdjustHandles="1" noChangeArrowheads="1" noChangeShapeType="1" noTextEdit="1"/>
              </p:cNvSpPr>
              <p:nvPr/>
            </p:nvSpPr>
            <p:spPr>
              <a:xfrm>
                <a:off x="106803" y="1258997"/>
                <a:ext cx="2533759" cy="914400"/>
              </a:xfrm>
              <a:prstGeom prst="round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E8146EE0-6EBE-4155-B05A-8953EED396F7}"/>
                  </a:ext>
                </a:extLst>
              </p:cNvPr>
              <p:cNvSpPr/>
              <p:nvPr/>
            </p:nvSpPr>
            <p:spPr>
              <a:xfrm>
                <a:off x="3060441" y="1216676"/>
                <a:ext cx="2640562" cy="956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Recall =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𝑇𝑃</m:t>
                        </m:r>
                      </m:num>
                      <m:den>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𝐹𝑁</m:t>
                        </m:r>
                      </m:den>
                    </m:f>
                  </m:oMath>
                </a14:m>
                <a:endParaRPr lang="en-US" sz="2000" dirty="0"/>
              </a:p>
            </p:txBody>
          </p:sp>
        </mc:Choice>
        <mc:Fallback xmlns="">
          <p:sp>
            <p:nvSpPr>
              <p:cNvPr id="4" name="Rectangle: Rounded Corners 3">
                <a:extLst>
                  <a:ext uri="{FF2B5EF4-FFF2-40B4-BE49-F238E27FC236}">
                    <a16:creationId xmlns:a16="http://schemas.microsoft.com/office/drawing/2014/main" id="{E8146EE0-6EBE-4155-B05A-8953EED396F7}"/>
                  </a:ext>
                </a:extLst>
              </p:cNvPr>
              <p:cNvSpPr>
                <a:spLocks noRot="1" noChangeAspect="1" noMove="1" noResize="1" noEditPoints="1" noAdjustHandles="1" noChangeArrowheads="1" noChangeShapeType="1" noTextEdit="1"/>
              </p:cNvSpPr>
              <p:nvPr/>
            </p:nvSpPr>
            <p:spPr>
              <a:xfrm>
                <a:off x="3060441" y="1216676"/>
                <a:ext cx="2640562" cy="956721"/>
              </a:xfrm>
              <a:prstGeom prst="round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32CD031C-BA3E-419A-8ADB-2137F12B3340}"/>
                  </a:ext>
                </a:extLst>
              </p:cNvPr>
              <p:cNvSpPr/>
              <p:nvPr/>
            </p:nvSpPr>
            <p:spPr>
              <a:xfrm>
                <a:off x="1045029" y="4684604"/>
                <a:ext cx="3554963" cy="13336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F1 Score= </a:t>
                </a:r>
                <a14:m>
                  <m:oMath xmlns:m="http://schemas.openxmlformats.org/officeDocument/2006/math">
                    <m:f>
                      <m:fPr>
                        <m:ctrlPr>
                          <a:rPr lang="en-IN" sz="2000" i="1">
                            <a:latin typeface="Cambria Math" panose="02040503050406030204" pitchFamily="18" charset="0"/>
                          </a:rPr>
                        </m:ctrlPr>
                      </m:fPr>
                      <m:num>
                        <m:r>
                          <a:rPr lang="en-US" sz="2000" i="1">
                            <a:latin typeface="Cambria Math" panose="02040503050406030204" pitchFamily="18" charset="0"/>
                          </a:rPr>
                          <m:t>2∗</m:t>
                        </m:r>
                        <m:r>
                          <m:rPr>
                            <m:sty m:val="p"/>
                          </m:rPr>
                          <a:rPr lang="en-US" sz="2000" i="0">
                            <a:latin typeface="Cambria Math" panose="02040503050406030204" pitchFamily="18" charset="0"/>
                          </a:rPr>
                          <m:t>Precisio</m:t>
                        </m:r>
                        <m:r>
                          <a:rPr lang="en-US" sz="2000" i="1">
                            <a:latin typeface="Cambria Math" panose="02040503050406030204" pitchFamily="18" charset="0"/>
                          </a:rPr>
                          <m:t>𝑛</m:t>
                        </m:r>
                        <m:r>
                          <a:rPr lang="en-US" sz="2000">
                            <a:latin typeface="Cambria Math" panose="02040503050406030204" pitchFamily="18" charset="0"/>
                          </a:rPr>
                          <m:t>∗</m:t>
                        </m:r>
                        <m:r>
                          <m:rPr>
                            <m:sty m:val="p"/>
                          </m:rPr>
                          <a:rPr lang="en-US" sz="2000">
                            <a:latin typeface="Cambria Math" panose="02040503050406030204" pitchFamily="18" charset="0"/>
                          </a:rPr>
                          <m:t>Recall</m:t>
                        </m:r>
                      </m:num>
                      <m:den>
                        <m:r>
                          <m:rPr>
                            <m:sty m:val="p"/>
                          </m:rPr>
                          <a:rPr lang="en-US" sz="2000" i="0">
                            <a:latin typeface="Cambria Math" panose="02040503050406030204" pitchFamily="18" charset="0"/>
                          </a:rPr>
                          <m:t>Precision</m:t>
                        </m:r>
                        <m:r>
                          <a:rPr lang="en-US" sz="2000" i="0">
                            <a:latin typeface="Cambria Math" panose="02040503050406030204" pitchFamily="18" charset="0"/>
                          </a:rPr>
                          <m:t>+</m:t>
                        </m:r>
                        <m:r>
                          <m:rPr>
                            <m:sty m:val="p"/>
                          </m:rPr>
                          <a:rPr lang="en-US" sz="2000" i="0">
                            <a:latin typeface="Cambria Math" panose="02040503050406030204" pitchFamily="18" charset="0"/>
                          </a:rPr>
                          <m:t>Recall</m:t>
                        </m:r>
                      </m:den>
                    </m:f>
                  </m:oMath>
                </a14:m>
                <a:endParaRPr lang="en-US" sz="2000" dirty="0"/>
              </a:p>
            </p:txBody>
          </p:sp>
        </mc:Choice>
        <mc:Fallback xmlns="">
          <p:sp>
            <p:nvSpPr>
              <p:cNvPr id="6" name="Rectangle: Rounded Corners 5">
                <a:extLst>
                  <a:ext uri="{FF2B5EF4-FFF2-40B4-BE49-F238E27FC236}">
                    <a16:creationId xmlns:a16="http://schemas.microsoft.com/office/drawing/2014/main" id="{32CD031C-BA3E-419A-8ADB-2137F12B3340}"/>
                  </a:ext>
                </a:extLst>
              </p:cNvPr>
              <p:cNvSpPr>
                <a:spLocks noRot="1" noChangeAspect="1" noMove="1" noResize="1" noEditPoints="1" noAdjustHandles="1" noChangeArrowheads="1" noChangeShapeType="1" noTextEdit="1"/>
              </p:cNvSpPr>
              <p:nvPr/>
            </p:nvSpPr>
            <p:spPr>
              <a:xfrm>
                <a:off x="1045029" y="4684604"/>
                <a:ext cx="3554963" cy="1333641"/>
              </a:xfrm>
              <a:prstGeom prst="round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125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298580" y="136525"/>
            <a:ext cx="5533052" cy="5903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6000"/>
              <a:buFont typeface="Times New Roman"/>
              <a:buNone/>
            </a:pPr>
            <a:r>
              <a:rPr lang="en-US" sz="3600" dirty="0">
                <a:solidFill>
                  <a:schemeClr val="accent1"/>
                </a:solidFill>
                <a:latin typeface="Times New Roman"/>
                <a:ea typeface="Times New Roman"/>
                <a:cs typeface="Times New Roman"/>
                <a:sym typeface="Times New Roman"/>
              </a:rPr>
              <a:t>Model 2:Random Forest    </a:t>
            </a:r>
            <a:endParaRPr sz="3600" dirty="0"/>
          </a:p>
        </p:txBody>
      </p:sp>
      <p:sp>
        <p:nvSpPr>
          <p:cNvPr id="127" name="Google Shape;127;p16"/>
          <p:cNvSpPr txBox="1">
            <a:spLocks noGrp="1"/>
          </p:cNvSpPr>
          <p:nvPr>
            <p:ph type="subTitle" idx="1"/>
          </p:nvPr>
        </p:nvSpPr>
        <p:spPr>
          <a:xfrm>
            <a:off x="143068" y="874391"/>
            <a:ext cx="11977397" cy="5481959"/>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000"/>
              <a:buNone/>
            </a:pPr>
            <a:r>
              <a:rPr lang="en-US" sz="2000" i="0" dirty="0">
                <a:solidFill>
                  <a:schemeClr val="tx1"/>
                </a:solidFill>
                <a:effectLst/>
                <a:latin typeface="Times New Roman" panose="02020603050405020304" pitchFamily="18" charset="0"/>
                <a:cs typeface="Times New Roman" panose="02020603050405020304" pitchFamily="18" charset="0"/>
              </a:rPr>
              <a:t>Random</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forests</a:t>
            </a:r>
            <a:r>
              <a:rPr lang="en-US" sz="2000" b="0" i="0" dirty="0">
                <a:solidFill>
                  <a:schemeClr val="tx1"/>
                </a:solidFill>
                <a:effectLst/>
                <a:latin typeface="Times New Roman" panose="02020603050405020304" pitchFamily="18" charset="0"/>
                <a:cs typeface="Times New Roman" panose="02020603050405020304" pitchFamily="18" charset="0"/>
              </a:rPr>
              <a:t> or </a:t>
            </a:r>
            <a:r>
              <a:rPr lang="en-US" sz="2000" i="0" dirty="0">
                <a:solidFill>
                  <a:schemeClr val="tx1"/>
                </a:solidFill>
                <a:effectLst/>
                <a:latin typeface="Times New Roman" panose="02020603050405020304" pitchFamily="18" charset="0"/>
                <a:cs typeface="Times New Roman" panose="02020603050405020304" pitchFamily="18" charset="0"/>
              </a:rPr>
              <a:t>random</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decision</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forests</a:t>
            </a:r>
            <a:r>
              <a:rPr lang="en-US" sz="2000" b="0" i="0" dirty="0">
                <a:solidFill>
                  <a:schemeClr val="tx1"/>
                </a:solidFill>
                <a:effectLst/>
                <a:latin typeface="Times New Roman" panose="02020603050405020304" pitchFamily="18" charset="0"/>
                <a:cs typeface="Times New Roman" panose="02020603050405020304" pitchFamily="18" charset="0"/>
              </a:rPr>
              <a:t> are an </a:t>
            </a:r>
            <a:r>
              <a:rPr lang="en-US" sz="2000" dirty="0">
                <a:solidFill>
                  <a:schemeClr val="tx1"/>
                </a:solidFill>
                <a:latin typeface="Times New Roman" panose="02020603050405020304" pitchFamily="18" charset="0"/>
                <a:cs typeface="Times New Roman" panose="02020603050405020304" pitchFamily="18" charset="0"/>
              </a:rPr>
              <a:t>ensemble learning </a:t>
            </a:r>
            <a:r>
              <a:rPr lang="en-US" sz="2000" b="0" i="0" dirty="0">
                <a:solidFill>
                  <a:schemeClr val="tx1"/>
                </a:solidFill>
                <a:effectLst/>
                <a:latin typeface="Times New Roman" panose="02020603050405020304" pitchFamily="18" charset="0"/>
                <a:cs typeface="Times New Roman" panose="02020603050405020304" pitchFamily="18" charset="0"/>
              </a:rPr>
              <a:t>method for </a:t>
            </a:r>
            <a:r>
              <a:rPr lang="en-US" sz="2000" dirty="0">
                <a:solidFill>
                  <a:schemeClr val="tx1"/>
                </a:solidFill>
                <a:latin typeface="Times New Roman" panose="02020603050405020304" pitchFamily="18" charset="0"/>
                <a:cs typeface="Times New Roman" panose="02020603050405020304" pitchFamily="18" charset="0"/>
              </a:rPr>
              <a:t>classification </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regression</a:t>
            </a:r>
            <a:r>
              <a:rPr lang="en-US" sz="2000" b="0" i="0" dirty="0">
                <a:solidFill>
                  <a:schemeClr val="tx1"/>
                </a:solidFill>
                <a:effectLst/>
                <a:latin typeface="Times New Roman" panose="02020603050405020304" pitchFamily="18" charset="0"/>
                <a:cs typeface="Times New Roman" panose="02020603050405020304" pitchFamily="18" charset="0"/>
              </a:rPr>
              <a:t> and other tasks that operates by constructing a multitude of </a:t>
            </a:r>
            <a:r>
              <a:rPr lang="en-US" sz="2000" dirty="0">
                <a:solidFill>
                  <a:schemeClr val="tx1"/>
                </a:solidFill>
                <a:latin typeface="Times New Roman" panose="02020603050405020304" pitchFamily="18" charset="0"/>
                <a:cs typeface="Times New Roman" panose="02020603050405020304" pitchFamily="18" charset="0"/>
              </a:rPr>
              <a:t>decision trees</a:t>
            </a:r>
            <a:r>
              <a:rPr lang="en-US" sz="2000" b="0" i="0" dirty="0">
                <a:solidFill>
                  <a:schemeClr val="tx1"/>
                </a:solidFill>
                <a:effectLst/>
                <a:latin typeface="Times New Roman" panose="02020603050405020304" pitchFamily="18" charset="0"/>
                <a:cs typeface="Times New Roman" panose="02020603050405020304" pitchFamily="18" charset="0"/>
              </a:rPr>
              <a:t> at training time and outputting the class that is the </a:t>
            </a:r>
            <a:r>
              <a:rPr lang="en-US" sz="2000" dirty="0">
                <a:solidFill>
                  <a:schemeClr val="tx1"/>
                </a:solidFill>
                <a:latin typeface="Times New Roman" panose="02020603050405020304" pitchFamily="18" charset="0"/>
                <a:cs typeface="Times New Roman" panose="02020603050405020304" pitchFamily="18" charset="0"/>
              </a:rPr>
              <a:t>mode</a:t>
            </a:r>
            <a:r>
              <a:rPr lang="en-US" sz="2000" b="0" i="0" dirty="0">
                <a:solidFill>
                  <a:schemeClr val="tx1"/>
                </a:solidFill>
                <a:effectLst/>
                <a:latin typeface="Times New Roman" panose="02020603050405020304" pitchFamily="18" charset="0"/>
                <a:cs typeface="Times New Roman" panose="02020603050405020304" pitchFamily="18" charset="0"/>
              </a:rPr>
              <a:t> of the classes (classification) or mean/average prediction  of the individual trees</a:t>
            </a:r>
          </a:p>
          <a:p>
            <a:pPr marL="0" lvl="0" indent="0" algn="just" rtl="0">
              <a:lnSpc>
                <a:spcPct val="90000"/>
              </a:lnSpc>
              <a:spcBef>
                <a:spcPts val="0"/>
              </a:spcBef>
              <a:spcAft>
                <a:spcPts val="0"/>
              </a:spcAft>
              <a:buClr>
                <a:schemeClr val="dk1"/>
              </a:buClr>
              <a:buSzPts val="2000"/>
              <a:buNone/>
            </a:pPr>
            <a:endParaRPr lang="en-US" sz="1400" dirty="0">
              <a:solidFill>
                <a:srgbClr val="202122"/>
              </a:solidFill>
              <a:latin typeface="Arial" panose="020B0604020202020204" pitchFamily="34" charset="0"/>
            </a:endParaRPr>
          </a:p>
          <a:p>
            <a:pPr marL="0" lvl="0" indent="0" algn="just" rtl="0">
              <a:lnSpc>
                <a:spcPct val="90000"/>
              </a:lnSpc>
              <a:spcBef>
                <a:spcPts val="0"/>
              </a:spcBef>
              <a:spcAft>
                <a:spcPts val="0"/>
              </a:spcAft>
              <a:buClr>
                <a:schemeClr val="dk1"/>
              </a:buClr>
              <a:buSzPts val="2000"/>
              <a:buNone/>
            </a:pPr>
            <a:endParaRPr lang="en-US" sz="1400" dirty="0"/>
          </a:p>
          <a:p>
            <a:pPr algn="l"/>
            <a:r>
              <a:rPr lang="en-US" sz="1600" b="0" i="0" dirty="0">
                <a:solidFill>
                  <a:srgbClr val="000000"/>
                </a:solidFill>
                <a:effectLst/>
                <a:latin typeface="Times New Roman" panose="02020603050405020304" pitchFamily="18" charset="0"/>
                <a:cs typeface="Times New Roman" panose="02020603050405020304" pitchFamily="18" charset="0"/>
              </a:rPr>
              <a:t>The Working process can be explained in the below steps and diagram:</a:t>
            </a:r>
          </a:p>
          <a:p>
            <a:pPr algn="l"/>
            <a:r>
              <a:rPr lang="en-US" sz="1600" b="1" i="0" dirty="0">
                <a:solidFill>
                  <a:srgbClr val="000000"/>
                </a:solidFill>
                <a:effectLst/>
                <a:latin typeface="Times New Roman" panose="02020603050405020304" pitchFamily="18" charset="0"/>
                <a:cs typeface="Times New Roman" panose="02020603050405020304" pitchFamily="18" charset="0"/>
              </a:rPr>
              <a:t>Step-1:</a:t>
            </a:r>
            <a:r>
              <a:rPr lang="en-US" sz="1600" b="0" i="0" dirty="0">
                <a:solidFill>
                  <a:srgbClr val="000000"/>
                </a:solidFill>
                <a:effectLst/>
                <a:latin typeface="Times New Roman" panose="02020603050405020304" pitchFamily="18" charset="0"/>
                <a:cs typeface="Times New Roman" panose="02020603050405020304" pitchFamily="18" charset="0"/>
              </a:rPr>
              <a:t> Select random K data points from the training set.</a:t>
            </a:r>
          </a:p>
          <a:p>
            <a:pPr algn="l"/>
            <a:r>
              <a:rPr lang="en-US" sz="1600" b="1" i="0" dirty="0">
                <a:solidFill>
                  <a:srgbClr val="000000"/>
                </a:solidFill>
                <a:effectLst/>
                <a:latin typeface="Times New Roman" panose="02020603050405020304" pitchFamily="18" charset="0"/>
                <a:cs typeface="Times New Roman" panose="02020603050405020304" pitchFamily="18" charset="0"/>
              </a:rPr>
              <a:t>Step-2:</a:t>
            </a:r>
            <a:r>
              <a:rPr lang="en-US" sz="1600" b="0" i="0" dirty="0">
                <a:solidFill>
                  <a:srgbClr val="000000"/>
                </a:solidFill>
                <a:effectLst/>
                <a:latin typeface="Times New Roman" panose="02020603050405020304" pitchFamily="18" charset="0"/>
                <a:cs typeface="Times New Roman" panose="02020603050405020304" pitchFamily="18" charset="0"/>
              </a:rPr>
              <a:t> Build the decision trees associated with the selected data </a:t>
            </a:r>
          </a:p>
          <a:p>
            <a:pPr algn="l"/>
            <a:r>
              <a:rPr lang="en-US" sz="1600" b="0" i="0" dirty="0">
                <a:solidFill>
                  <a:srgbClr val="000000"/>
                </a:solidFill>
                <a:effectLst/>
                <a:latin typeface="Times New Roman" panose="02020603050405020304" pitchFamily="18" charset="0"/>
                <a:cs typeface="Times New Roman" panose="02020603050405020304" pitchFamily="18" charset="0"/>
              </a:rPr>
              <a:t>points (Subsets).</a:t>
            </a:r>
          </a:p>
          <a:p>
            <a:pPr algn="l"/>
            <a:r>
              <a:rPr lang="en-US" sz="1600" b="1" i="0" dirty="0">
                <a:solidFill>
                  <a:srgbClr val="000000"/>
                </a:solidFill>
                <a:effectLst/>
                <a:latin typeface="Times New Roman" panose="02020603050405020304" pitchFamily="18" charset="0"/>
                <a:cs typeface="Times New Roman" panose="02020603050405020304" pitchFamily="18" charset="0"/>
              </a:rPr>
              <a:t>Step-3:</a:t>
            </a:r>
            <a:r>
              <a:rPr lang="en-US" sz="1600" b="0" i="0" dirty="0">
                <a:solidFill>
                  <a:srgbClr val="000000"/>
                </a:solidFill>
                <a:effectLst/>
                <a:latin typeface="Times New Roman" panose="02020603050405020304" pitchFamily="18" charset="0"/>
                <a:cs typeface="Times New Roman" panose="02020603050405020304" pitchFamily="18" charset="0"/>
              </a:rPr>
              <a:t> Choose the number N(no. of DT) for decision trees that </a:t>
            </a:r>
          </a:p>
          <a:p>
            <a:pPr algn="l"/>
            <a:r>
              <a:rPr lang="en-US" sz="1600" b="0" i="0" dirty="0">
                <a:solidFill>
                  <a:srgbClr val="000000"/>
                </a:solidFill>
                <a:effectLst/>
                <a:latin typeface="Times New Roman" panose="02020603050405020304" pitchFamily="18" charset="0"/>
                <a:cs typeface="Times New Roman" panose="02020603050405020304" pitchFamily="18" charset="0"/>
              </a:rPr>
              <a:t>you want to build.</a:t>
            </a:r>
          </a:p>
          <a:p>
            <a:pPr algn="l"/>
            <a:r>
              <a:rPr lang="en-US" sz="1600" b="1" i="0" dirty="0">
                <a:solidFill>
                  <a:srgbClr val="000000"/>
                </a:solidFill>
                <a:effectLst/>
                <a:latin typeface="Times New Roman" panose="02020603050405020304" pitchFamily="18" charset="0"/>
                <a:cs typeface="Times New Roman" panose="02020603050405020304" pitchFamily="18" charset="0"/>
              </a:rPr>
              <a:t>Step-4:</a:t>
            </a:r>
            <a:r>
              <a:rPr lang="en-US" sz="1600" b="0" i="0" dirty="0">
                <a:solidFill>
                  <a:srgbClr val="000000"/>
                </a:solidFill>
                <a:effectLst/>
                <a:latin typeface="Times New Roman" panose="02020603050405020304" pitchFamily="18" charset="0"/>
                <a:cs typeface="Times New Roman" panose="02020603050405020304" pitchFamily="18" charset="0"/>
              </a:rPr>
              <a:t> Repeat Step 1 &amp; 2.</a:t>
            </a:r>
          </a:p>
          <a:p>
            <a:pPr algn="l"/>
            <a:r>
              <a:rPr lang="en-US" sz="1600" b="1" i="0" dirty="0">
                <a:solidFill>
                  <a:srgbClr val="000000"/>
                </a:solidFill>
                <a:effectLst/>
                <a:latin typeface="Times New Roman" panose="02020603050405020304" pitchFamily="18" charset="0"/>
                <a:cs typeface="Times New Roman" panose="02020603050405020304" pitchFamily="18" charset="0"/>
              </a:rPr>
              <a:t>Step-5:</a:t>
            </a:r>
            <a:r>
              <a:rPr lang="en-US" sz="1600" b="0" i="0" dirty="0">
                <a:solidFill>
                  <a:srgbClr val="000000"/>
                </a:solidFill>
                <a:effectLst/>
                <a:latin typeface="Times New Roman" panose="02020603050405020304" pitchFamily="18" charset="0"/>
                <a:cs typeface="Times New Roman" panose="02020603050405020304" pitchFamily="18" charset="0"/>
              </a:rPr>
              <a:t> For new data points, find the predictions of each decision tree,</a:t>
            </a:r>
          </a:p>
          <a:p>
            <a:pPr algn="l"/>
            <a:r>
              <a:rPr lang="en-US" sz="1600" b="0" i="0" dirty="0">
                <a:solidFill>
                  <a:srgbClr val="000000"/>
                </a:solidFill>
                <a:effectLst/>
                <a:latin typeface="Times New Roman" panose="02020603050405020304" pitchFamily="18" charset="0"/>
                <a:cs typeface="Times New Roman" panose="02020603050405020304" pitchFamily="18" charset="0"/>
              </a:rPr>
              <a:t> and assign the new data points to the category that wins the majority</a:t>
            </a:r>
          </a:p>
          <a:p>
            <a:pPr algn="l"/>
            <a:r>
              <a:rPr lang="en-US" sz="1600" b="0" i="0" dirty="0">
                <a:solidFill>
                  <a:srgbClr val="000000"/>
                </a:solidFill>
                <a:effectLst/>
                <a:latin typeface="Times New Roman" panose="02020603050405020304" pitchFamily="18" charset="0"/>
                <a:cs typeface="Times New Roman" panose="02020603050405020304" pitchFamily="18" charset="0"/>
              </a:rPr>
              <a:t> votes</a:t>
            </a:r>
          </a:p>
          <a:p>
            <a:pPr marL="0" lvl="0" indent="0" algn="just" rtl="0">
              <a:lnSpc>
                <a:spcPct val="90000"/>
              </a:lnSpc>
              <a:spcBef>
                <a:spcPts val="0"/>
              </a:spcBef>
              <a:spcAft>
                <a:spcPts val="0"/>
              </a:spcAft>
              <a:buClr>
                <a:schemeClr val="dk1"/>
              </a:buClr>
              <a:buSzPts val="2000"/>
              <a:buNone/>
            </a:pPr>
            <a:endParaRPr lang="en-US" sz="1400" dirty="0"/>
          </a:p>
          <a:p>
            <a:pPr marL="0" lvl="0" indent="0" algn="just" rtl="0">
              <a:lnSpc>
                <a:spcPct val="90000"/>
              </a:lnSpc>
              <a:spcBef>
                <a:spcPts val="0"/>
              </a:spcBef>
              <a:spcAft>
                <a:spcPts val="0"/>
              </a:spcAft>
              <a:buClr>
                <a:schemeClr val="dk1"/>
              </a:buClr>
              <a:buSzPts val="2000"/>
              <a:buNone/>
            </a:pPr>
            <a:endParaRPr lang="en-US" sz="1400" dirty="0"/>
          </a:p>
          <a:p>
            <a:pPr marL="342900" lvl="0" indent="-342900" algn="just" rtl="0">
              <a:lnSpc>
                <a:spcPct val="90000"/>
              </a:lnSpc>
              <a:spcBef>
                <a:spcPts val="0"/>
              </a:spcBef>
              <a:spcAft>
                <a:spcPts val="0"/>
              </a:spcAft>
              <a:buClr>
                <a:schemeClr val="dk1"/>
              </a:buClr>
              <a:buSzPts val="20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For building decision Tree and how model  decide to split those trees it’s uses terms like Entropy and Information Gain  because </a:t>
            </a:r>
            <a:r>
              <a:rPr lang="en-US" sz="2000" b="0" i="0" dirty="0">
                <a:solidFill>
                  <a:schemeClr val="tx1"/>
                </a:solidFill>
                <a:effectLst/>
                <a:latin typeface="Times New Roman" panose="02020603050405020304" pitchFamily="18" charset="0"/>
                <a:cs typeface="Times New Roman" panose="02020603050405020304" pitchFamily="18" charset="0"/>
              </a:rPr>
              <a:t>Entropy and information gain are the building blocks of decision trees</a:t>
            </a:r>
            <a:r>
              <a:rPr lang="en-US" sz="1100" b="0" i="0" dirty="0">
                <a:solidFill>
                  <a:srgbClr val="404040"/>
                </a:solidFill>
                <a:effectLst/>
                <a:latin typeface="gt-regular"/>
              </a:rPr>
              <a:t>.</a:t>
            </a:r>
            <a:endParaRPr lang="en-US" sz="1400" dirty="0"/>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BC6314F9-888E-4F7B-9D7E-0A70991DAC16}"/>
              </a:ext>
            </a:extLst>
          </p:cNvPr>
          <p:cNvPicPr>
            <a:picLocks noChangeAspect="1"/>
          </p:cNvPicPr>
          <p:nvPr/>
        </p:nvPicPr>
        <p:blipFill>
          <a:blip r:embed="rId3"/>
          <a:stretch>
            <a:fillRect/>
          </a:stretch>
        </p:blipFill>
        <p:spPr>
          <a:xfrm>
            <a:off x="6316825" y="1726164"/>
            <a:ext cx="5713100" cy="3694922"/>
          </a:xfrm>
          <a:prstGeom prst="rect">
            <a:avLst/>
          </a:prstGeom>
        </p:spPr>
      </p:pic>
    </p:spTree>
    <p:extLst>
      <p:ext uri="{BB962C8B-B14F-4D97-AF65-F5344CB8AC3E}">
        <p14:creationId xmlns:p14="http://schemas.microsoft.com/office/powerpoint/2010/main" val="56535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149290" y="329886"/>
            <a:ext cx="5337110" cy="30459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6000"/>
              <a:buFont typeface="Times New Roman"/>
              <a:buNone/>
            </a:pPr>
            <a:r>
              <a:rPr lang="en-US" sz="4000" dirty="0">
                <a:solidFill>
                  <a:schemeClr val="accent1"/>
                </a:solidFill>
                <a:latin typeface="Times New Roman"/>
                <a:ea typeface="Times New Roman"/>
                <a:cs typeface="Times New Roman"/>
                <a:sym typeface="Times New Roman"/>
              </a:rPr>
              <a:t>Random Forest(Cont.):    </a:t>
            </a:r>
            <a:endParaRPr sz="4000" dirty="0"/>
          </a:p>
        </p:txBody>
      </p:sp>
      <p:sp>
        <p:nvSpPr>
          <p:cNvPr id="127" name="Google Shape;127;p16"/>
          <p:cNvSpPr txBox="1">
            <a:spLocks noGrp="1"/>
          </p:cNvSpPr>
          <p:nvPr>
            <p:ph type="subTitle" idx="1"/>
          </p:nvPr>
        </p:nvSpPr>
        <p:spPr>
          <a:xfrm>
            <a:off x="83976" y="774441"/>
            <a:ext cx="11924522" cy="5654351"/>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90000"/>
              </a:lnSpc>
              <a:spcBef>
                <a:spcPts val="0"/>
              </a:spcBef>
              <a:spcAft>
                <a:spcPts val="0"/>
              </a:spcAft>
              <a:buClr>
                <a:schemeClr val="dk1"/>
              </a:buClr>
              <a:buSzPts val="2000"/>
              <a:buNone/>
            </a:pPr>
            <a:r>
              <a:rPr lang="en-US" sz="3600" dirty="0">
                <a:latin typeface="Times New Roman" panose="02020603050405020304" pitchFamily="18" charset="0"/>
                <a:cs typeface="Times New Roman" panose="02020603050405020304" pitchFamily="18" charset="0"/>
              </a:rPr>
              <a:t>Entropy</a:t>
            </a:r>
            <a:r>
              <a:rPr lang="en-US" sz="3000" dirty="0">
                <a:latin typeface="Times New Roman" panose="02020603050405020304" pitchFamily="18" charset="0"/>
                <a:cs typeface="Times New Roman" panose="02020603050405020304" pitchFamily="18" charset="0"/>
              </a:rPr>
              <a:t>: </a:t>
            </a:r>
            <a:r>
              <a:rPr lang="en-US" sz="2600" b="0" i="0" dirty="0">
                <a:solidFill>
                  <a:schemeClr val="tx1"/>
                </a:solidFill>
                <a:effectLst/>
                <a:latin typeface="Times New Roman" panose="02020603050405020304" pitchFamily="18" charset="0"/>
                <a:cs typeface="Times New Roman" panose="02020603050405020304" pitchFamily="18" charset="0"/>
              </a:rPr>
              <a:t>Entropy is a measure of the randomness of a system or it is a metric for calculating uncertainty</a:t>
            </a:r>
          </a:p>
          <a:p>
            <a:pPr marL="0" lvl="0" indent="0" algn="just" rtl="0">
              <a:lnSpc>
                <a:spcPct val="90000"/>
              </a:lnSpc>
              <a:spcBef>
                <a:spcPts val="0"/>
              </a:spcBef>
              <a:spcAft>
                <a:spcPts val="0"/>
              </a:spcAft>
              <a:buClr>
                <a:schemeClr val="dk1"/>
              </a:buClr>
              <a:buSzPts val="2000"/>
              <a:buNone/>
            </a:pPr>
            <a:endParaRPr lang="en-US" sz="3100" b="0" i="0" dirty="0">
              <a:solidFill>
                <a:schemeClr val="tx1"/>
              </a:solidFill>
              <a:effectLst/>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2000"/>
              <a:buNone/>
            </a:pPr>
            <a:r>
              <a:rPr lang="pt-BR" sz="3100" b="0" i="1" dirty="0">
                <a:solidFill>
                  <a:srgbClr val="333333"/>
                </a:solidFill>
                <a:effectLst/>
                <a:latin typeface="Times New Roman" panose="02020603050405020304" pitchFamily="18" charset="0"/>
                <a:cs typeface="Times New Roman" panose="02020603050405020304" pitchFamily="18" charset="0"/>
              </a:rPr>
              <a:t>                                           </a:t>
            </a:r>
            <a:endParaRPr lang="pt-BR" sz="3100" dirty="0">
              <a:solidFill>
                <a:srgbClr val="333333"/>
              </a:solidFill>
              <a:effectLst/>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2000"/>
              <a:buNone/>
            </a:pPr>
            <a:endParaRPr lang="pt-BR" sz="3100" dirty="0">
              <a:solidFill>
                <a:srgbClr val="333333"/>
              </a:solidFill>
              <a:effectLst/>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2000"/>
              <a:buNone/>
            </a:pPr>
            <a:r>
              <a:rPr lang="pt-BR" sz="2600" dirty="0">
                <a:solidFill>
                  <a:srgbClr val="333333"/>
                </a:solidFill>
                <a:latin typeface="Times New Roman" panose="02020603050405020304" pitchFamily="18" charset="0"/>
                <a:cs typeface="Times New Roman" panose="02020603050405020304" pitchFamily="18" charset="0"/>
              </a:rPr>
              <a:t>Where p(x) is the probabilty of getting x from the data and S is Subset of dataset.</a:t>
            </a:r>
          </a:p>
          <a:p>
            <a:pPr marL="0" lvl="0" indent="0" algn="just" rtl="0">
              <a:lnSpc>
                <a:spcPct val="90000"/>
              </a:lnSpc>
              <a:spcBef>
                <a:spcPts val="0"/>
              </a:spcBef>
              <a:spcAft>
                <a:spcPts val="0"/>
              </a:spcAft>
              <a:buClr>
                <a:schemeClr val="dk1"/>
              </a:buClr>
              <a:buSzPts val="2000"/>
              <a:buNone/>
            </a:pPr>
            <a:endParaRPr lang="pt-BR" sz="1100" i="1" dirty="0">
              <a:solidFill>
                <a:srgbClr val="333333"/>
              </a:solidFill>
              <a:latin typeface="georgia" panose="02040502050405020303" pitchFamily="18" charset="0"/>
            </a:endParaRPr>
          </a:p>
          <a:p>
            <a:pPr marL="0" lvl="0" indent="0" algn="just" rtl="0">
              <a:lnSpc>
                <a:spcPct val="90000"/>
              </a:lnSpc>
              <a:spcBef>
                <a:spcPts val="0"/>
              </a:spcBef>
              <a:spcAft>
                <a:spcPts val="0"/>
              </a:spcAft>
              <a:buClr>
                <a:schemeClr val="dk1"/>
              </a:buClr>
              <a:buSzPts val="2000"/>
              <a:buNone/>
            </a:pPr>
            <a:endParaRPr lang="pt-BR" sz="1100" i="1" dirty="0">
              <a:solidFill>
                <a:srgbClr val="333333"/>
              </a:solidFill>
              <a:latin typeface="georgia" panose="02040502050405020303" pitchFamily="18" charset="0"/>
            </a:endParaRPr>
          </a:p>
          <a:p>
            <a:pPr algn="l"/>
            <a:r>
              <a:rPr lang="en-US" sz="3100" b="1" dirty="0">
                <a:solidFill>
                  <a:srgbClr val="333333"/>
                </a:solidFill>
                <a:effectLst/>
                <a:latin typeface="Times New Roman" panose="02020603050405020304" pitchFamily="18" charset="0"/>
                <a:cs typeface="Times New Roman" panose="02020603050405020304" pitchFamily="18" charset="0"/>
              </a:rPr>
              <a:t>Information Gain</a:t>
            </a:r>
            <a:r>
              <a:rPr lang="en-US" b="1" dirty="0">
                <a:solidFill>
                  <a:srgbClr val="333333"/>
                </a:solidFill>
                <a:effectLst/>
                <a:latin typeface="Times New Roman" panose="02020603050405020304" pitchFamily="18" charset="0"/>
                <a:cs typeface="Times New Roman" panose="02020603050405020304" pitchFamily="18" charset="0"/>
              </a:rPr>
              <a:t>:</a:t>
            </a:r>
            <a:r>
              <a:rPr lang="en-US" b="1" dirty="0">
                <a:solidFill>
                  <a:srgbClr val="333333"/>
                </a:solidFill>
                <a:latin typeface="Times New Roman" panose="02020603050405020304" pitchFamily="18" charset="0"/>
                <a:cs typeface="Times New Roman" panose="02020603050405020304" pitchFamily="18" charset="0"/>
              </a:rPr>
              <a:t> </a:t>
            </a:r>
            <a:r>
              <a:rPr lang="en-US" sz="2600" b="0" i="0" dirty="0">
                <a:solidFill>
                  <a:schemeClr val="tx1"/>
                </a:solidFill>
                <a:effectLst/>
                <a:latin typeface="Times New Roman" panose="02020603050405020304" pitchFamily="18" charset="0"/>
                <a:cs typeface="Times New Roman" panose="02020603050405020304" pitchFamily="18" charset="0"/>
              </a:rPr>
              <a:t>The information gain is the amount by which the Entropy of the system reduces due to the     split that we have done</a:t>
            </a:r>
          </a:p>
          <a:p>
            <a:pPr algn="l"/>
            <a:endParaRPr lang="en-US" dirty="0">
              <a:solidFill>
                <a:srgbClr val="595858"/>
              </a:solidFill>
              <a:latin typeface="Times New Roman" panose="02020603050405020304" pitchFamily="18" charset="0"/>
              <a:cs typeface="Times New Roman" panose="02020603050405020304" pitchFamily="18" charset="0"/>
            </a:endParaRPr>
          </a:p>
          <a:p>
            <a:pPr algn="l"/>
            <a:endParaRPr lang="en-US" sz="1100" b="0" i="0" dirty="0">
              <a:solidFill>
                <a:srgbClr val="595858"/>
              </a:solidFill>
              <a:effectLst/>
              <a:latin typeface="roboto" panose="02000000000000000000" pitchFamily="2" charset="0"/>
            </a:endParaRPr>
          </a:p>
          <a:p>
            <a:pPr algn="l"/>
            <a:endParaRPr lang="en-US" sz="1100" dirty="0">
              <a:solidFill>
                <a:srgbClr val="595858"/>
              </a:solidFill>
              <a:latin typeface="roboto" panose="02000000000000000000" pitchFamily="2" charset="0"/>
            </a:endParaRPr>
          </a:p>
          <a:p>
            <a:pPr algn="l"/>
            <a:endParaRPr lang="en-US" sz="1100" b="0" i="0" dirty="0">
              <a:solidFill>
                <a:srgbClr val="595858"/>
              </a:solidFill>
              <a:effectLst/>
              <a:latin typeface="roboto" panose="02000000000000000000" pitchFamily="2" charset="0"/>
            </a:endParaRPr>
          </a:p>
          <a:p>
            <a:pPr algn="l"/>
            <a:endParaRPr lang="en-US" sz="1600" dirty="0">
              <a:solidFill>
                <a:srgbClr val="595858"/>
              </a:solidFill>
              <a:latin typeface="roboto" panose="02000000000000000000" pitchFamily="2" charset="0"/>
            </a:endParaRPr>
          </a:p>
          <a:p>
            <a:pPr algn="l"/>
            <a:r>
              <a:rPr lang="en-US" sz="2800" b="1" dirty="0">
                <a:solidFill>
                  <a:schemeClr val="tx1"/>
                </a:solidFill>
                <a:latin typeface="Times New Roman" panose="02020603050405020304" pitchFamily="18" charset="0"/>
                <a:cs typeface="Times New Roman" panose="02020603050405020304" pitchFamily="18" charset="0"/>
              </a:rPr>
              <a:t>Application of Random Forest:</a:t>
            </a:r>
          </a:p>
          <a:p>
            <a:pPr algn="l">
              <a:buFont typeface="Wingdings" panose="05000000000000000000" pitchFamily="2" charset="2"/>
              <a:buChar char="v"/>
            </a:pPr>
            <a:r>
              <a:rPr lang="en-US" b="0" i="0" dirty="0">
                <a:solidFill>
                  <a:srgbClr val="0A0B09"/>
                </a:solidFill>
                <a:effectLst/>
                <a:latin typeface="Times New Roman" panose="02020603050405020304" pitchFamily="18" charset="0"/>
                <a:cs typeface="Times New Roman" panose="02020603050405020304" pitchFamily="18" charset="0"/>
              </a:rPr>
              <a:t>Banking: predict whether creditworthiness of loan applicant or not </a:t>
            </a:r>
          </a:p>
          <a:p>
            <a:pPr algn="l">
              <a:buFont typeface="Wingdings" panose="05000000000000000000" pitchFamily="2" charset="2"/>
              <a:buChar char="v"/>
            </a:pPr>
            <a:r>
              <a:rPr lang="en-US" b="0" i="0" dirty="0">
                <a:solidFill>
                  <a:srgbClr val="0A0B09"/>
                </a:solidFill>
                <a:effectLst/>
                <a:latin typeface="Times New Roman" panose="02020603050405020304" pitchFamily="18" charset="0"/>
                <a:cs typeface="Times New Roman" panose="02020603050405020304" pitchFamily="18" charset="0"/>
              </a:rPr>
              <a:t>Healthcare: P</a:t>
            </a:r>
            <a:r>
              <a:rPr lang="en-US" b="0" i="0" dirty="0">
                <a:solidFill>
                  <a:srgbClr val="404040"/>
                </a:solidFill>
                <a:effectLst/>
                <a:latin typeface="Times New Roman" panose="02020603050405020304" pitchFamily="18" charset="0"/>
                <a:cs typeface="Times New Roman" panose="02020603050405020304" pitchFamily="18" charset="0"/>
              </a:rPr>
              <a:t>atients are diagnosed by assessing their previous medical history</a:t>
            </a:r>
          </a:p>
          <a:p>
            <a:pPr algn="l">
              <a:buFont typeface="Wingdings" panose="05000000000000000000" pitchFamily="2" charset="2"/>
              <a:buChar char="v"/>
            </a:pPr>
            <a:r>
              <a:rPr lang="en-US" b="0" i="0" dirty="0">
                <a:solidFill>
                  <a:srgbClr val="0A0B09"/>
                </a:solidFill>
                <a:effectLst/>
                <a:latin typeface="Times New Roman" panose="02020603050405020304" pitchFamily="18" charset="0"/>
                <a:cs typeface="Times New Roman" panose="02020603050405020304" pitchFamily="18" charset="0"/>
              </a:rPr>
              <a:t>Stock market : For predicting the behavior of stocks</a:t>
            </a:r>
          </a:p>
          <a:p>
            <a:pPr algn="l"/>
            <a:endParaRPr lang="en-US" sz="1600" b="0" i="0" dirty="0">
              <a:solidFill>
                <a:srgbClr val="0A0B09"/>
              </a:solidFill>
              <a:effectLst/>
              <a:latin typeface="gt-medium"/>
            </a:endParaRPr>
          </a:p>
          <a:p>
            <a:br>
              <a:rPr lang="en-US" sz="800" dirty="0"/>
            </a:br>
            <a:endParaRPr lang="en-US" sz="1000" b="0" i="0" dirty="0">
              <a:solidFill>
                <a:srgbClr val="0A0B09"/>
              </a:solidFill>
              <a:effectLst/>
              <a:latin typeface="gt-medium"/>
            </a:endParaRPr>
          </a:p>
          <a:p>
            <a:br>
              <a:rPr lang="en-US" sz="1000" dirty="0"/>
            </a:br>
            <a:endParaRPr lang="en-US" sz="1100" b="0" i="0" dirty="0">
              <a:solidFill>
                <a:srgbClr val="595858"/>
              </a:solidFill>
              <a:effectLst/>
              <a:latin typeface="roboto" panose="02000000000000000000" pitchFamily="2" charset="0"/>
            </a:endParaRPr>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26" name="Picture 2" descr="Random Forests - Gain Formula">
            <a:extLst>
              <a:ext uri="{FF2B5EF4-FFF2-40B4-BE49-F238E27FC236}">
                <a16:creationId xmlns:a16="http://schemas.microsoft.com/office/drawing/2014/main" id="{9CC92787-B4F3-4700-B64E-C6C71622EEF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284374" y="3107482"/>
            <a:ext cx="6158946" cy="9158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486BF4D-030A-450A-AE58-7480F8CAFB4B}"/>
              </a:ext>
            </a:extLst>
          </p:cNvPr>
          <p:cNvSpPr/>
          <p:nvPr/>
        </p:nvSpPr>
        <p:spPr>
          <a:xfrm>
            <a:off x="4038599" y="1099971"/>
            <a:ext cx="4386943" cy="6728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BR" sz="2400" dirty="0">
                <a:solidFill>
                  <a:srgbClr val="333333"/>
                </a:solidFill>
                <a:effectLst/>
                <a:latin typeface="Times New Roman" panose="02020603050405020304" pitchFamily="18" charset="0"/>
                <a:cs typeface="Times New Roman" panose="02020603050405020304" pitchFamily="18" charset="0"/>
              </a:rPr>
              <a:t>Entropy E(S)= -∑p(x)*log</a:t>
            </a:r>
            <a:r>
              <a:rPr lang="pt-BR" sz="2400" baseline="-25000" dirty="0">
                <a:solidFill>
                  <a:srgbClr val="333333"/>
                </a:solidFill>
                <a:effectLst/>
                <a:latin typeface="Times New Roman" panose="02020603050405020304" pitchFamily="18" charset="0"/>
                <a:cs typeface="Times New Roman" panose="02020603050405020304" pitchFamily="18" charset="0"/>
              </a:rPr>
              <a:t>2</a:t>
            </a:r>
            <a:r>
              <a:rPr lang="pt-BR" sz="2400" dirty="0">
                <a:solidFill>
                  <a:srgbClr val="333333"/>
                </a:solidFill>
                <a:effectLst/>
                <a:latin typeface="Times New Roman" panose="02020603050405020304" pitchFamily="18" charset="0"/>
                <a:cs typeface="Times New Roman" panose="02020603050405020304" pitchFamily="18" charset="0"/>
              </a:rPr>
              <a:t>(p(x))</a:t>
            </a:r>
            <a:endParaRPr lang="en-US" sz="2400" dirty="0"/>
          </a:p>
        </p:txBody>
      </p:sp>
    </p:spTree>
    <p:extLst>
      <p:ext uri="{BB962C8B-B14F-4D97-AF65-F5344CB8AC3E}">
        <p14:creationId xmlns:p14="http://schemas.microsoft.com/office/powerpoint/2010/main" val="143519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ctrTitle"/>
          </p:nvPr>
        </p:nvSpPr>
        <p:spPr>
          <a:xfrm>
            <a:off x="0" y="1183885"/>
            <a:ext cx="3928187" cy="62219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5"/>
              </a:buClr>
              <a:buSzPct val="100000"/>
              <a:buFont typeface="Times New Roman"/>
              <a:buNone/>
            </a:pPr>
            <a:r>
              <a:rPr lang="en-US" sz="3600" dirty="0">
                <a:solidFill>
                  <a:schemeClr val="accent5"/>
                </a:solidFill>
                <a:latin typeface="Times New Roman"/>
                <a:ea typeface="Times New Roman"/>
                <a:cs typeface="Times New Roman"/>
                <a:sym typeface="Times New Roman"/>
              </a:rPr>
              <a:t>Problem statement:</a:t>
            </a:r>
            <a:br>
              <a:rPr lang="en-US" sz="3600" dirty="0">
                <a:latin typeface="Arial"/>
                <a:ea typeface="Arial"/>
                <a:cs typeface="Arial"/>
                <a:sym typeface="Arial"/>
              </a:rPr>
            </a:br>
            <a:endParaRPr sz="3600" dirty="0"/>
          </a:p>
        </p:txBody>
      </p:sp>
      <p:sp>
        <p:nvSpPr>
          <p:cNvPr id="119" name="Google Shape;119;p15"/>
          <p:cNvSpPr txBox="1">
            <a:spLocks noGrp="1"/>
          </p:cNvSpPr>
          <p:nvPr>
            <p:ph type="subTitle" idx="1"/>
          </p:nvPr>
        </p:nvSpPr>
        <p:spPr>
          <a:xfrm>
            <a:off x="223936" y="1366448"/>
            <a:ext cx="11765902" cy="51724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are going to work on Crunchbase dataset  where using the past information we build some model and predict where the individual company will be successful or not successful.</a:t>
            </a: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problem is Binary classification problem its means1 for successful and 0 for not successful</a:t>
            </a: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r>
              <a:rPr lang="en-US" dirty="0">
                <a:latin typeface="Times New Roman" panose="02020603050405020304" pitchFamily="18" charset="0"/>
                <a:ea typeface="Times New Roman"/>
                <a:cs typeface="Times New Roman" panose="02020603050405020304" pitchFamily="18" charset="0"/>
                <a:sym typeface="Times New Roman"/>
              </a:rPr>
              <a:t>By this case study Investors can know how likely the company will achieve success given their current information, they can make a better decision on their investments. </a:t>
            </a: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sym typeface="Times New Roman"/>
            </a:endParaRP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Times New Roman"/>
              </a:rPr>
              <a:t>We use Two classification algorithm as we have discussed previously for this case study</a:t>
            </a: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sym typeface="Times New Roman"/>
            </a:endParaRPr>
          </a:p>
          <a:p>
            <a:pPr marL="342900" lvl="0" indent="-342900" algn="l" rtl="0">
              <a:lnSpc>
                <a:spcPct val="90000"/>
              </a:lnSpc>
              <a:spcBef>
                <a:spcPts val="0"/>
              </a:spcBef>
              <a:spcAft>
                <a:spcPts val="0"/>
              </a:spcAft>
              <a:buClr>
                <a:schemeClr val="dk1"/>
              </a:buClr>
              <a:buSzPts val="18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Times New Roman"/>
              </a:rPr>
              <a:t>The whole code is written using Python language in </a:t>
            </a:r>
            <a:r>
              <a:rPr lang="en-US" dirty="0" err="1">
                <a:latin typeface="Times New Roman" panose="02020603050405020304" pitchFamily="18" charset="0"/>
                <a:cs typeface="Times New Roman" panose="02020603050405020304" pitchFamily="18" charset="0"/>
                <a:sym typeface="Times New Roman"/>
              </a:rPr>
              <a:t>Jupyter</a:t>
            </a:r>
            <a:r>
              <a:rPr lang="en-US" dirty="0">
                <a:latin typeface="Times New Roman" panose="02020603050405020304" pitchFamily="18" charset="0"/>
                <a:cs typeface="Times New Roman" panose="02020603050405020304" pitchFamily="18" charset="0"/>
                <a:sym typeface="Times New Roman"/>
              </a:rPr>
              <a:t> Notebook which is open source web applications.</a:t>
            </a:r>
            <a:endParaRPr dirty="0">
              <a:latin typeface="Times New Roman" panose="02020603050405020304" pitchFamily="18" charset="0"/>
              <a:cs typeface="Times New Roman" panose="02020603050405020304" pitchFamily="18" charset="0"/>
            </a:endParaRPr>
          </a:p>
        </p:txBody>
      </p:sp>
      <p:sp>
        <p:nvSpPr>
          <p:cNvPr id="120" name="Google Shape;1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1" name="Google Shape;12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TextBox 1">
            <a:extLst>
              <a:ext uri="{FF2B5EF4-FFF2-40B4-BE49-F238E27FC236}">
                <a16:creationId xmlns:a16="http://schemas.microsoft.com/office/drawing/2014/main" id="{24558227-B108-4E7D-846C-FC0571D01166}"/>
              </a:ext>
            </a:extLst>
          </p:cNvPr>
          <p:cNvSpPr txBox="1"/>
          <p:nvPr/>
        </p:nvSpPr>
        <p:spPr>
          <a:xfrm>
            <a:off x="4544008" y="0"/>
            <a:ext cx="2190023" cy="769441"/>
          </a:xfrm>
          <a:prstGeom prst="rect">
            <a:avLst/>
          </a:prstGeom>
          <a:noFill/>
        </p:spPr>
        <p:txBody>
          <a:bodyPr wrap="none" rtlCol="0">
            <a:spAutoFit/>
          </a:bodyPr>
          <a:lstStyle/>
          <a:p>
            <a:r>
              <a:rPr lang="en-US" sz="4400" dirty="0">
                <a:solidFill>
                  <a:schemeClr val="accent1">
                    <a:lumMod val="50000"/>
                  </a:schemeClr>
                </a:solidFill>
                <a:latin typeface="Times New Roman" panose="02020603050405020304" pitchFamily="18" charset="0"/>
                <a:cs typeface="Times New Roman" panose="02020603050405020304" pitchFamily="18" charset="0"/>
              </a:rPr>
              <a:t>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ctrTitle"/>
          </p:nvPr>
        </p:nvSpPr>
        <p:spPr>
          <a:xfrm>
            <a:off x="104774" y="506808"/>
            <a:ext cx="5708197" cy="160382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5"/>
              </a:buClr>
              <a:buSzPct val="100000"/>
              <a:buFont typeface="Times New Roman"/>
              <a:buNone/>
            </a:pPr>
            <a:r>
              <a:rPr lang="en-US" dirty="0">
                <a:solidFill>
                  <a:schemeClr val="accent5"/>
                </a:solidFill>
                <a:latin typeface="Times New Roman"/>
                <a:ea typeface="Times New Roman"/>
                <a:cs typeface="Times New Roman"/>
                <a:sym typeface="Times New Roman"/>
              </a:rPr>
              <a:t> </a:t>
            </a:r>
            <a:endParaRPr dirty="0"/>
          </a:p>
        </p:txBody>
      </p:sp>
      <p:sp>
        <p:nvSpPr>
          <p:cNvPr id="119" name="Google Shape;119;p15"/>
          <p:cNvSpPr txBox="1">
            <a:spLocks noGrp="1"/>
          </p:cNvSpPr>
          <p:nvPr>
            <p:ph type="subTitle" idx="1"/>
          </p:nvPr>
        </p:nvSpPr>
        <p:spPr>
          <a:xfrm>
            <a:off x="335902" y="195944"/>
            <a:ext cx="3552663" cy="55686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ts val="1800"/>
              <a:buNone/>
            </a:pPr>
            <a:r>
              <a:rPr lang="en-US" sz="4300" b="1" dirty="0">
                <a:latin typeface="Times New Roman" panose="02020603050405020304" pitchFamily="18" charset="0"/>
                <a:cs typeface="Times New Roman" panose="02020603050405020304" pitchFamily="18" charset="0"/>
              </a:rPr>
              <a:t>Project life cycle:</a:t>
            </a:r>
          </a:p>
          <a:p>
            <a:pPr marL="0" lvl="0" indent="0" algn="l" rtl="0">
              <a:lnSpc>
                <a:spcPct val="90000"/>
              </a:lnSpc>
              <a:spcBef>
                <a:spcPts val="0"/>
              </a:spcBef>
              <a:spcAft>
                <a:spcPts val="0"/>
              </a:spcAft>
              <a:buClr>
                <a:schemeClr val="dk1"/>
              </a:buClr>
              <a:buSzPts val="1800"/>
              <a:buNone/>
            </a:pPr>
            <a:endParaRPr lang="en-US" dirty="0"/>
          </a:p>
          <a:p>
            <a:pPr marL="0" lvl="0" indent="0" algn="l" rtl="0">
              <a:lnSpc>
                <a:spcPct val="90000"/>
              </a:lnSpc>
              <a:spcBef>
                <a:spcPts val="0"/>
              </a:spcBef>
              <a:spcAft>
                <a:spcPts val="0"/>
              </a:spcAft>
              <a:buClr>
                <a:schemeClr val="dk1"/>
              </a:buClr>
              <a:buSzPts val="1800"/>
              <a:buNone/>
            </a:pPr>
            <a:endParaRPr dirty="0"/>
          </a:p>
        </p:txBody>
      </p:sp>
      <p:sp>
        <p:nvSpPr>
          <p:cNvPr id="120" name="Google Shape;1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1" name="Google Shape;12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Arrow: Right 1">
            <a:extLst>
              <a:ext uri="{FF2B5EF4-FFF2-40B4-BE49-F238E27FC236}">
                <a16:creationId xmlns:a16="http://schemas.microsoft.com/office/drawing/2014/main" id="{FB60682D-544F-4596-B538-769E2010D334}"/>
              </a:ext>
            </a:extLst>
          </p:cNvPr>
          <p:cNvSpPr/>
          <p:nvPr/>
        </p:nvSpPr>
        <p:spPr>
          <a:xfrm>
            <a:off x="3813841" y="9517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4788E55-5FA3-4E06-856B-BF8437960E95}"/>
              </a:ext>
            </a:extLst>
          </p:cNvPr>
          <p:cNvSpPr txBox="1"/>
          <p:nvPr/>
        </p:nvSpPr>
        <p:spPr>
          <a:xfrm>
            <a:off x="4921809" y="903378"/>
            <a:ext cx="225960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 loading dataset</a:t>
            </a:r>
          </a:p>
        </p:txBody>
      </p:sp>
      <p:sp>
        <p:nvSpPr>
          <p:cNvPr id="4" name="Arrow: Right 3">
            <a:extLst>
              <a:ext uri="{FF2B5EF4-FFF2-40B4-BE49-F238E27FC236}">
                <a16:creationId xmlns:a16="http://schemas.microsoft.com/office/drawing/2014/main" id="{62AAC2F8-2367-4580-A413-2354F2D2FEF3}"/>
              </a:ext>
            </a:extLst>
          </p:cNvPr>
          <p:cNvSpPr/>
          <p:nvPr/>
        </p:nvSpPr>
        <p:spPr>
          <a:xfrm>
            <a:off x="7472587" y="9517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B68F7A2-C917-4E4C-AE8F-0B2E122EBD98}"/>
              </a:ext>
            </a:extLst>
          </p:cNvPr>
          <p:cNvSpPr txBox="1"/>
          <p:nvPr/>
        </p:nvSpPr>
        <p:spPr>
          <a:xfrm>
            <a:off x="8742170" y="924035"/>
            <a:ext cx="2482557"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Data preparation </a:t>
            </a:r>
          </a:p>
        </p:txBody>
      </p:sp>
      <p:sp>
        <p:nvSpPr>
          <p:cNvPr id="6" name="Arrow: Down 5">
            <a:extLst>
              <a:ext uri="{FF2B5EF4-FFF2-40B4-BE49-F238E27FC236}">
                <a16:creationId xmlns:a16="http://schemas.microsoft.com/office/drawing/2014/main" id="{ED4E71D6-5708-4828-9CB6-8A6D35DCBE3D}"/>
              </a:ext>
            </a:extLst>
          </p:cNvPr>
          <p:cNvSpPr/>
          <p:nvPr/>
        </p:nvSpPr>
        <p:spPr>
          <a:xfrm>
            <a:off x="9658124" y="150288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C26F0E-6D20-475B-9710-0B3D50DB9F98}"/>
              </a:ext>
            </a:extLst>
          </p:cNvPr>
          <p:cNvSpPr txBox="1"/>
          <p:nvPr/>
        </p:nvSpPr>
        <p:spPr>
          <a:xfrm>
            <a:off x="8808098" y="2581242"/>
            <a:ext cx="3107093"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Feature Engineering &amp; Feature Scaling</a:t>
            </a:r>
          </a:p>
        </p:txBody>
      </p:sp>
      <p:sp>
        <p:nvSpPr>
          <p:cNvPr id="8" name="Arrow: Left 7">
            <a:extLst>
              <a:ext uri="{FF2B5EF4-FFF2-40B4-BE49-F238E27FC236}">
                <a16:creationId xmlns:a16="http://schemas.microsoft.com/office/drawing/2014/main" id="{1D384C2C-2EFA-4A7B-BF53-FF6FD871F87E}"/>
              </a:ext>
            </a:extLst>
          </p:cNvPr>
          <p:cNvSpPr/>
          <p:nvPr/>
        </p:nvSpPr>
        <p:spPr>
          <a:xfrm>
            <a:off x="7623521" y="2857225"/>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0EA5E5-A7DC-4599-ABA8-D6ED7CBB2E44}"/>
              </a:ext>
            </a:extLst>
          </p:cNvPr>
          <p:cNvSpPr txBox="1"/>
          <p:nvPr/>
        </p:nvSpPr>
        <p:spPr>
          <a:xfrm>
            <a:off x="4919855" y="2921924"/>
            <a:ext cx="225960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Splitting dataset</a:t>
            </a:r>
          </a:p>
        </p:txBody>
      </p:sp>
      <p:sp>
        <p:nvSpPr>
          <p:cNvPr id="14" name="Arrow: Left 13">
            <a:extLst>
              <a:ext uri="{FF2B5EF4-FFF2-40B4-BE49-F238E27FC236}">
                <a16:creationId xmlns:a16="http://schemas.microsoft.com/office/drawing/2014/main" id="{81C978B6-1E41-4106-931C-2004DA25A403}"/>
              </a:ext>
            </a:extLst>
          </p:cNvPr>
          <p:cNvSpPr/>
          <p:nvPr/>
        </p:nvSpPr>
        <p:spPr>
          <a:xfrm>
            <a:off x="3731312" y="286097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AB03DF-A32E-4F73-ABFE-5AA3E051E1FD}"/>
              </a:ext>
            </a:extLst>
          </p:cNvPr>
          <p:cNvSpPr txBox="1"/>
          <p:nvPr/>
        </p:nvSpPr>
        <p:spPr>
          <a:xfrm>
            <a:off x="1384813" y="2883945"/>
            <a:ext cx="2140330" cy="461665"/>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2400" dirty="0">
                <a:latin typeface="Times New Roman" panose="02020603050405020304" pitchFamily="18" charset="0"/>
                <a:cs typeface="Times New Roman" panose="02020603050405020304" pitchFamily="18" charset="0"/>
              </a:rPr>
              <a:t>Model Building</a:t>
            </a:r>
          </a:p>
        </p:txBody>
      </p:sp>
      <p:sp>
        <p:nvSpPr>
          <p:cNvPr id="12" name="Arrow: Down 11">
            <a:extLst>
              <a:ext uri="{FF2B5EF4-FFF2-40B4-BE49-F238E27FC236}">
                <a16:creationId xmlns:a16="http://schemas.microsoft.com/office/drawing/2014/main" id="{4866FFD0-F8A3-4BE8-93B5-EE54E8CB4AA1}"/>
              </a:ext>
            </a:extLst>
          </p:cNvPr>
          <p:cNvSpPr/>
          <p:nvPr/>
        </p:nvSpPr>
        <p:spPr>
          <a:xfrm>
            <a:off x="1796915" y="355218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11B463C-D041-4184-AF59-D6019DE8E0D0}"/>
              </a:ext>
            </a:extLst>
          </p:cNvPr>
          <p:cNvSpPr/>
          <p:nvPr/>
        </p:nvSpPr>
        <p:spPr>
          <a:xfrm>
            <a:off x="3990722" y="476272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28CBDCF-0692-498E-8EC7-345F2C01B6BA}"/>
              </a:ext>
            </a:extLst>
          </p:cNvPr>
          <p:cNvSpPr txBox="1"/>
          <p:nvPr/>
        </p:nvSpPr>
        <p:spPr>
          <a:xfrm>
            <a:off x="4969130" y="4762727"/>
            <a:ext cx="2728626" cy="46166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Model Interpretation</a:t>
            </a:r>
          </a:p>
        </p:txBody>
      </p:sp>
      <p:sp>
        <p:nvSpPr>
          <p:cNvPr id="17" name="Arrow: Right 16">
            <a:extLst>
              <a:ext uri="{FF2B5EF4-FFF2-40B4-BE49-F238E27FC236}">
                <a16:creationId xmlns:a16="http://schemas.microsoft.com/office/drawing/2014/main" id="{32608A42-6B11-4A8F-81B5-21DB0C7077C9}"/>
              </a:ext>
            </a:extLst>
          </p:cNvPr>
          <p:cNvSpPr/>
          <p:nvPr/>
        </p:nvSpPr>
        <p:spPr>
          <a:xfrm>
            <a:off x="7881478" y="47975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4AFE0A4-75CB-4CB6-9E4E-DE7AF7FE7E17}"/>
              </a:ext>
            </a:extLst>
          </p:cNvPr>
          <p:cNvSpPr txBox="1"/>
          <p:nvPr/>
        </p:nvSpPr>
        <p:spPr>
          <a:xfrm>
            <a:off x="9189355" y="4785694"/>
            <a:ext cx="158569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latin typeface="Times New Roman" panose="02020603050405020304" pitchFamily="18" charset="0"/>
                <a:cs typeface="Times New Roman" panose="02020603050405020304" pitchFamily="18" charset="0"/>
              </a:rPr>
              <a:t>Conclusion</a:t>
            </a:r>
          </a:p>
        </p:txBody>
      </p:sp>
      <p:sp>
        <p:nvSpPr>
          <p:cNvPr id="23" name="TextBox 22">
            <a:extLst>
              <a:ext uri="{FF2B5EF4-FFF2-40B4-BE49-F238E27FC236}">
                <a16:creationId xmlns:a16="http://schemas.microsoft.com/office/drawing/2014/main" id="{4B577883-34DA-41EB-BB07-0B7D7BA90E1E}"/>
              </a:ext>
            </a:extLst>
          </p:cNvPr>
          <p:cNvSpPr txBox="1"/>
          <p:nvPr/>
        </p:nvSpPr>
        <p:spPr>
          <a:xfrm>
            <a:off x="1375033" y="4729514"/>
            <a:ext cx="2513532" cy="46166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400" dirty="0">
                <a:latin typeface="Times New Roman" panose="02020603050405020304" pitchFamily="18" charset="0"/>
                <a:cs typeface="Times New Roman" panose="02020603050405020304" pitchFamily="18" charset="0"/>
              </a:rPr>
              <a:t>Model Evaluation</a:t>
            </a:r>
          </a:p>
        </p:txBody>
      </p:sp>
      <p:sp>
        <p:nvSpPr>
          <p:cNvPr id="10" name="TextBox 9">
            <a:extLst>
              <a:ext uri="{FF2B5EF4-FFF2-40B4-BE49-F238E27FC236}">
                <a16:creationId xmlns:a16="http://schemas.microsoft.com/office/drawing/2014/main" id="{F3F868CC-0E26-4E10-AB1E-39146D596137}"/>
              </a:ext>
            </a:extLst>
          </p:cNvPr>
          <p:cNvSpPr txBox="1"/>
          <p:nvPr/>
        </p:nvSpPr>
        <p:spPr>
          <a:xfrm>
            <a:off x="1302284" y="945366"/>
            <a:ext cx="242902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 Importing library</a:t>
            </a:r>
          </a:p>
        </p:txBody>
      </p:sp>
    </p:spTree>
    <p:extLst>
      <p:ext uri="{BB962C8B-B14F-4D97-AF65-F5344CB8AC3E}">
        <p14:creationId xmlns:p14="http://schemas.microsoft.com/office/powerpoint/2010/main" val="117813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ctrTitle"/>
          </p:nvPr>
        </p:nvSpPr>
        <p:spPr>
          <a:xfrm>
            <a:off x="83975" y="253024"/>
            <a:ext cx="4514461" cy="5259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ct val="100000"/>
              <a:buFont typeface="Times New Roman"/>
              <a:buNone/>
            </a:pPr>
            <a:r>
              <a:rPr lang="en-US" sz="4000" dirty="0">
                <a:solidFill>
                  <a:schemeClr val="accent1"/>
                </a:solidFill>
              </a:rPr>
              <a:t>Dataset  overview :</a:t>
            </a:r>
            <a:endParaRPr sz="4000" dirty="0">
              <a:solidFill>
                <a:schemeClr val="accent1"/>
              </a:solidFill>
            </a:endParaRPr>
          </a:p>
        </p:txBody>
      </p:sp>
      <p:sp>
        <p:nvSpPr>
          <p:cNvPr id="164" name="Google Shape;16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65" name="Google Shape;16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66" name="Google Shape;166;p20"/>
          <p:cNvSpPr txBox="1"/>
          <p:nvPr/>
        </p:nvSpPr>
        <p:spPr>
          <a:xfrm>
            <a:off x="279919" y="778972"/>
            <a:ext cx="11762792" cy="138495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The Dataset  used is from Crunchbase in csv format of which the data are worldwide startup companies recorded from 1902 until 2014. It is consisted of 54,294 entries(rows) </a:t>
            </a:r>
            <a:r>
              <a:rPr lang="en-US" sz="2000" dirty="0">
                <a:solidFill>
                  <a:schemeClr val="dk1"/>
                </a:solidFill>
                <a:latin typeface="Times New Roman"/>
                <a:ea typeface="Times New Roman"/>
                <a:cs typeface="Times New Roman"/>
                <a:sym typeface="Times New Roman"/>
              </a:rPr>
              <a:t>With 39 attributes of various data types between object and float as shown below.</a:t>
            </a:r>
          </a:p>
          <a:p>
            <a:pPr marL="0" marR="0" lvl="0" indent="0"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9E588D6-ED3B-4261-88DC-E1944A1B3B7A}"/>
              </a:ext>
            </a:extLst>
          </p:cNvPr>
          <p:cNvPicPr>
            <a:picLocks noChangeAspect="1"/>
          </p:cNvPicPr>
          <p:nvPr/>
        </p:nvPicPr>
        <p:blipFill>
          <a:blip r:embed="rId3"/>
          <a:stretch>
            <a:fillRect/>
          </a:stretch>
        </p:blipFill>
        <p:spPr>
          <a:xfrm>
            <a:off x="3930091" y="3013788"/>
            <a:ext cx="7709498" cy="2886592"/>
          </a:xfrm>
          <a:prstGeom prst="rect">
            <a:avLst/>
          </a:prstGeom>
        </p:spPr>
      </p:pic>
      <p:pic>
        <p:nvPicPr>
          <p:cNvPr id="7" name="Picture 6">
            <a:extLst>
              <a:ext uri="{FF2B5EF4-FFF2-40B4-BE49-F238E27FC236}">
                <a16:creationId xmlns:a16="http://schemas.microsoft.com/office/drawing/2014/main" id="{1817725B-DD90-4E29-8A76-98890EE4F6EA}"/>
              </a:ext>
            </a:extLst>
          </p:cNvPr>
          <p:cNvPicPr>
            <a:picLocks noChangeAspect="1"/>
          </p:cNvPicPr>
          <p:nvPr/>
        </p:nvPicPr>
        <p:blipFill>
          <a:blip r:embed="rId4"/>
          <a:stretch>
            <a:fillRect/>
          </a:stretch>
        </p:blipFill>
        <p:spPr>
          <a:xfrm>
            <a:off x="187971" y="1931436"/>
            <a:ext cx="3189709" cy="4424913"/>
          </a:xfrm>
          <a:prstGeom prst="rect">
            <a:avLst/>
          </a:prstGeom>
        </p:spPr>
      </p:pic>
      <p:sp>
        <p:nvSpPr>
          <p:cNvPr id="8" name="TextBox 7">
            <a:extLst>
              <a:ext uri="{FF2B5EF4-FFF2-40B4-BE49-F238E27FC236}">
                <a16:creationId xmlns:a16="http://schemas.microsoft.com/office/drawing/2014/main" id="{3E1FEE6A-D1A4-42F5-A87E-5907C5EA700E}"/>
              </a:ext>
            </a:extLst>
          </p:cNvPr>
          <p:cNvSpPr txBox="1"/>
          <p:nvPr/>
        </p:nvSpPr>
        <p:spPr>
          <a:xfrm>
            <a:off x="4084396" y="2388637"/>
            <a:ext cx="229804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377074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158621" y="242596"/>
            <a:ext cx="3797560" cy="4198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Times New Roman"/>
              <a:buNone/>
            </a:pPr>
            <a:r>
              <a:rPr lang="en-US" sz="3600" dirty="0">
                <a:solidFill>
                  <a:schemeClr val="accent1"/>
                </a:solidFill>
                <a:latin typeface="Times New Roman" panose="02020603050405020304" pitchFamily="18" charset="0"/>
                <a:cs typeface="Times New Roman" panose="02020603050405020304" pitchFamily="18" charset="0"/>
              </a:rPr>
              <a:t> Data preparation:</a:t>
            </a:r>
            <a:endParaRPr sz="36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CB4F0375-114C-4935-AB35-4CB6DB3A09C9}"/>
              </a:ext>
            </a:extLst>
          </p:cNvPr>
          <p:cNvSpPr txBox="1"/>
          <p:nvPr/>
        </p:nvSpPr>
        <p:spPr>
          <a:xfrm>
            <a:off x="158620" y="662473"/>
            <a:ext cx="12033380" cy="600164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Initially before doing machine learning we are seeing dataset thoroughly regarding its datatype whether they are appropriate or not and by then we know  what kind of data cleaning should be taken to proceed before go into ML.</a:t>
            </a:r>
          </a:p>
          <a:p>
            <a:endParaRPr lang="en-US" sz="1600" dirty="0"/>
          </a:p>
          <a:p>
            <a:r>
              <a:rPr lang="en-US" sz="2800" b="1" dirty="0">
                <a:latin typeface="Times New Roman" panose="02020603050405020304" pitchFamily="18" charset="0"/>
                <a:cs typeface="Times New Roman" panose="02020603050405020304" pitchFamily="18" charset="0"/>
              </a:rPr>
              <a:t>Data cleaning : </a:t>
            </a:r>
            <a:r>
              <a:rPr lang="en-US" sz="2000" dirty="0">
                <a:latin typeface="Times New Roman" panose="02020603050405020304" pitchFamily="18" charset="0"/>
                <a:cs typeface="Times New Roman" panose="02020603050405020304" pitchFamily="18" charset="0"/>
              </a:rPr>
              <a:t>Since the dataset is quite messy with formatting ,labelling header , quite a lot involving missing values ,and the dataset are also dispersed to introduce outliers So in this project the data wrenching which have been taken are:</a:t>
            </a:r>
            <a:endParaRPr lang="en-US" dirty="0"/>
          </a:p>
          <a:p>
            <a:pPr marL="342900" indent="-342900">
              <a:buAutoNum type="arabicPeriod"/>
            </a:pPr>
            <a:r>
              <a:rPr lang="en-US" sz="2000" dirty="0">
                <a:latin typeface="Times New Roman" panose="02020603050405020304" pitchFamily="18" charset="0"/>
                <a:cs typeface="Times New Roman" panose="02020603050405020304" pitchFamily="18" charset="0"/>
              </a:rPr>
              <a:t>Fixing spacing format in header such as ‘market’ and ‘</a:t>
            </a:r>
            <a:r>
              <a:rPr lang="en-US" sz="2000" dirty="0" err="1">
                <a:latin typeface="Times New Roman" panose="02020603050405020304" pitchFamily="18" charset="0"/>
                <a:cs typeface="Times New Roman" panose="02020603050405020304" pitchFamily="18" charset="0"/>
              </a:rPr>
              <a:t>funding_total_usd</a:t>
            </a:r>
            <a:r>
              <a:rPr lang="en-US" sz="2000" dirty="0">
                <a:latin typeface="Times New Roman" panose="02020603050405020304" pitchFamily="18" charset="0"/>
                <a:cs typeface="Times New Roman" panose="02020603050405020304" pitchFamily="18" charset="0"/>
              </a:rPr>
              <a:t>’.</a:t>
            </a:r>
          </a:p>
          <a:p>
            <a:pPr marL="342900" lvl="1" indent="-342900">
              <a:buAutoNum type="arabicPeriod" startAt="2"/>
            </a:pPr>
            <a:r>
              <a:rPr lang="en-US" sz="2000" dirty="0">
                <a:latin typeface="Times New Roman" panose="02020603050405020304" pitchFamily="18" charset="0"/>
                <a:cs typeface="Times New Roman" panose="02020603050405020304" pitchFamily="18" charset="0"/>
              </a:rPr>
              <a:t>Remove 4855 row duplicates values.</a:t>
            </a:r>
          </a:p>
          <a:p>
            <a:pPr marL="342900" lvl="1" indent="-342900">
              <a:buAutoNum type="arabicPeriod" startAt="2"/>
            </a:pPr>
            <a:r>
              <a:rPr lang="en-US" sz="2000" dirty="0">
                <a:latin typeface="Times New Roman" panose="02020603050405020304" pitchFamily="18" charset="0"/>
                <a:cs typeface="Times New Roman" panose="02020603050405020304" pitchFamily="18" charset="0"/>
              </a:rPr>
              <a:t>Tackling uncommon format i.e. Attribute ’</a:t>
            </a:r>
            <a:r>
              <a:rPr lang="en-US" sz="2000" dirty="0" err="1">
                <a:latin typeface="Times New Roman" panose="02020603050405020304" pitchFamily="18" charset="0"/>
                <a:cs typeface="Times New Roman" panose="02020603050405020304" pitchFamily="18" charset="0"/>
              </a:rPr>
              <a:t>funding_total_used</a:t>
            </a:r>
            <a:r>
              <a:rPr lang="en-US" sz="2000" dirty="0">
                <a:latin typeface="Times New Roman" panose="02020603050405020304" pitchFamily="18" charset="0"/>
                <a:cs typeface="Times New Roman" panose="02020603050405020304" pitchFamily="18" charset="0"/>
              </a:rPr>
              <a:t>’ involved string format with wrongly used comma  as separator (‘32,333’) then we eliminate the comma and change the data type  into numeric.</a:t>
            </a:r>
          </a:p>
          <a:p>
            <a:pPr marL="342900" lvl="1" indent="-342900">
              <a:buAutoNum type="arabicPeriod" startAt="4"/>
            </a:pPr>
            <a:r>
              <a:rPr lang="en-US" sz="2000" dirty="0">
                <a:latin typeface="Times New Roman" panose="02020603050405020304" pitchFamily="18" charset="0"/>
                <a:cs typeface="Times New Roman" panose="02020603050405020304" pitchFamily="18" charset="0"/>
              </a:rPr>
              <a:t>Handling missing values as there are categorical variable in dataset so we adjust the missing values with appropriate data as follows:</a:t>
            </a:r>
          </a:p>
          <a:p>
            <a:pPr marL="3429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Replacing missing values in ‘market’ with ‘other’</a:t>
            </a:r>
          </a:p>
          <a:p>
            <a:pPr marL="3429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Replacing missing value in ‘</a:t>
            </a:r>
            <a:r>
              <a:rPr lang="en-US" sz="2000" dirty="0" err="1">
                <a:latin typeface="Times New Roman" panose="02020603050405020304" pitchFamily="18" charset="0"/>
                <a:cs typeface="Times New Roman" panose="02020603050405020304" pitchFamily="18" charset="0"/>
              </a:rPr>
              <a:t>funding_total_usd</a:t>
            </a:r>
            <a:r>
              <a:rPr lang="en-US" sz="2000" dirty="0">
                <a:latin typeface="Times New Roman" panose="02020603050405020304" pitchFamily="18" charset="0"/>
                <a:cs typeface="Times New Roman" panose="02020603050405020304" pitchFamily="18" charset="0"/>
              </a:rPr>
              <a:t>’ with 0</a:t>
            </a:r>
          </a:p>
          <a:p>
            <a:pPr marL="3429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Replacing missing value in ‘</a:t>
            </a:r>
            <a:r>
              <a:rPr lang="en-US" sz="2000" dirty="0" err="1">
                <a:latin typeface="Times New Roman" panose="02020603050405020304" pitchFamily="18" charset="0"/>
                <a:cs typeface="Times New Roman" panose="02020603050405020304" pitchFamily="18" charset="0"/>
              </a:rPr>
              <a:t>country_code</a:t>
            </a:r>
            <a:r>
              <a:rPr lang="en-US" sz="2000" dirty="0">
                <a:latin typeface="Times New Roman" panose="02020603050405020304" pitchFamily="18" charset="0"/>
                <a:cs typeface="Times New Roman" panose="02020603050405020304" pitchFamily="18" charset="0"/>
              </a:rPr>
              <a:t>’ with ‘other’</a:t>
            </a:r>
          </a:p>
          <a:p>
            <a:pPr marL="3429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Replacing missing value in ‘region’ with ‘other’</a:t>
            </a:r>
          </a:p>
          <a:p>
            <a:pPr marL="3429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Replacing missing value in ‘</a:t>
            </a:r>
            <a:r>
              <a:rPr lang="en-US" sz="2000" dirty="0" err="1">
                <a:latin typeface="Times New Roman" panose="02020603050405020304" pitchFamily="18" charset="0"/>
                <a:cs typeface="Times New Roman" panose="02020603050405020304" pitchFamily="18" charset="0"/>
              </a:rPr>
              <a:t>founded_year</a:t>
            </a:r>
            <a:r>
              <a:rPr lang="en-US" sz="2000" dirty="0">
                <a:latin typeface="Times New Roman" panose="02020603050405020304" pitchFamily="18" charset="0"/>
                <a:cs typeface="Times New Roman" panose="02020603050405020304" pitchFamily="18" charset="0"/>
              </a:rPr>
              <a:t>’ with mean from this column</a:t>
            </a:r>
          </a:p>
          <a:p>
            <a:pPr lvl="1"/>
            <a:r>
              <a:rPr lang="en-US" sz="2000" dirty="0">
                <a:latin typeface="Times New Roman" panose="02020603050405020304" pitchFamily="18" charset="0"/>
                <a:cs typeface="Times New Roman" panose="02020603050405020304" pitchFamily="18" charset="0"/>
              </a:rPr>
              <a:t>5. Add Target Variable whether each company becomes successful (1) or  not successful(0). </a:t>
            </a:r>
          </a:p>
          <a:p>
            <a:pPr lvl="1"/>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0" y="165686"/>
            <a:ext cx="3814667" cy="68340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4000"/>
              <a:buFont typeface="Times New Roman"/>
              <a:buNone/>
            </a:pPr>
            <a:r>
              <a:rPr lang="en-US" sz="3600" dirty="0">
                <a:solidFill>
                  <a:schemeClr val="accent1"/>
                </a:solidFill>
                <a:latin typeface="Times New Roman" panose="02020603050405020304" pitchFamily="18" charset="0"/>
                <a:cs typeface="Times New Roman" panose="02020603050405020304" pitchFamily="18" charset="0"/>
              </a:rPr>
              <a:t>Feature Engineering</a:t>
            </a:r>
            <a:r>
              <a:rPr lang="en-US" sz="2800" dirty="0">
                <a:solidFill>
                  <a:schemeClr val="accent1"/>
                </a:solidFill>
                <a:latin typeface="Times New Roman" panose="02020603050405020304" pitchFamily="18" charset="0"/>
                <a:cs typeface="Times New Roman" panose="02020603050405020304" pitchFamily="18" charset="0"/>
              </a:rPr>
              <a:t>:</a:t>
            </a:r>
            <a:endParaRPr sz="28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TextBox 1">
            <a:extLst>
              <a:ext uri="{FF2B5EF4-FFF2-40B4-BE49-F238E27FC236}">
                <a16:creationId xmlns:a16="http://schemas.microsoft.com/office/drawing/2014/main" id="{37245F8D-6931-4712-9D01-86D7DEE6003D}"/>
              </a:ext>
            </a:extLst>
          </p:cNvPr>
          <p:cNvSpPr txBox="1"/>
          <p:nvPr/>
        </p:nvSpPr>
        <p:spPr>
          <a:xfrm>
            <a:off x="111967" y="849087"/>
            <a:ext cx="11968066"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this section we use data handling such as Object data type into numeric by Label encoding as follows:</a:t>
            </a: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Label encoding for categorical attributes of ‘</a:t>
            </a:r>
            <a:r>
              <a:rPr lang="en-US" sz="2000" dirty="0" err="1">
                <a:latin typeface="Times New Roman" panose="02020603050405020304" pitchFamily="18" charset="0"/>
                <a:cs typeface="Times New Roman" panose="02020603050405020304" pitchFamily="18" charset="0"/>
              </a:rPr>
              <a:t>status’,’market’,’country_code’,’region</a:t>
            </a:r>
            <a:r>
              <a:rPr lang="en-US" sz="2000" dirty="0">
                <a:latin typeface="Times New Roman" panose="02020603050405020304" pitchFamily="18" charset="0"/>
                <a:cs typeface="Times New Roman" panose="02020603050405020304" pitchFamily="18" charset="0"/>
              </a:rPr>
              <a:t>’ By using label encoding.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Change attributes ‘</a:t>
            </a:r>
            <a:r>
              <a:rPr lang="en-US" sz="2000" dirty="0" err="1">
                <a:latin typeface="Times New Roman" panose="02020603050405020304" pitchFamily="18" charset="0"/>
                <a:cs typeface="Times New Roman" panose="02020603050405020304" pitchFamily="18" charset="0"/>
              </a:rPr>
              <a:t>founded_at</a:t>
            </a:r>
            <a:r>
              <a:rPr lang="en-US" sz="2000" dirty="0">
                <a:latin typeface="Times New Roman" panose="02020603050405020304" pitchFamily="18" charset="0"/>
                <a:cs typeface="Times New Roman" panose="02020603050405020304" pitchFamily="18" charset="0"/>
              </a:rPr>
              <a:t>’ to be ‘</a:t>
            </a:r>
            <a:r>
              <a:rPr lang="en-US" sz="2000" dirty="0" err="1">
                <a:latin typeface="Times New Roman" panose="02020603050405020304" pitchFamily="18" charset="0"/>
                <a:cs typeface="Times New Roman" panose="02020603050405020304" pitchFamily="18" charset="0"/>
              </a:rPr>
              <a:t>founded_year</a:t>
            </a:r>
            <a:r>
              <a:rPr lang="en-US" sz="2000" dirty="0">
                <a:latin typeface="Times New Roman" panose="02020603050405020304" pitchFamily="18" charset="0"/>
                <a:cs typeface="Times New Roman" panose="02020603050405020304" pitchFamily="18" charset="0"/>
              </a:rPr>
              <a:t>’ since inconsistent data between  both year  is found then drop “</a:t>
            </a:r>
            <a:r>
              <a:rPr lang="en-US" sz="2000" dirty="0" err="1">
                <a:latin typeface="Times New Roman" panose="02020603050405020304" pitchFamily="18" charset="0"/>
                <a:cs typeface="Times New Roman" panose="02020603050405020304" pitchFamily="18" charset="0"/>
              </a:rPr>
              <a:t>founded_at</a:t>
            </a:r>
            <a:r>
              <a:rPr lang="en-US" sz="2000" dirty="0">
                <a:latin typeface="Times New Roman" panose="02020603050405020304" pitchFamily="18" charset="0"/>
                <a:cs typeface="Times New Roman" panose="02020603050405020304" pitchFamily="18" charset="0"/>
              </a:rPr>
              <a:t>’ column.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Then we use min max Scaler to normalize</a:t>
            </a:r>
          </a:p>
          <a:p>
            <a:r>
              <a:rPr lang="en-US" sz="2000" dirty="0">
                <a:latin typeface="Times New Roman" panose="02020603050405020304" pitchFamily="18" charset="0"/>
                <a:cs typeface="Times New Roman" panose="02020603050405020304" pitchFamily="18" charset="0"/>
              </a:rPr>
              <a:t>        the data</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After doing data wrenching or often being </a:t>
            </a:r>
          </a:p>
          <a:p>
            <a:r>
              <a:rPr lang="en-US" sz="2000" dirty="0">
                <a:latin typeface="Times New Roman" panose="02020603050405020304" pitchFamily="18" charset="0"/>
                <a:cs typeface="Times New Roman" panose="02020603050405020304" pitchFamily="18" charset="0"/>
              </a:rPr>
              <a:t>     called as data preprocessing we conduct the</a:t>
            </a:r>
          </a:p>
          <a:p>
            <a:r>
              <a:rPr lang="en-US" sz="2000" dirty="0">
                <a:latin typeface="Times New Roman" panose="02020603050405020304" pitchFamily="18" charset="0"/>
                <a:cs typeface="Times New Roman" panose="02020603050405020304" pitchFamily="18" charset="0"/>
              </a:rPr>
              <a:t>     correlation between attributes with results as</a:t>
            </a:r>
          </a:p>
          <a:p>
            <a:r>
              <a:rPr lang="en-US" sz="2000" dirty="0">
                <a:latin typeface="Times New Roman" panose="02020603050405020304" pitchFamily="18" charset="0"/>
                <a:cs typeface="Times New Roman" panose="02020603050405020304" pitchFamily="18" charset="0"/>
              </a:rPr>
              <a:t>     follows in given diagram.</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most correlated attributes are status, </a:t>
            </a:r>
          </a:p>
          <a:p>
            <a:r>
              <a:rPr lang="en-US" sz="2000" dirty="0">
                <a:latin typeface="Times New Roman" panose="02020603050405020304" pitchFamily="18" charset="0"/>
                <a:cs typeface="Times New Roman" panose="02020603050405020304" pitchFamily="18" charset="0"/>
              </a:rPr>
              <a:t>     founded year , funding round, Post equity,</a:t>
            </a:r>
          </a:p>
          <a:p>
            <a:r>
              <a:rPr lang="en-US" sz="2000" dirty="0">
                <a:latin typeface="Times New Roman" panose="02020603050405020304" pitchFamily="18" charset="0"/>
                <a:cs typeface="Times New Roman" panose="02020603050405020304" pitchFamily="18" charset="0"/>
              </a:rPr>
              <a:t>     so on as so forth (dark violet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are </a:t>
            </a:r>
          </a:p>
          <a:p>
            <a:r>
              <a:rPr lang="en-US" sz="2000" dirty="0">
                <a:latin typeface="Times New Roman" panose="02020603050405020304" pitchFamily="18" charset="0"/>
                <a:cs typeface="Times New Roman" panose="02020603050405020304" pitchFamily="18" charset="0"/>
              </a:rPr>
              <a:t>     most correlated)</a:t>
            </a:r>
          </a:p>
        </p:txBody>
      </p:sp>
      <p:pic>
        <p:nvPicPr>
          <p:cNvPr id="4" name="Picture 3">
            <a:extLst>
              <a:ext uri="{FF2B5EF4-FFF2-40B4-BE49-F238E27FC236}">
                <a16:creationId xmlns:a16="http://schemas.microsoft.com/office/drawing/2014/main" id="{346368D6-8D50-4F34-A848-D55F2368B68E}"/>
              </a:ext>
            </a:extLst>
          </p:cNvPr>
          <p:cNvPicPr>
            <a:picLocks noChangeAspect="1"/>
          </p:cNvPicPr>
          <p:nvPr/>
        </p:nvPicPr>
        <p:blipFill>
          <a:blip r:embed="rId3"/>
          <a:stretch>
            <a:fillRect/>
          </a:stretch>
        </p:blipFill>
        <p:spPr>
          <a:xfrm>
            <a:off x="5150498" y="2255336"/>
            <a:ext cx="6783355" cy="4466139"/>
          </a:xfrm>
          <a:prstGeom prst="rect">
            <a:avLst/>
          </a:prstGeom>
        </p:spPr>
      </p:pic>
    </p:spTree>
    <p:extLst>
      <p:ext uri="{BB962C8B-B14F-4D97-AF65-F5344CB8AC3E}">
        <p14:creationId xmlns:p14="http://schemas.microsoft.com/office/powerpoint/2010/main" val="352252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186613" y="403478"/>
            <a:ext cx="3368351" cy="2915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Times New Roman"/>
              <a:buNone/>
            </a:pPr>
            <a:r>
              <a:rPr lang="en-US" sz="3600" dirty="0">
                <a:solidFill>
                  <a:schemeClr val="accent1"/>
                </a:solidFill>
                <a:latin typeface="Times New Roman" panose="02020603050405020304" pitchFamily="18" charset="0"/>
                <a:cs typeface="Times New Roman" panose="02020603050405020304" pitchFamily="18" charset="0"/>
              </a:rPr>
              <a:t>Data splitting:</a:t>
            </a:r>
            <a:endParaRPr sz="36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 name="TextBox 1">
            <a:extLst>
              <a:ext uri="{FF2B5EF4-FFF2-40B4-BE49-F238E27FC236}">
                <a16:creationId xmlns:a16="http://schemas.microsoft.com/office/drawing/2014/main" id="{17D5FEED-0D3D-489F-B007-F36B3B9CE496}"/>
              </a:ext>
            </a:extLst>
          </p:cNvPr>
          <p:cNvSpPr txBox="1"/>
          <p:nvPr/>
        </p:nvSpPr>
        <p:spPr>
          <a:xfrm>
            <a:off x="149290" y="764235"/>
            <a:ext cx="1184365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Then  check how skewed the target variable of dataset and found unbalanced target variable is obtained, where ‘0’ for non-successful and ‘1’For successful companies from the dataset  </a:t>
            </a:r>
          </a:p>
        </p:txBody>
      </p:sp>
      <p:pic>
        <p:nvPicPr>
          <p:cNvPr id="4" name="Picture 3">
            <a:extLst>
              <a:ext uri="{FF2B5EF4-FFF2-40B4-BE49-F238E27FC236}">
                <a16:creationId xmlns:a16="http://schemas.microsoft.com/office/drawing/2014/main" id="{74C40202-CA3A-4B6A-9252-62A295D6C5D6}"/>
              </a:ext>
            </a:extLst>
          </p:cNvPr>
          <p:cNvPicPr>
            <a:picLocks noChangeAspect="1"/>
          </p:cNvPicPr>
          <p:nvPr/>
        </p:nvPicPr>
        <p:blipFill>
          <a:blip r:embed="rId3"/>
          <a:stretch>
            <a:fillRect/>
          </a:stretch>
        </p:blipFill>
        <p:spPr>
          <a:xfrm>
            <a:off x="3886782" y="1541364"/>
            <a:ext cx="3848296" cy="1679643"/>
          </a:xfrm>
          <a:prstGeom prst="rect">
            <a:avLst/>
          </a:prstGeom>
        </p:spPr>
      </p:pic>
      <p:sp>
        <p:nvSpPr>
          <p:cNvPr id="5" name="TextBox 4">
            <a:extLst>
              <a:ext uri="{FF2B5EF4-FFF2-40B4-BE49-F238E27FC236}">
                <a16:creationId xmlns:a16="http://schemas.microsoft.com/office/drawing/2014/main" id="{CDE86FFF-691E-4310-9FC0-3BA0540C0D41}"/>
              </a:ext>
            </a:extLst>
          </p:cNvPr>
          <p:cNvSpPr txBox="1"/>
          <p:nvPr/>
        </p:nvSpPr>
        <p:spPr>
          <a:xfrm>
            <a:off x="199053" y="3303036"/>
            <a:ext cx="11793893" cy="224676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tackle this unbalanced dataset we use SMOTE (</a:t>
            </a:r>
            <a:r>
              <a:rPr lang="en-US" sz="2000" b="0" i="0" dirty="0">
                <a:solidFill>
                  <a:schemeClr val="tx1"/>
                </a:solidFill>
                <a:effectLst/>
                <a:latin typeface="Times New Roman" panose="02020603050405020304" pitchFamily="18" charset="0"/>
                <a:cs typeface="Times New Roman" panose="02020603050405020304" pitchFamily="18" charset="0"/>
              </a:rPr>
              <a:t>Synthetic Minority Over-sampling Technique)  to  balance                this dataset so that we do not need </a:t>
            </a:r>
            <a:r>
              <a:rPr lang="en-US" sz="2000" dirty="0">
                <a:solidFill>
                  <a:schemeClr val="tx1"/>
                </a:solidFill>
                <a:latin typeface="Times New Roman" panose="02020603050405020304" pitchFamily="18" charset="0"/>
                <a:cs typeface="Times New Roman" panose="02020603050405020304" pitchFamily="18" charset="0"/>
              </a:rPr>
              <a:t>to up-sample dataset nor diminishing dataset .</a:t>
            </a:r>
          </a:p>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Subsequently we do Training and Test Splitting with proportion  67% :  33% of whole dataset </a:t>
            </a:r>
          </a:p>
          <a:p>
            <a:pPr marL="342900" indent="-342900">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Now we are ready to apply Both classification  algorithm that we have discussed previously and see How good they work on the dataset</a:t>
            </a:r>
          </a:p>
        </p:txBody>
      </p:sp>
    </p:spTree>
    <p:extLst>
      <p:ext uri="{BB962C8B-B14F-4D97-AF65-F5344CB8AC3E}">
        <p14:creationId xmlns:p14="http://schemas.microsoft.com/office/powerpoint/2010/main" val="127940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p:nvPr>
        </p:nvSpPr>
        <p:spPr>
          <a:xfrm>
            <a:off x="4459889" y="129694"/>
            <a:ext cx="3693511" cy="787943"/>
          </a:xfrm>
          <a:prstGeom prst="rect">
            <a:avLst/>
          </a:prstGeom>
          <a:solidFill>
            <a:schemeClr val="accent2">
              <a:lumMod val="20000"/>
              <a:lumOff val="80000"/>
            </a:schemeClr>
          </a:solidFill>
          <a:ln w="9525" cap="flat" cmpd="sng">
            <a:solidFill>
              <a:schemeClr val="accent2"/>
            </a:solidFill>
            <a:prstDash val="solid"/>
            <a:miter lim="800000"/>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ct val="100000"/>
              <a:buFont typeface="Calibri"/>
              <a:buNone/>
            </a:pPr>
            <a:r>
              <a:rPr lang="en-US" sz="5400" dirty="0">
                <a:latin typeface="Times New Roman" panose="02020603050405020304" pitchFamily="18" charset="0"/>
                <a:cs typeface="Times New Roman" panose="02020603050405020304" pitchFamily="18" charset="0"/>
              </a:rPr>
              <a:t>Outline</a:t>
            </a:r>
            <a:endParaRPr sz="5400" dirty="0">
              <a:latin typeface="Times New Roman" panose="02020603050405020304" pitchFamily="18" charset="0"/>
              <a:cs typeface="Times New Roman" panose="02020603050405020304" pitchFamily="18" charset="0"/>
            </a:endParaRPr>
          </a:p>
        </p:txBody>
      </p:sp>
      <p:sp>
        <p:nvSpPr>
          <p:cNvPr id="103" name="Google Shape;103;p14"/>
          <p:cNvSpPr>
            <a:spLocks noGrp="1"/>
          </p:cNvSpPr>
          <p:nvPr>
            <p:ph type="subTitle" idx="1"/>
          </p:nvPr>
        </p:nvSpPr>
        <p:spPr>
          <a:xfrm>
            <a:off x="2926858" y="1004716"/>
            <a:ext cx="6595861" cy="550862"/>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Introduction</a:t>
            </a:r>
            <a:endParaRPr/>
          </a:p>
        </p:txBody>
      </p:sp>
      <p:sp>
        <p:nvSpPr>
          <p:cNvPr id="104" name="Google Shape;104;p14"/>
          <p:cNvSpPr/>
          <p:nvPr/>
        </p:nvSpPr>
        <p:spPr>
          <a:xfrm>
            <a:off x="2962677" y="1771067"/>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Times New Roman"/>
                <a:cs typeface="Times New Roman"/>
                <a:sym typeface="Times New Roman"/>
              </a:rPr>
              <a:t>Model 1 :Logistic Regression </a:t>
            </a:r>
            <a:endParaRPr dirty="0"/>
          </a:p>
        </p:txBody>
      </p:sp>
      <p:sp>
        <p:nvSpPr>
          <p:cNvPr id="105" name="Google Shape;105;p14"/>
          <p:cNvSpPr/>
          <p:nvPr/>
        </p:nvSpPr>
        <p:spPr>
          <a:xfrm>
            <a:off x="2962677" y="2615765"/>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Times New Roman"/>
                <a:cs typeface="Times New Roman"/>
                <a:sym typeface="Times New Roman"/>
              </a:rPr>
              <a:t>Model Evaluation </a:t>
            </a:r>
            <a:endParaRPr dirty="0"/>
          </a:p>
        </p:txBody>
      </p:sp>
      <p:sp>
        <p:nvSpPr>
          <p:cNvPr id="106" name="Google Shape;106;p14"/>
          <p:cNvSpPr/>
          <p:nvPr/>
        </p:nvSpPr>
        <p:spPr>
          <a:xfrm>
            <a:off x="2998497" y="3419498"/>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Times New Roman"/>
                <a:cs typeface="Times New Roman"/>
                <a:sym typeface="Times New Roman"/>
              </a:rPr>
              <a:t>Model 2 :Random Forest </a:t>
            </a:r>
            <a:endParaRPr dirty="0"/>
          </a:p>
        </p:txBody>
      </p:sp>
      <p:sp>
        <p:nvSpPr>
          <p:cNvPr id="107" name="Google Shape;107;p14"/>
          <p:cNvSpPr/>
          <p:nvPr/>
        </p:nvSpPr>
        <p:spPr>
          <a:xfrm>
            <a:off x="2998497" y="4223231"/>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Times New Roman"/>
                <a:cs typeface="Times New Roman"/>
                <a:sym typeface="Times New Roman"/>
              </a:rPr>
              <a:t>Example</a:t>
            </a:r>
            <a:endParaRPr dirty="0"/>
          </a:p>
        </p:txBody>
      </p:sp>
      <p:sp>
        <p:nvSpPr>
          <p:cNvPr id="108" name="Google Shape;108;p14"/>
          <p:cNvSpPr/>
          <p:nvPr/>
        </p:nvSpPr>
        <p:spPr>
          <a:xfrm>
            <a:off x="2998497" y="5035472"/>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p:txBody>
      </p:sp>
      <p:sp>
        <p:nvSpPr>
          <p:cNvPr id="109" name="Google Shape;109;p14"/>
          <p:cNvSpPr/>
          <p:nvPr/>
        </p:nvSpPr>
        <p:spPr>
          <a:xfrm>
            <a:off x="2998497" y="5851332"/>
            <a:ext cx="6524222" cy="631065"/>
          </a:xfrm>
          <a:prstGeom prst="roundRect">
            <a:avLst>
              <a:gd name="adj" fmla="val 16667"/>
            </a:avLst>
          </a:prstGeom>
          <a:solidFill>
            <a:srgbClr val="D8E2F3"/>
          </a:solidFill>
          <a:ln w="1270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References</a:t>
            </a:r>
            <a:endParaRPr sz="2400" dirty="0">
              <a:latin typeface="Times New Roman" panose="02020603050405020304" pitchFamily="18" charset="0"/>
              <a:cs typeface="Times New Roman" panose="02020603050405020304" pitchFamily="18" charset="0"/>
            </a:endParaRPr>
          </a:p>
        </p:txBody>
      </p:sp>
      <p:sp>
        <p:nvSpPr>
          <p:cNvPr id="111" name="Google Shape;111;p14"/>
          <p:cNvSpPr txBox="1">
            <a:spLocks noGrp="1"/>
          </p:cNvSpPr>
          <p:nvPr>
            <p:ph type="ftr" idx="11"/>
          </p:nvPr>
        </p:nvSpPr>
        <p:spPr>
          <a:xfrm>
            <a:off x="4038600" y="6569476"/>
            <a:ext cx="4114800" cy="1519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12" name="Google Shape;11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additive="base">
                                        <p:cTn id="12" dur="500"/>
                                        <p:tgtEl>
                                          <p:spTgt spid="10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 calcmode="lin" valueType="num">
                                      <p:cBhvr additive="base">
                                        <p:cTn id="17" dur="500"/>
                                        <p:tgtEl>
                                          <p:spTgt spid="10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 calcmode="lin" valueType="num">
                                      <p:cBhvr additive="base">
                                        <p:cTn id="22" dur="500"/>
                                        <p:tgtEl>
                                          <p:spTgt spid="10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p:tgtEl>
                                          <p:spTgt spid="10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p:tgtEl>
                                          <p:spTgt spid="10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164842" y="-99681"/>
            <a:ext cx="4827036" cy="82784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Times New Roman"/>
              <a:buNone/>
            </a:pPr>
            <a:r>
              <a:rPr lang="en-US" sz="3200" dirty="0">
                <a:solidFill>
                  <a:schemeClr val="accent1"/>
                </a:solidFill>
                <a:latin typeface="Times New Roman" panose="02020603050405020304" pitchFamily="18" charset="0"/>
                <a:cs typeface="Times New Roman" panose="02020603050405020304" pitchFamily="18" charset="0"/>
              </a:rPr>
              <a:t>Using Logistic regression:</a:t>
            </a:r>
            <a:endParaRPr sz="32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 name="TextBox 1">
            <a:extLst>
              <a:ext uri="{FF2B5EF4-FFF2-40B4-BE49-F238E27FC236}">
                <a16:creationId xmlns:a16="http://schemas.microsoft.com/office/drawing/2014/main" id="{B4F4F2E5-DB8A-4338-B9D4-E2DFC93DEA80}"/>
              </a:ext>
            </a:extLst>
          </p:cNvPr>
          <p:cNvSpPr txBox="1"/>
          <p:nvPr/>
        </p:nvSpPr>
        <p:spPr>
          <a:xfrm>
            <a:off x="371669" y="792057"/>
            <a:ext cx="1144866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performing logistic regression  we look ROC curve it’s look very good  and AUC score is around 0.50 which is not very good score and using confusion matrix of LR we got model result  </a:t>
            </a:r>
          </a:p>
        </p:txBody>
      </p:sp>
      <p:pic>
        <p:nvPicPr>
          <p:cNvPr id="6" name="Picture 5">
            <a:extLst>
              <a:ext uri="{FF2B5EF4-FFF2-40B4-BE49-F238E27FC236}">
                <a16:creationId xmlns:a16="http://schemas.microsoft.com/office/drawing/2014/main" id="{2F844996-302E-4FA7-A610-89F6813D1D4C}"/>
              </a:ext>
            </a:extLst>
          </p:cNvPr>
          <p:cNvPicPr>
            <a:picLocks noChangeAspect="1"/>
          </p:cNvPicPr>
          <p:nvPr/>
        </p:nvPicPr>
        <p:blipFill>
          <a:blip r:embed="rId3"/>
          <a:stretch>
            <a:fillRect/>
          </a:stretch>
        </p:blipFill>
        <p:spPr>
          <a:xfrm>
            <a:off x="7239000" y="1499943"/>
            <a:ext cx="4114800" cy="3305332"/>
          </a:xfrm>
          <a:prstGeom prst="rect">
            <a:avLst/>
          </a:prstGeom>
        </p:spPr>
      </p:pic>
      <p:sp>
        <p:nvSpPr>
          <p:cNvPr id="11" name="Rectangle: Rounded Corners 10">
            <a:extLst>
              <a:ext uri="{FF2B5EF4-FFF2-40B4-BE49-F238E27FC236}">
                <a16:creationId xmlns:a16="http://schemas.microsoft.com/office/drawing/2014/main" id="{71E851C4-F1A3-424F-847C-9B9B1BE0CB9B}"/>
              </a:ext>
            </a:extLst>
          </p:cNvPr>
          <p:cNvSpPr/>
          <p:nvPr/>
        </p:nvSpPr>
        <p:spPr>
          <a:xfrm>
            <a:off x="3248114" y="4757239"/>
            <a:ext cx="5213973" cy="14792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It can be seen from confusion matrix of Logistic Regression  it is only good for the non successful companies and can’t predict the successful companies</a:t>
            </a:r>
          </a:p>
          <a:p>
            <a:pPr algn="ctr"/>
            <a:endParaRPr lang="en-US" dirty="0"/>
          </a:p>
        </p:txBody>
      </p:sp>
      <p:sp>
        <p:nvSpPr>
          <p:cNvPr id="13" name="Rectangle: Rounded Corners 12">
            <a:extLst>
              <a:ext uri="{FF2B5EF4-FFF2-40B4-BE49-F238E27FC236}">
                <a16:creationId xmlns:a16="http://schemas.microsoft.com/office/drawing/2014/main" id="{E8605F34-4550-4532-9942-A5CBCA08A659}"/>
              </a:ext>
            </a:extLst>
          </p:cNvPr>
          <p:cNvSpPr/>
          <p:nvPr/>
        </p:nvSpPr>
        <p:spPr>
          <a:xfrm>
            <a:off x="1819753" y="1694194"/>
            <a:ext cx="2856723" cy="25910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Model evaluation:</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Accuracy : 91%</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Precision : 0</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Recall : 0</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F1_score : 0</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AUC : 0.50</a:t>
            </a:r>
            <a:endParaRPr lang="en-US" sz="2000" dirty="0"/>
          </a:p>
        </p:txBody>
      </p:sp>
    </p:spTree>
    <p:extLst>
      <p:ext uri="{BB962C8B-B14F-4D97-AF65-F5344CB8AC3E}">
        <p14:creationId xmlns:p14="http://schemas.microsoft.com/office/powerpoint/2010/main" val="261930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194389" y="289250"/>
            <a:ext cx="3844211" cy="45235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Times New Roman"/>
              <a:buNone/>
            </a:pPr>
            <a:r>
              <a:rPr lang="en-US" sz="3200" dirty="0">
                <a:solidFill>
                  <a:schemeClr val="accent1"/>
                </a:solidFill>
                <a:latin typeface="Times New Roman" panose="02020603050405020304" pitchFamily="18" charset="0"/>
                <a:cs typeface="Times New Roman" panose="02020603050405020304" pitchFamily="18" charset="0"/>
              </a:rPr>
              <a:t>Using Random forest:</a:t>
            </a:r>
            <a:endParaRPr sz="32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TextBox 1">
            <a:extLst>
              <a:ext uri="{FF2B5EF4-FFF2-40B4-BE49-F238E27FC236}">
                <a16:creationId xmlns:a16="http://schemas.microsoft.com/office/drawing/2014/main" id="{29BF6C20-70A3-42CF-80B0-8E2E76E92B97}"/>
              </a:ext>
            </a:extLst>
          </p:cNvPr>
          <p:cNvSpPr txBox="1"/>
          <p:nvPr/>
        </p:nvSpPr>
        <p:spPr>
          <a:xfrm>
            <a:off x="194389" y="821891"/>
            <a:ext cx="1149531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performing on RF we got AUC of 0.96 which is better than Logistic Regression and using Random forest Confusion matrix we got model result.</a:t>
            </a:r>
          </a:p>
        </p:txBody>
      </p:sp>
      <p:pic>
        <p:nvPicPr>
          <p:cNvPr id="6" name="Picture 5">
            <a:extLst>
              <a:ext uri="{FF2B5EF4-FFF2-40B4-BE49-F238E27FC236}">
                <a16:creationId xmlns:a16="http://schemas.microsoft.com/office/drawing/2014/main" id="{5B5C62A4-6659-4421-88F3-BE716E16408B}"/>
              </a:ext>
            </a:extLst>
          </p:cNvPr>
          <p:cNvPicPr>
            <a:picLocks noChangeAspect="1"/>
          </p:cNvPicPr>
          <p:nvPr/>
        </p:nvPicPr>
        <p:blipFill>
          <a:blip r:embed="rId3"/>
          <a:stretch>
            <a:fillRect/>
          </a:stretch>
        </p:blipFill>
        <p:spPr>
          <a:xfrm>
            <a:off x="6841211" y="1539701"/>
            <a:ext cx="3384891" cy="27318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id="{BA320D01-D412-4D28-BF53-8A123579619D}"/>
              </a:ext>
            </a:extLst>
          </p:cNvPr>
          <p:cNvSpPr/>
          <p:nvPr/>
        </p:nvSpPr>
        <p:spPr>
          <a:xfrm>
            <a:off x="3054769" y="4608176"/>
            <a:ext cx="5719098" cy="17481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By comparing with previous model Random Forest  performed very well and not biased with 0 or 1 as shown in confusion  matrix. So Random forest model can be considered as best model for Deployment for prediction of success of startup</a:t>
            </a:r>
          </a:p>
          <a:p>
            <a:pPr algn="ctr"/>
            <a:endParaRPr lang="en-US" dirty="0"/>
          </a:p>
        </p:txBody>
      </p:sp>
      <p:sp>
        <p:nvSpPr>
          <p:cNvPr id="15" name="Rectangle: Rounded Corners 14">
            <a:extLst>
              <a:ext uri="{FF2B5EF4-FFF2-40B4-BE49-F238E27FC236}">
                <a16:creationId xmlns:a16="http://schemas.microsoft.com/office/drawing/2014/main" id="{60BACB9E-F662-4F98-B414-0822747A39DF}"/>
              </a:ext>
            </a:extLst>
          </p:cNvPr>
          <p:cNvSpPr/>
          <p:nvPr/>
        </p:nvSpPr>
        <p:spPr>
          <a:xfrm>
            <a:off x="1593523" y="1680428"/>
            <a:ext cx="2922493" cy="25910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Model evaluation:</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Accuracy : 98%</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Precision : 1.0</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Recall : 0.92</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F1_score : 0.96</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AUC : 0.96</a:t>
            </a:r>
            <a:endParaRPr lang="en-US" sz="2000" dirty="0"/>
          </a:p>
        </p:txBody>
      </p:sp>
    </p:spTree>
    <p:extLst>
      <p:ext uri="{BB962C8B-B14F-4D97-AF65-F5344CB8AC3E}">
        <p14:creationId xmlns:p14="http://schemas.microsoft.com/office/powerpoint/2010/main" val="253538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419877" y="317240"/>
            <a:ext cx="4907902" cy="48967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Times New Roman"/>
              <a:buNone/>
            </a:pPr>
            <a:r>
              <a:rPr lang="en-US" sz="3600" dirty="0">
                <a:solidFill>
                  <a:schemeClr val="accent1"/>
                </a:solidFill>
                <a:latin typeface="Times New Roman" panose="02020603050405020304" pitchFamily="18" charset="0"/>
                <a:cs typeface="Times New Roman" panose="02020603050405020304" pitchFamily="18" charset="0"/>
              </a:rPr>
              <a:t>   Model Interpretation:</a:t>
            </a:r>
            <a:endParaRPr sz="3600" dirty="0">
              <a:solidFill>
                <a:schemeClr val="accent1"/>
              </a:solidFill>
              <a:latin typeface="Times New Roman" panose="02020603050405020304" pitchFamily="18" charset="0"/>
              <a:cs typeface="Times New Roman" panose="02020603050405020304" pitchFamily="18" charset="0"/>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aphicFrame>
        <p:nvGraphicFramePr>
          <p:cNvPr id="2" name="Diagram 1">
            <a:extLst>
              <a:ext uri="{FF2B5EF4-FFF2-40B4-BE49-F238E27FC236}">
                <a16:creationId xmlns:a16="http://schemas.microsoft.com/office/drawing/2014/main" id="{DA3AA600-3ED3-4041-A521-BD577973D83A}"/>
              </a:ext>
            </a:extLst>
          </p:cNvPr>
          <p:cNvGraphicFramePr/>
          <p:nvPr>
            <p:extLst>
              <p:ext uri="{D42A27DB-BD31-4B8C-83A1-F6EECF244321}">
                <p14:modId xmlns:p14="http://schemas.microsoft.com/office/powerpoint/2010/main" val="346637001"/>
              </p:ext>
            </p:extLst>
          </p:nvPr>
        </p:nvGraphicFramePr>
        <p:xfrm>
          <a:off x="158622" y="1243786"/>
          <a:ext cx="11859207" cy="4001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99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ctrTitle"/>
          </p:nvPr>
        </p:nvSpPr>
        <p:spPr>
          <a:xfrm>
            <a:off x="0" y="609178"/>
            <a:ext cx="4065037" cy="30522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ct val="100000"/>
              <a:buFont typeface="Times New Roman"/>
              <a:buNone/>
            </a:pPr>
            <a:r>
              <a:rPr lang="en-US" dirty="0">
                <a:solidFill>
                  <a:schemeClr val="accent1"/>
                </a:solidFill>
                <a:latin typeface="Times New Roman"/>
                <a:ea typeface="Times New Roman"/>
                <a:cs typeface="Times New Roman"/>
                <a:sym typeface="Times New Roman"/>
              </a:rPr>
              <a:t>Conclusion:</a:t>
            </a:r>
            <a:endParaRPr dirty="0"/>
          </a:p>
        </p:txBody>
      </p:sp>
      <p:sp>
        <p:nvSpPr>
          <p:cNvPr id="164" name="Google Shape;16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65" name="Google Shape;16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 name="TextBox 3">
            <a:extLst>
              <a:ext uri="{FF2B5EF4-FFF2-40B4-BE49-F238E27FC236}">
                <a16:creationId xmlns:a16="http://schemas.microsoft.com/office/drawing/2014/main" id="{69D651DC-39DF-4705-94C5-CDEE8CB39585}"/>
              </a:ext>
            </a:extLst>
          </p:cNvPr>
          <p:cNvSpPr txBox="1"/>
          <p:nvPr/>
        </p:nvSpPr>
        <p:spPr>
          <a:xfrm>
            <a:off x="208383" y="914399"/>
            <a:ext cx="11775233" cy="4708981"/>
          </a:xfrm>
          <a:prstGeom prst="rect">
            <a:avLst/>
          </a:prstGeom>
          <a:noFill/>
        </p:spPr>
        <p:txBody>
          <a:bodyPr wrap="square" rtlCol="0">
            <a:spAutoFit/>
          </a:bodyPr>
          <a:lstStyle/>
          <a:p>
            <a:pPr marL="285750" marR="0" lvl="0" indent="-285750" algn="l" rtl="0">
              <a:spcBef>
                <a:spcPts val="0"/>
              </a:spcBef>
              <a:spcAft>
                <a:spcPts val="0"/>
              </a:spcAft>
              <a:buFont typeface="Wingdings" panose="05000000000000000000" pitchFamily="2" charset="2"/>
              <a:buChar char="v"/>
            </a:pPr>
            <a:r>
              <a:rPr lang="en-US" sz="2000" dirty="0">
                <a:solidFill>
                  <a:schemeClr val="dk1"/>
                </a:solidFill>
                <a:latin typeface="Times New Roman"/>
                <a:ea typeface="Times New Roman"/>
                <a:cs typeface="Times New Roman"/>
                <a:sym typeface="Times New Roman"/>
              </a:rPr>
              <a:t>To predict business success we built ML models and  compared the performance of two algorithms : logistic regression , Random forest .we were able to increase the recall ,F1 score and AUC score as compared to initial Model. The Random forest model the highest value of Precision, Recall and F1 score out of tested algorithms which is best model</a:t>
            </a:r>
          </a:p>
          <a:p>
            <a:pPr marL="285750" marR="0" lvl="0" indent="-285750" algn="l" rtl="0">
              <a:spcBef>
                <a:spcPts val="0"/>
              </a:spcBef>
              <a:spcAft>
                <a:spcPts val="0"/>
              </a:spcAft>
              <a:buFont typeface="Wingdings" panose="05000000000000000000" pitchFamily="2" charset="2"/>
              <a:buChar char="v"/>
            </a:pPr>
            <a:endParaRPr lang="en-US"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Font typeface="Wingdings" panose="05000000000000000000" pitchFamily="2" charset="2"/>
              <a:buChar char="v"/>
            </a:pPr>
            <a:r>
              <a:rPr lang="en-US" sz="2000" dirty="0">
                <a:solidFill>
                  <a:schemeClr val="dk1"/>
                </a:solidFill>
                <a:latin typeface="Times New Roman"/>
                <a:ea typeface="Times New Roman"/>
                <a:cs typeface="Times New Roman"/>
                <a:sym typeface="Times New Roman"/>
              </a:rPr>
              <a:t>Random forest performed with higher precision than recall its means that they are able to find companies that fit the most popular patterns of Success</a:t>
            </a:r>
          </a:p>
          <a:p>
            <a:pPr marL="285750" marR="0" lvl="0" indent="-285750" algn="l" rtl="0">
              <a:spcBef>
                <a:spcPts val="0"/>
              </a:spcBef>
              <a:spcAft>
                <a:spcPts val="0"/>
              </a:spcAft>
              <a:buFont typeface="Wingdings" panose="05000000000000000000" pitchFamily="2" charset="2"/>
              <a:buChar char="v"/>
            </a:pPr>
            <a:endParaRPr lang="en-US"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Font typeface="Wingdings" panose="05000000000000000000" pitchFamily="2" charset="2"/>
              <a:buChar char="v"/>
            </a:pPr>
            <a:r>
              <a:rPr lang="en-US" sz="2000" dirty="0">
                <a:solidFill>
                  <a:schemeClr val="dk1"/>
                </a:solidFill>
                <a:latin typeface="Times New Roman"/>
                <a:ea typeface="Times New Roman"/>
                <a:cs typeface="Times New Roman"/>
                <a:sym typeface="Times New Roman"/>
              </a:rPr>
              <a:t>Country with fiscal policy ,investment in innovation and its creation of a system supporting the education of new  technologies increase the number of startup examples are Estonia and Israel  would like to  increase the impact of new technologies .</a:t>
            </a:r>
          </a:p>
          <a:p>
            <a:pPr marL="285750" marR="0" lvl="0" indent="-285750" algn="l" rtl="0">
              <a:spcBef>
                <a:spcPts val="0"/>
              </a:spcBef>
              <a:spcAft>
                <a:spcPts val="0"/>
              </a:spcAft>
              <a:buFont typeface="Wingdings" panose="05000000000000000000" pitchFamily="2" charset="2"/>
              <a:buChar char="v"/>
            </a:pPr>
            <a:endParaRPr lang="en-US"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Font typeface="Wingdings" panose="05000000000000000000" pitchFamily="2" charset="2"/>
              <a:buChar char="v"/>
            </a:pPr>
            <a:r>
              <a:rPr lang="en-US" sz="2000" dirty="0">
                <a:solidFill>
                  <a:schemeClr val="dk1"/>
                </a:solidFill>
                <a:latin typeface="Times New Roman"/>
                <a:ea typeface="Times New Roman"/>
                <a:cs typeface="Times New Roman"/>
                <a:sym typeface="Times New Roman"/>
              </a:rPr>
              <a:t>We have also seen that most popular startup industries such as software and Internet services  are not the ones with highest share of successful Companies but companies operating Healthcare and manufacturing  domain have also highest chances of success but  because of some barrier  Chances are very lower for success.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p:nvPr>
        </p:nvSpPr>
        <p:spPr>
          <a:xfrm>
            <a:off x="158619" y="426943"/>
            <a:ext cx="2928091" cy="82784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000"/>
              <a:buFont typeface="Times New Roman"/>
              <a:buNone/>
            </a:pPr>
            <a:r>
              <a:rPr lang="en-US" sz="4000" dirty="0">
                <a:solidFill>
                  <a:schemeClr val="accent1"/>
                </a:solidFill>
                <a:latin typeface="Times New Roman"/>
                <a:ea typeface="Times New Roman"/>
                <a:cs typeface="Times New Roman"/>
                <a:sym typeface="Times New Roman"/>
              </a:rPr>
              <a:t>References:</a:t>
            </a:r>
            <a:endParaRPr dirty="0"/>
          </a:p>
        </p:txBody>
      </p:sp>
      <p:sp>
        <p:nvSpPr>
          <p:cNvPr id="172" name="Google Shape;172;p21"/>
          <p:cNvSpPr txBox="1"/>
          <p:nvPr/>
        </p:nvSpPr>
        <p:spPr>
          <a:xfrm>
            <a:off x="316368" y="1697259"/>
            <a:ext cx="11875632" cy="5355272"/>
          </a:xfrm>
          <a:prstGeom prst="rect">
            <a:avLst/>
          </a:prstGeom>
          <a:noFill/>
          <a:ln>
            <a:noFill/>
          </a:ln>
        </p:spPr>
        <p:txBody>
          <a:bodyPr spcFirstLastPara="1" wrap="square" lIns="91425" tIns="45700" rIns="91425" bIns="45700" anchor="t" anchorCtr="0">
            <a:spAutoFit/>
          </a:bodyPr>
          <a:lstStyle/>
          <a:p>
            <a:pPr marL="342900" marR="0" lvl="0" indent="-342900" rtl="0">
              <a:spcBef>
                <a:spcPts val="0"/>
              </a:spcBef>
              <a:spcAft>
                <a:spcPts val="0"/>
              </a:spcAft>
              <a:buClr>
                <a:schemeClr val="dk1"/>
              </a:buClr>
              <a:buSzPts val="1800"/>
              <a:buFont typeface="Noto Sans Symbols"/>
              <a:buChar char="❖"/>
            </a:pPr>
            <a:r>
              <a:rPr lang="en-US" sz="1800" b="0" i="0" u="none" strike="noStrike" dirty="0">
                <a:solidFill>
                  <a:schemeClr val="dk1"/>
                </a:solidFill>
                <a:latin typeface="Times New Roman"/>
                <a:ea typeface="Times New Roman"/>
                <a:cs typeface="Times New Roman"/>
                <a:sym typeface="Times New Roman"/>
              </a:rPr>
              <a:t> Applied ai Machine learning Course By Srikanth Verma </a:t>
            </a:r>
            <a:r>
              <a:rPr lang="en-US" sz="1800" b="0" i="0" u="none" strike="noStrike" dirty="0" err="1">
                <a:solidFill>
                  <a:schemeClr val="dk1"/>
                </a:solidFill>
                <a:latin typeface="Times New Roman"/>
                <a:ea typeface="Times New Roman"/>
                <a:cs typeface="Times New Roman"/>
                <a:sym typeface="Times New Roman"/>
              </a:rPr>
              <a:t>Chekuri</a:t>
            </a:r>
            <a:r>
              <a:rPr lang="en-US" sz="1800" b="0" i="0" u="none" strike="noStrike" dirty="0">
                <a:solidFill>
                  <a:schemeClr val="dk1"/>
                </a:solidFill>
                <a:latin typeface="Times New Roman"/>
                <a:ea typeface="Times New Roman"/>
                <a:cs typeface="Times New Roman"/>
                <a:sym typeface="Times New Roman"/>
              </a:rPr>
              <a:t>.</a:t>
            </a:r>
            <a:endParaRPr dirty="0"/>
          </a:p>
          <a:p>
            <a:pPr marL="0" marR="0" lvl="0" indent="0" rtl="0">
              <a:spcBef>
                <a:spcPts val="0"/>
              </a:spcBef>
              <a:spcAft>
                <a:spcPts val="0"/>
              </a:spcAft>
              <a:buNone/>
            </a:pPr>
            <a:endParaRPr sz="1800" b="0" i="0" u="none" strike="noStrike" dirty="0">
              <a:solidFill>
                <a:schemeClr val="dk1"/>
              </a:solidFill>
              <a:latin typeface="Times New Roman"/>
              <a:ea typeface="Times New Roman"/>
              <a:cs typeface="Times New Roman"/>
              <a:sym typeface="Times New Roman"/>
            </a:endParaRPr>
          </a:p>
          <a:p>
            <a:pPr marL="342900" marR="0" lvl="0" indent="-342900" rtl="0">
              <a:spcBef>
                <a:spcPts val="0"/>
              </a:spcBef>
              <a:spcAft>
                <a:spcPts val="0"/>
              </a:spcAft>
              <a:buClr>
                <a:schemeClr val="dk1"/>
              </a:buClr>
              <a:buSzPts val="1800"/>
              <a:buFont typeface="Noto Sans Symbols"/>
              <a:buChar char="❖"/>
            </a:pPr>
            <a:r>
              <a:rPr lang="en-US" sz="1800" b="0" i="0" u="none" strike="noStrike" dirty="0">
                <a:solidFill>
                  <a:schemeClr val="dk1"/>
                </a:solidFill>
                <a:latin typeface="Times New Roman"/>
                <a:ea typeface="Times New Roman"/>
                <a:cs typeface="Times New Roman"/>
                <a:sym typeface="Times New Roman"/>
              </a:rPr>
              <a:t> Francisco Ramadas da Silva Ribeiro Bento. Predicting start-up success with machine learning. PhD thesis, 2018.</a:t>
            </a:r>
            <a:endParaRPr dirty="0"/>
          </a:p>
          <a:p>
            <a:pPr marL="0" marR="0" lvl="0" indent="0" rtl="0">
              <a:spcBef>
                <a:spcPts val="0"/>
              </a:spcBef>
              <a:spcAft>
                <a:spcPts val="0"/>
              </a:spcAft>
              <a:buNone/>
            </a:pPr>
            <a:endParaRPr sz="1800" b="0" i="0" u="none" strike="noStrike" dirty="0">
              <a:solidFill>
                <a:schemeClr val="dk1"/>
              </a:solidFill>
              <a:latin typeface="Times New Roman"/>
              <a:ea typeface="Times New Roman"/>
              <a:cs typeface="Times New Roman"/>
              <a:sym typeface="Times New Roman"/>
            </a:endParaRPr>
          </a:p>
          <a:p>
            <a:pPr marL="342900" marR="0" lvl="0" indent="-342900"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 Andrew Ng (CEO/Founder Landing AI), CS229 Machine Learning Online course by Stanford University from             Coursera.</a:t>
            </a:r>
            <a:endParaRPr dirty="0"/>
          </a:p>
          <a:p>
            <a:pPr marL="0" marR="0" lvl="0" indent="0"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342900" rtl="0">
              <a:spcBef>
                <a:spcPts val="0"/>
              </a:spcBef>
              <a:spcAft>
                <a:spcPts val="0"/>
              </a:spcAft>
              <a:buClr>
                <a:schemeClr val="dk1"/>
              </a:buClr>
              <a:buSzPts val="1800"/>
              <a:buFont typeface="Noto Sans Symbols"/>
              <a:buChar char="❖"/>
            </a:pPr>
            <a:r>
              <a:rPr lang="en-US" sz="1800" b="0" i="0" u="none" strike="noStrike" dirty="0">
                <a:solidFill>
                  <a:schemeClr val="dk1"/>
                </a:solidFill>
                <a:latin typeface="Times New Roman"/>
                <a:ea typeface="Times New Roman"/>
                <a:cs typeface="Times New Roman"/>
                <a:sym typeface="Times New Roman"/>
              </a:rPr>
              <a:t> Liang E. &amp; Daphne Yuan S.T. Paper (2012).Investors are Social Animals: Predicting Investor Behavior using </a:t>
            </a:r>
          </a:p>
          <a:p>
            <a:pPr marR="0" lvl="0" rtl="0">
              <a:spcBef>
                <a:spcPts val="0"/>
              </a:spcBef>
              <a:spcAft>
                <a:spcPts val="0"/>
              </a:spcAft>
              <a:buClr>
                <a:schemeClr val="dk1"/>
              </a:buClr>
              <a:buSzPts val="1800"/>
            </a:pPr>
            <a:r>
              <a:rPr lang="en-US" sz="1800" dirty="0">
                <a:solidFill>
                  <a:schemeClr val="dk1"/>
                </a:solidFill>
                <a:latin typeface="Times New Roman"/>
                <a:ea typeface="Times New Roman"/>
                <a:cs typeface="Times New Roman"/>
                <a:sym typeface="Times New Roman"/>
              </a:rPr>
              <a:t>       Social Network Features via Supervised Learning Approach</a:t>
            </a:r>
          </a:p>
          <a:p>
            <a:pPr marR="0" lvl="0"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342900" marR="0" lvl="0" indent="-342900" rtl="0">
              <a:spcBef>
                <a:spcPts val="0"/>
              </a:spcBef>
              <a:spcAft>
                <a:spcPts val="0"/>
              </a:spcAft>
              <a:buClr>
                <a:srgbClr val="000000"/>
              </a:buClr>
              <a:buSzPts val="1800"/>
              <a:buFont typeface="Noto Sans Symbols"/>
              <a:buChar char="❖"/>
            </a:pPr>
            <a:r>
              <a:rPr lang="en-US" sz="1800" b="0" i="0" u="none" strike="noStrike" dirty="0">
                <a:solidFill>
                  <a:srgbClr val="000000"/>
                </a:solidFill>
                <a:latin typeface="Times New Roman"/>
                <a:ea typeface="Times New Roman"/>
                <a:cs typeface="Times New Roman"/>
                <a:sym typeface="Times New Roman"/>
              </a:rPr>
              <a:t> Ravisankar, P. Ravi, V. Raghava Rao, G., &amp; Bose, I. (2011). Detection of financial statement fraud and feature </a:t>
            </a:r>
            <a:endParaRPr dirty="0"/>
          </a:p>
          <a:p>
            <a:pPr marL="0" marR="0" lvl="0" indent="0" rtl="0">
              <a:spcBef>
                <a:spcPts val="0"/>
              </a:spcBef>
              <a:spcAft>
                <a:spcPts val="0"/>
              </a:spcAft>
              <a:buNone/>
            </a:pPr>
            <a:r>
              <a:rPr lang="en-US" sz="1800" b="0" i="0" u="none" strike="noStrike" dirty="0">
                <a:solidFill>
                  <a:srgbClr val="000000"/>
                </a:solidFill>
                <a:latin typeface="Times New Roman"/>
                <a:ea typeface="Times New Roman"/>
                <a:cs typeface="Times New Roman"/>
                <a:sym typeface="Times New Roman"/>
              </a:rPr>
              <a:t>       Selection using data mining techniques. </a:t>
            </a:r>
          </a:p>
          <a:p>
            <a:pPr marL="0" marR="0" lvl="0" indent="0" rtl="0">
              <a:spcBef>
                <a:spcPts val="0"/>
              </a:spcBef>
              <a:spcAft>
                <a:spcPts val="0"/>
              </a:spcAft>
              <a:buNone/>
            </a:pPr>
            <a:endParaRPr lang="en-US" sz="1800" dirty="0">
              <a:latin typeface="Times New Roman"/>
              <a:ea typeface="Times New Roman"/>
              <a:cs typeface="Times New Roman"/>
              <a:sym typeface="Times New Roman"/>
            </a:endParaRPr>
          </a:p>
          <a:p>
            <a:pPr marL="0" marR="0" lvl="0" indent="0" rtl="0">
              <a:spcBef>
                <a:spcPts val="0"/>
              </a:spcBef>
              <a:spcAft>
                <a:spcPts val="0"/>
              </a:spcAft>
              <a:buNone/>
            </a:pPr>
            <a:endParaRPr lang="en-US" sz="1800" dirty="0">
              <a:solidFill>
                <a:schemeClr val="dk1"/>
              </a:solidFill>
              <a:latin typeface="Times New Roman"/>
              <a:ea typeface="Times New Roman"/>
              <a:cs typeface="Times New Roman"/>
              <a:sym typeface="Times New Roman"/>
            </a:endParaRPr>
          </a:p>
          <a:p>
            <a:pPr marL="0" marR="0" lvl="0" indent="0" rtl="0">
              <a:spcBef>
                <a:spcPts val="0"/>
              </a:spcBef>
              <a:spcAft>
                <a:spcPts val="0"/>
              </a:spcAft>
              <a:buNone/>
            </a:pPr>
            <a:endParaRPr lang="en-US" sz="1800" dirty="0">
              <a:solidFill>
                <a:schemeClr val="dk1"/>
              </a:solidFill>
              <a:latin typeface="Times New Roman"/>
              <a:ea typeface="Times New Roman"/>
              <a:cs typeface="Times New Roman"/>
              <a:sym typeface="Times New Roman"/>
            </a:endParaRPr>
          </a:p>
          <a:p>
            <a:pPr algn="l"/>
            <a:endParaRPr lang="en-US" sz="1800" b="0" i="0" u="none" strike="noStrike" baseline="0" dirty="0">
              <a:solidFill>
                <a:srgbClr val="000000"/>
              </a:solidFill>
              <a:latin typeface="Times New Roman" panose="02020603050405020304" pitchFamily="18" charset="0"/>
            </a:endParaRPr>
          </a:p>
          <a:p>
            <a:pPr marL="0" marR="0" lvl="0" indent="0"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Noto Sans Symbols"/>
              <a:buNone/>
            </a:pPr>
            <a:endParaRPr sz="1800" b="0" i="0" u="none"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3" name="Google Shape;1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Startup Success Prediction</a:t>
            </a:r>
            <a:endParaRPr dirty="0"/>
          </a:p>
        </p:txBody>
      </p:sp>
      <p:sp>
        <p:nvSpPr>
          <p:cNvPr id="174" name="Google Shape;1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13039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38200" y="1686757"/>
            <a:ext cx="10515600" cy="31249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5400"/>
              <a:buFont typeface="Jacques Francois Shadow"/>
              <a:buNone/>
            </a:pPr>
            <a:r>
              <a:rPr lang="en-US" sz="5400" dirty="0">
                <a:solidFill>
                  <a:srgbClr val="7030A0"/>
                </a:solidFill>
                <a:latin typeface="Jacques Francois Shadow"/>
                <a:ea typeface="Jacques Francois Shadow"/>
                <a:cs typeface="Jacques Francois Shadow"/>
                <a:sym typeface="Jacques Francois Shadow"/>
              </a:rPr>
              <a:t>                Thank You…</a:t>
            </a:r>
            <a:endParaRPr dirty="0"/>
          </a:p>
        </p:txBody>
      </p:sp>
      <p:sp>
        <p:nvSpPr>
          <p:cNvPr id="180" name="Google Shape;1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81" name="Google Shape;1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284086" y="284085"/>
            <a:ext cx="4776186" cy="9887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6000"/>
              <a:buFont typeface="Times New Roman"/>
              <a:buNone/>
            </a:pPr>
            <a:r>
              <a:rPr lang="en-US">
                <a:solidFill>
                  <a:schemeClr val="accent1"/>
                </a:solidFill>
                <a:latin typeface="Times New Roman"/>
                <a:ea typeface="Times New Roman"/>
                <a:cs typeface="Times New Roman"/>
                <a:sym typeface="Times New Roman"/>
              </a:rPr>
              <a:t>Introduction:    </a:t>
            </a:r>
            <a:endParaRPr/>
          </a:p>
        </p:txBody>
      </p:sp>
      <p:sp>
        <p:nvSpPr>
          <p:cNvPr id="127" name="Google Shape;127;p16"/>
          <p:cNvSpPr txBox="1">
            <a:spLocks noGrp="1"/>
          </p:cNvSpPr>
          <p:nvPr>
            <p:ph type="subTitle" idx="1"/>
          </p:nvPr>
        </p:nvSpPr>
        <p:spPr>
          <a:xfrm>
            <a:off x="609599" y="1376041"/>
            <a:ext cx="11372851" cy="548195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r>
              <a:rPr lang="en-US" sz="2000" dirty="0">
                <a:latin typeface="Times New Roman"/>
                <a:ea typeface="Times New Roman"/>
                <a:cs typeface="Times New Roman"/>
                <a:sym typeface="Times New Roman"/>
              </a:rPr>
              <a:t>Thousands of companies are emerging around the world each year. Among them, some are merged and acquired (M&amp;A), or go to initial Public offering (IPO), while others may vanish and disappear. What makes this difference and leads to the different endings for each company?</a:t>
            </a:r>
            <a:endParaRPr dirty="0"/>
          </a:p>
          <a:p>
            <a:pPr marL="0" lvl="0" indent="0" algn="just"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How to predict the success of companies? If the investors can know how likely the company will achieve success given their current information, they can make a better decision on the investments. Therefore, in this project, given some key features of a company, we want to predict the probability of its success. More specifically, the input features are of two types: text features (such as industry category list and location) and numerical features (such as the amount of money a company already raised)  then use Logistic Regression, Random Forest to output a predicted probability of success. Here I define the company success as the event that gives a large sum of money to the company’s founders, investors and early employees, specifically through a process of M&amp;A (Merger and Acquisition) or an IPO (Initial Public Offering) . Finally, I use Accuracy and  AUC score as the metric to compare the performance of these three models</a:t>
            </a:r>
            <a:r>
              <a:rPr lang="en-US" sz="2200" dirty="0">
                <a:latin typeface="Times New Roman"/>
                <a:ea typeface="Times New Roman"/>
                <a:cs typeface="Times New Roman"/>
                <a:sym typeface="Times New Roman"/>
              </a:rPr>
              <a:t>.</a:t>
            </a:r>
            <a:endParaRPr dirty="0"/>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119743" y="179371"/>
            <a:ext cx="7783286" cy="69117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6000"/>
              <a:buFont typeface="Times New Roman"/>
              <a:buNone/>
            </a:pPr>
            <a:r>
              <a:rPr lang="en-US" sz="4800" dirty="0">
                <a:solidFill>
                  <a:schemeClr val="accent1"/>
                </a:solidFill>
                <a:latin typeface="Times New Roman"/>
                <a:ea typeface="Times New Roman"/>
                <a:cs typeface="Times New Roman"/>
                <a:sym typeface="Times New Roman"/>
              </a:rPr>
              <a:t>Model 1 : Logistic Regression   </a:t>
            </a:r>
            <a:endParaRPr sz="4800" dirty="0"/>
          </a:p>
        </p:txBody>
      </p:sp>
      <p:sp>
        <p:nvSpPr>
          <p:cNvPr id="127" name="Google Shape;127;p16"/>
          <p:cNvSpPr txBox="1">
            <a:spLocks noGrp="1"/>
          </p:cNvSpPr>
          <p:nvPr>
            <p:ph type="subTitle" idx="1"/>
          </p:nvPr>
        </p:nvSpPr>
        <p:spPr>
          <a:xfrm>
            <a:off x="-178837" y="853174"/>
            <a:ext cx="12251094" cy="1429140"/>
          </a:xfrm>
          <a:prstGeom prst="rect">
            <a:avLst/>
          </a:prstGeom>
          <a:noFill/>
          <a:ln>
            <a:noFill/>
          </a:ln>
        </p:spPr>
        <p:txBody>
          <a:bodyPr spcFirstLastPara="1" wrap="square" lIns="91425" tIns="45700" rIns="91425" bIns="45700" anchor="t" anchorCtr="0">
            <a:normAutofit fontScale="25000" lnSpcReduction="20000"/>
          </a:bodyPr>
          <a:lstStyle/>
          <a:p>
            <a:pPr algn="l"/>
            <a:r>
              <a:rPr lang="en-US" sz="8000" dirty="0">
                <a:latin typeface="Times New Roman" panose="02020603050405020304" pitchFamily="18" charset="0"/>
                <a:cs typeface="Times New Roman" panose="02020603050405020304" pitchFamily="18" charset="0"/>
              </a:rPr>
              <a:t>      Logistic regression sometimes called the logistic model or logit</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model, analyses the relationship between multiple independent variables and a categorical dependent variable, and estimates the probability of occurrence of an event by fitting data to a logistic</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curve</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or sigmoid curve. Mathematical formula for sigmoid curve is given by</a:t>
            </a:r>
          </a:p>
          <a:p>
            <a:pPr algn="l"/>
            <a:endParaRPr lang="en-IN" sz="2300" b="1" dirty="0">
              <a:solidFill>
                <a:schemeClr val="tx1"/>
              </a:solidFill>
              <a:latin typeface="Times New Roman" panose="02020603050405020304" pitchFamily="18" charset="0"/>
              <a:cs typeface="Times New Roman" panose="02020603050405020304" pitchFamily="18" charset="0"/>
            </a:endParaRPr>
          </a:p>
          <a:p>
            <a:pPr algn="l"/>
            <a:r>
              <a:rPr lang="en-US" sz="2300" dirty="0">
                <a:latin typeface="Times New Roman" panose="02020603050405020304" pitchFamily="18" charset="0"/>
                <a:cs typeface="Times New Roman" panose="02020603050405020304" pitchFamily="18" charset="0"/>
              </a:rPr>
              <a:t>       </a:t>
            </a:r>
          </a:p>
          <a:p>
            <a:pPr algn="l"/>
            <a:r>
              <a:rPr lang="en-US" sz="62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2000"/>
              <a:buNone/>
            </a:pPr>
            <a:endParaRPr dirty="0"/>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5" name="Picture 4">
            <a:extLst>
              <a:ext uri="{FF2B5EF4-FFF2-40B4-BE49-F238E27FC236}">
                <a16:creationId xmlns:a16="http://schemas.microsoft.com/office/drawing/2014/main" id="{D41B919A-4380-4C5E-8EB0-D3E1FAD5AB1F}"/>
              </a:ext>
            </a:extLst>
          </p:cNvPr>
          <p:cNvPicPr>
            <a:picLocks noChangeAspect="1"/>
          </p:cNvPicPr>
          <p:nvPr/>
        </p:nvPicPr>
        <p:blipFill>
          <a:blip r:embed="rId3"/>
          <a:stretch>
            <a:fillRect/>
          </a:stretch>
        </p:blipFill>
        <p:spPr>
          <a:xfrm>
            <a:off x="7293427" y="2237847"/>
            <a:ext cx="4450703" cy="3338027"/>
          </a:xfrm>
          <a:prstGeom prst="rect">
            <a:avLst/>
          </a:prstGeom>
        </p:spPr>
      </p:pic>
      <p:sp>
        <p:nvSpPr>
          <p:cNvPr id="6" name="TextBox 5">
            <a:extLst>
              <a:ext uri="{FF2B5EF4-FFF2-40B4-BE49-F238E27FC236}">
                <a16:creationId xmlns:a16="http://schemas.microsoft.com/office/drawing/2014/main" id="{B3D8D2A6-234C-403B-8C53-19B6E816FD52}"/>
              </a:ext>
            </a:extLst>
          </p:cNvPr>
          <p:cNvSpPr txBox="1"/>
          <p:nvPr/>
        </p:nvSpPr>
        <p:spPr>
          <a:xfrm>
            <a:off x="354563" y="5704502"/>
            <a:ext cx="1131958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Lets see How this sigmoid curve predict whether the company will be successful or not ,By using the cost function of Logistic Regression</a:t>
            </a:r>
          </a:p>
        </p:txBody>
      </p:sp>
      <p:sp>
        <p:nvSpPr>
          <p:cNvPr id="7" name="TextBox 6">
            <a:extLst>
              <a:ext uri="{FF2B5EF4-FFF2-40B4-BE49-F238E27FC236}">
                <a16:creationId xmlns:a16="http://schemas.microsoft.com/office/drawing/2014/main" id="{FBF2636E-59C0-4D22-BF7A-4B61598CC009}"/>
              </a:ext>
            </a:extLst>
          </p:cNvPr>
          <p:cNvSpPr txBox="1"/>
          <p:nvPr/>
        </p:nvSpPr>
        <p:spPr>
          <a:xfrm>
            <a:off x="258145" y="2873612"/>
            <a:ext cx="6478557" cy="283154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Application of Logistic Regression:</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Fraud detection: Detection of credit card frauds </a:t>
            </a:r>
            <a:r>
              <a:rPr lang="en-US" sz="2000" dirty="0">
                <a:solidFill>
                  <a:schemeClr val="tx1"/>
                </a:solidFill>
                <a:latin typeface="Times New Roman" panose="02020603050405020304" pitchFamily="18" charset="0"/>
                <a:cs typeface="Times New Roman" panose="02020603050405020304" pitchFamily="18" charset="0"/>
              </a:rPr>
              <a:t>in </a:t>
            </a:r>
            <a:r>
              <a:rPr lang="en-US" sz="2000" b="0" i="0" dirty="0">
                <a:solidFill>
                  <a:schemeClr val="tx1"/>
                </a:solidFill>
                <a:effectLst/>
                <a:latin typeface="Times New Roman" panose="02020603050405020304" pitchFamily="18" charset="0"/>
                <a:cs typeface="Times New Roman" panose="02020603050405020304" pitchFamily="18" charset="0"/>
              </a:rPr>
              <a:t>banking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Email spam or ham: Classifying the email as spam or ham </a:t>
            </a:r>
          </a:p>
          <a:p>
            <a:pPr marL="285750" indent="-285750">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Disease (diabetes, cancer etc.) prediction: Predicting whether the patient has disease or not.</a:t>
            </a:r>
          </a:p>
          <a:p>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5037EF9-7677-404C-AC7C-E35709D618E9}"/>
                  </a:ext>
                </a:extLst>
              </p:cNvPr>
              <p:cNvSpPr/>
              <p:nvPr/>
            </p:nvSpPr>
            <p:spPr>
              <a:xfrm>
                <a:off x="4572000" y="2034073"/>
                <a:ext cx="2721427" cy="7879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rPr>
                        <m:t>𝜎</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1+</m:t>
                          </m:r>
                          <m:sSup>
                            <m:sSupPr>
                              <m:ctrlPr>
                                <a:rPr lang="en-IN" sz="2000" i="1">
                                  <a:latin typeface="Cambria Math" panose="02040503050406030204" pitchFamily="18" charset="0"/>
                                </a:rPr>
                              </m:ctrlPr>
                            </m:sSupPr>
                            <m:e>
                              <m:r>
                                <a:rPr lang="en-IN" sz="2000" i="1">
                                  <a:latin typeface="Cambria Math" panose="02040503050406030204" pitchFamily="18" charset="0"/>
                                </a:rPr>
                                <m:t>𝑒</m:t>
                              </m:r>
                            </m:e>
                            <m:sup>
                              <m:r>
                                <a:rPr lang="en-IN" sz="2000" i="1">
                                  <a:latin typeface="Cambria Math" panose="02040503050406030204" pitchFamily="18" charset="0"/>
                                </a:rPr>
                                <m:t>−</m:t>
                              </m:r>
                              <m:r>
                                <a:rPr lang="en-IN" sz="2000" i="1">
                                  <a:latin typeface="Cambria Math" panose="02040503050406030204" pitchFamily="18" charset="0"/>
                                </a:rPr>
                                <m:t>𝑥</m:t>
                              </m:r>
                            </m:sup>
                          </m:sSup>
                        </m:den>
                      </m:f>
                    </m:oMath>
                  </m:oMathPara>
                </a14:m>
                <a:endParaRPr lang="en-US" sz="2000" dirty="0"/>
              </a:p>
            </p:txBody>
          </p:sp>
        </mc:Choice>
        <mc:Fallback xmlns="">
          <p:sp>
            <p:nvSpPr>
              <p:cNvPr id="11" name="Rectangle 10">
                <a:extLst>
                  <a:ext uri="{FF2B5EF4-FFF2-40B4-BE49-F238E27FC236}">
                    <a16:creationId xmlns:a16="http://schemas.microsoft.com/office/drawing/2014/main" id="{85037EF9-7677-404C-AC7C-E35709D618E9}"/>
                  </a:ext>
                </a:extLst>
              </p:cNvPr>
              <p:cNvSpPr>
                <a:spLocks noRot="1" noChangeAspect="1" noMove="1" noResize="1" noEditPoints="1" noAdjustHandles="1" noChangeArrowheads="1" noChangeShapeType="1" noTextEdit="1"/>
              </p:cNvSpPr>
              <p:nvPr/>
            </p:nvSpPr>
            <p:spPr>
              <a:xfrm>
                <a:off x="4572000" y="2034073"/>
                <a:ext cx="2721427" cy="78790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484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69008" y="227237"/>
            <a:ext cx="6083559" cy="4891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6000"/>
              <a:buFont typeface="Times New Roman"/>
              <a:buNone/>
            </a:pPr>
            <a:r>
              <a:rPr lang="en-US" sz="3600" dirty="0">
                <a:solidFill>
                  <a:schemeClr val="accent1"/>
                </a:solidFill>
                <a:latin typeface="Times New Roman"/>
                <a:ea typeface="Times New Roman"/>
                <a:cs typeface="Times New Roman"/>
                <a:sym typeface="Times New Roman"/>
              </a:rPr>
              <a:t>Logistic Regression(cont.):    </a:t>
            </a:r>
            <a:endParaRPr sz="3600" dirty="0"/>
          </a:p>
        </p:txBody>
      </p:sp>
      <mc:AlternateContent xmlns:mc="http://schemas.openxmlformats.org/markup-compatibility/2006" xmlns:a14="http://schemas.microsoft.com/office/drawing/2010/main">
        <mc:Choice Requires="a14">
          <p:sp>
            <p:nvSpPr>
              <p:cNvPr id="127" name="Google Shape;127;p16"/>
              <p:cNvSpPr txBox="1">
                <a:spLocks noGrp="1"/>
              </p:cNvSpPr>
              <p:nvPr>
                <p:ph type="subTitle" idx="1"/>
              </p:nvPr>
            </p:nvSpPr>
            <p:spPr>
              <a:xfrm>
                <a:off x="186612" y="716362"/>
                <a:ext cx="11803225" cy="5711565"/>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 </m:t>
                      </m:r>
                    </m:oMath>
                  </m:oMathPara>
                </a14:m>
                <a:endParaRPr lang="en-US" sz="2400" b="0" i="1" dirty="0">
                  <a:solidFill>
                    <a:schemeClr val="tx1"/>
                  </a:solidFill>
                  <a:latin typeface="Cambria Math" panose="02040503050406030204" pitchFamily="18" charset="0"/>
                </a:endParaRPr>
              </a:p>
              <a:p>
                <a:pPr marL="0" lvl="0" indent="0" algn="just" rtl="0">
                  <a:lnSpc>
                    <a:spcPct val="90000"/>
                  </a:lnSpc>
                  <a:spcBef>
                    <a:spcPts val="0"/>
                  </a:spcBef>
                  <a:spcAft>
                    <a:spcPts val="0"/>
                  </a:spcAft>
                  <a:buClr>
                    <a:schemeClr val="dk1"/>
                  </a:buClr>
                  <a:buSzPts val="2000"/>
                  <a:buNone/>
                </a:pPr>
                <a:r>
                  <a:rPr lang="en-US" dirty="0">
                    <a:solidFill>
                      <a:schemeClr val="tx1"/>
                    </a:solidFill>
                    <a:latin typeface="Times New Roman" panose="02020603050405020304" pitchFamily="18" charset="0"/>
                    <a:cs typeface="Times New Roman" panose="02020603050405020304" pitchFamily="18" charset="0"/>
                  </a:rPr>
                  <a:t>Cost function of logistics Regression is given as:</a:t>
                </a:r>
              </a:p>
              <a:p>
                <a:pPr marL="0" lvl="0" indent="0" algn="just" rtl="0">
                  <a:lnSpc>
                    <a:spcPct val="90000"/>
                  </a:lnSpc>
                  <a:spcBef>
                    <a:spcPts val="0"/>
                  </a:spcBef>
                  <a:spcAft>
                    <a:spcPts val="0"/>
                  </a:spcAft>
                  <a:buClr>
                    <a:schemeClr val="dk1"/>
                  </a:buClr>
                  <a:buSzPts val="2000"/>
                  <a:buNone/>
                </a:pPr>
                <a:endParaRPr lang="en-US" sz="2400" b="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SzPts val="2000"/>
                </a:pPr>
                <a:endParaRPr lang="en-US" sz="2000" dirty="0"/>
              </a:p>
              <a:p>
                <a:pPr marL="0" indent="0" algn="just">
                  <a:spcBef>
                    <a:spcPts val="0"/>
                  </a:spcBef>
                  <a:buSzPts val="2000"/>
                </a:pPr>
                <a:endParaRPr lang="en-US" sz="2000" dirty="0"/>
              </a:p>
              <a:p>
                <a:pPr marL="0" indent="0" algn="just">
                  <a:spcBef>
                    <a:spcPts val="0"/>
                  </a:spcBef>
                  <a:buSzPts val="2000"/>
                </a:pPr>
                <a:r>
                  <a:rPr lang="en-US" sz="2000" dirty="0">
                    <a:latin typeface="Times New Roman" panose="02020603050405020304" pitchFamily="18" charset="0"/>
                    <a:cs typeface="Times New Roman" panose="02020603050405020304" pitchFamily="18" charset="0"/>
                  </a:rPr>
                  <a:t>So To minimize the cost function we use Gradient descent Algorithm the idea behind GD is just   </a:t>
                </a:r>
                <a:r>
                  <a:rPr lang="en-IN" sz="2000" dirty="0">
                    <a:latin typeface="Times New Roman" panose="02020603050405020304" pitchFamily="18" charset="0"/>
                    <a:cs typeface="Times New Roman" panose="02020603050405020304" pitchFamily="18" charset="0"/>
                  </a:rPr>
                  <a:t>continuously </a:t>
                </a:r>
              </a:p>
              <a:p>
                <a:pPr marL="0" indent="0" algn="just">
                  <a:spcBef>
                    <a:spcPts val="0"/>
                  </a:spcBef>
                  <a:buSzPts val="2000"/>
                </a:pPr>
                <a:r>
                  <a:rPr lang="en-IN" sz="2000" dirty="0">
                    <a:latin typeface="Times New Roman" panose="02020603050405020304" pitchFamily="18" charset="0"/>
                    <a:cs typeface="Times New Roman" panose="02020603050405020304" pitchFamily="18" charset="0"/>
                  </a:rPr>
                  <a:t>take small steps in the direction of the gradient, we will eventually make it to a local minima</a:t>
                </a:r>
                <a:r>
                  <a:rPr lang="en-IN" sz="2400" dirty="0">
                    <a:latin typeface="Times New Roman" panose="02020603050405020304" pitchFamily="18" charset="0"/>
                    <a:cs typeface="Times New Roman" panose="02020603050405020304" pitchFamily="18" charset="0"/>
                  </a:rPr>
                  <a:t>.</a:t>
                </a:r>
              </a:p>
              <a:p>
                <a:pPr marL="0" lvl="0" indent="0" algn="just" rtl="0">
                  <a:lnSpc>
                    <a:spcPct val="90000"/>
                  </a:lnSpc>
                  <a:spcBef>
                    <a:spcPts val="0"/>
                  </a:spcBef>
                  <a:spcAft>
                    <a:spcPts val="0"/>
                  </a:spcAft>
                  <a:buClr>
                    <a:schemeClr val="dk1"/>
                  </a:buClr>
                  <a:buSzPts val="2000"/>
                  <a:buNone/>
                </a:pPr>
                <a:endParaRPr lang="en-US" dirty="0"/>
              </a:p>
              <a:p>
                <a:pPr algn="just"/>
                <a:r>
                  <a:rPr lang="en-IN" dirty="0">
                    <a:latin typeface="Times New Roman" panose="02020603050405020304" pitchFamily="18" charset="0"/>
                    <a:cs typeface="Times New Roman" panose="02020603050405020304" pitchFamily="18" charset="0"/>
                  </a:rPr>
                  <a:t>    Convergence Algorithm of GD are:</a:t>
                </a:r>
              </a:p>
              <a:p>
                <a:pPr algn="just"/>
                <a:endParaRPr lang="en-IN" sz="2000" i="0"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m:rPr>
                          <m:sty m:val="p"/>
                        </m:rPr>
                        <a:rPr lang="en-IN" sz="2000" i="0">
                          <a:latin typeface="Cambria Math" panose="02040503050406030204" pitchFamily="18" charset="0"/>
                        </a:rPr>
                        <m:t>Repeat</m:t>
                      </m:r>
                      <m:r>
                        <a:rPr lang="en-IN" sz="2000" i="0">
                          <a:latin typeface="Cambria Math" panose="02040503050406030204" pitchFamily="18" charset="0"/>
                        </a:rPr>
                        <m:t> </m:t>
                      </m:r>
                      <m:r>
                        <m:rPr>
                          <m:sty m:val="p"/>
                        </m:rPr>
                        <a:rPr lang="en-US" sz="2000" b="0" i="0" smtClean="0">
                          <a:latin typeface="Cambria Math" panose="02040503050406030204" pitchFamily="18" charset="0"/>
                        </a:rPr>
                        <m:t>f</m:t>
                      </m:r>
                      <m:r>
                        <m:rPr>
                          <m:sty m:val="p"/>
                        </m:rPr>
                        <a:rPr lang="en-IN" sz="2000" i="0">
                          <a:latin typeface="Cambria Math" panose="02040503050406030204" pitchFamily="18" charset="0"/>
                        </a:rPr>
                        <m:t>or</m:t>
                      </m:r>
                      <m:r>
                        <a:rPr lang="en-IN" sz="2000" i="0">
                          <a:latin typeface="Cambria Math" panose="02040503050406030204" pitchFamily="18" charset="0"/>
                        </a:rPr>
                        <m:t> </m:t>
                      </m:r>
                      <m:r>
                        <a:rPr lang="en-IN" sz="2000" i="1">
                          <a:latin typeface="Cambria Math" panose="02040503050406030204" pitchFamily="18" charset="0"/>
                        </a:rPr>
                        <m:t>𝑗</m:t>
                      </m:r>
                      <m:r>
                        <a:rPr lang="en-IN" sz="2000" i="1">
                          <a:latin typeface="Cambria Math" panose="02040503050406030204" pitchFamily="18" charset="0"/>
                        </a:rPr>
                        <m:t> = </m:t>
                      </m:r>
                      <m:r>
                        <a:rPr lang="en-IN" sz="2000" i="1">
                          <a:latin typeface="Cambria Math" panose="02040503050406030204" pitchFamily="18" charset="0"/>
                        </a:rPr>
                        <m:t>0</m:t>
                      </m:r>
                      <m:r>
                        <a:rPr lang="en-IN" sz="2000" i="1">
                          <a:latin typeface="Cambria Math" panose="02040503050406030204" pitchFamily="18" charset="0"/>
                        </a:rPr>
                        <m:t>, </m:t>
                      </m:r>
                      <m:r>
                        <a:rPr lang="en-IN" sz="2000" i="1">
                          <a:latin typeface="Cambria Math" panose="02040503050406030204" pitchFamily="18" charset="0"/>
                        </a:rPr>
                        <m:t>1</m:t>
                      </m:r>
                      <m:r>
                        <a:rPr lang="en-IN" sz="2000" i="1">
                          <a:latin typeface="Cambria Math" panose="02040503050406030204" pitchFamily="18" charset="0"/>
                        </a:rPr>
                        <m:t>, </m:t>
                      </m:r>
                      <m:r>
                        <a:rPr lang="en-IN" sz="2000" i="1">
                          <a:latin typeface="Cambria Math" panose="02040503050406030204" pitchFamily="18" charset="0"/>
                        </a:rPr>
                        <m:t>2</m:t>
                      </m:r>
                      <m:r>
                        <a:rPr lang="en-IN" sz="2000" i="1">
                          <a:latin typeface="Cambria Math" panose="02040503050406030204" pitchFamily="18" charset="0"/>
                        </a:rPr>
                        <m:t>, …, </m:t>
                      </m:r>
                      <m:r>
                        <a:rPr lang="en-IN" sz="2000" i="1">
                          <a:latin typeface="Cambria Math" panose="02040503050406030204" pitchFamily="18" charset="0"/>
                        </a:rPr>
                        <m:t>𝑛</m:t>
                      </m:r>
                    </m:oMath>
                  </m:oMathPara>
                </a14:m>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IN" sz="2000" dirty="0"/>
                  <a:t>  </a:t>
                </a:r>
                <a14:m>
                  <m:oMath xmlns:m="http://schemas.openxmlformats.org/officeDocument/2006/math">
                    <m:sSubSup>
                      <m:sSubSupPr>
                        <m:ctrlPr>
                          <a:rPr lang="en-IN" sz="2000" i="1" smtClean="0">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new</m:t>
                        </m:r>
                      </m:sup>
                    </m:sSubSup>
                    <m:r>
                      <a:rPr lang="en-IN" sz="2000" i="0">
                        <a:latin typeface="Cambria Math" panose="02040503050406030204" pitchFamily="18" charset="0"/>
                      </a:rPr>
                      <m:t>=</m:t>
                    </m:r>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old</m:t>
                        </m:r>
                      </m:sup>
                    </m:sSubSup>
                    <m:r>
                      <a:rPr lang="en-IN" sz="2000" i="0">
                        <a:latin typeface="Cambria Math" panose="02040503050406030204" pitchFamily="18" charset="0"/>
                      </a:rPr>
                      <m:t>− </m:t>
                    </m:r>
                    <m:r>
                      <m:rPr>
                        <m:sty m:val="p"/>
                      </m:rPr>
                      <a:rPr lang="en-IN" sz="2000" i="0">
                        <a:latin typeface="Cambria Math" panose="02040503050406030204" pitchFamily="18" charset="0"/>
                      </a:rPr>
                      <m:t>α</m:t>
                    </m:r>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m:t>
                        </m:r>
                        <m:r>
                          <m:rPr>
                            <m:sty m:val="p"/>
                          </m:rPr>
                          <a:rPr lang="en-IN" sz="2000" i="0">
                            <a:latin typeface="Cambria Math" panose="02040503050406030204" pitchFamily="18" charset="0"/>
                          </a:rPr>
                          <m:t>J</m:t>
                        </m:r>
                        <m:d>
                          <m:dPr>
                            <m:ctrlPr>
                              <a:rPr lang="en-IN" sz="2000" i="1">
                                <a:latin typeface="Cambria Math" panose="02040503050406030204" pitchFamily="18" charset="0"/>
                              </a:rPr>
                            </m:ctrlPr>
                          </m:dPr>
                          <m:e>
                            <m:r>
                              <m:rPr>
                                <m:sty m:val="p"/>
                              </m:rPr>
                              <a:rPr lang="en-IN" sz="2000" i="0">
                                <a:latin typeface="Cambria Math" panose="02040503050406030204" pitchFamily="18" charset="0"/>
                              </a:rPr>
                              <m:t>θ</m:t>
                            </m:r>
                          </m:e>
                        </m:d>
                      </m:num>
                      <m:den>
                        <m:r>
                          <a:rPr lang="en-IN" sz="2000" i="0">
                            <a:latin typeface="Cambria Math" panose="02040503050406030204" pitchFamily="18" charset="0"/>
                          </a:rPr>
                          <m:t>𝜕</m:t>
                        </m:r>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old</m:t>
                            </m:r>
                          </m:sup>
                        </m:sSubSup>
                      </m:den>
                    </m:f>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latin typeface="Cambria Math" panose="02040503050406030204" pitchFamily="18" charset="0"/>
                      </a:rPr>
                      <m:t>                          (</m:t>
                    </m:r>
                    <m:r>
                      <a:rPr lang="en-IN" sz="2000" i="1">
                        <a:latin typeface="Cambria Math" panose="02040503050406030204" pitchFamily="18" charset="0"/>
                      </a:rPr>
                      <m:t>𝜃</m:t>
                    </m:r>
                    <m:r>
                      <a:rPr lang="en-IN" sz="2000" i="1">
                        <a:latin typeface="Cambria Math" panose="02040503050406030204" pitchFamily="18" charset="0"/>
                      </a:rPr>
                      <m:t>=</m:t>
                    </m:r>
                    <m:r>
                      <a:rPr lang="en-US" sz="2000" i="1">
                        <a:latin typeface="Cambria Math" panose="02040503050406030204" pitchFamily="18" charset="0"/>
                      </a:rPr>
                      <m:t>𝑡𝑟𝑎𝑛𝑠𝑝𝑜𝑠𝑒</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𝜃</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𝜃</m:t>
                            </m:r>
                          </m:e>
                          <m:sub>
                            <m:r>
                              <a:rPr lang="en-US" sz="2000" i="1">
                                <a:latin typeface="Cambria Math" panose="02040503050406030204" pitchFamily="18" charset="0"/>
                              </a:rPr>
                              <m:t>𝑛</m:t>
                            </m:r>
                          </m:sub>
                        </m:sSub>
                      </m:e>
                    </m:d>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0" smtClean="0">
                        <a:latin typeface="Cambria Math" panose="02040503050406030204" pitchFamily="18" charset="0"/>
                      </a:rPr>
                      <m:t>  </m:t>
                    </m:r>
                  </m:oMath>
                </a14:m>
                <a:r>
                  <a:rPr lang="en-IN" sz="1600" dirty="0">
                    <a:latin typeface="Times New Roman" panose="02020603050405020304" pitchFamily="18" charset="0"/>
                    <a:cs typeface="Times New Roman" panose="02020603050405020304" pitchFamily="18" charset="0"/>
                  </a:rPr>
                  <a:t>we initialize </a:t>
                </a:r>
                <a14:m>
                  <m:oMath xmlns:m="http://schemas.openxmlformats.org/officeDocument/2006/math">
                    <m:r>
                      <a:rPr lang="en-IN" sz="1600" i="1">
                        <a:latin typeface="Cambria Math" panose="02040503050406030204" pitchFamily="18" charset="0"/>
                      </a:rPr>
                      <m:t>𝜃</m:t>
                    </m:r>
                  </m:oMath>
                </a14:m>
                <a:r>
                  <a:rPr lang="en-IN" sz="1600" dirty="0">
                    <a:latin typeface="Times New Roman" panose="02020603050405020304" pitchFamily="18" charset="0"/>
                    <a:cs typeface="Times New Roman" panose="02020603050405020304" pitchFamily="18" charset="0"/>
                  </a:rPr>
                  <a:t>=0)</a:t>
                </a:r>
              </a:p>
              <a:p>
                <a:pPr algn="just"/>
                <a:r>
                  <a:rPr lang="en-IN" sz="2000" dirty="0">
                    <a:latin typeface="Times New Roman" panose="02020603050405020304" pitchFamily="18" charset="0"/>
                    <a:cs typeface="Times New Roman" panose="02020603050405020304" pitchFamily="18" charset="0"/>
                  </a:rPr>
                  <a:t>Where </a:t>
                </a:r>
                <a14:m>
                  <m:oMath xmlns:m="http://schemas.openxmlformats.org/officeDocument/2006/math">
                    <m:r>
                      <a:rPr lang="en-IN" sz="2000" i="1">
                        <a:latin typeface="Cambria Math" panose="02040503050406030204" pitchFamily="18" charset="0"/>
                      </a:rPr>
                      <m:t>𝛼</m:t>
                    </m:r>
                  </m:oMath>
                </a14:m>
                <a:r>
                  <a:rPr lang="en-IN" sz="2000" dirty="0">
                    <a:latin typeface="Times New Roman" panose="02020603050405020304" pitchFamily="18" charset="0"/>
                    <a:cs typeface="Times New Roman" panose="02020603050405020304" pitchFamily="18" charset="0"/>
                  </a:rPr>
                  <a:t> =0.01 is the learning rate(step size)  and if we keep updating θ using the equation above, we</a:t>
                </a:r>
              </a:p>
              <a:p>
                <a:pPr algn="just"/>
                <a:r>
                  <a:rPr lang="en-IN" sz="2000" dirty="0">
                    <a:latin typeface="Times New Roman" panose="02020603050405020304" pitchFamily="18" charset="0"/>
                    <a:cs typeface="Times New Roman" panose="02020603050405020304" pitchFamily="18" charset="0"/>
                  </a:rPr>
                  <a:t>will converge on the best values of θ where the value of </a:t>
                </a:r>
                <a14:m>
                  <m:oMath xmlns:m="http://schemas.openxmlformats.org/officeDocument/2006/math">
                    <m:r>
                      <a:rPr lang="en-IN" sz="2000" i="1">
                        <a:latin typeface="Cambria Math" panose="02040503050406030204" pitchFamily="18" charset="0"/>
                      </a:rPr>
                      <m:t>𝐽</m:t>
                    </m:r>
                    <m:d>
                      <m:dPr>
                        <m:ctrlPr>
                          <a:rPr lang="en-IN" sz="2000" i="1">
                            <a:latin typeface="Cambria Math" panose="02040503050406030204" pitchFamily="18" charset="0"/>
                          </a:rPr>
                        </m:ctrlPr>
                      </m:dPr>
                      <m:e>
                        <m:r>
                          <a:rPr lang="en-IN" sz="2000" i="1">
                            <a:latin typeface="Cambria Math" panose="02040503050406030204" pitchFamily="18" charset="0"/>
                          </a:rPr>
                          <m:t>𝜃</m:t>
                        </m:r>
                      </m:e>
                    </m:d>
                  </m:oMath>
                </a14:m>
                <a:r>
                  <a:rPr lang="en-IN" sz="2000" dirty="0">
                    <a:latin typeface="Times New Roman" panose="02020603050405020304" pitchFamily="18" charset="0"/>
                    <a:cs typeface="Times New Roman" panose="02020603050405020304" pitchFamily="18" charset="0"/>
                  </a:rPr>
                  <a:t> will be minimum</a:t>
                </a:r>
                <a:r>
                  <a:rPr lang="en-IN" sz="2400" dirty="0">
                    <a:latin typeface="Times New Roman" panose="02020603050405020304" pitchFamily="18" charset="0"/>
                    <a:cs typeface="Times New Roman" panose="02020603050405020304" pitchFamily="18" charset="0"/>
                  </a:rPr>
                  <a:t>.</a:t>
                </a:r>
              </a:p>
              <a:p>
                <a:pPr marL="0" lvl="0" indent="0" algn="just" rtl="0">
                  <a:lnSpc>
                    <a:spcPct val="90000"/>
                  </a:lnSpc>
                  <a:spcBef>
                    <a:spcPts val="0"/>
                  </a:spcBef>
                  <a:spcAft>
                    <a:spcPts val="0"/>
                  </a:spcAft>
                  <a:buClr>
                    <a:schemeClr val="dk1"/>
                  </a:buClr>
                  <a:buSzPts val="2000"/>
                  <a:buNone/>
                </a:pPr>
                <a:endParaRPr dirty="0"/>
              </a:p>
            </p:txBody>
          </p:sp>
        </mc:Choice>
        <mc:Fallback xmlns="">
          <p:sp>
            <p:nvSpPr>
              <p:cNvPr id="127" name="Google Shape;127;p16"/>
              <p:cNvSpPr txBox="1">
                <a:spLocks noGrp="1" noRot="1" noChangeAspect="1" noMove="1" noResize="1" noEditPoints="1" noAdjustHandles="1" noChangeArrowheads="1" noChangeShapeType="1" noTextEdit="1"/>
              </p:cNvSpPr>
              <p:nvPr>
                <p:ph type="subTitle" idx="1"/>
              </p:nvPr>
            </p:nvSpPr>
            <p:spPr>
              <a:xfrm>
                <a:off x="186612" y="716362"/>
                <a:ext cx="11803225" cy="5711565"/>
              </a:xfrm>
              <a:prstGeom prst="rect">
                <a:avLst/>
              </a:prstGeom>
              <a:blipFill>
                <a:blip r:embed="rId3"/>
                <a:stretch>
                  <a:fillRect/>
                </a:stretch>
              </a:blipFill>
              <a:ln/>
            </p:spPr>
            <p:txBody>
              <a:bodyPr/>
              <a:lstStyle/>
              <a:p>
                <a:r>
                  <a:rPr lang="en-US">
                    <a:noFill/>
                  </a:rPr>
                  <a:t> </a:t>
                </a:r>
              </a:p>
            </p:txBody>
          </p:sp>
        </mc:Fallback>
      </mc:AlternateContent>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620C56A5-279A-4D3E-B45B-26515D727246}"/>
                  </a:ext>
                </a:extLst>
              </p:cNvPr>
              <p:cNvSpPr/>
              <p:nvPr/>
            </p:nvSpPr>
            <p:spPr>
              <a:xfrm>
                <a:off x="2517710" y="1446243"/>
                <a:ext cx="7156579" cy="85841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lvl="0" indent="0" algn="just" rtl="0">
                  <a:lnSpc>
                    <a:spcPct val="90000"/>
                  </a:lnSpc>
                  <a:spcBef>
                    <a:spcPts val="0"/>
                  </a:spcBef>
                  <a:spcAft>
                    <a:spcPts val="0"/>
                  </a:spcAft>
                  <a:buClr>
                    <a:schemeClr val="dk1"/>
                  </a:buClr>
                  <a:buSzPts val="2000"/>
                  <a:buNone/>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rPr>
                        <m:t>J</m:t>
                      </m:r>
                      <m:r>
                        <a:rPr lang="en-IN" sz="2000" i="0" smtClean="0">
                          <a:solidFill>
                            <a:schemeClr val="tx1"/>
                          </a:solidFill>
                          <a:latin typeface="Cambria Math" panose="02040503050406030204" pitchFamily="18" charset="0"/>
                        </a:rPr>
                        <m:t>=−</m:t>
                      </m:r>
                      <m:f>
                        <m:fPr>
                          <m:ctrlPr>
                            <a:rPr lang="en-IN" sz="2000" i="1">
                              <a:solidFill>
                                <a:schemeClr val="tx1"/>
                              </a:solidFill>
                              <a:latin typeface="Cambria Math" panose="02040503050406030204" pitchFamily="18" charset="0"/>
                            </a:rPr>
                          </m:ctrlPr>
                        </m:fPr>
                        <m:num>
                          <m:nary>
                            <m:naryPr>
                              <m:chr m:val="∑"/>
                              <m:limLoc m:val="undOvr"/>
                              <m:ctrlPr>
                                <a:rPr lang="en-IN" sz="2000" i="1">
                                  <a:solidFill>
                                    <a:schemeClr val="tx1"/>
                                  </a:solidFill>
                                  <a:latin typeface="Cambria Math" panose="02040503050406030204" pitchFamily="18" charset="0"/>
                                </a:rPr>
                              </m:ctrlPr>
                            </m:naryPr>
                            <m:sub>
                              <m:r>
                                <m:rPr>
                                  <m:sty m:val="p"/>
                                </m:rPr>
                                <a:rPr lang="en-IN" sz="2000" i="0">
                                  <a:solidFill>
                                    <a:schemeClr val="tx1"/>
                                  </a:solidFill>
                                  <a:latin typeface="Cambria Math" panose="02040503050406030204" pitchFamily="18" charset="0"/>
                                </a:rPr>
                                <m:t>i</m:t>
                              </m:r>
                              <m:r>
                                <a:rPr lang="en-IN" sz="2000" i="0">
                                  <a:solidFill>
                                    <a:schemeClr val="tx1"/>
                                  </a:solidFill>
                                  <a:latin typeface="Cambria Math" panose="02040503050406030204" pitchFamily="18" charset="0"/>
                                </a:rPr>
                                <m:t>=</m:t>
                              </m:r>
                              <m:r>
                                <a:rPr lang="en-IN" sz="2000" i="0">
                                  <a:solidFill>
                                    <a:schemeClr val="tx1"/>
                                  </a:solidFill>
                                  <a:latin typeface="Cambria Math" panose="02040503050406030204" pitchFamily="18" charset="0"/>
                                </a:rPr>
                                <m:t>1</m:t>
                              </m:r>
                            </m:sub>
                            <m:sup>
                              <m:r>
                                <m:rPr>
                                  <m:sty m:val="p"/>
                                </m:rPr>
                                <a:rPr lang="en-IN" sz="2000" i="0">
                                  <a:solidFill>
                                    <a:schemeClr val="tx1"/>
                                  </a:solidFill>
                                  <a:latin typeface="Cambria Math" panose="02040503050406030204" pitchFamily="18" charset="0"/>
                                </a:rPr>
                                <m:t>m</m:t>
                              </m:r>
                            </m:sup>
                            <m:e>
                              <m:d>
                                <m:dPr>
                                  <m:begChr m:val="["/>
                                  <m:endChr m:val="]"/>
                                  <m:ctrlPr>
                                    <a:rPr lang="en-IN" sz="2000" i="1">
                                      <a:solidFill>
                                        <a:schemeClr val="tx1"/>
                                      </a:solidFill>
                                      <a:latin typeface="Cambria Math" panose="02040503050406030204" pitchFamily="18" charset="0"/>
                                    </a:rPr>
                                  </m:ctrlPr>
                                </m:dPr>
                                <m:e>
                                  <m:sSup>
                                    <m:sSupPr>
                                      <m:ctrlPr>
                                        <a:rPr lang="en-IN" sz="2000" i="1">
                                          <a:solidFill>
                                            <a:schemeClr val="tx1"/>
                                          </a:solidFill>
                                          <a:latin typeface="Cambria Math" panose="02040503050406030204" pitchFamily="18" charset="0"/>
                                        </a:rPr>
                                      </m:ctrlPr>
                                    </m:sSupPr>
                                    <m:e>
                                      <m:r>
                                        <m:rPr>
                                          <m:sty m:val="p"/>
                                        </m:rPr>
                                        <a:rPr lang="en-IN" sz="2000" i="0">
                                          <a:solidFill>
                                            <a:schemeClr val="tx1"/>
                                          </a:solidFill>
                                          <a:latin typeface="Cambria Math" panose="02040503050406030204" pitchFamily="18" charset="0"/>
                                        </a:rPr>
                                        <m:t>y</m:t>
                                      </m:r>
                                    </m:e>
                                    <m:sup>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i</m:t>
                                          </m:r>
                                        </m:e>
                                      </m:d>
                                    </m:sup>
                                  </m:sSup>
                                  <m:r>
                                    <m:rPr>
                                      <m:sty m:val="p"/>
                                    </m:rPr>
                                    <a:rPr lang="en-IN" sz="2000" i="0">
                                      <a:solidFill>
                                        <a:schemeClr val="tx1"/>
                                      </a:solidFill>
                                      <a:latin typeface="Cambria Math" panose="02040503050406030204" pitchFamily="18" charset="0"/>
                                    </a:rPr>
                                    <m:t>log</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h</m:t>
                                          </m:r>
                                        </m:e>
                                        <m:sub>
                                          <m:r>
                                            <m:rPr>
                                              <m:sty m:val="p"/>
                                            </m:rPr>
                                            <a:rPr lang="en-IN" sz="2000" i="0">
                                              <a:solidFill>
                                                <a:schemeClr val="tx1"/>
                                              </a:solidFill>
                                              <a:latin typeface="Cambria Math" panose="02040503050406030204" pitchFamily="18" charset="0"/>
                                            </a:rPr>
                                            <m:t>θ</m:t>
                                          </m:r>
                                        </m:sub>
                                      </m:sSub>
                                      <m:d>
                                        <m:dPr>
                                          <m:ctrlPr>
                                            <a:rPr lang="en-IN" sz="2000" i="1">
                                              <a:solidFill>
                                                <a:schemeClr val="tx1"/>
                                              </a:solidFill>
                                              <a:latin typeface="Cambria Math" panose="02040503050406030204" pitchFamily="18" charset="0"/>
                                            </a:rPr>
                                          </m:ctrlPr>
                                        </m:dPr>
                                        <m:e>
                                          <m:sSup>
                                            <m:sSupPr>
                                              <m:ctrlPr>
                                                <a:rPr lang="en-IN" sz="2000" i="1">
                                                  <a:solidFill>
                                                    <a:schemeClr val="tx1"/>
                                                  </a:solidFill>
                                                  <a:latin typeface="Cambria Math" panose="02040503050406030204" pitchFamily="18" charset="0"/>
                                                </a:rPr>
                                              </m:ctrlPr>
                                            </m:sSupPr>
                                            <m:e>
                                              <m:r>
                                                <m:rPr>
                                                  <m:sty m:val="p"/>
                                                </m:rPr>
                                                <a:rPr lang="en-IN" sz="2000" i="0">
                                                  <a:solidFill>
                                                    <a:schemeClr val="tx1"/>
                                                  </a:solidFill>
                                                  <a:latin typeface="Cambria Math" panose="02040503050406030204" pitchFamily="18" charset="0"/>
                                                </a:rPr>
                                                <m:t>x</m:t>
                                              </m:r>
                                            </m:e>
                                            <m:sup>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i</m:t>
                                                  </m:r>
                                                </m:e>
                                              </m:d>
                                            </m:sup>
                                          </m:sSup>
                                        </m:e>
                                      </m:d>
                                    </m:e>
                                  </m:d>
                                  <m:r>
                                    <a:rPr lang="en-IN" sz="2000" b="0" i="0" smtClean="0">
                                      <a:solidFill>
                                        <a:schemeClr val="tx1"/>
                                      </a:solidFill>
                                      <a:latin typeface="Cambria Math" panose="02040503050406030204" pitchFamily="18" charset="0"/>
                                    </a:rPr>
                                    <m:t>+</m:t>
                                  </m:r>
                                  <m:d>
                                    <m:dPr>
                                      <m:ctrlPr>
                                        <a:rPr lang="en-IN" sz="2000" i="1">
                                          <a:solidFill>
                                            <a:schemeClr val="tx1"/>
                                          </a:solidFill>
                                          <a:latin typeface="Cambria Math" panose="02040503050406030204" pitchFamily="18" charset="0"/>
                                        </a:rPr>
                                      </m:ctrlPr>
                                    </m:dPr>
                                    <m:e>
                                      <m:r>
                                        <a:rPr lang="en-IN" sz="2000" i="0">
                                          <a:solidFill>
                                            <a:schemeClr val="tx1"/>
                                          </a:solidFill>
                                          <a:latin typeface="Cambria Math" panose="02040503050406030204" pitchFamily="18" charset="0"/>
                                        </a:rPr>
                                        <m:t>1</m:t>
                                      </m:r>
                                      <m:r>
                                        <a:rPr lang="en-IN" sz="2000" i="0">
                                          <a:solidFill>
                                            <a:schemeClr val="tx1"/>
                                          </a:solidFill>
                                          <a:latin typeface="Cambria Math" panose="02040503050406030204" pitchFamily="18" charset="0"/>
                                        </a:rPr>
                                        <m:t>−</m:t>
                                      </m:r>
                                      <m:sSup>
                                        <m:sSupPr>
                                          <m:ctrlPr>
                                            <a:rPr lang="en-IN" sz="2000" i="1">
                                              <a:solidFill>
                                                <a:schemeClr val="tx1"/>
                                              </a:solidFill>
                                              <a:latin typeface="Cambria Math" panose="02040503050406030204" pitchFamily="18" charset="0"/>
                                            </a:rPr>
                                          </m:ctrlPr>
                                        </m:sSupPr>
                                        <m:e>
                                          <m:r>
                                            <m:rPr>
                                              <m:sty m:val="p"/>
                                            </m:rPr>
                                            <a:rPr lang="en-IN" sz="2000" i="0">
                                              <a:solidFill>
                                                <a:schemeClr val="tx1"/>
                                              </a:solidFill>
                                              <a:latin typeface="Cambria Math" panose="02040503050406030204" pitchFamily="18" charset="0"/>
                                            </a:rPr>
                                            <m:t>y</m:t>
                                          </m:r>
                                        </m:e>
                                        <m:sup>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i</m:t>
                                              </m:r>
                                            </m:e>
                                          </m:d>
                                        </m:sup>
                                      </m:sSup>
                                    </m:e>
                                  </m:d>
                                  <m:r>
                                    <m:rPr>
                                      <m:sty m:val="p"/>
                                    </m:rPr>
                                    <a:rPr lang="en-IN" sz="2000" i="0">
                                      <a:solidFill>
                                        <a:schemeClr val="tx1"/>
                                      </a:solidFill>
                                      <a:latin typeface="Cambria Math" panose="02040503050406030204" pitchFamily="18" charset="0"/>
                                    </a:rPr>
                                    <m:t>log</m:t>
                                  </m:r>
                                  <m:d>
                                    <m:dPr>
                                      <m:ctrlPr>
                                        <a:rPr lang="en-IN" sz="2000" i="1">
                                          <a:solidFill>
                                            <a:schemeClr val="tx1"/>
                                          </a:solidFill>
                                          <a:latin typeface="Cambria Math" panose="02040503050406030204" pitchFamily="18" charset="0"/>
                                        </a:rPr>
                                      </m:ctrlPr>
                                    </m:dPr>
                                    <m:e>
                                      <m:r>
                                        <a:rPr lang="en-IN" sz="2000" i="0">
                                          <a:solidFill>
                                            <a:schemeClr val="tx1"/>
                                          </a:solidFill>
                                          <a:latin typeface="Cambria Math" panose="02040503050406030204" pitchFamily="18" charset="0"/>
                                        </a:rPr>
                                        <m:t>1</m:t>
                                      </m:r>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h</m:t>
                                          </m:r>
                                        </m:e>
                                        <m:sub>
                                          <m:r>
                                            <m:rPr>
                                              <m:sty m:val="p"/>
                                            </m:rPr>
                                            <a:rPr lang="en-IN" sz="2000" i="0">
                                              <a:solidFill>
                                                <a:schemeClr val="tx1"/>
                                              </a:solidFill>
                                              <a:latin typeface="Cambria Math" panose="02040503050406030204" pitchFamily="18" charset="0"/>
                                            </a:rPr>
                                            <m:t>θ</m:t>
                                          </m:r>
                                        </m:sub>
                                      </m:sSub>
                                      <m:d>
                                        <m:dPr>
                                          <m:ctrlPr>
                                            <a:rPr lang="en-IN" sz="2000" i="1">
                                              <a:solidFill>
                                                <a:schemeClr val="tx1"/>
                                              </a:solidFill>
                                              <a:latin typeface="Cambria Math" panose="02040503050406030204" pitchFamily="18" charset="0"/>
                                            </a:rPr>
                                          </m:ctrlPr>
                                        </m:dPr>
                                        <m:e>
                                          <m:sSup>
                                            <m:sSupPr>
                                              <m:ctrlPr>
                                                <a:rPr lang="en-IN" sz="2000" i="1">
                                                  <a:solidFill>
                                                    <a:schemeClr val="tx1"/>
                                                  </a:solidFill>
                                                  <a:latin typeface="Cambria Math" panose="02040503050406030204" pitchFamily="18" charset="0"/>
                                                </a:rPr>
                                              </m:ctrlPr>
                                            </m:sSupPr>
                                            <m:e>
                                              <m:r>
                                                <m:rPr>
                                                  <m:sty m:val="p"/>
                                                </m:rPr>
                                                <a:rPr lang="en-IN" sz="2000" i="0">
                                                  <a:solidFill>
                                                    <a:schemeClr val="tx1"/>
                                                  </a:solidFill>
                                                  <a:latin typeface="Cambria Math" panose="02040503050406030204" pitchFamily="18" charset="0"/>
                                                </a:rPr>
                                                <m:t>x</m:t>
                                              </m:r>
                                            </m:e>
                                            <m:sup>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i</m:t>
                                                  </m:r>
                                                </m:e>
                                              </m:d>
                                            </m:sup>
                                          </m:sSup>
                                        </m:e>
                                      </m:d>
                                    </m:e>
                                  </m:d>
                                </m:e>
                              </m:d>
                            </m:e>
                          </m:nary>
                        </m:num>
                        <m:den>
                          <m:r>
                            <m:rPr>
                              <m:sty m:val="p"/>
                            </m:rPr>
                            <a:rPr lang="en-IN" sz="2000" i="0">
                              <a:solidFill>
                                <a:schemeClr val="tx1"/>
                              </a:solidFill>
                              <a:latin typeface="Cambria Math" panose="02040503050406030204" pitchFamily="18" charset="0"/>
                            </a:rPr>
                            <m:t>m</m:t>
                          </m:r>
                        </m:den>
                      </m:f>
                    </m:oMath>
                  </m:oMathPara>
                </a14:m>
                <a:endParaRPr lang="en-US" sz="2000" dirty="0"/>
              </a:p>
            </p:txBody>
          </p:sp>
        </mc:Choice>
        <mc:Fallback xmlns="">
          <p:sp>
            <p:nvSpPr>
              <p:cNvPr id="3" name="Rectangle: Rounded Corners 2">
                <a:extLst>
                  <a:ext uri="{FF2B5EF4-FFF2-40B4-BE49-F238E27FC236}">
                    <a16:creationId xmlns:a16="http://schemas.microsoft.com/office/drawing/2014/main" id="{620C56A5-279A-4D3E-B45B-26515D727246}"/>
                  </a:ext>
                </a:extLst>
              </p:cNvPr>
              <p:cNvSpPr>
                <a:spLocks noRot="1" noChangeAspect="1" noMove="1" noResize="1" noEditPoints="1" noAdjustHandles="1" noChangeArrowheads="1" noChangeShapeType="1" noTextEdit="1"/>
              </p:cNvSpPr>
              <p:nvPr/>
            </p:nvSpPr>
            <p:spPr>
              <a:xfrm>
                <a:off x="2517710" y="1446243"/>
                <a:ext cx="7156579" cy="85841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602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0" y="251927"/>
            <a:ext cx="6568750" cy="61964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6000"/>
              <a:buFont typeface="Times New Roman"/>
              <a:buNone/>
            </a:pPr>
            <a:r>
              <a:rPr lang="en-US" sz="4000" dirty="0">
                <a:solidFill>
                  <a:schemeClr val="accent1"/>
                </a:solidFill>
                <a:latin typeface="Times New Roman"/>
                <a:ea typeface="Times New Roman"/>
                <a:cs typeface="Times New Roman"/>
                <a:sym typeface="Times New Roman"/>
              </a:rPr>
              <a:t>Optimization of cost function:    </a:t>
            </a:r>
            <a:endParaRPr sz="4000" dirty="0"/>
          </a:p>
        </p:txBody>
      </p:sp>
      <mc:AlternateContent xmlns:mc="http://schemas.openxmlformats.org/markup-compatibility/2006" xmlns:a14="http://schemas.microsoft.com/office/drawing/2010/main">
        <mc:Choice Requires="a14">
          <p:sp>
            <p:nvSpPr>
              <p:cNvPr id="127" name="Google Shape;127;p16"/>
              <p:cNvSpPr txBox="1">
                <a:spLocks noGrp="1"/>
              </p:cNvSpPr>
              <p:nvPr>
                <p:ph type="subTitle" idx="1"/>
              </p:nvPr>
            </p:nvSpPr>
            <p:spPr>
              <a:xfrm>
                <a:off x="373224" y="871573"/>
                <a:ext cx="11581234" cy="5585211"/>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rmAutofit/>
              </a:bodyPr>
              <a:lstStyle/>
              <a:p>
                <a:pPr algn="just"/>
                <a:r>
                  <a:rPr lang="en-IN" sz="2400" dirty="0"/>
                  <a:t>     </a:t>
                </a:r>
                <a14:m>
                  <m:oMath xmlns:m="http://schemas.openxmlformats.org/officeDocument/2006/math">
                    <m:r>
                      <a:rPr lang="en-IN" sz="2400" i="1" smtClean="0">
                        <a:latin typeface="Cambria Math" panose="02040503050406030204" pitchFamily="18" charset="0"/>
                      </a:rPr>
                      <m:t>𝜎</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1+</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m:t>
                            </m:r>
                            <m:r>
                              <a:rPr lang="en-IN" sz="2400" i="1">
                                <a:latin typeface="Cambria Math" panose="02040503050406030204" pitchFamily="18" charset="0"/>
                              </a:rPr>
                              <m:t>𝑥</m:t>
                            </m:r>
                          </m:sup>
                        </m:sSup>
                      </m:den>
                    </m:f>
                    <m:r>
                      <a:rPr lang="en-IN" sz="2400" b="0" i="1" smtClean="0">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differentiate </a:t>
                </a:r>
                <a:r>
                  <a:rPr lang="en-IN" sz="2400" dirty="0" err="1">
                    <a:latin typeface="Times New Roman" panose="02020603050405020304" pitchFamily="18" charset="0"/>
                    <a:cs typeface="Times New Roman" panose="02020603050405020304" pitchFamily="18" charset="0"/>
                  </a:rPr>
                  <a:t>w.r.t.</a:t>
                </a:r>
                <a:r>
                  <a:rPr lang="en-IN" sz="2400" dirty="0">
                    <a:latin typeface="Times New Roman" panose="02020603050405020304" pitchFamily="18" charset="0"/>
                    <a:cs typeface="Times New Roman" panose="02020603050405020304" pitchFamily="18" charset="0"/>
                  </a:rPr>
                  <a:t> x  we get </a:t>
                </a:r>
              </a:p>
              <a:p>
                <a:pPr algn="just"/>
                <a:endParaRPr lang="en-IN" sz="24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f>
                        <m:fPr>
                          <m:ctrlPr>
                            <a:rPr lang="en-IN" sz="1700" i="1">
                              <a:latin typeface="Cambria Math" panose="02040503050406030204" pitchFamily="18" charset="0"/>
                            </a:rPr>
                          </m:ctrlPr>
                        </m:fPr>
                        <m:num>
                          <m:r>
                            <m:rPr>
                              <m:sty m:val="p"/>
                            </m:rPr>
                            <a:rPr lang="en-IN" sz="1700" i="0">
                              <a:latin typeface="Cambria Math" panose="02040503050406030204" pitchFamily="18" charset="0"/>
                            </a:rPr>
                            <m:t>d</m:t>
                          </m:r>
                          <m:d>
                            <m:dPr>
                              <m:ctrlPr>
                                <a:rPr lang="en-IN" sz="1700" i="1">
                                  <a:latin typeface="Cambria Math" panose="02040503050406030204" pitchFamily="18" charset="0"/>
                                </a:rPr>
                              </m:ctrlPr>
                            </m:dPr>
                            <m:e>
                              <m:r>
                                <m:rPr>
                                  <m:sty m:val="p"/>
                                </m:rPr>
                                <a:rPr lang="en-IN" sz="1700" i="0">
                                  <a:latin typeface="Cambria Math" panose="02040503050406030204" pitchFamily="18" charset="0"/>
                                </a:rPr>
                                <m:t>σ</m:t>
                              </m:r>
                              <m:d>
                                <m:dPr>
                                  <m:ctrlPr>
                                    <a:rPr lang="en-IN" sz="1700" i="1">
                                      <a:latin typeface="Cambria Math" panose="02040503050406030204" pitchFamily="18" charset="0"/>
                                    </a:rPr>
                                  </m:ctrlPr>
                                </m:dPr>
                                <m:e>
                                  <m:r>
                                    <m:rPr>
                                      <m:sty m:val="p"/>
                                    </m:rPr>
                                    <a:rPr lang="en-IN" sz="1700" i="0">
                                      <a:latin typeface="Cambria Math" panose="02040503050406030204" pitchFamily="18" charset="0"/>
                                    </a:rPr>
                                    <m:t>x</m:t>
                                  </m:r>
                                </m:e>
                              </m:d>
                            </m:e>
                          </m:d>
                        </m:num>
                        <m:den>
                          <m:r>
                            <m:rPr>
                              <m:sty m:val="p"/>
                            </m:rPr>
                            <a:rPr lang="en-IN" sz="1700" i="0">
                              <a:latin typeface="Cambria Math" panose="02040503050406030204" pitchFamily="18" charset="0"/>
                            </a:rPr>
                            <m:t>dx</m:t>
                          </m:r>
                        </m:den>
                      </m:f>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0∗</m:t>
                          </m:r>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r>
                            <a:rPr lang="en-IN" sz="1700" i="0">
                              <a:latin typeface="Cambria Math" panose="02040503050406030204" pitchFamily="18" charset="0"/>
                            </a:rPr>
                            <m:t>− </m:t>
                          </m:r>
                          <m:d>
                            <m:dPr>
                              <m:ctrlPr>
                                <a:rPr lang="en-IN" sz="1700" i="1">
                                  <a:latin typeface="Cambria Math" panose="02040503050406030204" pitchFamily="18" charset="0"/>
                                </a:rPr>
                              </m:ctrlPr>
                            </m:dPr>
                            <m:e>
                              <m:r>
                                <a:rPr lang="en-IN" sz="1700" i="0">
                                  <a:latin typeface="Cambria Math" panose="02040503050406030204" pitchFamily="18" charset="0"/>
                                </a:rPr>
                                <m:t>−1</m:t>
                              </m:r>
                            </m:e>
                          </m:d>
                          <m:r>
                            <a:rPr lang="en-IN" sz="1700" i="0">
                              <a:latin typeface="Cambria Math" panose="02040503050406030204" pitchFamily="18" charset="0"/>
                            </a:rPr>
                            <m:t>∗</m:t>
                          </m:r>
                          <m:d>
                            <m:dPr>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r>
                                <a:rPr lang="en-IN" sz="1700" i="0">
                                  <a:latin typeface="Cambria Math" panose="02040503050406030204" pitchFamily="18" charset="0"/>
                                </a:rPr>
                                <m:t>∗</m:t>
                              </m:r>
                              <m:d>
                                <m:dPr>
                                  <m:ctrlPr>
                                    <a:rPr lang="en-IN" sz="1700" i="1">
                                      <a:latin typeface="Cambria Math" panose="02040503050406030204" pitchFamily="18" charset="0"/>
                                    </a:rPr>
                                  </m:ctrlPr>
                                </m:dPr>
                                <m:e>
                                  <m:r>
                                    <a:rPr lang="en-IN" sz="1700" i="0">
                                      <a:latin typeface="Cambria Math" panose="02040503050406030204" pitchFamily="18" charset="0"/>
                                    </a:rPr>
                                    <m:t>−1</m:t>
                                  </m:r>
                                </m:e>
                              </m:d>
                            </m:e>
                          </m:d>
                        </m:num>
                        <m:den>
                          <m:sSup>
                            <m:sSupPr>
                              <m:ctrlPr>
                                <a:rPr lang="en-IN" sz="1700" i="1">
                                  <a:latin typeface="Cambria Math" panose="02040503050406030204" pitchFamily="18" charset="0"/>
                                </a:rPr>
                              </m:ctrlPr>
                            </m:sSup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e>
                            <m:sup>
                              <m:r>
                                <a:rPr lang="en-IN" sz="1700" i="0">
                                  <a:latin typeface="Cambria Math" panose="02040503050406030204" pitchFamily="18" charset="0"/>
                                </a:rPr>
                                <m:t>2</m:t>
                              </m:r>
                            </m:sup>
                          </m:sSup>
                        </m:den>
                      </m:f>
                    </m:oMath>
                  </m:oMathPara>
                </a14:m>
                <a:endParaRPr lang="en-US" sz="1700" dirty="0"/>
              </a:p>
              <a:p>
                <a:pPr algn="l"/>
                <a14:m>
                  <m:oMathPara xmlns:m="http://schemas.openxmlformats.org/officeDocument/2006/math">
                    <m:oMathParaPr>
                      <m:jc m:val="left"/>
                    </m:oMathParaPr>
                    <m:oMath xmlns:m="http://schemas.openxmlformats.org/officeDocument/2006/math">
                      <m:f>
                        <m:fPr>
                          <m:ctrlPr>
                            <a:rPr lang="en-IN" sz="1700" i="1" smtClean="0">
                              <a:latin typeface="Cambria Math" panose="02040503050406030204" pitchFamily="18" charset="0"/>
                            </a:rPr>
                          </m:ctrlPr>
                        </m:fPr>
                        <m:num>
                          <m:r>
                            <m:rPr>
                              <m:sty m:val="p"/>
                            </m:rPr>
                            <a:rPr lang="en-IN" sz="1700" i="0">
                              <a:latin typeface="Cambria Math" panose="02040503050406030204" pitchFamily="18" charset="0"/>
                            </a:rPr>
                            <m:t>d</m:t>
                          </m:r>
                          <m:d>
                            <m:dPr>
                              <m:ctrlPr>
                                <a:rPr lang="en-IN" sz="1700" i="1">
                                  <a:latin typeface="Cambria Math" panose="02040503050406030204" pitchFamily="18" charset="0"/>
                                </a:rPr>
                              </m:ctrlPr>
                            </m:dPr>
                            <m:e>
                              <m:r>
                                <m:rPr>
                                  <m:sty m:val="p"/>
                                </m:rPr>
                                <a:rPr lang="en-IN" sz="1700" i="0">
                                  <a:latin typeface="Cambria Math" panose="02040503050406030204" pitchFamily="18" charset="0"/>
                                </a:rPr>
                                <m:t>σ</m:t>
                              </m:r>
                              <m:d>
                                <m:dPr>
                                  <m:ctrlPr>
                                    <a:rPr lang="en-IN" sz="1700" i="1">
                                      <a:latin typeface="Cambria Math" panose="02040503050406030204" pitchFamily="18" charset="0"/>
                                    </a:rPr>
                                  </m:ctrlPr>
                                </m:dPr>
                                <m:e>
                                  <m:r>
                                    <m:rPr>
                                      <m:sty m:val="p"/>
                                    </m:rPr>
                                    <a:rPr lang="en-IN" sz="1700" i="0">
                                      <a:latin typeface="Cambria Math" panose="02040503050406030204" pitchFamily="18" charset="0"/>
                                    </a:rPr>
                                    <m:t>x</m:t>
                                  </m:r>
                                </m:e>
                              </m:d>
                            </m:e>
                          </m:d>
                        </m:num>
                        <m:den>
                          <m:r>
                            <m:rPr>
                              <m:sty m:val="p"/>
                            </m:rPr>
                            <a:rPr lang="en-IN" sz="1700" i="0">
                              <a:latin typeface="Cambria Math" panose="02040503050406030204" pitchFamily="18" charset="0"/>
                            </a:rPr>
                            <m:t>dx</m:t>
                          </m:r>
                        </m:den>
                      </m:f>
                      <m:r>
                        <a:rPr lang="en-IN" sz="1700" i="0">
                          <a:latin typeface="Cambria Math" panose="02040503050406030204" pitchFamily="18" charset="0"/>
                        </a:rPr>
                        <m:t>= </m:t>
                      </m:r>
                      <m:f>
                        <m:fPr>
                          <m:ctrlPr>
                            <a:rPr lang="en-IN" sz="1700" i="1">
                              <a:latin typeface="Cambria Math" panose="02040503050406030204" pitchFamily="18" charset="0"/>
                            </a:rPr>
                          </m:ctrlPr>
                        </m:fPr>
                        <m:num>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num>
                        <m:den>
                          <m:sSup>
                            <m:sSupPr>
                              <m:ctrlPr>
                                <a:rPr lang="en-IN" sz="1700" i="1">
                                  <a:latin typeface="Cambria Math" panose="02040503050406030204" pitchFamily="18" charset="0"/>
                                </a:rPr>
                              </m:ctrlPr>
                            </m:sSup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e>
                            <m:sup>
                              <m:r>
                                <a:rPr lang="en-IN" sz="1700" i="0">
                                  <a:latin typeface="Cambria Math" panose="02040503050406030204" pitchFamily="18" charset="0"/>
                                </a:rPr>
                                <m:t>2</m:t>
                              </m:r>
                            </m:sup>
                          </m:sSup>
                        </m:den>
                      </m:f>
                      <m:r>
                        <a:rPr lang="en-IN" sz="1700" i="0">
                          <a:latin typeface="Cambria Math" panose="02040503050406030204" pitchFamily="18" charset="0"/>
                        </a:rPr>
                        <m:t>= </m:t>
                      </m:r>
                      <m:f>
                        <m:fPr>
                          <m:ctrlPr>
                            <a:rPr lang="en-IN" sz="1700" i="1">
                              <a:latin typeface="Cambria Math" panose="02040503050406030204" pitchFamily="18" charset="0"/>
                            </a:rPr>
                          </m:ctrlPr>
                        </m:fPr>
                        <m:num>
                          <m:r>
                            <a:rPr lang="en-IN" sz="1700" i="0">
                              <a:latin typeface="Cambria Math" panose="02040503050406030204" pitchFamily="18" charset="0"/>
                            </a:rPr>
                            <m:t>1−1+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num>
                        <m:den>
                          <m:sSup>
                            <m:sSupPr>
                              <m:ctrlPr>
                                <a:rPr lang="en-IN" sz="1700" i="1">
                                  <a:latin typeface="Cambria Math" panose="02040503050406030204" pitchFamily="18" charset="0"/>
                                </a:rPr>
                              </m:ctrlPr>
                            </m:sSup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e>
                            <m:sup>
                              <m:r>
                                <a:rPr lang="en-IN" sz="1700" i="0">
                                  <a:latin typeface="Cambria Math" panose="02040503050406030204" pitchFamily="18" charset="0"/>
                                </a:rPr>
                                <m:t>2</m:t>
                              </m:r>
                            </m:sup>
                          </m:sSup>
                        </m:den>
                      </m:f>
                      <m:r>
                        <a:rPr lang="en-IN" sz="1700" i="0">
                          <a:latin typeface="Cambria Math" panose="02040503050406030204" pitchFamily="18" charset="0"/>
                        </a:rPr>
                        <m:t>= </m:t>
                      </m:r>
                      <m:f>
                        <m:fPr>
                          <m:ctrlPr>
                            <a:rPr lang="en-IN" sz="1700" i="1">
                              <a:latin typeface="Cambria Math" panose="02040503050406030204" pitchFamily="18" charset="0"/>
                            </a:rPr>
                          </m:ctrlPr>
                        </m:fPr>
                        <m:num>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num>
                        <m:den>
                          <m:sSup>
                            <m:sSupPr>
                              <m:ctrlPr>
                                <a:rPr lang="en-IN" sz="1700" i="1">
                                  <a:latin typeface="Cambria Math" panose="02040503050406030204" pitchFamily="18" charset="0"/>
                                </a:rPr>
                              </m:ctrlPr>
                            </m:sSup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e>
                            <m:sup>
                              <m:r>
                                <a:rPr lang="en-IN" sz="1700" i="0">
                                  <a:latin typeface="Cambria Math" panose="02040503050406030204" pitchFamily="18" charset="0"/>
                                </a:rPr>
                                <m:t>2</m:t>
                              </m:r>
                            </m:sup>
                          </m:sSup>
                        </m:den>
                      </m:f>
                      <m:r>
                        <a:rPr lang="en-IN" sz="1700" i="0">
                          <a:latin typeface="Cambria Math" panose="02040503050406030204" pitchFamily="18" charset="0"/>
                        </a:rPr>
                        <m:t> − </m:t>
                      </m:r>
                      <m:f>
                        <m:fPr>
                          <m:ctrlPr>
                            <a:rPr lang="en-IN" sz="1700" i="1">
                              <a:latin typeface="Cambria Math" panose="02040503050406030204" pitchFamily="18" charset="0"/>
                            </a:rPr>
                          </m:ctrlPr>
                        </m:fPr>
                        <m:num>
                          <m:r>
                            <a:rPr lang="en-IN" sz="1700" i="0">
                              <a:latin typeface="Cambria Math" panose="02040503050406030204" pitchFamily="18" charset="0"/>
                            </a:rPr>
                            <m:t>1</m:t>
                          </m:r>
                        </m:num>
                        <m:den>
                          <m:sSup>
                            <m:sSupPr>
                              <m:ctrlPr>
                                <a:rPr lang="en-IN" sz="1700" i="1">
                                  <a:latin typeface="Cambria Math" panose="02040503050406030204" pitchFamily="18" charset="0"/>
                                </a:rPr>
                              </m:ctrlPr>
                            </m:sSup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e>
                              </m:d>
                            </m:e>
                            <m:sup>
                              <m:r>
                                <a:rPr lang="en-IN" sz="1700" i="0">
                                  <a:latin typeface="Cambria Math" panose="02040503050406030204" pitchFamily="18" charset="0"/>
                                </a:rPr>
                                <m:t>2</m:t>
                              </m:r>
                            </m:sup>
                          </m:sSup>
                        </m:den>
                      </m:f>
                    </m:oMath>
                  </m:oMathPara>
                </a14:m>
                <a:endParaRPr lang="en-IN" sz="1700" dirty="0"/>
              </a:p>
              <a:p>
                <a:pPr algn="l"/>
                <a:endParaRPr lang="en-IN" sz="1700" i="1" dirty="0"/>
              </a:p>
              <a:p>
                <a:pPr algn="l"/>
                <a14:m>
                  <m:oMathPara xmlns:m="http://schemas.openxmlformats.org/officeDocument/2006/math">
                    <m:oMathParaPr>
                      <m:jc m:val="left"/>
                    </m:oMathParaPr>
                    <m:oMath xmlns:m="http://schemas.openxmlformats.org/officeDocument/2006/math">
                      <m:f>
                        <m:fPr>
                          <m:ctrlPr>
                            <a:rPr lang="en-IN" sz="1700" i="1">
                              <a:latin typeface="Cambria Math" panose="02040503050406030204" pitchFamily="18" charset="0"/>
                            </a:rPr>
                          </m:ctrlPr>
                        </m:fPr>
                        <m:num>
                          <m:r>
                            <m:rPr>
                              <m:sty m:val="p"/>
                            </m:rPr>
                            <a:rPr lang="en-IN" sz="1700" i="0">
                              <a:latin typeface="Cambria Math" panose="02040503050406030204" pitchFamily="18" charset="0"/>
                            </a:rPr>
                            <m:t>d</m:t>
                          </m:r>
                          <m:d>
                            <m:dPr>
                              <m:ctrlPr>
                                <a:rPr lang="en-IN" sz="1700" i="1">
                                  <a:latin typeface="Cambria Math" panose="02040503050406030204" pitchFamily="18" charset="0"/>
                                </a:rPr>
                              </m:ctrlPr>
                            </m:dPr>
                            <m:e>
                              <m:r>
                                <m:rPr>
                                  <m:sty m:val="p"/>
                                </m:rPr>
                                <a:rPr lang="en-IN" sz="1700" i="0">
                                  <a:latin typeface="Cambria Math" panose="02040503050406030204" pitchFamily="18" charset="0"/>
                                </a:rPr>
                                <m:t>σ</m:t>
                              </m:r>
                              <m:d>
                                <m:dPr>
                                  <m:ctrlPr>
                                    <a:rPr lang="en-IN" sz="1700" i="1">
                                      <a:latin typeface="Cambria Math" panose="02040503050406030204" pitchFamily="18" charset="0"/>
                                    </a:rPr>
                                  </m:ctrlPr>
                                </m:dPr>
                                <m:e>
                                  <m:r>
                                    <m:rPr>
                                      <m:sty m:val="p"/>
                                    </m:rPr>
                                    <a:rPr lang="en-IN" sz="1700" i="0">
                                      <a:latin typeface="Cambria Math" panose="02040503050406030204" pitchFamily="18" charset="0"/>
                                    </a:rPr>
                                    <m:t>x</m:t>
                                  </m:r>
                                </m:e>
                              </m:d>
                            </m:e>
                          </m:d>
                        </m:num>
                        <m:den>
                          <m:r>
                            <m:rPr>
                              <m:sty m:val="p"/>
                            </m:rPr>
                            <a:rPr lang="en-IN" sz="1700" i="0">
                              <a:latin typeface="Cambria Math" panose="02040503050406030204" pitchFamily="18" charset="0"/>
                            </a:rPr>
                            <m:t>dx</m:t>
                          </m:r>
                        </m:den>
                      </m:f>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1</m:t>
                          </m:r>
                        </m:num>
                        <m:den>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den>
                      </m:f>
                      <m:r>
                        <a:rPr lang="en-IN" sz="1700" i="0">
                          <a:latin typeface="Cambria Math" panose="02040503050406030204" pitchFamily="18" charset="0"/>
                        </a:rPr>
                        <m:t>∗</m:t>
                      </m:r>
                      <m:d>
                        <m:dPr>
                          <m:ctrlPr>
                            <a:rPr lang="en-IN" sz="1700" i="1">
                              <a:latin typeface="Cambria Math" panose="02040503050406030204" pitchFamily="18" charset="0"/>
                            </a:rPr>
                          </m:ctrlPr>
                        </m:dPr>
                        <m:e>
                          <m:r>
                            <a:rPr lang="en-IN" sz="1700" i="0">
                              <a:latin typeface="Cambria Math" panose="02040503050406030204" pitchFamily="18" charset="0"/>
                            </a:rPr>
                            <m:t>1−</m:t>
                          </m:r>
                          <m:f>
                            <m:fPr>
                              <m:ctrlPr>
                                <a:rPr lang="en-IN" sz="1700" i="1">
                                  <a:latin typeface="Cambria Math" panose="02040503050406030204" pitchFamily="18" charset="0"/>
                                </a:rPr>
                              </m:ctrlPr>
                            </m:fPr>
                            <m:num>
                              <m:r>
                                <a:rPr lang="en-IN" sz="1700" i="0">
                                  <a:latin typeface="Cambria Math" panose="02040503050406030204" pitchFamily="18" charset="0"/>
                                </a:rPr>
                                <m:t>1</m:t>
                              </m:r>
                            </m:num>
                            <m:den>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e</m:t>
                                  </m:r>
                                </m:e>
                                <m:sup>
                                  <m:r>
                                    <a:rPr lang="en-IN" sz="1700" i="0">
                                      <a:latin typeface="Cambria Math" panose="02040503050406030204" pitchFamily="18" charset="0"/>
                                    </a:rPr>
                                    <m:t>−</m:t>
                                  </m:r>
                                  <m:r>
                                    <m:rPr>
                                      <m:sty m:val="p"/>
                                    </m:rPr>
                                    <a:rPr lang="en-IN" sz="1700" i="0">
                                      <a:latin typeface="Cambria Math" panose="02040503050406030204" pitchFamily="18" charset="0"/>
                                    </a:rPr>
                                    <m:t>x</m:t>
                                  </m:r>
                                </m:sup>
                              </m:sSup>
                            </m:den>
                          </m:f>
                        </m:e>
                      </m:d>
                      <m:r>
                        <a:rPr lang="en-IN" sz="1700" i="0">
                          <a:latin typeface="Cambria Math" panose="02040503050406030204" pitchFamily="18" charset="0"/>
                        </a:rPr>
                        <m:t>= </m:t>
                      </m:r>
                      <m:r>
                        <m:rPr>
                          <m:sty m:val="p"/>
                        </m:rPr>
                        <a:rPr lang="en-IN" sz="1700" i="0">
                          <a:latin typeface="Cambria Math" panose="02040503050406030204" pitchFamily="18" charset="0"/>
                        </a:rPr>
                        <m:t>σ</m:t>
                      </m:r>
                      <m:d>
                        <m:dPr>
                          <m:ctrlPr>
                            <a:rPr lang="en-IN" sz="1700" i="1">
                              <a:latin typeface="Cambria Math" panose="02040503050406030204" pitchFamily="18" charset="0"/>
                            </a:rPr>
                          </m:ctrlPr>
                        </m:dPr>
                        <m:e>
                          <m:r>
                            <m:rPr>
                              <m:sty m:val="p"/>
                            </m:rPr>
                            <a:rPr lang="en-IN" sz="1700" i="0">
                              <a:latin typeface="Cambria Math" panose="02040503050406030204" pitchFamily="18" charset="0"/>
                            </a:rPr>
                            <m:t>x</m:t>
                          </m:r>
                        </m:e>
                      </m:d>
                      <m:d>
                        <m:dPr>
                          <m:ctrlPr>
                            <a:rPr lang="en-IN" sz="1700" i="1">
                              <a:latin typeface="Cambria Math" panose="02040503050406030204" pitchFamily="18" charset="0"/>
                            </a:rPr>
                          </m:ctrlPr>
                        </m:dPr>
                        <m:e>
                          <m:r>
                            <a:rPr lang="en-IN" sz="1700" i="0">
                              <a:latin typeface="Cambria Math" panose="02040503050406030204" pitchFamily="18" charset="0"/>
                            </a:rPr>
                            <m:t>1−</m:t>
                          </m:r>
                          <m:r>
                            <m:rPr>
                              <m:sty m:val="p"/>
                            </m:rPr>
                            <a:rPr lang="en-IN" sz="1700" i="0">
                              <a:latin typeface="Cambria Math" panose="02040503050406030204" pitchFamily="18" charset="0"/>
                            </a:rPr>
                            <m:t>σ</m:t>
                          </m:r>
                          <m:d>
                            <m:dPr>
                              <m:ctrlPr>
                                <a:rPr lang="en-IN" sz="1700" i="1">
                                  <a:latin typeface="Cambria Math" panose="02040503050406030204" pitchFamily="18" charset="0"/>
                                </a:rPr>
                              </m:ctrlPr>
                            </m:dPr>
                            <m:e>
                              <m:r>
                                <m:rPr>
                                  <m:sty m:val="p"/>
                                </m:rPr>
                                <a:rPr lang="en-IN" sz="1700" i="0">
                                  <a:latin typeface="Cambria Math" panose="02040503050406030204" pitchFamily="18" charset="0"/>
                                </a:rPr>
                                <m:t>x</m:t>
                              </m:r>
                            </m:e>
                          </m:d>
                        </m:e>
                      </m:d>
                      <m:r>
                        <a:rPr lang="en-IN" sz="1700" b="0" i="1" smtClean="0">
                          <a:latin typeface="Cambria Math" panose="02040503050406030204" pitchFamily="18" charset="0"/>
                        </a:rPr>
                        <m:t>                                         </m:t>
                      </m:r>
                    </m:oMath>
                  </m:oMathPara>
                </a14:m>
                <a:endParaRPr lang="en-IN" sz="1700" dirty="0"/>
              </a:p>
              <a:p>
                <a:pPr algn="l"/>
                <a:endParaRPr lang="en-IN" sz="1700" dirty="0"/>
              </a:p>
              <a:p>
                <a:pPr algn="l"/>
                <a:r>
                  <a:rPr lang="en-IN" sz="2000" dirty="0">
                    <a:latin typeface="Times New Roman" panose="02020603050405020304" pitchFamily="18" charset="0"/>
                    <a:cs typeface="Times New Roman" panose="02020603050405020304" pitchFamily="18" charset="0"/>
                  </a:rPr>
                  <a:t>       Then we apply chain rule to the cost function </a:t>
                </a:r>
                <a14:m>
                  <m:oMath xmlns:m="http://schemas.openxmlformats.org/officeDocument/2006/math">
                    <m:r>
                      <a:rPr lang="en-IN" sz="2000" i="1">
                        <a:latin typeface="Cambria Math" panose="02040503050406030204" pitchFamily="18" charset="0"/>
                      </a:rPr>
                      <m:t> </m:t>
                    </m:r>
                    <m:r>
                      <m:rPr>
                        <m:sty m:val="p"/>
                      </m:rPr>
                      <a:rPr lang="en-IN" sz="2000" i="0">
                        <a:latin typeface="Cambria Math" panose="02040503050406030204" pitchFamily="18" charset="0"/>
                      </a:rPr>
                      <m:t>J</m:t>
                    </m:r>
                    <m:d>
                      <m:dPr>
                        <m:ctrlPr>
                          <a:rPr lang="en-IN" sz="2000" i="1">
                            <a:latin typeface="Cambria Math" panose="02040503050406030204" pitchFamily="18" charset="0"/>
                          </a:rPr>
                        </m:ctrlPr>
                      </m:dPr>
                      <m:e>
                        <m:r>
                          <m:rPr>
                            <m:sty m:val="p"/>
                          </m:rPr>
                          <a:rPr lang="en-IN" sz="2000" i="0">
                            <a:latin typeface="Cambria Math" panose="02040503050406030204" pitchFamily="18" charset="0"/>
                          </a:rPr>
                          <m:t>θ</m:t>
                        </m:r>
                      </m:e>
                    </m:d>
                  </m:oMath>
                </a14:m>
                <a:r>
                  <a:rPr lang="en-IN" sz="2000" dirty="0">
                    <a:latin typeface="Times New Roman" panose="02020603050405020304" pitchFamily="18" charset="0"/>
                    <a:cs typeface="Times New Roman" panose="02020603050405020304" pitchFamily="18" charset="0"/>
                  </a:rPr>
                  <a:t> of Logistic Regression  in term of partial derivatives</a:t>
                </a:r>
              </a:p>
              <a:p>
                <a:pPr algn="l"/>
                <a:endParaRPr lang="en-IN" sz="1700" dirty="0"/>
              </a:p>
              <a:p>
                <a:pPr algn="l"/>
                <a14:m>
                  <m:oMathPara xmlns:m="http://schemas.openxmlformats.org/officeDocument/2006/math">
                    <m:oMathParaPr>
                      <m:jc m:val="left"/>
                    </m:oMathParaPr>
                    <m:oMath xmlns:m="http://schemas.openxmlformats.org/officeDocument/2006/math">
                      <m:f>
                        <m:fPr>
                          <m:ctrlPr>
                            <a:rPr lang="en-IN" sz="1700" i="1">
                              <a:latin typeface="Cambria Math" panose="02040503050406030204" pitchFamily="18" charset="0"/>
                            </a:rPr>
                          </m:ctrlPr>
                        </m:fPr>
                        <m:num>
                          <m:r>
                            <a:rPr lang="en-IN" sz="1700" i="0">
                              <a:latin typeface="Cambria Math" panose="02040503050406030204" pitchFamily="18" charset="0"/>
                            </a:rPr>
                            <m:t>𝜕</m:t>
                          </m:r>
                          <m:d>
                            <m:dPr>
                              <m:ctrlPr>
                                <a:rPr lang="en-IN" sz="1700" i="1">
                                  <a:latin typeface="Cambria Math" panose="02040503050406030204" pitchFamily="18" charset="0"/>
                                </a:rPr>
                              </m:ctrlPr>
                            </m:dPr>
                            <m:e>
                              <m:r>
                                <m:rPr>
                                  <m:sty m:val="p"/>
                                </m:rPr>
                                <a:rPr lang="en-IN" sz="1700" i="0">
                                  <a:latin typeface="Cambria Math" panose="02040503050406030204" pitchFamily="18" charset="0"/>
                                </a:rPr>
                                <m:t>J</m:t>
                              </m:r>
                              <m:d>
                                <m:dPr>
                                  <m:ctrlPr>
                                    <a:rPr lang="en-IN" sz="1700" i="1">
                                      <a:latin typeface="Cambria Math" panose="02040503050406030204" pitchFamily="18" charset="0"/>
                                    </a:rPr>
                                  </m:ctrlPr>
                                </m:dPr>
                                <m:e>
                                  <m:r>
                                    <m:rPr>
                                      <m:sty m:val="p"/>
                                    </m:rPr>
                                    <a:rPr lang="en-IN" sz="1700" i="0">
                                      <a:latin typeface="Cambria Math" panose="02040503050406030204" pitchFamily="18" charset="0"/>
                                    </a:rPr>
                                    <m:t>θ</m:t>
                                  </m:r>
                                </m:e>
                              </m:d>
                            </m:e>
                          </m:d>
                        </m:num>
                        <m:den>
                          <m:r>
                            <a:rPr lang="en-IN" sz="1700" i="0">
                              <a:latin typeface="Cambria Math" panose="02040503050406030204" pitchFamily="18" charset="0"/>
                            </a:rPr>
                            <m:t>𝜕</m:t>
                          </m:r>
                          <m:d>
                            <m:dPr>
                              <m:ctrlPr>
                                <a:rPr lang="en-IN" sz="1700" i="1">
                                  <a:latin typeface="Cambria Math" panose="02040503050406030204" pitchFamily="18" charset="0"/>
                                </a:rPr>
                              </m:ctrlPr>
                            </m:dPr>
                            <m:e>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θ</m:t>
                                  </m:r>
                                </m:e>
                                <m:sub>
                                  <m:r>
                                    <m:rPr>
                                      <m:sty m:val="p"/>
                                    </m:rPr>
                                    <a:rPr lang="en-IN" sz="1700" i="0">
                                      <a:latin typeface="Cambria Math" panose="02040503050406030204" pitchFamily="18" charset="0"/>
                                    </a:rPr>
                                    <m:t>j</m:t>
                                  </m:r>
                                </m:sub>
                              </m:sSub>
                            </m:e>
                          </m:d>
                        </m:den>
                      </m:f>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1</m:t>
                          </m:r>
                        </m:num>
                        <m:den>
                          <m:r>
                            <m:rPr>
                              <m:sty m:val="p"/>
                            </m:rPr>
                            <a:rPr lang="en-IN" sz="1700" i="0">
                              <a:latin typeface="Cambria Math" panose="02040503050406030204" pitchFamily="18" charset="0"/>
                            </a:rPr>
                            <m:t>m</m:t>
                          </m:r>
                        </m:den>
                      </m:f>
                      <m:d>
                        <m:dPr>
                          <m:begChr m:val="["/>
                          <m:endChr m:val="]"/>
                          <m:ctrlPr>
                            <a:rPr lang="en-IN" sz="1700" i="1">
                              <a:latin typeface="Cambria Math" panose="02040503050406030204" pitchFamily="18" charset="0"/>
                            </a:rPr>
                          </m:ctrlPr>
                        </m:dPr>
                        <m:e>
                          <m:nary>
                            <m:naryPr>
                              <m:chr m:val="∑"/>
                              <m:limLoc m:val="undOvr"/>
                              <m:ctrlPr>
                                <a:rPr lang="en-IN" sz="1700" i="1">
                                  <a:latin typeface="Cambria Math" panose="02040503050406030204" pitchFamily="18" charset="0"/>
                                </a:rPr>
                              </m:ctrlPr>
                            </m:naryPr>
                            <m:sub>
                              <m:r>
                                <m:rPr>
                                  <m:sty m:val="p"/>
                                </m:rPr>
                                <a:rPr lang="en-IN" sz="1700" i="0">
                                  <a:latin typeface="Cambria Math" panose="02040503050406030204" pitchFamily="18" charset="0"/>
                                </a:rPr>
                                <m:t>i</m:t>
                              </m:r>
                              <m:r>
                                <a:rPr lang="en-IN" sz="1700" i="0">
                                  <a:latin typeface="Cambria Math" panose="02040503050406030204" pitchFamily="18" charset="0"/>
                                </a:rPr>
                                <m:t>=1</m:t>
                              </m:r>
                            </m:sub>
                            <m:sup>
                              <m:r>
                                <m:rPr>
                                  <m:sty m:val="p"/>
                                </m:rPr>
                                <a:rPr lang="en-IN" sz="1700" i="0">
                                  <a:latin typeface="Cambria Math" panose="02040503050406030204" pitchFamily="18" charset="0"/>
                                </a:rPr>
                                <m:t>m</m:t>
                              </m:r>
                            </m:sup>
                            <m:e>
                              <m:d>
                                <m:dPr>
                                  <m:begChr m:val="{"/>
                                  <m:endChr m:val="}"/>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y</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1</m:t>
                                      </m:r>
                                    </m:num>
                                    <m:den>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h</m:t>
                                          </m:r>
                                        </m:e>
                                        <m:sub>
                                          <m:r>
                                            <m:rPr>
                                              <m:sty m:val="p"/>
                                            </m:rPr>
                                            <a:rPr lang="en-IN" sz="1700" i="0">
                                              <a:latin typeface="Cambria Math" panose="02040503050406030204" pitchFamily="18" charset="0"/>
                                            </a:rPr>
                                            <m:t>θ</m:t>
                                          </m:r>
                                        </m:sub>
                                      </m:sSub>
                                      <m:d>
                                        <m:dPr>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x</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e>
                                      </m:d>
                                    </m:den>
                                  </m:f>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m:t>
                                      </m:r>
                                      <m:d>
                                        <m:dPr>
                                          <m:ctrlPr>
                                            <a:rPr lang="en-IN" sz="1700" i="1">
                                              <a:latin typeface="Cambria Math" panose="02040503050406030204" pitchFamily="18" charset="0"/>
                                            </a:rPr>
                                          </m:ctrlPr>
                                        </m:dPr>
                                        <m:e>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h</m:t>
                                              </m:r>
                                            </m:e>
                                            <m:sub>
                                              <m:r>
                                                <m:rPr>
                                                  <m:sty m:val="p"/>
                                                </m:rPr>
                                                <a:rPr lang="en-IN" sz="1700" i="0">
                                                  <a:latin typeface="Cambria Math" panose="02040503050406030204" pitchFamily="18" charset="0"/>
                                                </a:rPr>
                                                <m:t>θ</m:t>
                                              </m:r>
                                            </m:sub>
                                          </m:sSub>
                                          <m:d>
                                            <m:dPr>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x</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e>
                                          </m:d>
                                        </m:e>
                                      </m:d>
                                    </m:num>
                                    <m:den>
                                      <m:r>
                                        <a:rPr lang="en-IN" sz="1700" i="0">
                                          <a:latin typeface="Cambria Math" panose="02040503050406030204" pitchFamily="18" charset="0"/>
                                        </a:rPr>
                                        <m:t>𝜕</m:t>
                                      </m:r>
                                      <m:d>
                                        <m:dPr>
                                          <m:ctrlPr>
                                            <a:rPr lang="en-IN" sz="1700" i="1">
                                              <a:latin typeface="Cambria Math" panose="02040503050406030204" pitchFamily="18" charset="0"/>
                                            </a:rPr>
                                          </m:ctrlPr>
                                        </m:dPr>
                                        <m:e>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θ</m:t>
                                              </m:r>
                                            </m:e>
                                            <m:sub>
                                              <m:r>
                                                <m:rPr>
                                                  <m:sty m:val="p"/>
                                                </m:rPr>
                                                <a:rPr lang="en-IN" sz="1700" i="0">
                                                  <a:latin typeface="Cambria Math" panose="02040503050406030204" pitchFamily="18" charset="0"/>
                                                </a:rPr>
                                                <m:t>j</m:t>
                                              </m:r>
                                            </m:sub>
                                          </m:sSub>
                                        </m:e>
                                      </m:d>
                                    </m:den>
                                  </m:f>
                                </m:e>
                              </m:d>
                              <m:r>
                                <a:rPr lang="en-IN" sz="1700" i="0">
                                  <a:latin typeface="Cambria Math" panose="02040503050406030204" pitchFamily="18" charset="0"/>
                                </a:rPr>
                                <m:t>+</m:t>
                              </m:r>
                              <m:nary>
                                <m:naryPr>
                                  <m:chr m:val="∑"/>
                                  <m:limLoc m:val="undOvr"/>
                                  <m:ctrlPr>
                                    <a:rPr lang="en-IN" sz="1700" i="1">
                                      <a:latin typeface="Cambria Math" panose="02040503050406030204" pitchFamily="18" charset="0"/>
                                    </a:rPr>
                                  </m:ctrlPr>
                                </m:naryPr>
                                <m:sub>
                                  <m:r>
                                    <m:rPr>
                                      <m:sty m:val="p"/>
                                    </m:rPr>
                                    <a:rPr lang="en-IN" sz="1700" i="0">
                                      <a:latin typeface="Cambria Math" panose="02040503050406030204" pitchFamily="18" charset="0"/>
                                    </a:rPr>
                                    <m:t>i</m:t>
                                  </m:r>
                                  <m:r>
                                    <a:rPr lang="en-IN" sz="1700" i="0">
                                      <a:latin typeface="Cambria Math" panose="02040503050406030204" pitchFamily="18" charset="0"/>
                                    </a:rPr>
                                    <m:t>=1</m:t>
                                  </m:r>
                                </m:sub>
                                <m:sup>
                                  <m:r>
                                    <m:rPr>
                                      <m:sty m:val="p"/>
                                    </m:rPr>
                                    <a:rPr lang="en-IN" sz="1700" i="0">
                                      <a:latin typeface="Cambria Math" panose="02040503050406030204" pitchFamily="18" charset="0"/>
                                    </a:rPr>
                                    <m:t>m</m:t>
                                  </m:r>
                                </m:sup>
                                <m:e>
                                  <m:d>
                                    <m:dPr>
                                      <m:begChr m:val="{"/>
                                      <m:endChr m:val="}"/>
                                      <m:ctrlPr>
                                        <a:rPr lang="en-IN" sz="1700" i="1">
                                          <a:latin typeface="Cambria Math" panose="02040503050406030204" pitchFamily="18" charset="0"/>
                                        </a:rPr>
                                      </m:ctrlPr>
                                    </m:dPr>
                                    <m:e>
                                      <m:d>
                                        <m:dPr>
                                          <m:ctrlPr>
                                            <a:rPr lang="en-IN" sz="1700" i="1">
                                              <a:latin typeface="Cambria Math" panose="02040503050406030204" pitchFamily="18" charset="0"/>
                                            </a:rPr>
                                          </m:ctrlPr>
                                        </m:dPr>
                                        <m:e>
                                          <m:r>
                                            <a:rPr lang="en-IN" sz="1700" i="0">
                                              <a:latin typeface="Cambria Math" panose="02040503050406030204" pitchFamily="18" charset="0"/>
                                            </a:rPr>
                                            <m:t>1−</m:t>
                                          </m:r>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y</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e>
                                      </m:d>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1</m:t>
                                          </m:r>
                                        </m:num>
                                        <m:den>
                                          <m:d>
                                            <m:dPr>
                                              <m:ctrlPr>
                                                <a:rPr lang="en-IN" sz="1700" i="1">
                                                  <a:latin typeface="Cambria Math" panose="02040503050406030204" pitchFamily="18" charset="0"/>
                                                </a:rPr>
                                              </m:ctrlPr>
                                            </m:dPr>
                                            <m:e>
                                              <m:r>
                                                <a:rPr lang="en-IN" sz="1700" i="0">
                                                  <a:latin typeface="Cambria Math" panose="02040503050406030204" pitchFamily="18" charset="0"/>
                                                </a:rPr>
                                                <m:t>1−</m:t>
                                              </m:r>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h</m:t>
                                                  </m:r>
                                                </m:e>
                                                <m:sub>
                                                  <m:r>
                                                    <m:rPr>
                                                      <m:sty m:val="p"/>
                                                    </m:rPr>
                                                    <a:rPr lang="en-IN" sz="1700" i="0">
                                                      <a:latin typeface="Cambria Math" panose="02040503050406030204" pitchFamily="18" charset="0"/>
                                                    </a:rPr>
                                                    <m:t>θ</m:t>
                                                  </m:r>
                                                </m:sub>
                                              </m:sSub>
                                              <m:d>
                                                <m:dPr>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x</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e>
                                              </m:d>
                                            </m:e>
                                          </m:d>
                                        </m:den>
                                      </m:f>
                                      <m:r>
                                        <a:rPr lang="en-IN" sz="1700" i="0">
                                          <a:latin typeface="Cambria Math" panose="02040503050406030204" pitchFamily="18" charset="0"/>
                                        </a:rPr>
                                        <m:t>∗</m:t>
                                      </m:r>
                                      <m:f>
                                        <m:fPr>
                                          <m:ctrlPr>
                                            <a:rPr lang="en-IN" sz="1700" i="1">
                                              <a:latin typeface="Cambria Math" panose="02040503050406030204" pitchFamily="18" charset="0"/>
                                            </a:rPr>
                                          </m:ctrlPr>
                                        </m:fPr>
                                        <m:num>
                                          <m:r>
                                            <a:rPr lang="en-IN" sz="1700" i="0">
                                              <a:latin typeface="Cambria Math" panose="02040503050406030204" pitchFamily="18" charset="0"/>
                                            </a:rPr>
                                            <m:t>𝜕</m:t>
                                          </m:r>
                                          <m:d>
                                            <m:dPr>
                                              <m:ctrlPr>
                                                <a:rPr lang="en-IN" sz="1700" i="1">
                                                  <a:latin typeface="Cambria Math" panose="02040503050406030204" pitchFamily="18" charset="0"/>
                                                </a:rPr>
                                              </m:ctrlPr>
                                            </m:dPr>
                                            <m:e>
                                              <m:d>
                                                <m:dPr>
                                                  <m:ctrlPr>
                                                    <a:rPr lang="en-IN" sz="1700" i="1">
                                                      <a:latin typeface="Cambria Math" panose="02040503050406030204" pitchFamily="18" charset="0"/>
                                                    </a:rPr>
                                                  </m:ctrlPr>
                                                </m:dPr>
                                                <m:e>
                                                  <m:r>
                                                    <a:rPr lang="en-IN" sz="1700" i="0">
                                                      <a:latin typeface="Cambria Math" panose="02040503050406030204" pitchFamily="18" charset="0"/>
                                                    </a:rPr>
                                                    <m:t>1−</m:t>
                                                  </m:r>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h</m:t>
                                                      </m:r>
                                                    </m:e>
                                                    <m:sub>
                                                      <m:r>
                                                        <m:rPr>
                                                          <m:sty m:val="p"/>
                                                        </m:rPr>
                                                        <a:rPr lang="en-IN" sz="1700" i="0">
                                                          <a:latin typeface="Cambria Math" panose="02040503050406030204" pitchFamily="18" charset="0"/>
                                                        </a:rPr>
                                                        <m:t>θ</m:t>
                                                      </m:r>
                                                    </m:sub>
                                                  </m:sSub>
                                                  <m:d>
                                                    <m:dPr>
                                                      <m:ctrlPr>
                                                        <a:rPr lang="en-IN" sz="1700" i="1">
                                                          <a:latin typeface="Cambria Math" panose="02040503050406030204" pitchFamily="18" charset="0"/>
                                                        </a:rPr>
                                                      </m:ctrlPr>
                                                    </m:dPr>
                                                    <m:e>
                                                      <m:sSup>
                                                        <m:sSupPr>
                                                          <m:ctrlPr>
                                                            <a:rPr lang="en-IN" sz="1700" i="1">
                                                              <a:latin typeface="Cambria Math" panose="02040503050406030204" pitchFamily="18" charset="0"/>
                                                            </a:rPr>
                                                          </m:ctrlPr>
                                                        </m:sSupPr>
                                                        <m:e>
                                                          <m:r>
                                                            <m:rPr>
                                                              <m:sty m:val="p"/>
                                                            </m:rPr>
                                                            <a:rPr lang="en-IN" sz="1700" i="0">
                                                              <a:latin typeface="Cambria Math" panose="02040503050406030204" pitchFamily="18" charset="0"/>
                                                            </a:rPr>
                                                            <m:t>x</m:t>
                                                          </m:r>
                                                        </m:e>
                                                        <m:sup>
                                                          <m:d>
                                                            <m:dPr>
                                                              <m:ctrlPr>
                                                                <a:rPr lang="en-IN" sz="1700" i="1">
                                                                  <a:latin typeface="Cambria Math" panose="02040503050406030204" pitchFamily="18" charset="0"/>
                                                                </a:rPr>
                                                              </m:ctrlPr>
                                                            </m:dPr>
                                                            <m:e>
                                                              <m:r>
                                                                <m:rPr>
                                                                  <m:sty m:val="p"/>
                                                                </m:rPr>
                                                                <a:rPr lang="en-IN" sz="1700" i="0">
                                                                  <a:latin typeface="Cambria Math" panose="02040503050406030204" pitchFamily="18" charset="0"/>
                                                                </a:rPr>
                                                                <m:t>i</m:t>
                                                              </m:r>
                                                            </m:e>
                                                          </m:d>
                                                        </m:sup>
                                                      </m:sSup>
                                                    </m:e>
                                                  </m:d>
                                                </m:e>
                                              </m:d>
                                            </m:e>
                                          </m:d>
                                        </m:num>
                                        <m:den>
                                          <m:r>
                                            <a:rPr lang="en-IN" sz="1700" i="0">
                                              <a:latin typeface="Cambria Math" panose="02040503050406030204" pitchFamily="18" charset="0"/>
                                            </a:rPr>
                                            <m:t>𝜕</m:t>
                                          </m:r>
                                          <m:d>
                                            <m:dPr>
                                              <m:ctrlPr>
                                                <a:rPr lang="en-IN" sz="1700" i="1">
                                                  <a:latin typeface="Cambria Math" panose="02040503050406030204" pitchFamily="18" charset="0"/>
                                                </a:rPr>
                                              </m:ctrlPr>
                                            </m:dPr>
                                            <m:e>
                                              <m:sSub>
                                                <m:sSubPr>
                                                  <m:ctrlPr>
                                                    <a:rPr lang="en-IN" sz="1700" i="1">
                                                      <a:latin typeface="Cambria Math" panose="02040503050406030204" pitchFamily="18" charset="0"/>
                                                    </a:rPr>
                                                  </m:ctrlPr>
                                                </m:sSubPr>
                                                <m:e>
                                                  <m:r>
                                                    <m:rPr>
                                                      <m:sty m:val="p"/>
                                                    </m:rPr>
                                                    <a:rPr lang="en-IN" sz="1700" i="0">
                                                      <a:latin typeface="Cambria Math" panose="02040503050406030204" pitchFamily="18" charset="0"/>
                                                    </a:rPr>
                                                    <m:t>θ</m:t>
                                                  </m:r>
                                                </m:e>
                                                <m:sub>
                                                  <m:r>
                                                    <m:rPr>
                                                      <m:sty m:val="p"/>
                                                    </m:rPr>
                                                    <a:rPr lang="en-IN" sz="1700" i="0">
                                                      <a:latin typeface="Cambria Math" panose="02040503050406030204" pitchFamily="18" charset="0"/>
                                                    </a:rPr>
                                                    <m:t>j</m:t>
                                                  </m:r>
                                                </m:sub>
                                              </m:sSub>
                                            </m:e>
                                          </m:d>
                                        </m:den>
                                      </m:f>
                                    </m:e>
                                  </m:d>
                                </m:e>
                              </m:nary>
                            </m:e>
                          </m:nary>
                        </m:e>
                      </m:d>
                    </m:oMath>
                  </m:oMathPara>
                </a14:m>
                <a:endParaRPr sz="1700" dirty="0"/>
              </a:p>
            </p:txBody>
          </p:sp>
        </mc:Choice>
        <mc:Fallback xmlns="">
          <p:sp>
            <p:nvSpPr>
              <p:cNvPr id="127" name="Google Shape;127;p16"/>
              <p:cNvSpPr txBox="1">
                <a:spLocks noGrp="1" noRot="1" noChangeAspect="1" noMove="1" noResize="1" noEditPoints="1" noAdjustHandles="1" noChangeArrowheads="1" noChangeShapeType="1" noTextEdit="1"/>
              </p:cNvSpPr>
              <p:nvPr>
                <p:ph type="subTitle" idx="1"/>
              </p:nvPr>
            </p:nvSpPr>
            <p:spPr>
              <a:xfrm>
                <a:off x="373224" y="871573"/>
                <a:ext cx="11581234" cy="5585211"/>
              </a:xfrm>
              <a:prstGeom prst="rect">
                <a:avLst/>
              </a:prstGeom>
              <a:blipFill>
                <a:blip r:embed="rId3"/>
                <a:stretch>
                  <a:fillRect/>
                </a:stretch>
              </a:blipFill>
              <a:ln/>
            </p:spPr>
            <p:txBody>
              <a:bodyPr/>
              <a:lstStyle/>
              <a:p>
                <a:r>
                  <a:rPr lang="en-US">
                    <a:noFill/>
                  </a:rPr>
                  <a:t> </a:t>
                </a:r>
              </a:p>
            </p:txBody>
          </p:sp>
        </mc:Fallback>
      </mc:AlternateContent>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0472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242597" y="270587"/>
            <a:ext cx="7268546" cy="72228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6000"/>
              <a:buFont typeface="Times New Roman"/>
              <a:buNone/>
            </a:pPr>
            <a:r>
              <a:rPr lang="en-US" sz="4000" dirty="0">
                <a:solidFill>
                  <a:schemeClr val="accent1"/>
                </a:solidFill>
                <a:latin typeface="Times New Roman"/>
                <a:ea typeface="Times New Roman"/>
                <a:cs typeface="Times New Roman"/>
                <a:sym typeface="Times New Roman"/>
              </a:rPr>
              <a:t> Optimization of cost function(cont.):     </a:t>
            </a:r>
            <a:endParaRPr sz="4000" dirty="0"/>
          </a:p>
        </p:txBody>
      </p:sp>
      <mc:AlternateContent xmlns:mc="http://schemas.openxmlformats.org/markup-compatibility/2006" xmlns:a14="http://schemas.microsoft.com/office/drawing/2010/main">
        <mc:Choice Requires="a14">
          <p:sp>
            <p:nvSpPr>
              <p:cNvPr id="127" name="Google Shape;127;p16"/>
              <p:cNvSpPr txBox="1">
                <a:spLocks noGrp="1"/>
              </p:cNvSpPr>
              <p:nvPr>
                <p:ph type="subTitle" idx="1"/>
              </p:nvPr>
            </p:nvSpPr>
            <p:spPr>
              <a:xfrm>
                <a:off x="242597" y="1174201"/>
                <a:ext cx="11653934" cy="548195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rmAutofit/>
              </a:bodyPr>
              <a:lstStyle/>
              <a:p>
                <a:pPr algn="l"/>
                <a:r>
                  <a:rPr lang="en-IN" sz="2400" dirty="0">
                    <a:latin typeface="Times New Roman" panose="02020603050405020304" pitchFamily="18" charset="0"/>
                    <a:cs typeface="Times New Roman" panose="02020603050405020304" pitchFamily="18" charset="0"/>
                  </a:rPr>
                  <a:t>     Now Evaluate  the partial derivative using the pattern of derivative of sigmoid function</a:t>
                </a:r>
              </a:p>
              <a:p>
                <a:pPr algn="l"/>
                <a:r>
                  <a:rPr lang="en-I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smtClean="0">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where</m:t>
                        </m:r>
                        <m:r>
                          <a:rPr lang="en-US" sz="2000" b="0" i="0" smtClean="0">
                            <a:latin typeface="Cambria Math" panose="02040503050406030204" pitchFamily="18" charset="0"/>
                          </a:rPr>
                          <m:t>  </m:t>
                        </m:r>
                        <m:r>
                          <m:rPr>
                            <m:sty m:val="p"/>
                          </m:rPr>
                          <a:rPr lang="en-IN" sz="2000" i="0">
                            <a:latin typeface="Cambria Math" panose="02040503050406030204" pitchFamily="18" charset="0"/>
                          </a:rPr>
                          <m:t>h</m:t>
                        </m:r>
                      </m:e>
                      <m:sub>
                        <m:r>
                          <m:rPr>
                            <m:sty m:val="p"/>
                          </m:rPr>
                          <a:rPr lang="en-IN" sz="2000" i="0">
                            <a:latin typeface="Cambria Math" panose="02040503050406030204" pitchFamily="18" charset="0"/>
                          </a:rPr>
                          <m:t>θ</m:t>
                        </m:r>
                      </m:sub>
                    </m:sSub>
                    <m:d>
                      <m:dPr>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m:rPr>
                                <m:sty m:val="p"/>
                              </m:rPr>
                              <a:rPr lang="en-IN" sz="2000" i="0">
                                <a:latin typeface="Cambria Math" panose="02040503050406030204" pitchFamily="18" charset="0"/>
                              </a:rPr>
                              <m:t>x</m:t>
                            </m:r>
                          </m:e>
                          <m:sup>
                            <m:d>
                              <m:dPr>
                                <m:ctrlPr>
                                  <a:rPr lang="en-IN" sz="2000" i="1">
                                    <a:latin typeface="Cambria Math" panose="02040503050406030204" pitchFamily="18" charset="0"/>
                                  </a:rPr>
                                </m:ctrlPr>
                              </m:dPr>
                              <m:e>
                                <m:r>
                                  <m:rPr>
                                    <m:sty m:val="p"/>
                                  </m:rPr>
                                  <a:rPr lang="en-IN" sz="2000" i="0">
                                    <a:latin typeface="Cambria Math" panose="02040503050406030204" pitchFamily="18" charset="0"/>
                                  </a:rPr>
                                  <m:t>i</m:t>
                                </m:r>
                              </m:e>
                            </m:d>
                          </m:sup>
                        </m:sSup>
                      </m:e>
                    </m:d>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d>
                      <m:dPr>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m:rPr>
                                <m:sty m:val="p"/>
                              </m:rPr>
                              <a:rPr lang="en-IN" sz="2000">
                                <a:latin typeface="Cambria Math" panose="02040503050406030204" pitchFamily="18" charset="0"/>
                              </a:rPr>
                              <m:t>θ</m:t>
                            </m:r>
                          </m:e>
                          <m:sup>
                            <m:r>
                              <m:rPr>
                                <m:sty m:val="p"/>
                              </m:rPr>
                              <a:rPr lang="en-IN" sz="2000">
                                <a:latin typeface="Cambria Math" panose="02040503050406030204" pitchFamily="18" charset="0"/>
                              </a:rPr>
                              <m:t>T</m:t>
                            </m:r>
                          </m:sup>
                        </m:sSup>
                        <m:r>
                          <m:rPr>
                            <m:sty m:val="p"/>
                          </m:rPr>
                          <a:rPr lang="en-IN" sz="2000">
                            <a:latin typeface="Cambria Math" panose="02040503050406030204" pitchFamily="18" charset="0"/>
                          </a:rPr>
                          <m:t>X</m:t>
                        </m:r>
                      </m:e>
                    </m:d>
                  </m:oMath>
                </a14:m>
                <a:r>
                  <a:rPr lang="en-IN" sz="2400" dirty="0">
                    <a:latin typeface="Times New Roman" panose="02020603050405020304" pitchFamily="18" charset="0"/>
                    <a:cs typeface="Times New Roman" panose="02020603050405020304" pitchFamily="18" charset="0"/>
                  </a:rPr>
                  <a:t>               </a:t>
                </a:r>
              </a:p>
              <a:p>
                <a:pPr algn="l"/>
                <a:endParaRPr lang="en-IN" sz="2000" i="1" dirty="0"/>
              </a:p>
              <a:p>
                <a:pPr/>
                <a14:m>
                  <m:oMathPara xmlns:m="http://schemas.openxmlformats.org/officeDocument/2006/math">
                    <m:oMathParaPr>
                      <m:jc m:val="left"/>
                    </m:oMathParaPr>
                    <m:oMath xmlns:m="http://schemas.openxmlformats.org/officeDocument/2006/math">
                      <m:f>
                        <m:fPr>
                          <m:ctrlPr>
                            <a:rPr lang="en-IN" sz="1600" i="1">
                              <a:latin typeface="Cambria Math" panose="02040503050406030204" pitchFamily="18" charset="0"/>
                            </a:rPr>
                          </m:ctrlPr>
                        </m:fPr>
                        <m:num>
                          <m:r>
                            <a:rPr lang="en-IN" sz="1600" i="0">
                              <a:latin typeface="Cambria Math" panose="02040503050406030204" pitchFamily="18" charset="0"/>
                            </a:rPr>
                            <m:t>𝜕</m:t>
                          </m:r>
                          <m:d>
                            <m:dPr>
                              <m:ctrlPr>
                                <a:rPr lang="en-IN" sz="1600" i="1">
                                  <a:latin typeface="Cambria Math" panose="02040503050406030204" pitchFamily="18" charset="0"/>
                                </a:rPr>
                              </m:ctrlPr>
                            </m:dPr>
                            <m:e>
                              <m:r>
                                <m:rPr>
                                  <m:sty m:val="p"/>
                                </m:rPr>
                                <a:rPr lang="en-IN" sz="1600" i="0">
                                  <a:latin typeface="Cambria Math" panose="02040503050406030204" pitchFamily="18" charset="0"/>
                                </a:rPr>
                                <m:t>J</m:t>
                              </m:r>
                              <m:d>
                                <m:dPr>
                                  <m:ctrlPr>
                                    <a:rPr lang="en-IN" sz="1600" i="1">
                                      <a:latin typeface="Cambria Math" panose="02040503050406030204" pitchFamily="18" charset="0"/>
                                    </a:rPr>
                                  </m:ctrlPr>
                                </m:dPr>
                                <m:e>
                                  <m:r>
                                    <m:rPr>
                                      <m:sty m:val="p"/>
                                    </m:rPr>
                                    <a:rPr lang="en-IN" sz="1600" i="0">
                                      <a:latin typeface="Cambria Math" panose="02040503050406030204" pitchFamily="18" charset="0"/>
                                    </a:rPr>
                                    <m:t>θ</m:t>
                                  </m:r>
                                </m:e>
                              </m:d>
                            </m:e>
                          </m:d>
                        </m:num>
                        <m:den>
                          <m:r>
                            <a:rPr lang="en-IN" sz="1600" i="0">
                              <a:latin typeface="Cambria Math" panose="02040503050406030204" pitchFamily="18" charset="0"/>
                            </a:rPr>
                            <m:t>𝜕</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θ</m:t>
                                  </m:r>
                                </m:e>
                                <m:sub>
                                  <m:r>
                                    <m:rPr>
                                      <m:sty m:val="p"/>
                                    </m:rPr>
                                    <a:rPr lang="en-IN" sz="1600" i="0">
                                      <a:latin typeface="Cambria Math" panose="02040503050406030204" pitchFamily="18" charset="0"/>
                                    </a:rPr>
                                    <m:t>j</m:t>
                                  </m:r>
                                </m:sub>
                              </m:sSub>
                            </m:e>
                          </m:d>
                        </m:den>
                      </m:f>
                      <m:r>
                        <a:rPr lang="en-IN" sz="1600" i="0">
                          <a:latin typeface="Cambria Math" panose="02040503050406030204" pitchFamily="18" charset="0"/>
                        </a:rPr>
                        <m:t>=−</m:t>
                      </m:r>
                      <m:f>
                        <m:fPr>
                          <m:ctrlPr>
                            <a:rPr lang="en-IN" sz="1600" i="1">
                              <a:latin typeface="Cambria Math" panose="02040503050406030204" pitchFamily="18" charset="0"/>
                            </a:rPr>
                          </m:ctrlPr>
                        </m:fPr>
                        <m:num>
                          <m:r>
                            <a:rPr lang="en-IN" sz="1600" i="0">
                              <a:latin typeface="Cambria Math" panose="02040503050406030204" pitchFamily="18" charset="0"/>
                            </a:rPr>
                            <m:t>1</m:t>
                          </m:r>
                        </m:num>
                        <m:den>
                          <m:r>
                            <m:rPr>
                              <m:sty m:val="p"/>
                            </m:rPr>
                            <a:rPr lang="en-IN" sz="1600" i="0">
                              <a:latin typeface="Cambria Math" panose="02040503050406030204" pitchFamily="18" charset="0"/>
                            </a:rPr>
                            <m:t>m</m:t>
                          </m:r>
                        </m:den>
                      </m:f>
                      <m:d>
                        <m:dPr>
                          <m:begChr m:val="["/>
                          <m:endChr m:val="]"/>
                          <m:ctrlPr>
                            <a:rPr lang="en-IN" sz="1600" i="1">
                              <a:latin typeface="Cambria Math" panose="02040503050406030204" pitchFamily="18" charset="0"/>
                            </a:rPr>
                          </m:ctrlPr>
                        </m:dPr>
                        <m:e>
                          <m:nary>
                            <m:naryPr>
                              <m:chr m:val="∑"/>
                              <m:limLoc m:val="undOvr"/>
                              <m:ctrlPr>
                                <a:rPr lang="en-IN" sz="1600" i="1">
                                  <a:latin typeface="Cambria Math" panose="02040503050406030204" pitchFamily="18" charset="0"/>
                                </a:rPr>
                              </m:ctrlPr>
                            </m:naryPr>
                            <m:sub>
                              <m:r>
                                <m:rPr>
                                  <m:sty m:val="p"/>
                                </m:rPr>
                                <a:rPr lang="en-IN" sz="1600" i="0">
                                  <a:latin typeface="Cambria Math" panose="02040503050406030204" pitchFamily="18" charset="0"/>
                                </a:rPr>
                                <m:t>i</m:t>
                              </m:r>
                              <m:r>
                                <a:rPr lang="en-IN" sz="1600" i="0">
                                  <a:latin typeface="Cambria Math" panose="02040503050406030204" pitchFamily="18" charset="0"/>
                                </a:rPr>
                                <m:t>=</m:t>
                              </m:r>
                              <m:r>
                                <a:rPr lang="en-IN" sz="1600" i="0">
                                  <a:latin typeface="Cambria Math" panose="02040503050406030204" pitchFamily="18" charset="0"/>
                                </a:rPr>
                                <m:t>1</m:t>
                              </m:r>
                            </m:sub>
                            <m:sup>
                              <m:r>
                                <m:rPr>
                                  <m:sty m:val="p"/>
                                </m:rPr>
                                <a:rPr lang="en-IN" sz="1600" i="0">
                                  <a:latin typeface="Cambria Math" panose="02040503050406030204" pitchFamily="18" charset="0"/>
                                </a:rPr>
                                <m:t>m</m:t>
                              </m:r>
                            </m:sup>
                            <m:e>
                              <m:d>
                                <m:dPr>
                                  <m:begChr m:val="{"/>
                                  <m:endChr m:val="}"/>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y</m:t>
                                      </m:r>
                                    </m:e>
                                    <m:sup>
                                      <m:d>
                                        <m:dPr>
                                          <m:ctrlPr>
                                            <a:rPr lang="en-IN" sz="1600" i="1">
                                              <a:latin typeface="Cambria Math" panose="02040503050406030204" pitchFamily="18" charset="0"/>
                                            </a:rPr>
                                          </m:ctrlPr>
                                        </m:dPr>
                                        <m:e>
                                          <m:r>
                                            <m:rPr>
                                              <m:sty m:val="p"/>
                                            </m:rPr>
                                            <a:rPr lang="en-IN" sz="1600" i="0">
                                              <a:latin typeface="Cambria Math" panose="02040503050406030204" pitchFamily="18" charset="0"/>
                                            </a:rPr>
                                            <m:t>i</m:t>
                                          </m:r>
                                        </m:e>
                                      </m:d>
                                    </m:sup>
                                  </m:sSup>
                                  <m:r>
                                    <a:rPr lang="en-IN" sz="1600" i="0">
                                      <a:latin typeface="Cambria Math" panose="02040503050406030204" pitchFamily="18" charset="0"/>
                                    </a:rPr>
                                    <m:t>∗</m:t>
                                  </m:r>
                                  <m:f>
                                    <m:fPr>
                                      <m:ctrlPr>
                                        <a:rPr lang="en-IN" sz="1600" i="1">
                                          <a:latin typeface="Cambria Math" panose="02040503050406030204" pitchFamily="18" charset="0"/>
                                        </a:rPr>
                                      </m:ctrlPr>
                                    </m:fPr>
                                    <m:num>
                                      <m:r>
                                        <a:rPr lang="en-IN" sz="1600" i="0">
                                          <a:latin typeface="Cambria Math" panose="02040503050406030204" pitchFamily="18" charset="0"/>
                                        </a:rPr>
                                        <m:t>1</m:t>
                                      </m:r>
                                    </m:num>
                                    <m:den>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h</m:t>
                                          </m:r>
                                        </m:e>
                                        <m:sub>
                                          <m:r>
                                            <m:rPr>
                                              <m:sty m:val="p"/>
                                            </m:rPr>
                                            <a:rPr lang="en-IN" sz="1600" i="0">
                                              <a:latin typeface="Cambria Math" panose="02040503050406030204" pitchFamily="18" charset="0"/>
                                            </a:rPr>
                                            <m:t>θ</m:t>
                                          </m:r>
                                        </m:sub>
                                      </m:sSub>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x</m:t>
                                              </m:r>
                                            </m:e>
                                            <m:sup>
                                              <m:d>
                                                <m:dPr>
                                                  <m:ctrlPr>
                                                    <a:rPr lang="en-IN" sz="1600" i="1">
                                                      <a:latin typeface="Cambria Math" panose="02040503050406030204" pitchFamily="18" charset="0"/>
                                                    </a:rPr>
                                                  </m:ctrlPr>
                                                </m:dPr>
                                                <m:e>
                                                  <m:r>
                                                    <m:rPr>
                                                      <m:sty m:val="p"/>
                                                    </m:rPr>
                                                    <a:rPr lang="en-IN" sz="1600" i="0">
                                                      <a:latin typeface="Cambria Math" panose="02040503050406030204" pitchFamily="18" charset="0"/>
                                                    </a:rPr>
                                                    <m:t>i</m:t>
                                                  </m:r>
                                                </m:e>
                                              </m:d>
                                            </m:sup>
                                          </m:sSup>
                                        </m:e>
                                      </m:d>
                                    </m:den>
                                  </m:f>
                                  <m:r>
                                    <a:rPr lang="en-IN" sz="1600" i="0">
                                      <a:latin typeface="Cambria Math" panose="02040503050406030204" pitchFamily="18" charset="0"/>
                                    </a:rPr>
                                    <m:t>∗</m:t>
                                  </m:r>
                                  <m:r>
                                    <m:rPr>
                                      <m:sty m:val="p"/>
                                    </m:rPr>
                                    <a:rPr lang="en-IN" sz="1600" i="0">
                                      <a:latin typeface="Cambria Math" panose="02040503050406030204" pitchFamily="18" charset="0"/>
                                    </a:rPr>
                                    <m:t>σ</m:t>
                                  </m:r>
                                  <m:d>
                                    <m:dPr>
                                      <m:ctrlPr>
                                        <a:rPr lang="en-IN" sz="1600" i="1">
                                          <a:latin typeface="Cambria Math" panose="02040503050406030204" pitchFamily="18" charset="0"/>
                                        </a:rPr>
                                      </m:ctrlPr>
                                    </m:dPr>
                                    <m:e>
                                      <m:r>
                                        <m:rPr>
                                          <m:sty m:val="p"/>
                                        </m:rPr>
                                        <a:rPr lang="en-IN" sz="1600" i="0">
                                          <a:latin typeface="Cambria Math" panose="02040503050406030204" pitchFamily="18" charset="0"/>
                                        </a:rPr>
                                        <m:t>z</m:t>
                                      </m:r>
                                    </m:e>
                                  </m:d>
                                  <m:d>
                                    <m:dPr>
                                      <m:ctrlPr>
                                        <a:rPr lang="en-IN" sz="1600" i="1">
                                          <a:latin typeface="Cambria Math" panose="02040503050406030204" pitchFamily="18" charset="0"/>
                                        </a:rPr>
                                      </m:ctrlPr>
                                    </m:dPr>
                                    <m:e>
                                      <m:r>
                                        <a:rPr lang="en-IN" sz="1600" i="0">
                                          <a:latin typeface="Cambria Math" panose="02040503050406030204" pitchFamily="18" charset="0"/>
                                        </a:rPr>
                                        <m:t>1</m:t>
                                      </m:r>
                                      <m:r>
                                        <a:rPr lang="en-IN" sz="1600" i="0">
                                          <a:latin typeface="Cambria Math" panose="02040503050406030204" pitchFamily="18" charset="0"/>
                                        </a:rPr>
                                        <m:t>−</m:t>
                                      </m:r>
                                      <m:r>
                                        <m:rPr>
                                          <m:sty m:val="p"/>
                                        </m:rPr>
                                        <a:rPr lang="en-IN" sz="1600" i="0">
                                          <a:latin typeface="Cambria Math" panose="02040503050406030204" pitchFamily="18" charset="0"/>
                                        </a:rPr>
                                        <m:t>σ</m:t>
                                      </m:r>
                                      <m:d>
                                        <m:dPr>
                                          <m:ctrlPr>
                                            <a:rPr lang="en-IN" sz="1600" i="1">
                                              <a:latin typeface="Cambria Math" panose="02040503050406030204" pitchFamily="18" charset="0"/>
                                            </a:rPr>
                                          </m:ctrlPr>
                                        </m:dPr>
                                        <m:e>
                                          <m:r>
                                            <m:rPr>
                                              <m:sty m:val="p"/>
                                            </m:rPr>
                                            <a:rPr lang="en-IN" sz="1600" i="0">
                                              <a:latin typeface="Cambria Math" panose="02040503050406030204" pitchFamily="18" charset="0"/>
                                            </a:rPr>
                                            <m:t>z</m:t>
                                          </m:r>
                                        </m:e>
                                      </m:d>
                                    </m:e>
                                  </m:d>
                                  <m:r>
                                    <a:rPr lang="en-IN" sz="1600" i="0">
                                      <a:latin typeface="Cambria Math" panose="02040503050406030204" pitchFamily="18" charset="0"/>
                                    </a:rPr>
                                    <m:t>∗</m:t>
                                  </m:r>
                                  <m:f>
                                    <m:fPr>
                                      <m:ctrlPr>
                                        <a:rPr lang="en-IN" sz="1600" i="1">
                                          <a:latin typeface="Cambria Math" panose="02040503050406030204" pitchFamily="18" charset="0"/>
                                        </a:rPr>
                                      </m:ctrlPr>
                                    </m:fPr>
                                    <m:num>
                                      <m:r>
                                        <a:rPr lang="en-IN" sz="1600" i="0">
                                          <a:latin typeface="Cambria Math" panose="02040503050406030204" pitchFamily="18" charset="0"/>
                                        </a:rPr>
                                        <m:t>𝜕</m:t>
                                      </m:r>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θ</m:t>
                                              </m:r>
                                            </m:e>
                                            <m:sup>
                                              <m:r>
                                                <m:rPr>
                                                  <m:sty m:val="p"/>
                                                </m:rPr>
                                                <a:rPr lang="en-IN" sz="1600" i="0">
                                                  <a:latin typeface="Cambria Math" panose="02040503050406030204" pitchFamily="18" charset="0"/>
                                                </a:rPr>
                                                <m:t>T</m:t>
                                              </m:r>
                                            </m:sup>
                                          </m:sSup>
                                          <m:r>
                                            <m:rPr>
                                              <m:sty m:val="p"/>
                                            </m:rPr>
                                            <a:rPr lang="en-IN" sz="1600" i="0">
                                              <a:latin typeface="Cambria Math" panose="02040503050406030204" pitchFamily="18" charset="0"/>
                                            </a:rPr>
                                            <m:t>X</m:t>
                                          </m:r>
                                        </m:e>
                                      </m:d>
                                    </m:num>
                                    <m:den>
                                      <m:r>
                                        <a:rPr lang="en-IN" sz="1600" i="0">
                                          <a:latin typeface="Cambria Math" panose="02040503050406030204" pitchFamily="18" charset="0"/>
                                        </a:rPr>
                                        <m:t>𝜕</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θ</m:t>
                                              </m:r>
                                            </m:e>
                                            <m:sub>
                                              <m:r>
                                                <m:rPr>
                                                  <m:sty m:val="p"/>
                                                </m:rPr>
                                                <a:rPr lang="en-IN" sz="1600" i="0">
                                                  <a:latin typeface="Cambria Math" panose="02040503050406030204" pitchFamily="18" charset="0"/>
                                                </a:rPr>
                                                <m:t>j</m:t>
                                              </m:r>
                                            </m:sub>
                                          </m:sSub>
                                        </m:e>
                                      </m:d>
                                    </m:den>
                                  </m:f>
                                </m:e>
                              </m:d>
                              <m:r>
                                <a:rPr lang="en-IN" sz="1600" i="0">
                                  <a:latin typeface="Cambria Math" panose="02040503050406030204" pitchFamily="18" charset="0"/>
                                </a:rPr>
                                <m:t>+</m:t>
                              </m:r>
                              <m:nary>
                                <m:naryPr>
                                  <m:chr m:val="∑"/>
                                  <m:limLoc m:val="undOvr"/>
                                  <m:ctrlPr>
                                    <a:rPr lang="en-IN" sz="1600" i="1">
                                      <a:latin typeface="Cambria Math" panose="02040503050406030204" pitchFamily="18" charset="0"/>
                                    </a:rPr>
                                  </m:ctrlPr>
                                </m:naryPr>
                                <m:sub>
                                  <m:r>
                                    <m:rPr>
                                      <m:sty m:val="p"/>
                                    </m:rPr>
                                    <a:rPr lang="en-IN" sz="1600" i="0">
                                      <a:latin typeface="Cambria Math" panose="02040503050406030204" pitchFamily="18" charset="0"/>
                                    </a:rPr>
                                    <m:t>i</m:t>
                                  </m:r>
                                  <m:r>
                                    <a:rPr lang="en-IN" sz="1600" i="0">
                                      <a:latin typeface="Cambria Math" panose="02040503050406030204" pitchFamily="18" charset="0"/>
                                    </a:rPr>
                                    <m:t>=</m:t>
                                  </m:r>
                                  <m:r>
                                    <a:rPr lang="en-IN" sz="1600" i="0">
                                      <a:latin typeface="Cambria Math" panose="02040503050406030204" pitchFamily="18" charset="0"/>
                                    </a:rPr>
                                    <m:t>1</m:t>
                                  </m:r>
                                </m:sub>
                                <m:sup>
                                  <m:r>
                                    <m:rPr>
                                      <m:sty m:val="p"/>
                                    </m:rPr>
                                    <a:rPr lang="en-IN" sz="1600" i="0">
                                      <a:latin typeface="Cambria Math" panose="02040503050406030204" pitchFamily="18" charset="0"/>
                                    </a:rPr>
                                    <m:t>m</m:t>
                                  </m:r>
                                </m:sup>
                                <m:e>
                                  <m:d>
                                    <m:dPr>
                                      <m:begChr m:val="{"/>
                                      <m:endChr m:val="}"/>
                                      <m:ctrlPr>
                                        <a:rPr lang="en-IN" sz="1600" i="1">
                                          <a:latin typeface="Cambria Math" panose="02040503050406030204" pitchFamily="18" charset="0"/>
                                        </a:rPr>
                                      </m:ctrlPr>
                                    </m:dPr>
                                    <m:e>
                                      <m:d>
                                        <m:dPr>
                                          <m:ctrlPr>
                                            <a:rPr lang="en-IN" sz="1600" i="1">
                                              <a:latin typeface="Cambria Math" panose="02040503050406030204" pitchFamily="18" charset="0"/>
                                            </a:rPr>
                                          </m:ctrlPr>
                                        </m:dPr>
                                        <m:e>
                                          <m:r>
                                            <a:rPr lang="en-IN" sz="1600" i="0">
                                              <a:latin typeface="Cambria Math" panose="02040503050406030204" pitchFamily="18" charset="0"/>
                                            </a:rPr>
                                            <m:t>1</m:t>
                                          </m:r>
                                          <m:r>
                                            <a:rPr lang="en-IN" sz="1600" i="0">
                                              <a:latin typeface="Cambria Math" panose="02040503050406030204" pitchFamily="18" charset="0"/>
                                            </a:rPr>
                                            <m:t>−</m:t>
                                          </m:r>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y</m:t>
                                              </m:r>
                                            </m:e>
                                            <m:sup>
                                              <m:d>
                                                <m:dPr>
                                                  <m:ctrlPr>
                                                    <a:rPr lang="en-IN" sz="1600" i="1">
                                                      <a:latin typeface="Cambria Math" panose="02040503050406030204" pitchFamily="18" charset="0"/>
                                                    </a:rPr>
                                                  </m:ctrlPr>
                                                </m:dPr>
                                                <m:e>
                                                  <m:r>
                                                    <m:rPr>
                                                      <m:sty m:val="p"/>
                                                    </m:rPr>
                                                    <a:rPr lang="en-IN" sz="1600" i="0">
                                                      <a:latin typeface="Cambria Math" panose="02040503050406030204" pitchFamily="18" charset="0"/>
                                                    </a:rPr>
                                                    <m:t>i</m:t>
                                                  </m:r>
                                                </m:e>
                                              </m:d>
                                            </m:sup>
                                          </m:sSup>
                                        </m:e>
                                      </m:d>
                                      <m:r>
                                        <a:rPr lang="en-IN" sz="1600" i="0">
                                          <a:latin typeface="Cambria Math" panose="02040503050406030204" pitchFamily="18" charset="0"/>
                                        </a:rPr>
                                        <m:t>∗</m:t>
                                      </m:r>
                                      <m:f>
                                        <m:fPr>
                                          <m:ctrlPr>
                                            <a:rPr lang="en-IN" sz="1600" i="1">
                                              <a:latin typeface="Cambria Math" panose="02040503050406030204" pitchFamily="18" charset="0"/>
                                            </a:rPr>
                                          </m:ctrlPr>
                                        </m:fPr>
                                        <m:num>
                                          <m:r>
                                            <a:rPr lang="en-IN" sz="1600" i="0">
                                              <a:latin typeface="Cambria Math" panose="02040503050406030204" pitchFamily="18" charset="0"/>
                                            </a:rPr>
                                            <m:t>1</m:t>
                                          </m:r>
                                        </m:num>
                                        <m:den>
                                          <m:d>
                                            <m:dPr>
                                              <m:ctrlPr>
                                                <a:rPr lang="en-IN" sz="1600" i="1">
                                                  <a:latin typeface="Cambria Math" panose="02040503050406030204" pitchFamily="18" charset="0"/>
                                                </a:rPr>
                                              </m:ctrlPr>
                                            </m:dPr>
                                            <m:e>
                                              <m:r>
                                                <a:rPr lang="en-IN" sz="1600" i="0">
                                                  <a:latin typeface="Cambria Math" panose="02040503050406030204" pitchFamily="18" charset="0"/>
                                                </a:rPr>
                                                <m:t>1</m:t>
                                              </m:r>
                                              <m:r>
                                                <a:rPr lang="en-IN" sz="1600" i="0">
                                                  <a:latin typeface="Cambria Math" panose="02040503050406030204" pitchFamily="18" charset="0"/>
                                                </a:rPr>
                                                <m:t>−</m:t>
                                              </m:r>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h</m:t>
                                                  </m:r>
                                                </m:e>
                                                <m:sub>
                                                  <m:r>
                                                    <m:rPr>
                                                      <m:sty m:val="p"/>
                                                    </m:rPr>
                                                    <a:rPr lang="en-IN" sz="1600" i="0">
                                                      <a:latin typeface="Cambria Math" panose="02040503050406030204" pitchFamily="18" charset="0"/>
                                                    </a:rPr>
                                                    <m:t>θ</m:t>
                                                  </m:r>
                                                </m:sub>
                                              </m:sSub>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x</m:t>
                                                      </m:r>
                                                    </m:e>
                                                    <m:sup>
                                                      <m:d>
                                                        <m:dPr>
                                                          <m:ctrlPr>
                                                            <a:rPr lang="en-IN" sz="1600" i="1">
                                                              <a:latin typeface="Cambria Math" panose="02040503050406030204" pitchFamily="18" charset="0"/>
                                                            </a:rPr>
                                                          </m:ctrlPr>
                                                        </m:dPr>
                                                        <m:e>
                                                          <m:r>
                                                            <m:rPr>
                                                              <m:sty m:val="p"/>
                                                            </m:rPr>
                                                            <a:rPr lang="en-IN" sz="1600" i="0">
                                                              <a:latin typeface="Cambria Math" panose="02040503050406030204" pitchFamily="18" charset="0"/>
                                                            </a:rPr>
                                                            <m:t>i</m:t>
                                                          </m:r>
                                                        </m:e>
                                                      </m:d>
                                                    </m:sup>
                                                  </m:sSup>
                                                </m:e>
                                              </m:d>
                                            </m:e>
                                          </m:d>
                                        </m:den>
                                      </m:f>
                                      <m:r>
                                        <a:rPr lang="en-IN" sz="1600" i="0">
                                          <a:latin typeface="Cambria Math" panose="02040503050406030204" pitchFamily="18" charset="0"/>
                                        </a:rPr>
                                        <m:t>∗</m:t>
                                      </m:r>
                                      <m:d>
                                        <m:dPr>
                                          <m:ctrlPr>
                                            <a:rPr lang="en-IN" sz="1600" i="1">
                                              <a:latin typeface="Cambria Math" panose="02040503050406030204" pitchFamily="18" charset="0"/>
                                            </a:rPr>
                                          </m:ctrlPr>
                                        </m:dPr>
                                        <m:e>
                                          <m:r>
                                            <m:rPr>
                                              <m:sty m:val="p"/>
                                            </m:rPr>
                                            <a:rPr lang="en-IN" sz="1600" i="0">
                                              <a:latin typeface="Cambria Math" panose="02040503050406030204" pitchFamily="18" charset="0"/>
                                            </a:rPr>
                                            <m:t>σ</m:t>
                                          </m:r>
                                          <m:d>
                                            <m:dPr>
                                              <m:ctrlPr>
                                                <a:rPr lang="en-IN" sz="1600" i="1">
                                                  <a:latin typeface="Cambria Math" panose="02040503050406030204" pitchFamily="18" charset="0"/>
                                                </a:rPr>
                                              </m:ctrlPr>
                                            </m:dPr>
                                            <m:e>
                                              <m:r>
                                                <m:rPr>
                                                  <m:sty m:val="p"/>
                                                </m:rPr>
                                                <a:rPr lang="en-IN" sz="1600" i="0">
                                                  <a:latin typeface="Cambria Math" panose="02040503050406030204" pitchFamily="18" charset="0"/>
                                                </a:rPr>
                                                <m:t>z</m:t>
                                              </m:r>
                                            </m:e>
                                          </m:d>
                                          <m:d>
                                            <m:dPr>
                                              <m:ctrlPr>
                                                <a:rPr lang="en-IN" sz="1600" i="1">
                                                  <a:latin typeface="Cambria Math" panose="02040503050406030204" pitchFamily="18" charset="0"/>
                                                </a:rPr>
                                              </m:ctrlPr>
                                            </m:dPr>
                                            <m:e>
                                              <m:r>
                                                <a:rPr lang="en-IN" sz="1600" i="0">
                                                  <a:latin typeface="Cambria Math" panose="02040503050406030204" pitchFamily="18" charset="0"/>
                                                </a:rPr>
                                                <m:t>1</m:t>
                                              </m:r>
                                              <m:r>
                                                <a:rPr lang="en-IN" sz="1600" i="0">
                                                  <a:latin typeface="Cambria Math" panose="02040503050406030204" pitchFamily="18" charset="0"/>
                                                </a:rPr>
                                                <m:t>−</m:t>
                                              </m:r>
                                              <m:r>
                                                <m:rPr>
                                                  <m:sty m:val="p"/>
                                                </m:rPr>
                                                <a:rPr lang="en-IN" sz="1600" i="0">
                                                  <a:latin typeface="Cambria Math" panose="02040503050406030204" pitchFamily="18" charset="0"/>
                                                </a:rPr>
                                                <m:t>σ</m:t>
                                              </m:r>
                                              <m:d>
                                                <m:dPr>
                                                  <m:ctrlPr>
                                                    <a:rPr lang="en-IN" sz="1600" i="1">
                                                      <a:latin typeface="Cambria Math" panose="02040503050406030204" pitchFamily="18" charset="0"/>
                                                    </a:rPr>
                                                  </m:ctrlPr>
                                                </m:dPr>
                                                <m:e>
                                                  <m:r>
                                                    <m:rPr>
                                                      <m:sty m:val="p"/>
                                                    </m:rPr>
                                                    <a:rPr lang="en-IN" sz="1600" i="0">
                                                      <a:latin typeface="Cambria Math" panose="02040503050406030204" pitchFamily="18" charset="0"/>
                                                    </a:rPr>
                                                    <m:t>z</m:t>
                                                  </m:r>
                                                </m:e>
                                              </m:d>
                                            </m:e>
                                          </m:d>
                                        </m:e>
                                      </m:d>
                                      <m:r>
                                        <a:rPr lang="en-IN" sz="1600" i="0">
                                          <a:latin typeface="Cambria Math" panose="02040503050406030204" pitchFamily="18" charset="0"/>
                                        </a:rPr>
                                        <m:t>∗</m:t>
                                      </m:r>
                                      <m:f>
                                        <m:fPr>
                                          <m:ctrlPr>
                                            <a:rPr lang="en-IN" sz="1600" i="1">
                                              <a:latin typeface="Cambria Math" panose="02040503050406030204" pitchFamily="18" charset="0"/>
                                            </a:rPr>
                                          </m:ctrlPr>
                                        </m:fPr>
                                        <m:num>
                                          <m:r>
                                            <a:rPr lang="en-IN" sz="1600" i="0">
                                              <a:latin typeface="Cambria Math" panose="02040503050406030204" pitchFamily="18" charset="0"/>
                                            </a:rPr>
                                            <m:t>𝜕</m:t>
                                          </m:r>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m:rPr>
                                                      <m:sty m:val="p"/>
                                                    </m:rPr>
                                                    <a:rPr lang="en-IN" sz="1600" i="0">
                                                      <a:latin typeface="Cambria Math" panose="02040503050406030204" pitchFamily="18" charset="0"/>
                                                    </a:rPr>
                                                    <m:t>θ</m:t>
                                                  </m:r>
                                                </m:e>
                                                <m:sup>
                                                  <m:r>
                                                    <m:rPr>
                                                      <m:sty m:val="p"/>
                                                    </m:rPr>
                                                    <a:rPr lang="en-IN" sz="1600" i="0">
                                                      <a:latin typeface="Cambria Math" panose="02040503050406030204" pitchFamily="18" charset="0"/>
                                                    </a:rPr>
                                                    <m:t>T</m:t>
                                                  </m:r>
                                                </m:sup>
                                              </m:sSup>
                                              <m:r>
                                                <m:rPr>
                                                  <m:sty m:val="p"/>
                                                </m:rPr>
                                                <a:rPr lang="en-IN" sz="1600" i="0">
                                                  <a:latin typeface="Cambria Math" panose="02040503050406030204" pitchFamily="18" charset="0"/>
                                                </a:rPr>
                                                <m:t>X</m:t>
                                              </m:r>
                                            </m:e>
                                          </m:d>
                                        </m:num>
                                        <m:den>
                                          <m:r>
                                            <a:rPr lang="en-IN" sz="1600" i="0">
                                              <a:latin typeface="Cambria Math" panose="02040503050406030204" pitchFamily="18" charset="0"/>
                                            </a:rPr>
                                            <m:t>𝜕</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θ</m:t>
                                                  </m:r>
                                                </m:e>
                                                <m:sub>
                                                  <m:r>
                                                    <m:rPr>
                                                      <m:sty m:val="p"/>
                                                    </m:rPr>
                                                    <a:rPr lang="en-IN" sz="1600" i="0">
                                                      <a:latin typeface="Cambria Math" panose="02040503050406030204" pitchFamily="18" charset="0"/>
                                                    </a:rPr>
                                                    <m:t>j</m:t>
                                                  </m:r>
                                                </m:sub>
                                              </m:sSub>
                                            </m:e>
                                          </m:d>
                                        </m:den>
                                      </m:f>
                                    </m:e>
                                  </m:d>
                                </m:e>
                              </m:nary>
                            </m:e>
                          </m:nary>
                        </m:e>
                      </m:d>
                    </m:oMath>
                  </m:oMathPara>
                </a14:m>
                <a:endParaRPr lang="en-IN" sz="1600" dirty="0"/>
              </a:p>
              <a:p>
                <a:endParaRPr lang="en-IN" sz="16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800" b="0" i="0" smtClean="0">
                          <a:latin typeface="Cambria Math" panose="02040503050406030204" pitchFamily="18" charset="0"/>
                        </a:rPr>
                        <m:t> </m:t>
                      </m:r>
                      <m:r>
                        <m:rPr>
                          <m:sty m:val="p"/>
                        </m:rPr>
                        <a:rPr lang="en-US" sz="1800" b="0" i="0" smtClean="0">
                          <a:latin typeface="Cambria Math" panose="02040503050406030204" pitchFamily="18" charset="0"/>
                        </a:rPr>
                        <m:t>and</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then</m:t>
                      </m:r>
                      <m:r>
                        <a:rPr lang="en-US" sz="1800" b="0" i="0" smtClean="0">
                          <a:latin typeface="Cambria Math" panose="02040503050406030204" pitchFamily="18" charset="0"/>
                        </a:rPr>
                        <m:t> </m:t>
                      </m:r>
                      <m:r>
                        <m:rPr>
                          <m:sty m:val="p"/>
                        </m:rPr>
                        <a:rPr lang="en-IN" sz="1800">
                          <a:latin typeface="Cambria Math" panose="02040503050406030204" pitchFamily="18" charset="0"/>
                        </a:rPr>
                        <m:t>p</m:t>
                      </m:r>
                      <m:r>
                        <m:rPr>
                          <m:sty m:val="p"/>
                        </m:rPr>
                        <a:rPr lang="en-US" sz="1800" b="0" i="0" smtClean="0">
                          <a:latin typeface="Cambria Math" panose="02040503050406030204" pitchFamily="18" charset="0"/>
                        </a:rPr>
                        <m:t>ut</m:t>
                      </m:r>
                      <m:r>
                        <a:rPr lang="en-US" sz="1800" b="0" i="0" smtClean="0">
                          <a:latin typeface="Cambria Math" panose="02040503050406030204" pitchFamily="18" charset="0"/>
                        </a:rPr>
                        <m:t> </m:t>
                      </m:r>
                      <m:r>
                        <m:rPr>
                          <m:sty m:val="p"/>
                        </m:rPr>
                        <a:rPr lang="en-IN" sz="1800" i="0">
                          <a:latin typeface="Cambria Math" panose="02040503050406030204" pitchFamily="18" charset="0"/>
                        </a:rPr>
                        <m:t>σ</m:t>
                      </m:r>
                      <m:d>
                        <m:dPr>
                          <m:ctrlPr>
                            <a:rPr lang="en-IN" sz="1800" i="1">
                              <a:latin typeface="Cambria Math" panose="02040503050406030204" pitchFamily="18" charset="0"/>
                            </a:rPr>
                          </m:ctrlPr>
                        </m:dPr>
                        <m:e>
                          <m:r>
                            <m:rPr>
                              <m:sty m:val="p"/>
                            </m:rPr>
                            <a:rPr lang="en-IN" sz="1800" i="0">
                              <a:latin typeface="Cambria Math" panose="02040503050406030204" pitchFamily="18" charset="0"/>
                            </a:rPr>
                            <m:t>z</m:t>
                          </m:r>
                        </m:e>
                      </m:d>
                      <m:r>
                        <a:rPr lang="en-IN" sz="1800" i="0">
                          <a:latin typeface="Cambria Math" panose="02040503050406030204" pitchFamily="18" charset="0"/>
                        </a:rPr>
                        <m:t>= </m:t>
                      </m:r>
                      <m:sSub>
                        <m:sSubPr>
                          <m:ctrlPr>
                            <a:rPr lang="en-IN" sz="1800" i="1">
                              <a:latin typeface="Cambria Math" panose="02040503050406030204" pitchFamily="18" charset="0"/>
                            </a:rPr>
                          </m:ctrlPr>
                        </m:sSubPr>
                        <m:e>
                          <m:r>
                            <m:rPr>
                              <m:sty m:val="p"/>
                            </m:rPr>
                            <a:rPr lang="en-IN" sz="1800" i="0">
                              <a:latin typeface="Cambria Math" panose="02040503050406030204" pitchFamily="18" charset="0"/>
                            </a:rPr>
                            <m:t>h</m:t>
                          </m:r>
                        </m:e>
                        <m:sub>
                          <m:r>
                            <m:rPr>
                              <m:sty m:val="p"/>
                            </m:rPr>
                            <a:rPr lang="en-IN" sz="1800" i="0">
                              <a:latin typeface="Cambria Math" panose="02040503050406030204" pitchFamily="18" charset="0"/>
                            </a:rPr>
                            <m:t>θ</m:t>
                          </m:r>
                        </m:sub>
                      </m:sSub>
                      <m:d>
                        <m:dPr>
                          <m:ctrlPr>
                            <a:rPr lang="en-IN" sz="1800" i="1">
                              <a:latin typeface="Cambria Math" panose="02040503050406030204" pitchFamily="18" charset="0"/>
                            </a:rPr>
                          </m:ctrlPr>
                        </m:dPr>
                        <m:e>
                          <m:r>
                            <m:rPr>
                              <m:sty m:val="p"/>
                            </m:rPr>
                            <a:rPr lang="en-IN" sz="1800" i="0">
                              <a:latin typeface="Cambria Math" panose="02040503050406030204" pitchFamily="18" charset="0"/>
                            </a:rPr>
                            <m:t>x</m:t>
                          </m:r>
                        </m:e>
                      </m:d>
                      <m:r>
                        <a:rPr lang="en-IN" sz="1800" i="0">
                          <a:latin typeface="Cambria Math" panose="02040503050406030204" pitchFamily="18" charset="0"/>
                        </a:rPr>
                        <m:t> </m:t>
                      </m:r>
                      <m:r>
                        <m:rPr>
                          <m:sty m:val="p"/>
                        </m:rPr>
                        <a:rPr lang="en-IN" sz="1800" i="0">
                          <a:latin typeface="Cambria Math" panose="02040503050406030204" pitchFamily="18" charset="0"/>
                        </a:rPr>
                        <m:t>and</m:t>
                      </m:r>
                      <m:r>
                        <a:rPr lang="en-IN" sz="1800" i="0">
                          <a:latin typeface="Cambria Math" panose="02040503050406030204" pitchFamily="18" charset="0"/>
                        </a:rPr>
                        <m:t> </m:t>
                      </m:r>
                      <m:f>
                        <m:fPr>
                          <m:ctrlPr>
                            <a:rPr lang="en-IN" sz="1800" i="1">
                              <a:latin typeface="Cambria Math" panose="02040503050406030204" pitchFamily="18" charset="0"/>
                            </a:rPr>
                          </m:ctrlPr>
                        </m:fPr>
                        <m:num>
                          <m:r>
                            <a:rPr lang="en-IN" sz="1800" i="0">
                              <a:latin typeface="Cambria Math" panose="02040503050406030204" pitchFamily="18" charset="0"/>
                            </a:rPr>
                            <m:t>𝜕</m:t>
                          </m:r>
                          <m:d>
                            <m:dPr>
                              <m:ctrlPr>
                                <a:rPr lang="en-IN" sz="1800" i="1">
                                  <a:latin typeface="Cambria Math" panose="02040503050406030204" pitchFamily="18" charset="0"/>
                                </a:rPr>
                              </m:ctrlPr>
                            </m:dPr>
                            <m:e>
                              <m:sSup>
                                <m:sSupPr>
                                  <m:ctrlPr>
                                    <a:rPr lang="en-IN" sz="1800" i="1">
                                      <a:latin typeface="Cambria Math" panose="02040503050406030204" pitchFamily="18" charset="0"/>
                                    </a:rPr>
                                  </m:ctrlPr>
                                </m:sSupPr>
                                <m:e>
                                  <m:r>
                                    <m:rPr>
                                      <m:sty m:val="p"/>
                                    </m:rPr>
                                    <a:rPr lang="en-IN" sz="1800" i="0">
                                      <a:latin typeface="Cambria Math" panose="02040503050406030204" pitchFamily="18" charset="0"/>
                                    </a:rPr>
                                    <m:t>θ</m:t>
                                  </m:r>
                                </m:e>
                                <m:sup>
                                  <m:r>
                                    <m:rPr>
                                      <m:sty m:val="p"/>
                                    </m:rPr>
                                    <a:rPr lang="en-IN" sz="1800" i="0">
                                      <a:latin typeface="Cambria Math" panose="02040503050406030204" pitchFamily="18" charset="0"/>
                                    </a:rPr>
                                    <m:t>T</m:t>
                                  </m:r>
                                </m:sup>
                              </m:sSup>
                              <m:r>
                                <m:rPr>
                                  <m:sty m:val="p"/>
                                </m:rPr>
                                <a:rPr lang="en-IN" sz="1800" i="0">
                                  <a:latin typeface="Cambria Math" panose="02040503050406030204" pitchFamily="18" charset="0"/>
                                </a:rPr>
                                <m:t>X</m:t>
                              </m:r>
                            </m:e>
                          </m:d>
                        </m:num>
                        <m:den>
                          <m:r>
                            <a:rPr lang="en-IN" sz="1800" i="0">
                              <a:latin typeface="Cambria Math" panose="02040503050406030204" pitchFamily="18" charset="0"/>
                            </a:rPr>
                            <m:t>𝜕</m:t>
                          </m:r>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m:rPr>
                                      <m:sty m:val="p"/>
                                    </m:rPr>
                                    <a:rPr lang="en-IN" sz="1800" i="0">
                                      <a:latin typeface="Cambria Math" panose="02040503050406030204" pitchFamily="18" charset="0"/>
                                    </a:rPr>
                                    <m:t>θ</m:t>
                                  </m:r>
                                </m:e>
                                <m:sub>
                                  <m:r>
                                    <m:rPr>
                                      <m:sty m:val="p"/>
                                    </m:rPr>
                                    <a:rPr lang="en-IN" sz="1800" i="0">
                                      <a:latin typeface="Cambria Math" panose="02040503050406030204" pitchFamily="18" charset="0"/>
                                    </a:rPr>
                                    <m:t>j</m:t>
                                  </m:r>
                                </m:sub>
                              </m:sSub>
                            </m:e>
                          </m:d>
                        </m:den>
                      </m:f>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𝑗</m:t>
                          </m:r>
                        </m:sub>
                      </m:sSub>
                    </m:oMath>
                  </m:oMathPara>
                </a14:m>
                <a:endParaRPr lang="en-IN" sz="1800" dirty="0"/>
              </a:p>
              <a:p>
                <a:endParaRPr lang="en-IN" sz="1600" i="1" dirty="0">
                  <a:latin typeface="Cambria Math" panose="02040503050406030204" pitchFamily="18" charset="0"/>
                </a:endParaRPr>
              </a:p>
              <a:p>
                <a:endParaRPr lang="en-IN"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IN" sz="1500" i="1" smtClean="0">
                              <a:latin typeface="Cambria Math" panose="02040503050406030204" pitchFamily="18" charset="0"/>
                            </a:rPr>
                          </m:ctrlPr>
                        </m:fPr>
                        <m:num>
                          <m:r>
                            <a:rPr lang="en-IN" sz="1500" i="0">
                              <a:latin typeface="Cambria Math" panose="02040503050406030204" pitchFamily="18" charset="0"/>
                            </a:rPr>
                            <m:t>𝜕</m:t>
                          </m:r>
                          <m:d>
                            <m:dPr>
                              <m:ctrlPr>
                                <a:rPr lang="en-IN" sz="1500" i="1">
                                  <a:latin typeface="Cambria Math" panose="02040503050406030204" pitchFamily="18" charset="0"/>
                                </a:rPr>
                              </m:ctrlPr>
                            </m:dPr>
                            <m:e>
                              <m:r>
                                <m:rPr>
                                  <m:sty m:val="p"/>
                                </m:rPr>
                                <a:rPr lang="en-IN" sz="1500" i="0">
                                  <a:latin typeface="Cambria Math" panose="02040503050406030204" pitchFamily="18" charset="0"/>
                                </a:rPr>
                                <m:t>J</m:t>
                              </m:r>
                              <m:d>
                                <m:dPr>
                                  <m:ctrlPr>
                                    <a:rPr lang="en-IN" sz="1500" i="1">
                                      <a:latin typeface="Cambria Math" panose="02040503050406030204" pitchFamily="18" charset="0"/>
                                    </a:rPr>
                                  </m:ctrlPr>
                                </m:dPr>
                                <m:e>
                                  <m:r>
                                    <m:rPr>
                                      <m:sty m:val="p"/>
                                    </m:rPr>
                                    <a:rPr lang="en-IN" sz="1500" i="0">
                                      <a:latin typeface="Cambria Math" panose="02040503050406030204" pitchFamily="18" charset="0"/>
                                    </a:rPr>
                                    <m:t>θ</m:t>
                                  </m:r>
                                </m:e>
                              </m:d>
                            </m:e>
                          </m:d>
                        </m:num>
                        <m:den>
                          <m:r>
                            <a:rPr lang="en-IN" sz="1500" i="0">
                              <a:latin typeface="Cambria Math" panose="02040503050406030204" pitchFamily="18" charset="0"/>
                            </a:rPr>
                            <m:t>𝜕</m:t>
                          </m:r>
                          <m:d>
                            <m:dPr>
                              <m:ctrlPr>
                                <a:rPr lang="en-IN" sz="1500" i="1">
                                  <a:latin typeface="Cambria Math" panose="02040503050406030204" pitchFamily="18" charset="0"/>
                                </a:rPr>
                              </m:ctrlPr>
                            </m:dPr>
                            <m:e>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θ</m:t>
                                  </m:r>
                                </m:e>
                                <m:sub>
                                  <m:r>
                                    <m:rPr>
                                      <m:sty m:val="p"/>
                                    </m:rPr>
                                    <a:rPr lang="en-IN" sz="1500" i="0">
                                      <a:latin typeface="Cambria Math" panose="02040503050406030204" pitchFamily="18" charset="0"/>
                                    </a:rPr>
                                    <m:t>j</m:t>
                                  </m:r>
                                </m:sub>
                              </m:sSub>
                            </m:e>
                          </m:d>
                        </m:den>
                      </m:f>
                      <m:r>
                        <a:rPr lang="en-US" sz="1500" b="0" i="0" smtClean="0">
                          <a:latin typeface="Cambria Math" panose="02040503050406030204" pitchFamily="18" charset="0"/>
                        </a:rPr>
                        <m:t>=</m:t>
                      </m:r>
                      <m:r>
                        <a:rPr lang="en-IN" sz="1500" i="0">
                          <a:latin typeface="Cambria Math" panose="02040503050406030204" pitchFamily="18" charset="0"/>
                        </a:rPr>
                        <m:t>−</m:t>
                      </m:r>
                      <m:f>
                        <m:fPr>
                          <m:ctrlPr>
                            <a:rPr lang="en-IN" sz="1500" i="1">
                              <a:latin typeface="Cambria Math" panose="02040503050406030204" pitchFamily="18" charset="0"/>
                            </a:rPr>
                          </m:ctrlPr>
                        </m:fPr>
                        <m:num>
                          <m:r>
                            <a:rPr lang="en-IN" sz="1500" i="0">
                              <a:latin typeface="Cambria Math" panose="02040503050406030204" pitchFamily="18" charset="0"/>
                            </a:rPr>
                            <m:t>1</m:t>
                          </m:r>
                        </m:num>
                        <m:den>
                          <m:r>
                            <m:rPr>
                              <m:sty m:val="p"/>
                            </m:rPr>
                            <a:rPr lang="en-IN" sz="1500" i="0">
                              <a:latin typeface="Cambria Math" panose="02040503050406030204" pitchFamily="18" charset="0"/>
                            </a:rPr>
                            <m:t>m</m:t>
                          </m:r>
                        </m:den>
                      </m:f>
                      <m:d>
                        <m:dPr>
                          <m:begChr m:val="["/>
                          <m:endChr m:val="]"/>
                          <m:ctrlPr>
                            <a:rPr lang="en-IN" sz="1500" i="1">
                              <a:latin typeface="Cambria Math" panose="02040503050406030204" pitchFamily="18" charset="0"/>
                            </a:rPr>
                          </m:ctrlPr>
                        </m:dPr>
                        <m:e>
                          <m:nary>
                            <m:naryPr>
                              <m:chr m:val="∑"/>
                              <m:limLoc m:val="undOvr"/>
                              <m:ctrlPr>
                                <a:rPr lang="en-IN" sz="1500" i="1">
                                  <a:latin typeface="Cambria Math" panose="02040503050406030204" pitchFamily="18" charset="0"/>
                                </a:rPr>
                              </m:ctrlPr>
                            </m:naryPr>
                            <m:sub>
                              <m:r>
                                <m:rPr>
                                  <m:sty m:val="p"/>
                                </m:rPr>
                                <a:rPr lang="en-IN" sz="1500" i="0">
                                  <a:latin typeface="Cambria Math" panose="02040503050406030204" pitchFamily="18" charset="0"/>
                                </a:rPr>
                                <m:t>i</m:t>
                              </m:r>
                              <m:r>
                                <a:rPr lang="en-IN" sz="1500" i="0">
                                  <a:latin typeface="Cambria Math" panose="02040503050406030204" pitchFamily="18" charset="0"/>
                                </a:rPr>
                                <m:t>=</m:t>
                              </m:r>
                              <m:r>
                                <a:rPr lang="en-IN" sz="1500" i="0">
                                  <a:latin typeface="Cambria Math" panose="02040503050406030204" pitchFamily="18" charset="0"/>
                                </a:rPr>
                                <m:t>1</m:t>
                              </m:r>
                            </m:sub>
                            <m:sup>
                              <m:r>
                                <m:rPr>
                                  <m:sty m:val="p"/>
                                </m:rPr>
                                <a:rPr lang="en-IN" sz="1500" i="0">
                                  <a:latin typeface="Cambria Math" panose="02040503050406030204" pitchFamily="18" charset="0"/>
                                </a:rPr>
                                <m:t>m</m:t>
                              </m:r>
                            </m:sup>
                            <m:e>
                              <m:d>
                                <m:dPr>
                                  <m:begChr m:val="{"/>
                                  <m:endChr m:val="}"/>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y</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r>
                                    <a:rPr lang="en-IN" sz="1500" i="0">
                                      <a:latin typeface="Cambria Math" panose="02040503050406030204" pitchFamily="18" charset="0"/>
                                    </a:rPr>
                                    <m:t>∗</m:t>
                                  </m:r>
                                  <m:f>
                                    <m:fPr>
                                      <m:ctrlPr>
                                        <a:rPr lang="en-IN" sz="1500" i="1">
                                          <a:latin typeface="Cambria Math" panose="02040503050406030204" pitchFamily="18" charset="0"/>
                                        </a:rPr>
                                      </m:ctrlPr>
                                    </m:fPr>
                                    <m:num>
                                      <m:r>
                                        <a:rPr lang="en-IN" sz="1500" i="0">
                                          <a:latin typeface="Cambria Math" panose="02040503050406030204" pitchFamily="18" charset="0"/>
                                        </a:rPr>
                                        <m:t>1</m:t>
                                      </m:r>
                                    </m:num>
                                    <m:den>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den>
                                  </m:f>
                                  <m:r>
                                    <a:rPr lang="en-IN" sz="1500" i="0">
                                      <a:latin typeface="Cambria Math" panose="02040503050406030204" pitchFamily="18" charset="0"/>
                                    </a:rPr>
                                    <m:t>∗</m:t>
                                  </m:r>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d>
                                    <m:dPr>
                                      <m:ctrlPr>
                                        <a:rPr lang="en-IN" sz="1500" i="1">
                                          <a:latin typeface="Cambria Math" panose="02040503050406030204" pitchFamily="18" charset="0"/>
                                        </a:rPr>
                                      </m:ctrlPr>
                                    </m:dPr>
                                    <m:e>
                                      <m:r>
                                        <a:rPr lang="en-IN" sz="1500" i="0">
                                          <a:latin typeface="Cambria Math" panose="02040503050406030204" pitchFamily="18" charset="0"/>
                                        </a:rPr>
                                        <m:t>1</m:t>
                                      </m:r>
                                      <m:r>
                                        <a:rPr lang="en-IN" sz="1500" i="0">
                                          <a:latin typeface="Cambria Math" panose="02040503050406030204" pitchFamily="18" charset="0"/>
                                        </a:rPr>
                                        <m:t>−</m:t>
                                      </m:r>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e>
                                  </m:d>
                                  <m:r>
                                    <a:rPr lang="en-IN" sz="1500" i="0">
                                      <a:latin typeface="Cambria Math" panose="02040503050406030204" pitchFamily="18" charset="0"/>
                                    </a:rPr>
                                    <m:t>∗</m:t>
                                  </m:r>
                                  <m:sSubSup>
                                    <m:sSubSupPr>
                                      <m:ctrlPr>
                                        <a:rPr lang="en-IN" sz="1500" i="1">
                                          <a:latin typeface="Cambria Math" panose="02040503050406030204" pitchFamily="18" charset="0"/>
                                        </a:rPr>
                                      </m:ctrlPr>
                                    </m:sSubSupPr>
                                    <m:e>
                                      <m:r>
                                        <m:rPr>
                                          <m:sty m:val="p"/>
                                        </m:rPr>
                                        <a:rPr lang="en-IN" sz="1500" i="0">
                                          <a:latin typeface="Cambria Math" panose="02040503050406030204" pitchFamily="18" charset="0"/>
                                        </a:rPr>
                                        <m:t>x</m:t>
                                      </m:r>
                                    </m:e>
                                    <m:sub>
                                      <m:r>
                                        <m:rPr>
                                          <m:sty m:val="p"/>
                                        </m:rPr>
                                        <a:rPr lang="en-IN" sz="1500" i="0">
                                          <a:latin typeface="Cambria Math" panose="02040503050406030204" pitchFamily="18" charset="0"/>
                                        </a:rPr>
                                        <m:t>j</m:t>
                                      </m:r>
                                    </m:sub>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bSup>
                                </m:e>
                              </m:d>
                              <m:r>
                                <a:rPr lang="en-IN" sz="1500" i="0">
                                  <a:latin typeface="Cambria Math" panose="02040503050406030204" pitchFamily="18" charset="0"/>
                                </a:rPr>
                                <m:t>+</m:t>
                              </m:r>
                              <m:nary>
                                <m:naryPr>
                                  <m:chr m:val="∑"/>
                                  <m:limLoc m:val="undOvr"/>
                                  <m:ctrlPr>
                                    <a:rPr lang="en-IN" sz="1500" i="1">
                                      <a:latin typeface="Cambria Math" panose="02040503050406030204" pitchFamily="18" charset="0"/>
                                    </a:rPr>
                                  </m:ctrlPr>
                                </m:naryPr>
                                <m:sub>
                                  <m:r>
                                    <m:rPr>
                                      <m:sty m:val="p"/>
                                    </m:rPr>
                                    <a:rPr lang="en-IN" sz="1500" i="0">
                                      <a:latin typeface="Cambria Math" panose="02040503050406030204" pitchFamily="18" charset="0"/>
                                    </a:rPr>
                                    <m:t>i</m:t>
                                  </m:r>
                                  <m:r>
                                    <a:rPr lang="en-IN" sz="1500" i="0">
                                      <a:latin typeface="Cambria Math" panose="02040503050406030204" pitchFamily="18" charset="0"/>
                                    </a:rPr>
                                    <m:t>=</m:t>
                                  </m:r>
                                  <m:r>
                                    <a:rPr lang="en-IN" sz="1500" i="0">
                                      <a:latin typeface="Cambria Math" panose="02040503050406030204" pitchFamily="18" charset="0"/>
                                    </a:rPr>
                                    <m:t>1</m:t>
                                  </m:r>
                                </m:sub>
                                <m:sup>
                                  <m:r>
                                    <m:rPr>
                                      <m:sty m:val="p"/>
                                    </m:rPr>
                                    <a:rPr lang="en-IN" sz="1500" i="0">
                                      <a:latin typeface="Cambria Math" panose="02040503050406030204" pitchFamily="18" charset="0"/>
                                    </a:rPr>
                                    <m:t>m</m:t>
                                  </m:r>
                                </m:sup>
                                <m:e>
                                  <m:d>
                                    <m:dPr>
                                      <m:begChr m:val="{"/>
                                      <m:endChr m:val="}"/>
                                      <m:ctrlPr>
                                        <a:rPr lang="en-IN" sz="1500" i="1">
                                          <a:latin typeface="Cambria Math" panose="02040503050406030204" pitchFamily="18" charset="0"/>
                                        </a:rPr>
                                      </m:ctrlPr>
                                    </m:dPr>
                                    <m:e>
                                      <m:d>
                                        <m:dPr>
                                          <m:ctrlPr>
                                            <a:rPr lang="en-IN" sz="1500" i="1">
                                              <a:latin typeface="Cambria Math" panose="02040503050406030204" pitchFamily="18" charset="0"/>
                                            </a:rPr>
                                          </m:ctrlPr>
                                        </m:dPr>
                                        <m:e>
                                          <m:r>
                                            <a:rPr lang="en-IN" sz="1500" i="0">
                                              <a:latin typeface="Cambria Math" panose="02040503050406030204" pitchFamily="18" charset="0"/>
                                            </a:rPr>
                                            <m:t>1</m:t>
                                          </m:r>
                                          <m:r>
                                            <a:rPr lang="en-IN" sz="1500" i="0">
                                              <a:latin typeface="Cambria Math" panose="02040503050406030204" pitchFamily="18" charset="0"/>
                                            </a:rPr>
                                            <m:t>−</m:t>
                                          </m:r>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y</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r>
                                        <a:rPr lang="en-IN" sz="1500" i="0">
                                          <a:latin typeface="Cambria Math" panose="02040503050406030204" pitchFamily="18" charset="0"/>
                                        </a:rPr>
                                        <m:t>∗</m:t>
                                      </m:r>
                                      <m:f>
                                        <m:fPr>
                                          <m:ctrlPr>
                                            <a:rPr lang="en-IN" sz="1500" i="1">
                                              <a:latin typeface="Cambria Math" panose="02040503050406030204" pitchFamily="18" charset="0"/>
                                            </a:rPr>
                                          </m:ctrlPr>
                                        </m:fPr>
                                        <m:num>
                                          <m:r>
                                            <a:rPr lang="en-IN" sz="1500" i="0">
                                              <a:latin typeface="Cambria Math" panose="02040503050406030204" pitchFamily="18" charset="0"/>
                                            </a:rPr>
                                            <m:t>1</m:t>
                                          </m:r>
                                        </m:num>
                                        <m:den>
                                          <m:d>
                                            <m:dPr>
                                              <m:ctrlPr>
                                                <a:rPr lang="en-IN" sz="1500" i="1">
                                                  <a:latin typeface="Cambria Math" panose="02040503050406030204" pitchFamily="18" charset="0"/>
                                                </a:rPr>
                                              </m:ctrlPr>
                                            </m:dPr>
                                            <m:e>
                                              <m:r>
                                                <a:rPr lang="en-IN" sz="1500" i="0">
                                                  <a:latin typeface="Cambria Math" panose="02040503050406030204" pitchFamily="18" charset="0"/>
                                                </a:rPr>
                                                <m:t>1</m:t>
                                              </m:r>
                                              <m:r>
                                                <a:rPr lang="en-IN" sz="1500" i="0">
                                                  <a:latin typeface="Cambria Math" panose="02040503050406030204" pitchFamily="18" charset="0"/>
                                                </a:rPr>
                                                <m:t>−</m:t>
                                              </m:r>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e>
                                          </m:d>
                                        </m:den>
                                      </m:f>
                                      <m:r>
                                        <a:rPr lang="en-IN" sz="1500" i="0">
                                          <a:latin typeface="Cambria Math" panose="02040503050406030204" pitchFamily="18" charset="0"/>
                                        </a:rPr>
                                        <m:t>∗</m:t>
                                      </m:r>
                                      <m:d>
                                        <m:dPr>
                                          <m:ctrlPr>
                                            <a:rPr lang="en-IN" sz="1500" i="1">
                                              <a:latin typeface="Cambria Math" panose="02040503050406030204" pitchFamily="18" charset="0"/>
                                            </a:rPr>
                                          </m:ctrlPr>
                                        </m:dPr>
                                        <m:e>
                                          <m:r>
                                            <a:rPr lang="en-US" sz="1500" b="0" i="0" smtClean="0">
                                              <a:latin typeface="Cambria Math" panose="02040503050406030204" pitchFamily="18" charset="0"/>
                                            </a:rPr>
                                            <m:t>−</m:t>
                                          </m:r>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d>
                                            <m:dPr>
                                              <m:ctrlPr>
                                                <a:rPr lang="en-IN" sz="1500" i="1">
                                                  <a:latin typeface="Cambria Math" panose="02040503050406030204" pitchFamily="18" charset="0"/>
                                                </a:rPr>
                                              </m:ctrlPr>
                                            </m:dPr>
                                            <m:e>
                                              <m:r>
                                                <a:rPr lang="en-IN" sz="1500" i="0">
                                                  <a:latin typeface="Cambria Math" panose="02040503050406030204" pitchFamily="18" charset="0"/>
                                                </a:rPr>
                                                <m:t>1</m:t>
                                              </m:r>
                                              <m:r>
                                                <a:rPr lang="en-IN" sz="1500" i="0">
                                                  <a:latin typeface="Cambria Math" panose="02040503050406030204" pitchFamily="18" charset="0"/>
                                                </a:rPr>
                                                <m:t>−</m:t>
                                              </m:r>
                                              <m:sSub>
                                                <m:sSubPr>
                                                  <m:ctrlPr>
                                                    <a:rPr lang="en-IN" sz="1500" i="1">
                                                      <a:latin typeface="Cambria Math" panose="02040503050406030204" pitchFamily="18" charset="0"/>
                                                    </a:rPr>
                                                  </m:ctrlPr>
                                                </m:sSubPr>
                                                <m:e>
                                                  <m:r>
                                                    <m:rPr>
                                                      <m:sty m:val="p"/>
                                                    </m:rPr>
                                                    <a:rPr lang="en-IN" sz="1500" i="0">
                                                      <a:latin typeface="Cambria Math" panose="02040503050406030204" pitchFamily="18" charset="0"/>
                                                    </a:rPr>
                                                    <m:t>h</m:t>
                                                  </m:r>
                                                </m:e>
                                                <m:sub>
                                                  <m:r>
                                                    <m:rPr>
                                                      <m:sty m:val="p"/>
                                                    </m:rPr>
                                                    <a:rPr lang="en-IN" sz="1500" i="0">
                                                      <a:latin typeface="Cambria Math" panose="02040503050406030204" pitchFamily="18" charset="0"/>
                                                    </a:rPr>
                                                    <m:t>θ</m:t>
                                                  </m:r>
                                                </m:sub>
                                              </m:sSub>
                                              <m:d>
                                                <m:dPr>
                                                  <m:ctrlPr>
                                                    <a:rPr lang="en-IN" sz="1500" i="1">
                                                      <a:latin typeface="Cambria Math" panose="02040503050406030204" pitchFamily="18" charset="0"/>
                                                    </a:rPr>
                                                  </m:ctrlPr>
                                                </m:dPr>
                                                <m:e>
                                                  <m:sSup>
                                                    <m:sSupPr>
                                                      <m:ctrlPr>
                                                        <a:rPr lang="en-IN" sz="1500" i="1">
                                                          <a:latin typeface="Cambria Math" panose="02040503050406030204" pitchFamily="18" charset="0"/>
                                                        </a:rPr>
                                                      </m:ctrlPr>
                                                    </m:sSupPr>
                                                    <m:e>
                                                      <m:r>
                                                        <m:rPr>
                                                          <m:sty m:val="p"/>
                                                        </m:rPr>
                                                        <a:rPr lang="en-IN" sz="1500" i="0">
                                                          <a:latin typeface="Cambria Math" panose="02040503050406030204" pitchFamily="18" charset="0"/>
                                                        </a:rPr>
                                                        <m:t>x</m:t>
                                                      </m:r>
                                                    </m:e>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p>
                                                </m:e>
                                              </m:d>
                                            </m:e>
                                          </m:d>
                                        </m:e>
                                      </m:d>
                                      <m:r>
                                        <a:rPr lang="en-IN" sz="1500" i="0">
                                          <a:latin typeface="Cambria Math" panose="02040503050406030204" pitchFamily="18" charset="0"/>
                                        </a:rPr>
                                        <m:t>∗</m:t>
                                      </m:r>
                                      <m:sSubSup>
                                        <m:sSubSupPr>
                                          <m:ctrlPr>
                                            <a:rPr lang="en-IN" sz="1500" i="1">
                                              <a:latin typeface="Cambria Math" panose="02040503050406030204" pitchFamily="18" charset="0"/>
                                            </a:rPr>
                                          </m:ctrlPr>
                                        </m:sSubSupPr>
                                        <m:e>
                                          <m:r>
                                            <m:rPr>
                                              <m:sty m:val="p"/>
                                            </m:rPr>
                                            <a:rPr lang="en-IN" sz="1500" i="0">
                                              <a:latin typeface="Cambria Math" panose="02040503050406030204" pitchFamily="18" charset="0"/>
                                            </a:rPr>
                                            <m:t>x</m:t>
                                          </m:r>
                                        </m:e>
                                        <m:sub>
                                          <m:r>
                                            <m:rPr>
                                              <m:sty m:val="p"/>
                                            </m:rPr>
                                            <a:rPr lang="en-IN" sz="1500" i="0">
                                              <a:latin typeface="Cambria Math" panose="02040503050406030204" pitchFamily="18" charset="0"/>
                                            </a:rPr>
                                            <m:t>j</m:t>
                                          </m:r>
                                        </m:sub>
                                        <m:sup>
                                          <m:d>
                                            <m:dPr>
                                              <m:ctrlPr>
                                                <a:rPr lang="en-IN" sz="1500" i="1">
                                                  <a:latin typeface="Cambria Math" panose="02040503050406030204" pitchFamily="18" charset="0"/>
                                                </a:rPr>
                                              </m:ctrlPr>
                                            </m:dPr>
                                            <m:e>
                                              <m:r>
                                                <m:rPr>
                                                  <m:sty m:val="p"/>
                                                </m:rPr>
                                                <a:rPr lang="en-IN" sz="1500" i="0">
                                                  <a:latin typeface="Cambria Math" panose="02040503050406030204" pitchFamily="18" charset="0"/>
                                                </a:rPr>
                                                <m:t>i</m:t>
                                              </m:r>
                                            </m:e>
                                          </m:d>
                                        </m:sup>
                                      </m:sSubSup>
                                    </m:e>
                                  </m:d>
                                </m:e>
                              </m:nary>
                            </m:e>
                          </m:nary>
                        </m:e>
                      </m:d>
                    </m:oMath>
                  </m:oMathPara>
                </a14:m>
                <a:endParaRPr lang="en-IN" sz="1500" dirty="0"/>
              </a:p>
              <a:p>
                <a:endParaRPr lang="en-IN" sz="2000" dirty="0"/>
              </a:p>
            </p:txBody>
          </p:sp>
        </mc:Choice>
        <mc:Fallback xmlns="">
          <p:sp>
            <p:nvSpPr>
              <p:cNvPr id="127" name="Google Shape;127;p16"/>
              <p:cNvSpPr txBox="1">
                <a:spLocks noGrp="1" noRot="1" noChangeAspect="1" noMove="1" noResize="1" noEditPoints="1" noAdjustHandles="1" noChangeArrowheads="1" noChangeShapeType="1" noTextEdit="1"/>
              </p:cNvSpPr>
              <p:nvPr>
                <p:ph type="subTitle" idx="1"/>
              </p:nvPr>
            </p:nvSpPr>
            <p:spPr>
              <a:xfrm>
                <a:off x="242597" y="1174201"/>
                <a:ext cx="11653934" cy="5481959"/>
              </a:xfrm>
              <a:prstGeom prst="rect">
                <a:avLst/>
              </a:prstGeom>
              <a:blipFill>
                <a:blip r:embed="rId3"/>
                <a:stretch>
                  <a:fillRect/>
                </a:stretch>
              </a:blipFill>
              <a:ln/>
            </p:spPr>
            <p:txBody>
              <a:bodyPr/>
              <a:lstStyle/>
              <a:p>
                <a:r>
                  <a:rPr lang="en-US">
                    <a:noFill/>
                  </a:rPr>
                  <a:t> </a:t>
                </a:r>
              </a:p>
            </p:txBody>
          </p:sp>
        </mc:Fallback>
      </mc:AlternateContent>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5497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408992" y="0"/>
            <a:ext cx="8201608" cy="9887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6000"/>
              <a:buFont typeface="Times New Roman"/>
              <a:buNone/>
            </a:pPr>
            <a:r>
              <a:rPr lang="en-US" sz="6000" dirty="0">
                <a:solidFill>
                  <a:schemeClr val="accent1"/>
                </a:solidFill>
                <a:latin typeface="Times New Roman"/>
                <a:ea typeface="Times New Roman"/>
                <a:cs typeface="Times New Roman"/>
                <a:sym typeface="Times New Roman"/>
              </a:rPr>
              <a:t> </a:t>
            </a:r>
            <a:r>
              <a:rPr lang="en-US" sz="4000" dirty="0">
                <a:solidFill>
                  <a:schemeClr val="accent1"/>
                </a:solidFill>
                <a:latin typeface="Times New Roman"/>
                <a:ea typeface="Times New Roman"/>
                <a:cs typeface="Times New Roman"/>
                <a:sym typeface="Times New Roman"/>
              </a:rPr>
              <a:t>Optimization of cost function(cont.):     </a:t>
            </a:r>
            <a:endParaRPr sz="4000" dirty="0"/>
          </a:p>
        </p:txBody>
      </p:sp>
      <mc:AlternateContent xmlns:mc="http://schemas.openxmlformats.org/markup-compatibility/2006" xmlns:a14="http://schemas.microsoft.com/office/drawing/2010/main">
        <mc:Choice Requires="a14">
          <p:sp>
            <p:nvSpPr>
              <p:cNvPr id="127" name="Google Shape;127;p16"/>
              <p:cNvSpPr txBox="1">
                <a:spLocks noGrp="1"/>
              </p:cNvSpPr>
              <p:nvPr>
                <p:ph type="subTitle" idx="1"/>
              </p:nvPr>
            </p:nvSpPr>
            <p:spPr>
              <a:xfrm>
                <a:off x="408992" y="1184988"/>
                <a:ext cx="11515529" cy="5171362"/>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rmAutofit fontScale="85000" lnSpcReduction="20000"/>
              </a:bodyPr>
              <a:lstStyle/>
              <a:p>
                <a:pPr algn="l"/>
                <a:r>
                  <a:rPr lang="en-IN" sz="2400" dirty="0">
                    <a:latin typeface="Times New Roman" panose="02020603050405020304" pitchFamily="18" charset="0"/>
                    <a:cs typeface="Times New Roman" panose="02020603050405020304" pitchFamily="18" charset="0"/>
                  </a:rPr>
                  <a:t>     Now  Simplifying those terms </a:t>
                </a:r>
                <a:r>
                  <a:rPr lang="en-IN" dirty="0">
                    <a:latin typeface="Times New Roman" panose="02020603050405020304" pitchFamily="18" charset="0"/>
                    <a:cs typeface="Times New Roman" panose="02020603050405020304" pitchFamily="18" charset="0"/>
                  </a:rPr>
                  <a:t>we get</a:t>
                </a:r>
                <a:endParaRPr lang="en-IN"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IN" sz="2400" i="1">
                              <a:latin typeface="Cambria Math" panose="02040503050406030204" pitchFamily="18" charset="0"/>
                            </a:rPr>
                          </m:ctrlPr>
                        </m:fPr>
                        <m:num>
                          <m:r>
                            <a:rPr lang="en-IN" sz="2400" i="0">
                              <a:latin typeface="Cambria Math" panose="02040503050406030204" pitchFamily="18" charset="0"/>
                            </a:rPr>
                            <m:t>𝜕</m:t>
                          </m:r>
                          <m:d>
                            <m:dPr>
                              <m:ctrlPr>
                                <a:rPr lang="en-IN" sz="2400" i="1">
                                  <a:latin typeface="Cambria Math" panose="02040503050406030204" pitchFamily="18" charset="0"/>
                                </a:rPr>
                              </m:ctrlPr>
                            </m:dPr>
                            <m:e>
                              <m:r>
                                <m:rPr>
                                  <m:sty m:val="p"/>
                                </m:rPr>
                                <a:rPr lang="en-IN" sz="2400" i="0">
                                  <a:latin typeface="Cambria Math" panose="02040503050406030204" pitchFamily="18" charset="0"/>
                                </a:rPr>
                                <m:t>J</m:t>
                              </m:r>
                              <m:d>
                                <m:dPr>
                                  <m:ctrlPr>
                                    <a:rPr lang="en-IN" sz="2400" i="1">
                                      <a:latin typeface="Cambria Math" panose="02040503050406030204" pitchFamily="18" charset="0"/>
                                    </a:rPr>
                                  </m:ctrlPr>
                                </m:dPr>
                                <m:e>
                                  <m:r>
                                    <m:rPr>
                                      <m:sty m:val="p"/>
                                    </m:rPr>
                                    <a:rPr lang="en-IN" sz="2400" i="0">
                                      <a:latin typeface="Cambria Math" panose="02040503050406030204" pitchFamily="18" charset="0"/>
                                    </a:rPr>
                                    <m:t>θ</m:t>
                                  </m:r>
                                </m:e>
                              </m:d>
                            </m:e>
                          </m:d>
                        </m:num>
                        <m:den>
                          <m:r>
                            <a:rPr lang="en-IN" sz="2400" i="0">
                              <a:latin typeface="Cambria Math" panose="02040503050406030204" pitchFamily="18" charset="0"/>
                            </a:rPr>
                            <m:t>𝜕</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θ</m:t>
                                  </m:r>
                                </m:e>
                                <m:sub>
                                  <m:r>
                                    <m:rPr>
                                      <m:sty m:val="p"/>
                                    </m:rPr>
                                    <a:rPr lang="en-IN" sz="2400" i="0">
                                      <a:latin typeface="Cambria Math" panose="02040503050406030204" pitchFamily="18" charset="0"/>
                                    </a:rPr>
                                    <m:t>j</m:t>
                                  </m:r>
                                </m:sub>
                              </m:sSub>
                            </m:e>
                          </m:d>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0">
                              <a:latin typeface="Cambria Math" panose="02040503050406030204" pitchFamily="18" charset="0"/>
                            </a:rPr>
                            <m:t>1</m:t>
                          </m:r>
                        </m:num>
                        <m:den>
                          <m:r>
                            <m:rPr>
                              <m:sty m:val="p"/>
                            </m:rPr>
                            <a:rPr lang="en-IN" sz="2400" i="0">
                              <a:latin typeface="Cambria Math" panose="02040503050406030204" pitchFamily="18" charset="0"/>
                            </a:rPr>
                            <m:t>m</m:t>
                          </m:r>
                        </m:den>
                      </m:f>
                      <m:d>
                        <m:dPr>
                          <m:begChr m:val="["/>
                          <m:endChr m:val="]"/>
                          <m:ctrlPr>
                            <a:rPr lang="en-IN" sz="2400" i="1">
                              <a:latin typeface="Cambria Math" panose="02040503050406030204" pitchFamily="18" charset="0"/>
                            </a:rPr>
                          </m:ctrlPr>
                        </m:dPr>
                        <m:e>
                          <m:nary>
                            <m:naryPr>
                              <m:chr m:val="∑"/>
                              <m:limLoc m:val="undOvr"/>
                              <m:ctrlPr>
                                <a:rPr lang="en-IN" sz="2400" i="1">
                                  <a:latin typeface="Cambria Math" panose="02040503050406030204" pitchFamily="18" charset="0"/>
                                </a:rPr>
                              </m:ctrlPr>
                            </m:naryPr>
                            <m:sub>
                              <m:r>
                                <m:rPr>
                                  <m:sty m:val="p"/>
                                </m:rPr>
                                <a:rPr lang="en-IN" sz="2400" i="0">
                                  <a:latin typeface="Cambria Math" panose="02040503050406030204" pitchFamily="18" charset="0"/>
                                </a:rPr>
                                <m:t>i</m:t>
                              </m:r>
                              <m:r>
                                <a:rPr lang="en-IN" sz="2400" i="0">
                                  <a:latin typeface="Cambria Math" panose="02040503050406030204" pitchFamily="18" charset="0"/>
                                </a:rPr>
                                <m:t>=</m:t>
                              </m:r>
                              <m:r>
                                <a:rPr lang="en-IN" sz="2400" i="0">
                                  <a:latin typeface="Cambria Math" panose="02040503050406030204" pitchFamily="18" charset="0"/>
                                </a:rPr>
                                <m:t>1</m:t>
                              </m:r>
                            </m:sub>
                            <m:sup>
                              <m:r>
                                <m:rPr>
                                  <m:sty m:val="p"/>
                                </m:rPr>
                                <a:rPr lang="en-IN" sz="2400" i="0">
                                  <a:latin typeface="Cambria Math" panose="02040503050406030204" pitchFamily="18" charset="0"/>
                                </a:rPr>
                                <m:t>m</m:t>
                              </m:r>
                            </m:sup>
                            <m:e>
                              <m:d>
                                <m:dPr>
                                  <m:begChr m:val="{"/>
                                  <m:endChr m:val="}"/>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d>
                                    <m:dPr>
                                      <m:ctrlPr>
                                        <a:rPr lang="en-IN" sz="2400" i="1">
                                          <a:latin typeface="Cambria Math" panose="02040503050406030204" pitchFamily="18" charset="0"/>
                                        </a:rPr>
                                      </m:ctrlPr>
                                    </m:dPr>
                                    <m:e>
                                      <m:r>
                                        <a:rPr lang="en-IN" sz="2400" i="0">
                                          <a:latin typeface="Cambria Math" panose="02040503050406030204" pitchFamily="18" charset="0"/>
                                        </a:rPr>
                                        <m:t>1</m:t>
                                      </m:r>
                                      <m:r>
                                        <a:rPr lang="en-IN" sz="2400" i="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e>
                                  </m:d>
                                  <m:r>
                                    <a:rPr lang="en-IN" sz="2400" i="0">
                                      <a:latin typeface="Cambria Math" panose="02040503050406030204" pitchFamily="18" charset="0"/>
                                    </a:rPr>
                                    <m:t>∗</m:t>
                                  </m:r>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x</m:t>
                                      </m:r>
                                    </m:e>
                                    <m:sub>
                                      <m:r>
                                        <m:rPr>
                                          <m:sty m:val="p"/>
                                        </m:rPr>
                                        <a:rPr lang="en-IN" sz="2400" i="0">
                                          <a:latin typeface="Cambria Math" panose="02040503050406030204" pitchFamily="18" charset="0"/>
                                        </a:rPr>
                                        <m:t>j</m:t>
                                      </m:r>
                                    </m:sub>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bSup>
                                </m:e>
                              </m:d>
                              <m:r>
                                <a:rPr lang="en-IN" sz="2400" i="0">
                                  <a:latin typeface="Cambria Math" panose="02040503050406030204" pitchFamily="18" charset="0"/>
                                </a:rPr>
                                <m:t>−</m:t>
                              </m:r>
                              <m:nary>
                                <m:naryPr>
                                  <m:chr m:val="∑"/>
                                  <m:limLoc m:val="undOvr"/>
                                  <m:ctrlPr>
                                    <a:rPr lang="en-IN" sz="2400" i="1">
                                      <a:latin typeface="Cambria Math" panose="02040503050406030204" pitchFamily="18" charset="0"/>
                                    </a:rPr>
                                  </m:ctrlPr>
                                </m:naryPr>
                                <m:sub>
                                  <m:r>
                                    <m:rPr>
                                      <m:sty m:val="p"/>
                                    </m:rPr>
                                    <a:rPr lang="en-IN" sz="2400" i="0">
                                      <a:latin typeface="Cambria Math" panose="02040503050406030204" pitchFamily="18" charset="0"/>
                                    </a:rPr>
                                    <m:t>i</m:t>
                                  </m:r>
                                  <m:r>
                                    <a:rPr lang="en-IN" sz="2400" i="0">
                                      <a:latin typeface="Cambria Math" panose="02040503050406030204" pitchFamily="18" charset="0"/>
                                    </a:rPr>
                                    <m:t>=</m:t>
                                  </m:r>
                                  <m:r>
                                    <a:rPr lang="en-IN" sz="2400" i="0">
                                      <a:latin typeface="Cambria Math" panose="02040503050406030204" pitchFamily="18" charset="0"/>
                                    </a:rPr>
                                    <m:t>1</m:t>
                                  </m:r>
                                </m:sub>
                                <m:sup>
                                  <m:r>
                                    <m:rPr>
                                      <m:sty m:val="p"/>
                                    </m:rPr>
                                    <a:rPr lang="en-IN" sz="2400" i="0">
                                      <a:latin typeface="Cambria Math" panose="02040503050406030204" pitchFamily="18" charset="0"/>
                                    </a:rPr>
                                    <m:t>m</m:t>
                                  </m:r>
                                </m:sup>
                                <m:e>
                                  <m:d>
                                    <m:dPr>
                                      <m:begChr m:val="{"/>
                                      <m:endChr m:val="}"/>
                                      <m:ctrlPr>
                                        <a:rPr lang="en-IN" sz="2400" i="1">
                                          <a:latin typeface="Cambria Math" panose="02040503050406030204" pitchFamily="18" charset="0"/>
                                        </a:rPr>
                                      </m:ctrlPr>
                                    </m:dPr>
                                    <m:e>
                                      <m:d>
                                        <m:dPr>
                                          <m:ctrlPr>
                                            <a:rPr lang="en-IN" sz="2400" i="1">
                                              <a:latin typeface="Cambria Math" panose="02040503050406030204" pitchFamily="18" charset="0"/>
                                            </a:rPr>
                                          </m:ctrlPr>
                                        </m:dPr>
                                        <m:e>
                                          <m:r>
                                            <a:rPr lang="en-IN" sz="2400" i="0">
                                              <a:latin typeface="Cambria Math" panose="02040503050406030204" pitchFamily="18" charset="0"/>
                                            </a:rPr>
                                            <m:t>1</m:t>
                                          </m:r>
                                          <m:r>
                                            <a:rPr lang="en-IN" sz="2400" i="0">
                                              <a:latin typeface="Cambria Math" panose="02040503050406030204" pitchFamily="18" charset="0"/>
                                            </a:rPr>
                                            <m:t>−</m:t>
                                          </m:r>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r>
                                        <a:rPr lang="en-IN" sz="2400" i="0">
                                          <a:latin typeface="Cambria Math" panose="02040503050406030204" pitchFamily="18" charset="0"/>
                                        </a:rPr>
                                        <m:t>∗</m:t>
                                      </m:r>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x</m:t>
                                          </m:r>
                                        </m:e>
                                        <m:sub>
                                          <m:r>
                                            <m:rPr>
                                              <m:sty m:val="p"/>
                                            </m:rPr>
                                            <a:rPr lang="en-IN" sz="2400" i="0">
                                              <a:latin typeface="Cambria Math" panose="02040503050406030204" pitchFamily="18" charset="0"/>
                                            </a:rPr>
                                            <m:t>j</m:t>
                                          </m:r>
                                        </m:sub>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bSup>
                                    </m:e>
                                  </m:d>
                                </m:e>
                              </m:nary>
                            </m:e>
                          </m:nary>
                        </m:e>
                      </m:d>
                    </m:oMath>
                  </m:oMathPara>
                </a14:m>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left"/>
                    </m:oMathParaPr>
                    <m:oMath xmlns:m="http://schemas.openxmlformats.org/officeDocument/2006/math">
                      <m:f>
                        <m:fPr>
                          <m:ctrlPr>
                            <a:rPr lang="en-IN" sz="2400" i="1">
                              <a:latin typeface="Cambria Math" panose="02040503050406030204" pitchFamily="18" charset="0"/>
                            </a:rPr>
                          </m:ctrlPr>
                        </m:fPr>
                        <m:num>
                          <m:r>
                            <a:rPr lang="en-IN" sz="2400" i="0">
                              <a:latin typeface="Cambria Math" panose="02040503050406030204" pitchFamily="18" charset="0"/>
                            </a:rPr>
                            <m:t>𝜕</m:t>
                          </m:r>
                          <m:d>
                            <m:dPr>
                              <m:ctrlPr>
                                <a:rPr lang="en-IN" sz="2400" i="1">
                                  <a:latin typeface="Cambria Math" panose="02040503050406030204" pitchFamily="18" charset="0"/>
                                </a:rPr>
                              </m:ctrlPr>
                            </m:dPr>
                            <m:e>
                              <m:r>
                                <m:rPr>
                                  <m:sty m:val="p"/>
                                </m:rPr>
                                <a:rPr lang="en-IN" sz="2400" i="0">
                                  <a:latin typeface="Cambria Math" panose="02040503050406030204" pitchFamily="18" charset="0"/>
                                </a:rPr>
                                <m:t>J</m:t>
                              </m:r>
                              <m:d>
                                <m:dPr>
                                  <m:ctrlPr>
                                    <a:rPr lang="en-IN" sz="2400" i="1">
                                      <a:latin typeface="Cambria Math" panose="02040503050406030204" pitchFamily="18" charset="0"/>
                                    </a:rPr>
                                  </m:ctrlPr>
                                </m:dPr>
                                <m:e>
                                  <m:r>
                                    <m:rPr>
                                      <m:sty m:val="p"/>
                                    </m:rPr>
                                    <a:rPr lang="en-IN" sz="2400" i="0">
                                      <a:latin typeface="Cambria Math" panose="02040503050406030204" pitchFamily="18" charset="0"/>
                                    </a:rPr>
                                    <m:t>θ</m:t>
                                  </m:r>
                                </m:e>
                              </m:d>
                            </m:e>
                          </m:d>
                        </m:num>
                        <m:den>
                          <m:r>
                            <a:rPr lang="en-IN" sz="2400" i="0">
                              <a:latin typeface="Cambria Math" panose="02040503050406030204" pitchFamily="18" charset="0"/>
                            </a:rPr>
                            <m:t>𝜕</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θ</m:t>
                                  </m:r>
                                </m:e>
                                <m:sub>
                                  <m:r>
                                    <m:rPr>
                                      <m:sty m:val="p"/>
                                    </m:rPr>
                                    <a:rPr lang="en-IN" sz="2400" i="0">
                                      <a:latin typeface="Cambria Math" panose="02040503050406030204" pitchFamily="18" charset="0"/>
                                    </a:rPr>
                                    <m:t>j</m:t>
                                  </m:r>
                                </m:sub>
                              </m:sSub>
                            </m:e>
                          </m:d>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𝑚</m:t>
                          </m:r>
                        </m:den>
                      </m:f>
                      <m:d>
                        <m:dPr>
                          <m:begChr m:val="["/>
                          <m:endChr m:val="]"/>
                          <m:ctrlPr>
                            <a:rPr lang="en-IN" sz="2400" i="1">
                              <a:latin typeface="Cambria Math" panose="02040503050406030204" pitchFamily="18" charset="0"/>
                            </a:rPr>
                          </m:ctrlPr>
                        </m:dPr>
                        <m:e>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1</m:t>
                              </m:r>
                            </m:sub>
                            <m:sup>
                              <m:r>
                                <a:rPr lang="en-IN" sz="2400" i="1">
                                  <a:latin typeface="Cambria Math" panose="02040503050406030204" pitchFamily="18" charset="0"/>
                                </a:rPr>
                                <m:t>𝑚</m:t>
                              </m:r>
                            </m:sup>
                            <m:e>
                              <m:d>
                                <m:dPr>
                                  <m:begChr m:val="{"/>
                                  <m:endChr m:val="}"/>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r>
                                    <a:rPr lang="en-IN" sz="2400" i="0">
                                      <a:latin typeface="Cambria Math" panose="02040503050406030204" pitchFamily="18" charset="0"/>
                                    </a:rPr>
                                    <m:t>−</m:t>
                                  </m:r>
                                  <m:sSub>
                                    <m:sSubPr>
                                      <m:ctrlPr>
                                        <a:rPr lang="en-IN" sz="2400" i="1">
                                          <a:latin typeface="Cambria Math" panose="02040503050406030204" pitchFamily="18" charset="0"/>
                                        </a:rPr>
                                      </m:ctrlPr>
                                    </m:sSub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r>
                                    <a:rPr lang="en-IN" sz="2400" i="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r>
                                    <a:rPr lang="en-IN" sz="2400" i="0">
                                      <a:latin typeface="Cambria Math" panose="02040503050406030204" pitchFamily="18" charset="0"/>
                                    </a:rPr>
                                    <m:t>+</m:t>
                                  </m:r>
                                  <m:sSub>
                                    <m:sSubPr>
                                      <m:ctrlPr>
                                        <a:rPr lang="en-IN" sz="2400" i="1">
                                          <a:latin typeface="Cambria Math" panose="02040503050406030204" pitchFamily="18" charset="0"/>
                                        </a:rPr>
                                      </m:ctrlPr>
                                    </m:sSub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e>
                              </m:d>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x</m:t>
                                  </m:r>
                                </m:e>
                                <m:sub>
                                  <m:r>
                                    <m:rPr>
                                      <m:sty m:val="p"/>
                                    </m:rPr>
                                    <a:rPr lang="en-IN" sz="2400" i="0">
                                      <a:latin typeface="Cambria Math" panose="02040503050406030204" pitchFamily="18" charset="0"/>
                                    </a:rPr>
                                    <m:t>j</m:t>
                                  </m:r>
                                </m:sub>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bSup>
                            </m:e>
                          </m:nary>
                        </m:e>
                      </m:d>
                    </m:oMath>
                  </m:oMathPara>
                </a14:m>
                <a:endParaRPr lang="en-IN" sz="2400" dirty="0">
                  <a:latin typeface="Times New Roman" panose="02020603050405020304" pitchFamily="18" charset="0"/>
                  <a:cs typeface="Times New Roman" panose="02020603050405020304" pitchFamily="18" charset="0"/>
                </a:endParaRPr>
              </a:p>
              <a:p>
                <a:endParaRPr lang="en-IN" sz="24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IN" sz="2400" i="1">
                              <a:latin typeface="Cambria Math" panose="02040503050406030204" pitchFamily="18" charset="0"/>
                            </a:rPr>
                          </m:ctrlPr>
                        </m:fPr>
                        <m:num>
                          <m:r>
                            <a:rPr lang="en-IN" sz="2400" i="0">
                              <a:latin typeface="Cambria Math" panose="02040503050406030204" pitchFamily="18" charset="0"/>
                            </a:rPr>
                            <m:t>𝜕</m:t>
                          </m:r>
                          <m:d>
                            <m:dPr>
                              <m:ctrlPr>
                                <a:rPr lang="en-IN" sz="2400" i="1">
                                  <a:latin typeface="Cambria Math" panose="02040503050406030204" pitchFamily="18" charset="0"/>
                                </a:rPr>
                              </m:ctrlPr>
                            </m:dPr>
                            <m:e>
                              <m:r>
                                <m:rPr>
                                  <m:sty m:val="p"/>
                                </m:rPr>
                                <a:rPr lang="en-IN" sz="2400" i="0">
                                  <a:latin typeface="Cambria Math" panose="02040503050406030204" pitchFamily="18" charset="0"/>
                                </a:rPr>
                                <m:t>J</m:t>
                              </m:r>
                              <m:d>
                                <m:dPr>
                                  <m:ctrlPr>
                                    <a:rPr lang="en-IN" sz="2400" i="1">
                                      <a:latin typeface="Cambria Math" panose="02040503050406030204" pitchFamily="18" charset="0"/>
                                    </a:rPr>
                                  </m:ctrlPr>
                                </m:dPr>
                                <m:e>
                                  <m:r>
                                    <m:rPr>
                                      <m:sty m:val="p"/>
                                    </m:rPr>
                                    <a:rPr lang="en-IN" sz="2400" i="0">
                                      <a:latin typeface="Cambria Math" panose="02040503050406030204" pitchFamily="18" charset="0"/>
                                    </a:rPr>
                                    <m:t>θ</m:t>
                                  </m:r>
                                </m:e>
                              </m:d>
                            </m:e>
                          </m:d>
                        </m:num>
                        <m:den>
                          <m:r>
                            <a:rPr lang="en-IN" sz="2400" i="0">
                              <a:latin typeface="Cambria Math" panose="02040503050406030204" pitchFamily="18" charset="0"/>
                            </a:rPr>
                            <m:t>𝜕</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θ</m:t>
                                  </m:r>
                                </m:e>
                                <m:sub>
                                  <m:r>
                                    <m:rPr>
                                      <m:sty m:val="p"/>
                                    </m:rPr>
                                    <a:rPr lang="en-IN" sz="2400" i="0">
                                      <a:latin typeface="Cambria Math" panose="02040503050406030204" pitchFamily="18" charset="0"/>
                                    </a:rPr>
                                    <m:t>j</m:t>
                                  </m:r>
                                </m:sub>
                              </m:sSub>
                            </m:e>
                          </m:d>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0">
                              <a:latin typeface="Cambria Math" panose="02040503050406030204" pitchFamily="18" charset="0"/>
                            </a:rPr>
                            <m:t>1</m:t>
                          </m:r>
                        </m:num>
                        <m:den>
                          <m:r>
                            <m:rPr>
                              <m:sty m:val="p"/>
                            </m:rPr>
                            <a:rPr lang="en-IN" sz="2400" i="0">
                              <a:latin typeface="Cambria Math" panose="02040503050406030204" pitchFamily="18" charset="0"/>
                            </a:rPr>
                            <m:t>m</m:t>
                          </m:r>
                        </m:den>
                      </m:f>
                      <m:nary>
                        <m:naryPr>
                          <m:chr m:val="∑"/>
                          <m:limLoc m:val="undOvr"/>
                          <m:ctrlPr>
                            <a:rPr lang="en-IN" sz="2400" i="1">
                              <a:latin typeface="Cambria Math" panose="02040503050406030204" pitchFamily="18" charset="0"/>
                            </a:rPr>
                          </m:ctrlPr>
                        </m:naryPr>
                        <m:sub>
                          <m:r>
                            <m:rPr>
                              <m:sty m:val="p"/>
                            </m:rPr>
                            <a:rPr lang="en-IN" sz="2400" i="0">
                              <a:latin typeface="Cambria Math" panose="02040503050406030204" pitchFamily="18" charset="0"/>
                            </a:rPr>
                            <m:t>i</m:t>
                          </m:r>
                          <m:r>
                            <a:rPr lang="en-IN" sz="2400" i="0">
                              <a:latin typeface="Cambria Math" panose="02040503050406030204" pitchFamily="18" charset="0"/>
                            </a:rPr>
                            <m:t>=</m:t>
                          </m:r>
                          <m:r>
                            <a:rPr lang="en-IN" sz="2400" i="0">
                              <a:latin typeface="Cambria Math" panose="02040503050406030204" pitchFamily="18" charset="0"/>
                            </a:rPr>
                            <m:t>1</m:t>
                          </m:r>
                        </m:sub>
                        <m:sup>
                          <m:r>
                            <m:rPr>
                              <m:sty m:val="p"/>
                            </m:rPr>
                            <a:rPr lang="en-IN" sz="2400" i="0">
                              <a:latin typeface="Cambria Math" panose="02040503050406030204" pitchFamily="18" charset="0"/>
                            </a:rPr>
                            <m:t>m</m:t>
                          </m:r>
                        </m:sup>
                        <m:e>
                          <m:d>
                            <m:dPr>
                              <m:begChr m:val="{"/>
                              <m:endChr m:val="}"/>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y</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r>
                                <a:rPr lang="en-IN" sz="2400" i="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i="0">
                                      <a:latin typeface="Cambria Math" panose="02040503050406030204" pitchFamily="18" charset="0"/>
                                    </a:rPr>
                                    <m:t>h</m:t>
                                  </m:r>
                                </m:e>
                                <m:sub>
                                  <m:r>
                                    <m:rPr>
                                      <m:sty m:val="p"/>
                                    </m:rPr>
                                    <a:rPr lang="en-IN" sz="2400" i="0">
                                      <a:latin typeface="Cambria Math" panose="02040503050406030204" pitchFamily="18" charset="0"/>
                                    </a:rPr>
                                    <m:t>θ</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m:rPr>
                                          <m:sty m:val="p"/>
                                        </m:rPr>
                                        <a:rPr lang="en-IN" sz="2400" i="0">
                                          <a:latin typeface="Cambria Math" panose="02040503050406030204" pitchFamily="18" charset="0"/>
                                        </a:rPr>
                                        <m:t>x</m:t>
                                      </m:r>
                                    </m:e>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p>
                                </m:e>
                              </m:d>
                            </m:e>
                          </m:d>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x</m:t>
                              </m:r>
                            </m:e>
                            <m:sub>
                              <m:r>
                                <m:rPr>
                                  <m:sty m:val="p"/>
                                </m:rPr>
                                <a:rPr lang="en-IN" sz="2400" i="0">
                                  <a:latin typeface="Cambria Math" panose="02040503050406030204" pitchFamily="18" charset="0"/>
                                </a:rPr>
                                <m:t>j</m:t>
                              </m:r>
                            </m:sub>
                            <m:sup>
                              <m:d>
                                <m:dPr>
                                  <m:ctrlPr>
                                    <a:rPr lang="en-IN" sz="2400" i="1">
                                      <a:latin typeface="Cambria Math" panose="02040503050406030204" pitchFamily="18" charset="0"/>
                                    </a:rPr>
                                  </m:ctrlPr>
                                </m:dPr>
                                <m:e>
                                  <m:r>
                                    <m:rPr>
                                      <m:sty m:val="p"/>
                                    </m:rPr>
                                    <a:rPr lang="en-IN" sz="2400" i="0">
                                      <a:latin typeface="Cambria Math" panose="02040503050406030204" pitchFamily="18" charset="0"/>
                                    </a:rPr>
                                    <m:t>i</m:t>
                                  </m:r>
                                </m:e>
                              </m:d>
                            </m:sup>
                          </m:sSubSup>
                        </m:e>
                      </m:nary>
                    </m:oMath>
                  </m:oMathPara>
                </a14:m>
                <a:endParaRPr lang="en-IN" sz="2400" dirty="0">
                  <a:latin typeface="Times New Roman" panose="02020603050405020304" pitchFamily="18" charset="0"/>
                  <a:cs typeface="Times New Roman" panose="02020603050405020304" pitchFamily="18" charset="0"/>
                </a:endParaRPr>
              </a:p>
              <a:p>
                <a:pPr algn="l"/>
                <a:endParaRPr lang="en-IN" sz="1050" dirty="0">
                  <a:latin typeface="Times New Roman" panose="02020603050405020304" pitchFamily="18" charset="0"/>
                  <a:cs typeface="Times New Roman" panose="02020603050405020304" pitchFamily="18" charset="0"/>
                </a:endParaRPr>
              </a:p>
              <a:p>
                <a:pPr algn="l"/>
                <a:r>
                  <a:rPr lang="en-IN" sz="2600" dirty="0">
                    <a:latin typeface="Times New Roman" panose="02020603050405020304" pitchFamily="18" charset="0"/>
                    <a:cs typeface="Times New Roman" panose="02020603050405020304" pitchFamily="18" charset="0"/>
                  </a:rPr>
                  <a:t>      Then put obtained above gradient value in convergence GD algorithm,</a:t>
                </a:r>
              </a:p>
              <a:p>
                <a:endParaRPr lang="en-IN" sz="105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Sup>
                        <m:sSubSupPr>
                          <m:ctrlPr>
                            <a:rPr lang="en-IN" sz="2400" i="1">
                              <a:latin typeface="Cambria Math" panose="02040503050406030204" pitchFamily="18" charset="0"/>
                            </a:rPr>
                          </m:ctrlPr>
                        </m:sSubSupPr>
                        <m:e>
                          <m:r>
                            <m:rPr>
                              <m:sty m:val="p"/>
                            </m:rPr>
                            <a:rPr lang="en-IN" sz="2400" b="0" i="0">
                              <a:latin typeface="Cambria Math" panose="02040503050406030204" pitchFamily="18" charset="0"/>
                            </a:rPr>
                            <m:t>θ</m:t>
                          </m:r>
                        </m:e>
                        <m:sub>
                          <m:r>
                            <m:rPr>
                              <m:sty m:val="p"/>
                            </m:rPr>
                            <a:rPr lang="en-IN" sz="2400" b="0" i="0">
                              <a:latin typeface="Cambria Math" panose="02040503050406030204" pitchFamily="18" charset="0"/>
                            </a:rPr>
                            <m:t>j</m:t>
                          </m:r>
                        </m:sub>
                        <m:sup>
                          <m:r>
                            <m:rPr>
                              <m:sty m:val="p"/>
                            </m:rPr>
                            <a:rPr lang="en-IN" sz="2400" b="0" i="0">
                              <a:latin typeface="Cambria Math" panose="02040503050406030204" pitchFamily="18" charset="0"/>
                            </a:rPr>
                            <m:t>new</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θ</m:t>
                          </m:r>
                        </m:e>
                        <m:sub>
                          <m:r>
                            <m:rPr>
                              <m:sty m:val="p"/>
                            </m:rPr>
                            <a:rPr lang="en-IN" sz="2400" i="0">
                              <a:latin typeface="Cambria Math" panose="02040503050406030204" pitchFamily="18" charset="0"/>
                            </a:rPr>
                            <m:t>j</m:t>
                          </m:r>
                        </m:sub>
                        <m:sup>
                          <m:r>
                            <m:rPr>
                              <m:sty m:val="p"/>
                            </m:rPr>
                            <a:rPr lang="en-IN" sz="2400" i="0">
                              <a:latin typeface="Cambria Math" panose="02040503050406030204" pitchFamily="18" charset="0"/>
                            </a:rPr>
                            <m:t>old</m:t>
                          </m:r>
                        </m:sup>
                      </m:sSubSup>
                      <m:r>
                        <a:rPr lang="en-IN" sz="2400" i="1">
                          <a:latin typeface="Cambria Math" panose="02040503050406030204" pitchFamily="18" charset="0"/>
                        </a:rPr>
                        <m:t>− </m:t>
                      </m:r>
                      <m:r>
                        <a:rPr lang="en-IN" sz="2400" i="1">
                          <a:latin typeface="Cambria Math" panose="02040503050406030204" pitchFamily="18" charset="0"/>
                        </a:rPr>
                        <m:t>𝛼</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0">
                              <a:latin typeface="Cambria Math" panose="02040503050406030204" pitchFamily="18" charset="0"/>
                            </a:rPr>
                            <m:t>𝜕</m:t>
                          </m:r>
                          <m:r>
                            <m:rPr>
                              <m:sty m:val="p"/>
                            </m:rPr>
                            <a:rPr lang="en-IN" sz="2400" i="0">
                              <a:latin typeface="Cambria Math" panose="02040503050406030204" pitchFamily="18" charset="0"/>
                            </a:rPr>
                            <m:t>J</m:t>
                          </m:r>
                          <m:d>
                            <m:dPr>
                              <m:ctrlPr>
                                <a:rPr lang="en-IN" sz="2400" i="1">
                                  <a:latin typeface="Cambria Math" panose="02040503050406030204" pitchFamily="18" charset="0"/>
                                </a:rPr>
                              </m:ctrlPr>
                            </m:dPr>
                            <m:e>
                              <m:r>
                                <m:rPr>
                                  <m:sty m:val="p"/>
                                </m:rPr>
                                <a:rPr lang="en-IN" sz="2400" i="0">
                                  <a:latin typeface="Cambria Math" panose="02040503050406030204" pitchFamily="18" charset="0"/>
                                </a:rPr>
                                <m:t>θ</m:t>
                              </m:r>
                            </m:e>
                          </m:d>
                        </m:num>
                        <m:den>
                          <m:r>
                            <a:rPr lang="en-IN" sz="2400" i="0">
                              <a:latin typeface="Cambria Math" panose="02040503050406030204" pitchFamily="18" charset="0"/>
                            </a:rPr>
                            <m:t>𝜕</m:t>
                          </m:r>
                          <m:sSubSup>
                            <m:sSubSupPr>
                              <m:ctrlPr>
                                <a:rPr lang="en-IN" sz="2400" i="1">
                                  <a:latin typeface="Cambria Math" panose="02040503050406030204" pitchFamily="18" charset="0"/>
                                </a:rPr>
                              </m:ctrlPr>
                            </m:sSubSupPr>
                            <m:e>
                              <m:r>
                                <m:rPr>
                                  <m:sty m:val="p"/>
                                </m:rPr>
                                <a:rPr lang="en-IN" sz="2400" i="0">
                                  <a:latin typeface="Cambria Math" panose="02040503050406030204" pitchFamily="18" charset="0"/>
                                </a:rPr>
                                <m:t>θ</m:t>
                              </m:r>
                            </m:e>
                            <m:sub>
                              <m:r>
                                <m:rPr>
                                  <m:sty m:val="p"/>
                                </m:rPr>
                                <a:rPr lang="en-IN" sz="2400" i="0">
                                  <a:latin typeface="Cambria Math" panose="02040503050406030204" pitchFamily="18" charset="0"/>
                                </a:rPr>
                                <m:t>j</m:t>
                              </m:r>
                            </m:sub>
                            <m:sup>
                              <m:r>
                                <m:rPr>
                                  <m:sty m:val="p"/>
                                </m:rPr>
                                <a:rPr lang="en-IN" sz="2400" i="0">
                                  <a:latin typeface="Cambria Math" panose="02040503050406030204" pitchFamily="18" charset="0"/>
                                </a:rPr>
                                <m:t>old</m:t>
                              </m:r>
                            </m:sup>
                          </m:sSubSup>
                        </m:den>
                      </m:f>
                    </m:oMath>
                  </m:oMathPara>
                </a14:m>
                <a:endParaRPr dirty="0"/>
              </a:p>
            </p:txBody>
          </p:sp>
        </mc:Choice>
        <mc:Fallback xmlns="">
          <p:sp>
            <p:nvSpPr>
              <p:cNvPr id="127" name="Google Shape;127;p16"/>
              <p:cNvSpPr txBox="1">
                <a:spLocks noGrp="1" noRot="1" noChangeAspect="1" noMove="1" noResize="1" noEditPoints="1" noAdjustHandles="1" noChangeArrowheads="1" noChangeShapeType="1" noTextEdit="1"/>
              </p:cNvSpPr>
              <p:nvPr>
                <p:ph type="subTitle" idx="1"/>
              </p:nvPr>
            </p:nvSpPr>
            <p:spPr>
              <a:xfrm>
                <a:off x="408992" y="1184988"/>
                <a:ext cx="11515529" cy="5171362"/>
              </a:xfrm>
              <a:prstGeom prst="rect">
                <a:avLst/>
              </a:prstGeom>
              <a:blipFill>
                <a:blip r:embed="rId3"/>
                <a:stretch>
                  <a:fillRect/>
                </a:stretch>
              </a:blipFill>
              <a:ln/>
            </p:spPr>
            <p:txBody>
              <a:bodyPr/>
              <a:lstStyle/>
              <a:p>
                <a:r>
                  <a:rPr lang="en-US">
                    <a:noFill/>
                  </a:rPr>
                  <a:t> </a:t>
                </a:r>
              </a:p>
            </p:txBody>
          </p:sp>
        </mc:Fallback>
      </mc:AlternateContent>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Startup Success Prediction</a:t>
            </a:r>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87588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ctrTitle"/>
          </p:nvPr>
        </p:nvSpPr>
        <p:spPr>
          <a:xfrm>
            <a:off x="149289" y="256093"/>
            <a:ext cx="8173615" cy="45303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6000"/>
              <a:buFont typeface="Times New Roman"/>
              <a:buNone/>
            </a:pPr>
            <a:r>
              <a:rPr lang="en-US" sz="4000" dirty="0">
                <a:solidFill>
                  <a:schemeClr val="accent1"/>
                </a:solidFill>
                <a:latin typeface="Times New Roman"/>
                <a:ea typeface="Times New Roman"/>
                <a:cs typeface="Times New Roman"/>
                <a:sym typeface="Times New Roman"/>
              </a:rPr>
              <a:t>Optimization of cost function(cont.):     </a:t>
            </a:r>
            <a:endParaRPr sz="4000" dirty="0"/>
          </a:p>
        </p:txBody>
      </p:sp>
      <mc:AlternateContent xmlns:mc="http://schemas.openxmlformats.org/markup-compatibility/2006" xmlns:a14="http://schemas.microsoft.com/office/drawing/2010/main">
        <mc:Choice Requires="a14">
          <p:sp>
            <p:nvSpPr>
              <p:cNvPr id="127" name="Google Shape;127;p16"/>
              <p:cNvSpPr txBox="1">
                <a:spLocks noGrp="1"/>
              </p:cNvSpPr>
              <p:nvPr>
                <p:ph type="subTitle" idx="1"/>
              </p:nvPr>
            </p:nvSpPr>
            <p:spPr>
              <a:xfrm>
                <a:off x="0" y="709126"/>
                <a:ext cx="11426891" cy="2547257"/>
              </a:xfrm>
              <a:prstGeom prst="rect">
                <a:avLst/>
              </a:prstGeom>
              <a:noFill/>
              <a:ln>
                <a:noFill/>
              </a:ln>
            </p:spPr>
            <p:txBody>
              <a:bodyPr spcFirstLastPara="1" wrap="square" lIns="91425" tIns="45700" rIns="91425" bIns="45700" anchor="t" anchorCtr="0">
                <a:normAutofit/>
              </a:bodyPr>
              <a:lstStyle/>
              <a:p>
                <a:pPr algn="l"/>
                <a:r>
                  <a:rPr lang="en-IN" sz="2000" dirty="0">
                    <a:latin typeface="Times New Roman" panose="02020603050405020304" pitchFamily="18" charset="0"/>
                    <a:cs typeface="Times New Roman" panose="02020603050405020304" pitchFamily="18" charset="0"/>
                  </a:rPr>
                  <a:t>     After substituting gradient in GD algorithm , we get</a:t>
                </a:r>
              </a:p>
              <a:p>
                <a:pPr algn="l"/>
                <a:endParaRPr lang="en-IN" sz="2400" i="1" dirty="0">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new</m:t>
                          </m:r>
                        </m:sup>
                      </m:sSubSup>
                      <m:r>
                        <a:rPr lang="en-IN" sz="2000" i="1">
                          <a:latin typeface="Cambria Math" panose="02040503050406030204" pitchFamily="18" charset="0"/>
                        </a:rPr>
                        <m:t>=</m:t>
                      </m:r>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old</m:t>
                          </m:r>
                        </m:sup>
                      </m:sSubSup>
                      <m:r>
                        <a:rPr lang="en-IN" sz="2000" i="1">
                          <a:latin typeface="Cambria Math" panose="02040503050406030204" pitchFamily="18" charset="0"/>
                        </a:rPr>
                        <m:t>− </m:t>
                      </m:r>
                      <m:r>
                        <a:rPr lang="en-IN" sz="2000" i="1">
                          <a:latin typeface="Cambria Math" panose="02040503050406030204" pitchFamily="18" charset="0"/>
                        </a:rPr>
                        <m:t>𝛼</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1</m:t>
                              </m:r>
                            </m:num>
                            <m:den>
                              <m:r>
                                <m:rPr>
                                  <m:sty m:val="p"/>
                                </m:rPr>
                                <a:rPr lang="en-IN" sz="2000" i="0">
                                  <a:latin typeface="Cambria Math" panose="02040503050406030204" pitchFamily="18" charset="0"/>
                                </a:rPr>
                                <m:t>m</m:t>
                              </m:r>
                            </m:den>
                          </m:f>
                          <m:nary>
                            <m:naryPr>
                              <m:chr m:val="∑"/>
                              <m:limLoc m:val="undOvr"/>
                              <m:ctrlPr>
                                <a:rPr lang="en-IN" sz="2000" i="1">
                                  <a:latin typeface="Cambria Math" panose="02040503050406030204" pitchFamily="18" charset="0"/>
                                </a:rPr>
                              </m:ctrlPr>
                            </m:naryPr>
                            <m:sub>
                              <m:r>
                                <m:rPr>
                                  <m:sty m:val="p"/>
                                </m:rPr>
                                <a:rPr lang="en-IN" sz="2000" i="0">
                                  <a:latin typeface="Cambria Math" panose="02040503050406030204" pitchFamily="18" charset="0"/>
                                </a:rPr>
                                <m:t>i</m:t>
                              </m:r>
                              <m:r>
                                <a:rPr lang="en-IN" sz="2000" i="0">
                                  <a:latin typeface="Cambria Math" panose="02040503050406030204" pitchFamily="18" charset="0"/>
                                </a:rPr>
                                <m:t>=1</m:t>
                              </m:r>
                            </m:sub>
                            <m:sup>
                              <m:r>
                                <m:rPr>
                                  <m:sty m:val="p"/>
                                </m:rPr>
                                <a:rPr lang="en-IN" sz="2000" i="0">
                                  <a:latin typeface="Cambria Math" panose="02040503050406030204" pitchFamily="18" charset="0"/>
                                </a:rPr>
                                <m:t>m</m:t>
                              </m:r>
                            </m:sup>
                            <m:e>
                              <m:d>
                                <m:dPr>
                                  <m:begChr m:val="{"/>
                                  <m:endChr m:val="}"/>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m:rPr>
                                          <m:sty m:val="p"/>
                                        </m:rPr>
                                        <a:rPr lang="en-IN" sz="2000" i="0">
                                          <a:latin typeface="Cambria Math" panose="02040503050406030204" pitchFamily="18" charset="0"/>
                                        </a:rPr>
                                        <m:t>y</m:t>
                                      </m:r>
                                    </m:e>
                                    <m:sup>
                                      <m:d>
                                        <m:dPr>
                                          <m:ctrlPr>
                                            <a:rPr lang="en-IN" sz="2000" i="1">
                                              <a:latin typeface="Cambria Math" panose="02040503050406030204" pitchFamily="18" charset="0"/>
                                            </a:rPr>
                                          </m:ctrlPr>
                                        </m:dPr>
                                        <m:e>
                                          <m:r>
                                            <m:rPr>
                                              <m:sty m:val="p"/>
                                            </m:rPr>
                                            <a:rPr lang="en-IN" sz="2000" i="0">
                                              <a:latin typeface="Cambria Math" panose="02040503050406030204" pitchFamily="18" charset="0"/>
                                            </a:rPr>
                                            <m:t>i</m:t>
                                          </m:r>
                                        </m:e>
                                      </m:d>
                                    </m:sup>
                                  </m:sSup>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h</m:t>
                                      </m:r>
                                    </m:e>
                                    <m:sub>
                                      <m:r>
                                        <m:rPr>
                                          <m:sty m:val="p"/>
                                        </m:rPr>
                                        <a:rPr lang="en-IN" sz="2000" i="0">
                                          <a:latin typeface="Cambria Math" panose="02040503050406030204" pitchFamily="18" charset="0"/>
                                        </a:rPr>
                                        <m:t>θ</m:t>
                                      </m:r>
                                    </m:sub>
                                  </m:sSub>
                                  <m:d>
                                    <m:dPr>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m:rPr>
                                              <m:sty m:val="p"/>
                                            </m:rPr>
                                            <a:rPr lang="en-IN" sz="2000" i="0">
                                              <a:latin typeface="Cambria Math" panose="02040503050406030204" pitchFamily="18" charset="0"/>
                                            </a:rPr>
                                            <m:t>x</m:t>
                                          </m:r>
                                        </m:e>
                                        <m:sup>
                                          <m:d>
                                            <m:dPr>
                                              <m:ctrlPr>
                                                <a:rPr lang="en-IN" sz="2000" i="1">
                                                  <a:latin typeface="Cambria Math" panose="02040503050406030204" pitchFamily="18" charset="0"/>
                                                </a:rPr>
                                              </m:ctrlPr>
                                            </m:dPr>
                                            <m:e>
                                              <m:r>
                                                <m:rPr>
                                                  <m:sty m:val="p"/>
                                                </m:rPr>
                                                <a:rPr lang="en-IN" sz="2000" i="0">
                                                  <a:latin typeface="Cambria Math" panose="02040503050406030204" pitchFamily="18" charset="0"/>
                                                </a:rPr>
                                                <m:t>i</m:t>
                                              </m:r>
                                            </m:e>
                                          </m:d>
                                        </m:sup>
                                      </m:sSup>
                                    </m:e>
                                  </m:d>
                                </m:e>
                              </m:d>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x</m:t>
                                  </m:r>
                                </m:e>
                                <m:sub>
                                  <m:r>
                                    <m:rPr>
                                      <m:sty m:val="p"/>
                                    </m:rPr>
                                    <a:rPr lang="en-IN" sz="2000" i="0">
                                      <a:latin typeface="Cambria Math" panose="02040503050406030204" pitchFamily="18" charset="0"/>
                                    </a:rPr>
                                    <m:t>j</m:t>
                                  </m:r>
                                </m:sub>
                                <m:sup>
                                  <m:d>
                                    <m:dPr>
                                      <m:ctrlPr>
                                        <a:rPr lang="en-IN" sz="2000" i="1">
                                          <a:latin typeface="Cambria Math" panose="02040503050406030204" pitchFamily="18" charset="0"/>
                                        </a:rPr>
                                      </m:ctrlPr>
                                    </m:dPr>
                                    <m:e>
                                      <m:r>
                                        <m:rPr>
                                          <m:sty m:val="p"/>
                                        </m:rPr>
                                        <a:rPr lang="en-IN" sz="2000" i="0">
                                          <a:latin typeface="Cambria Math" panose="02040503050406030204" pitchFamily="18" charset="0"/>
                                        </a:rPr>
                                        <m:t>i</m:t>
                                      </m:r>
                                    </m:e>
                                  </m:d>
                                </m:sup>
                              </m:sSubSup>
                            </m:e>
                          </m:nary>
                        </m:num>
                        <m:den>
                          <m:r>
                            <a:rPr lang="en-IN" sz="2000" i="0">
                              <a:latin typeface="Cambria Math" panose="02040503050406030204" pitchFamily="18" charset="0"/>
                            </a:rPr>
                            <m:t>𝜕</m:t>
                          </m:r>
                          <m:sSubSup>
                            <m:sSubSupPr>
                              <m:ctrlPr>
                                <a:rPr lang="en-IN" sz="2000" i="1">
                                  <a:latin typeface="Cambria Math" panose="02040503050406030204" pitchFamily="18" charset="0"/>
                                </a:rPr>
                              </m:ctrlPr>
                            </m:sSubSupPr>
                            <m:e>
                              <m:r>
                                <m:rPr>
                                  <m:sty m:val="p"/>
                                </m:rPr>
                                <a:rPr lang="en-IN" sz="2000" i="0">
                                  <a:latin typeface="Cambria Math" panose="02040503050406030204" pitchFamily="18" charset="0"/>
                                </a:rPr>
                                <m:t>θ</m:t>
                              </m:r>
                            </m:e>
                            <m:sub>
                              <m:r>
                                <m:rPr>
                                  <m:sty m:val="p"/>
                                </m:rPr>
                                <a:rPr lang="en-IN" sz="2000" i="0">
                                  <a:latin typeface="Cambria Math" panose="02040503050406030204" pitchFamily="18" charset="0"/>
                                </a:rPr>
                                <m:t>j</m:t>
                              </m:r>
                            </m:sub>
                            <m:sup>
                              <m:r>
                                <m:rPr>
                                  <m:sty m:val="p"/>
                                </m:rPr>
                                <a:rPr lang="en-IN" sz="2000" i="0">
                                  <a:latin typeface="Cambria Math" panose="02040503050406030204" pitchFamily="18" charset="0"/>
                                </a:rPr>
                                <m:t>old</m:t>
                              </m:r>
                            </m:sup>
                          </m:sSubSup>
                        </m:den>
                      </m:f>
                      <m:r>
                        <a:rPr lang="en-US" sz="2000" b="0" i="1" smtClean="0">
                          <a:latin typeface="Cambria Math" panose="02040503050406030204" pitchFamily="18" charset="0"/>
                        </a:rPr>
                        <m:t>        </m:t>
                      </m:r>
                      <m:r>
                        <a:rPr lang="en-IN" sz="2000" i="1">
                          <a:latin typeface="Cambria Math" panose="02040503050406030204" pitchFamily="18" charset="0"/>
                        </a:rPr>
                        <m:t> </m:t>
                      </m:r>
                      <m:r>
                        <m:rPr>
                          <m:sty m:val="p"/>
                        </m:rPr>
                        <a:rPr lang="en-IN" sz="2000" i="0">
                          <a:latin typeface="Cambria Math" panose="02040503050406030204" pitchFamily="18" charset="0"/>
                        </a:rPr>
                        <m:t>for</m:t>
                      </m:r>
                      <m:r>
                        <a:rPr lang="en-IN" sz="2000" i="1">
                          <a:latin typeface="Cambria Math" panose="02040503050406030204" pitchFamily="18" charset="0"/>
                        </a:rPr>
                        <m:t> </m:t>
                      </m:r>
                      <m:r>
                        <a:rPr lang="en-US" sz="2000" b="0" i="1" smtClean="0">
                          <a:latin typeface="Cambria Math" panose="02040503050406030204" pitchFamily="18" charset="0"/>
                        </a:rPr>
                        <m:t> </m:t>
                      </m:r>
                      <m:r>
                        <m:rPr>
                          <m:sty m:val="p"/>
                        </m:rPr>
                        <a:rPr lang="en-IN" sz="2000" i="0">
                          <a:latin typeface="Cambria Math" panose="02040503050406030204" pitchFamily="18" charset="0"/>
                        </a:rPr>
                        <m:t>j</m:t>
                      </m:r>
                      <m:r>
                        <a:rPr lang="en-IN" sz="2000" i="1">
                          <a:latin typeface="Cambria Math" panose="02040503050406030204" pitchFamily="18" charset="0"/>
                        </a:rPr>
                        <m:t>=0, 1, 2, … ,</m:t>
                      </m:r>
                      <m:r>
                        <a:rPr lang="en-IN" sz="2000" i="1">
                          <a:latin typeface="Cambria Math" panose="02040503050406030204" pitchFamily="18" charset="0"/>
                        </a:rPr>
                        <m:t>𝑛</m:t>
                      </m:r>
                    </m:oMath>
                  </m:oMathPara>
                </a14:m>
                <a:endParaRPr lang="en-IN" sz="20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Once we get final</a:t>
                </a:r>
                <a14:m>
                  <m:oMath xmlns:m="http://schemas.openxmlformats.org/officeDocument/2006/math">
                    <m:r>
                      <a:rPr lang="en-IN" sz="2000" i="1">
                        <a:latin typeface="Cambria Math" panose="02040503050406030204" pitchFamily="18" charset="0"/>
                      </a:rPr>
                      <m:t> </m:t>
                    </m:r>
                    <m:r>
                      <m:rPr>
                        <m:sty m:val="p"/>
                      </m:rPr>
                      <a:rPr lang="en-IN" sz="2000" i="0">
                        <a:latin typeface="Cambria Math" panose="02040503050406030204" pitchFamily="18" charset="0"/>
                      </a:rPr>
                      <m:t>θ</m:t>
                    </m:r>
                  </m:oMath>
                </a14:m>
                <a:r>
                  <a:rPr lang="en-IN" sz="2000" dirty="0">
                    <a:latin typeface="Times New Roman" panose="02020603050405020304" pitchFamily="18" charset="0"/>
                    <a:cs typeface="Times New Roman" panose="02020603050405020304" pitchFamily="18" charset="0"/>
                  </a:rPr>
                  <a:t>,which does not change after some iteration we can best </a:t>
                </a:r>
                <a14:m>
                  <m:oMath xmlns:m="http://schemas.openxmlformats.org/officeDocument/2006/math">
                    <m:r>
                      <m:rPr>
                        <m:sty m:val="p"/>
                      </m:rPr>
                      <a:rPr lang="en-IN" sz="2000">
                        <a:latin typeface="Cambria Math" panose="02040503050406030204" pitchFamily="18" charset="0"/>
                      </a:rPr>
                      <m:t>θ</m:t>
                    </m:r>
                  </m:oMath>
                </a14:m>
                <a:r>
                  <a:rPr lang="en-IN" sz="2000" dirty="0">
                    <a:latin typeface="Times New Roman" panose="02020603050405020304" pitchFamily="18" charset="0"/>
                    <a:cs typeface="Times New Roman" panose="02020603050405020304" pitchFamily="18" charset="0"/>
                  </a:rPr>
                  <a:t> value that we can use it hypothesis function to predict the probability for different values of X,</a:t>
                </a:r>
              </a:p>
              <a:p>
                <a:endParaRPr lang="en-IN" sz="2000" i="1" dirty="0">
                  <a:latin typeface="Cambria Math" panose="02040503050406030204" pitchFamily="18" charset="0"/>
                </a:endParaRPr>
              </a:p>
              <a:p>
                <a:endParaRPr lang="en-IN" sz="2400" dirty="0"/>
              </a:p>
              <a:p>
                <a:endParaRPr lang="en-IN" sz="2400" dirty="0"/>
              </a:p>
              <a:p>
                <a:endParaRPr dirty="0"/>
              </a:p>
            </p:txBody>
          </p:sp>
        </mc:Choice>
        <mc:Fallback xmlns="">
          <p:sp>
            <p:nvSpPr>
              <p:cNvPr id="127" name="Google Shape;127;p16"/>
              <p:cNvSpPr txBox="1">
                <a:spLocks noGrp="1" noRot="1" noChangeAspect="1" noMove="1" noResize="1" noEditPoints="1" noAdjustHandles="1" noChangeArrowheads="1" noChangeShapeType="1" noTextEdit="1"/>
              </p:cNvSpPr>
              <p:nvPr>
                <p:ph type="subTitle" idx="1"/>
              </p:nvPr>
            </p:nvSpPr>
            <p:spPr>
              <a:xfrm>
                <a:off x="0" y="709126"/>
                <a:ext cx="11426891" cy="2547257"/>
              </a:xfrm>
              <a:prstGeom prst="rect">
                <a:avLst/>
              </a:prstGeom>
              <a:blipFill>
                <a:blip r:embed="rId3"/>
                <a:stretch>
                  <a:fillRect b="-2153"/>
                </a:stretch>
              </a:blipFill>
              <a:ln>
                <a:noFill/>
              </a:ln>
            </p:spPr>
            <p:txBody>
              <a:bodyPr/>
              <a:lstStyle/>
              <a:p>
                <a:r>
                  <a:rPr lang="en-US">
                    <a:noFill/>
                  </a:rPr>
                  <a:t> </a:t>
                </a:r>
              </a:p>
            </p:txBody>
          </p:sp>
        </mc:Fallback>
      </mc:AlternateContent>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Startup Success Prediction</a:t>
            </a:r>
            <a:endParaRPr dirty="0"/>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269C67-F077-4CAF-89FF-31369A2E837A}"/>
                  </a:ext>
                </a:extLst>
              </p:cNvPr>
              <p:cNvSpPr txBox="1"/>
              <p:nvPr/>
            </p:nvSpPr>
            <p:spPr>
              <a:xfrm>
                <a:off x="343677" y="4329405"/>
                <a:ext cx="11699034" cy="23698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200" dirty="0">
                    <a:latin typeface="Times New Roman" panose="02020603050405020304" pitchFamily="18" charset="0"/>
                    <a:cs typeface="Times New Roman" panose="02020603050405020304" pitchFamily="18" charset="0"/>
                  </a:rPr>
                  <a:t>After getting p(probabilities) value  we will convert this p values into classes(0 or 1)</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a:t>
                </a:r>
                <a14:m>
                  <m:oMath xmlns:m="http://schemas.openxmlformats.org/officeDocument/2006/math">
                    <m:r>
                      <a:rPr lang="en-IN" sz="2200" i="1" smtClean="0">
                        <a:latin typeface="Cambria Math" panose="02040503050406030204" pitchFamily="18" charset="0"/>
                      </a:rPr>
                      <m:t>𝑝</m:t>
                    </m:r>
                    <m:r>
                      <a:rPr lang="en-IN" sz="2200" b="0" i="1" smtClean="0">
                        <a:latin typeface="Cambria Math" panose="02040503050406030204" pitchFamily="18" charset="0"/>
                      </a:rPr>
                      <m:t>≥0.5</m:t>
                    </m:r>
                  </m:oMath>
                </a14:m>
                <a:r>
                  <a:rPr lang="en-IN" sz="2200" dirty="0">
                    <a:latin typeface="Times New Roman" panose="02020603050405020304" pitchFamily="18" charset="0"/>
                    <a:cs typeface="Times New Roman" panose="02020603050405020304" pitchFamily="18" charset="0"/>
                  </a:rPr>
                  <a:t> then model  classify it as class 1</a:t>
                </a: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Else if </a:t>
                </a:r>
                <a14:m>
                  <m:oMath xmlns:m="http://schemas.openxmlformats.org/officeDocument/2006/math">
                    <m:r>
                      <a:rPr lang="en-IN" sz="2200" i="1" smtClean="0">
                        <a:latin typeface="Cambria Math" panose="02040503050406030204" pitchFamily="18" charset="0"/>
                      </a:rPr>
                      <m:t>𝑝</m:t>
                    </m:r>
                    <m:r>
                      <a:rPr lang="en-US" sz="2200" b="0" i="1" smtClean="0">
                        <a:latin typeface="Cambria Math" panose="02040503050406030204" pitchFamily="18" charset="0"/>
                      </a:rPr>
                      <m:t>&lt;</m:t>
                    </m:r>
                    <m:r>
                      <a:rPr lang="en-IN" sz="2200" b="0" i="1" smtClean="0">
                        <a:latin typeface="Cambria Math" panose="02040503050406030204" pitchFamily="18" charset="0"/>
                      </a:rPr>
                      <m:t>0.5</m:t>
                    </m:r>
                  </m:oMath>
                </a14:m>
                <a:r>
                  <a:rPr lang="en-IN" sz="2200" dirty="0">
                    <a:latin typeface="Times New Roman" panose="02020603050405020304" pitchFamily="18" charset="0"/>
                    <a:cs typeface="Times New Roman" panose="02020603050405020304" pitchFamily="18" charset="0"/>
                  </a:rPr>
                  <a:t> then model classify it as class 0</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Now we will check how our model is able to  correctly classify those point or performance of model using several Evaluation metrics</a:t>
                </a:r>
              </a:p>
              <a:p>
                <a:endParaRPr lang="en-US" dirty="0"/>
              </a:p>
            </p:txBody>
          </p:sp>
        </mc:Choice>
        <mc:Fallback xmlns="">
          <p:sp>
            <p:nvSpPr>
              <p:cNvPr id="3" name="TextBox 2">
                <a:extLst>
                  <a:ext uri="{FF2B5EF4-FFF2-40B4-BE49-F238E27FC236}">
                    <a16:creationId xmlns:a16="http://schemas.microsoft.com/office/drawing/2014/main" id="{31269C67-F077-4CAF-89FF-31369A2E837A}"/>
                  </a:ext>
                </a:extLst>
              </p:cNvPr>
              <p:cNvSpPr txBox="1">
                <a:spLocks noRot="1" noChangeAspect="1" noMove="1" noResize="1" noEditPoints="1" noAdjustHandles="1" noChangeArrowheads="1" noChangeShapeType="1" noTextEdit="1"/>
              </p:cNvSpPr>
              <p:nvPr/>
            </p:nvSpPr>
            <p:spPr>
              <a:xfrm>
                <a:off x="343677" y="4329405"/>
                <a:ext cx="11699034" cy="23698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D6FAD728-8DB8-424F-8EB2-1907F3D061F6}"/>
                  </a:ext>
                </a:extLst>
              </p:cNvPr>
              <p:cNvSpPr/>
              <p:nvPr/>
            </p:nvSpPr>
            <p:spPr>
              <a:xfrm>
                <a:off x="4357396" y="3209732"/>
                <a:ext cx="304177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𝑝</m:t>
                          </m:r>
                          <m:r>
                            <a:rPr lang="en-IN" sz="2000" i="1">
                              <a:latin typeface="Cambria Math" panose="02040503050406030204" pitchFamily="18" charset="0"/>
                            </a:rPr>
                            <m:t>=</m:t>
                          </m:r>
                          <m:r>
                            <a:rPr lang="en-IN" sz="2000" i="1">
                              <a:latin typeface="Cambria Math" panose="02040503050406030204" pitchFamily="18" charset="0"/>
                            </a:rPr>
                            <m:t>h</m:t>
                          </m:r>
                        </m:e>
                        <m:sub>
                          <m:r>
                            <a:rPr lang="en-IN" sz="2000" i="1">
                              <a:latin typeface="Cambria Math" panose="02040503050406030204" pitchFamily="18" charset="0"/>
                            </a:rPr>
                            <m:t>𝜃</m:t>
                          </m:r>
                        </m:sub>
                      </m:sSub>
                      <m:d>
                        <m:dPr>
                          <m:ctrlPr>
                            <a:rPr lang="en-IN" sz="2000" i="1">
                              <a:latin typeface="Cambria Math" panose="02040503050406030204" pitchFamily="18" charset="0"/>
                            </a:rPr>
                          </m:ctrlPr>
                        </m:dPr>
                        <m:e>
                          <m:r>
                            <a:rPr lang="en-IN" sz="2000" i="1">
                              <a:latin typeface="Cambria Math" panose="02040503050406030204" pitchFamily="18" charset="0"/>
                            </a:rPr>
                            <m:t>𝑋</m:t>
                          </m:r>
                        </m:e>
                      </m:d>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1+</m:t>
                          </m:r>
                          <m:sSup>
                            <m:sSupPr>
                              <m:ctrlPr>
                                <a:rPr lang="en-IN" sz="2000" i="1">
                                  <a:latin typeface="Cambria Math" panose="02040503050406030204" pitchFamily="18" charset="0"/>
                                </a:rPr>
                              </m:ctrlPr>
                            </m:sSupPr>
                            <m:e>
                              <m:r>
                                <a:rPr lang="en-IN" sz="2000" i="1">
                                  <a:latin typeface="Cambria Math" panose="02040503050406030204" pitchFamily="18" charset="0"/>
                                </a:rPr>
                                <m:t>𝑒</m:t>
                              </m:r>
                            </m:e>
                            <m:sup>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𝑇</m:t>
                                  </m:r>
                                </m:sup>
                              </m:sSup>
                              <m:r>
                                <a:rPr lang="en-IN" sz="2000" i="1">
                                  <a:latin typeface="Cambria Math" panose="02040503050406030204" pitchFamily="18" charset="0"/>
                                </a:rPr>
                                <m:t>𝑋</m:t>
                              </m:r>
                            </m:sup>
                          </m:sSup>
                        </m:den>
                      </m:f>
                    </m:oMath>
                  </m:oMathPara>
                </a14:m>
                <a:endParaRPr lang="en-US" sz="2000" dirty="0"/>
              </a:p>
              <a:p>
                <a:pPr algn="ctr"/>
                <a:endParaRPr lang="en-US" dirty="0"/>
              </a:p>
            </p:txBody>
          </p:sp>
        </mc:Choice>
        <mc:Fallback xmlns="">
          <p:sp>
            <p:nvSpPr>
              <p:cNvPr id="2" name="Rectangle: Rounded Corners 1">
                <a:extLst>
                  <a:ext uri="{FF2B5EF4-FFF2-40B4-BE49-F238E27FC236}">
                    <a16:creationId xmlns:a16="http://schemas.microsoft.com/office/drawing/2014/main" id="{D6FAD728-8DB8-424F-8EB2-1907F3D061F6}"/>
                  </a:ext>
                </a:extLst>
              </p:cNvPr>
              <p:cNvSpPr>
                <a:spLocks noRot="1" noChangeAspect="1" noMove="1" noResize="1" noEditPoints="1" noAdjustHandles="1" noChangeArrowheads="1" noChangeShapeType="1" noTextEdit="1"/>
              </p:cNvSpPr>
              <p:nvPr/>
            </p:nvSpPr>
            <p:spPr>
              <a:xfrm>
                <a:off x="4357396" y="3209732"/>
                <a:ext cx="3041779" cy="914400"/>
              </a:xfrm>
              <a:prstGeom prst="round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56204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2272</TotalTime>
  <Words>2842</Words>
  <Application>Microsoft Office PowerPoint</Application>
  <PresentationFormat>Widescreen</PresentationFormat>
  <Paragraphs>334</Paragraphs>
  <Slides>25</Slides>
  <Notes>25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Times New Roman</vt:lpstr>
      <vt:lpstr>Jacques Francois Shadow</vt:lpstr>
      <vt:lpstr>Noto Sans Symbols</vt:lpstr>
      <vt:lpstr>Trebuchet MS</vt:lpstr>
      <vt:lpstr>georgia</vt:lpstr>
      <vt:lpstr>Calibri</vt:lpstr>
      <vt:lpstr>gt-medium</vt:lpstr>
      <vt:lpstr>gt-regular</vt:lpstr>
      <vt:lpstr>Teko</vt:lpstr>
      <vt:lpstr>Arial</vt:lpstr>
      <vt:lpstr>Book Antiqua</vt:lpstr>
      <vt:lpstr>Cambria Math</vt:lpstr>
      <vt:lpstr>roboto</vt:lpstr>
      <vt:lpstr>Wingdings</vt:lpstr>
      <vt:lpstr>Office Theme</vt:lpstr>
      <vt:lpstr>PowerPoint Presentation</vt:lpstr>
      <vt:lpstr>Outline</vt:lpstr>
      <vt:lpstr>Introduction:    </vt:lpstr>
      <vt:lpstr>Model 1 : Logistic Regression   </vt:lpstr>
      <vt:lpstr>Logistic Regression(cont.):    </vt:lpstr>
      <vt:lpstr>Optimization of cost function:    </vt:lpstr>
      <vt:lpstr> Optimization of cost function(cont.):     </vt:lpstr>
      <vt:lpstr> Optimization of cost function(cont.):     </vt:lpstr>
      <vt:lpstr>Optimization of cost function(cont.):     </vt:lpstr>
      <vt:lpstr>Evaluation Metrics:</vt:lpstr>
      <vt:lpstr>   </vt:lpstr>
      <vt:lpstr>Model 2:Random Forest    </vt:lpstr>
      <vt:lpstr>Random Forest(Cont.):    </vt:lpstr>
      <vt:lpstr>Problem statement: </vt:lpstr>
      <vt:lpstr> </vt:lpstr>
      <vt:lpstr>Dataset  overview :</vt:lpstr>
      <vt:lpstr> Data preparation:</vt:lpstr>
      <vt:lpstr>Feature Engineering:</vt:lpstr>
      <vt:lpstr>Data splitting:</vt:lpstr>
      <vt:lpstr>Using Logistic regression:</vt:lpstr>
      <vt:lpstr>Using Random forest:</vt:lpstr>
      <vt:lpstr>   Model Interpretation:</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govind kumar</cp:lastModifiedBy>
  <cp:revision>99</cp:revision>
  <dcterms:modified xsi:type="dcterms:W3CDTF">2021-06-19T03:10:05Z</dcterms:modified>
</cp:coreProperties>
</file>