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7"/>
  </p:notesMasterIdLst>
  <p:sldIdLst>
    <p:sldId id="256" r:id="rId2"/>
    <p:sldId id="280" r:id="rId3"/>
    <p:sldId id="274" r:id="rId4"/>
    <p:sldId id="288" r:id="rId5"/>
    <p:sldId id="269" r:id="rId6"/>
    <p:sldId id="289" r:id="rId7"/>
    <p:sldId id="259" r:id="rId8"/>
    <p:sldId id="275" r:id="rId9"/>
    <p:sldId id="264" r:id="rId10"/>
    <p:sldId id="279" r:id="rId11"/>
    <p:sldId id="287" r:id="rId12"/>
    <p:sldId id="286" r:id="rId13"/>
    <p:sldId id="281" r:id="rId14"/>
    <p:sldId id="260"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267" y="19"/>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B5503-1D29-4D44-B239-2AA7B8236BE8}" type="datetimeFigureOut">
              <a:rPr lang="en-US" smtClean="0"/>
              <a:t>29-Oct-15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07A63-0BF7-4C07-B7E9-3CD983E96162}" type="slidenum">
              <a:rPr lang="en-US" smtClean="0"/>
              <a:t>‹#›</a:t>
            </a:fld>
            <a:endParaRPr lang="en-US"/>
          </a:p>
        </p:txBody>
      </p:sp>
    </p:spTree>
    <p:extLst>
      <p:ext uri="{BB962C8B-B14F-4D97-AF65-F5344CB8AC3E}">
        <p14:creationId xmlns:p14="http://schemas.microsoft.com/office/powerpoint/2010/main" val="199511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D07A63-0BF7-4C07-B7E9-3CD983E96162}" type="slidenum">
              <a:rPr lang="en-US" smtClean="0"/>
              <a:t>3</a:t>
            </a:fld>
            <a:endParaRPr lang="en-US"/>
          </a:p>
        </p:txBody>
      </p:sp>
    </p:spTree>
    <p:extLst>
      <p:ext uri="{BB962C8B-B14F-4D97-AF65-F5344CB8AC3E}">
        <p14:creationId xmlns:p14="http://schemas.microsoft.com/office/powerpoint/2010/main" val="1088003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837194-5BFF-4745-834A-2355C118876C}" type="datetimeFigureOut">
              <a:rPr lang="en-US" smtClean="0"/>
              <a:pPr/>
              <a:t>29-Oct-15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8F5C-6364-4251-B9C1-FABCBD5DE0BD}" type="slidenum">
              <a:rPr lang="en-US" smtClean="0"/>
              <a:pPr/>
              <a:t>‹#›</a:t>
            </a:fld>
            <a:endParaRPr lang="en-US"/>
          </a:p>
        </p:txBody>
      </p:sp>
    </p:spTree>
    <p:extLst>
      <p:ext uri="{BB962C8B-B14F-4D97-AF65-F5344CB8AC3E}">
        <p14:creationId xmlns:p14="http://schemas.microsoft.com/office/powerpoint/2010/main" val="1525665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837194-5BFF-4745-834A-2355C118876C}" type="datetimeFigureOut">
              <a:rPr lang="en-US" smtClean="0"/>
              <a:pPr/>
              <a:t>29-Oct-15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98F5C-6364-4251-B9C1-FABCBD5DE0BD}" type="slidenum">
              <a:rPr lang="en-US" smtClean="0"/>
              <a:pPr/>
              <a:t>‹#›</a:t>
            </a:fld>
            <a:endParaRPr lang="en-US"/>
          </a:p>
        </p:txBody>
      </p:sp>
    </p:spTree>
    <p:extLst>
      <p:ext uri="{BB962C8B-B14F-4D97-AF65-F5344CB8AC3E}">
        <p14:creationId xmlns:p14="http://schemas.microsoft.com/office/powerpoint/2010/main" val="268416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837194-5BFF-4745-834A-2355C118876C}" type="datetimeFigureOut">
              <a:rPr lang="en-US" smtClean="0"/>
              <a:pPr/>
              <a:t>29-Oct-15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8F5C-6364-4251-B9C1-FABCBD5DE0BD}" type="slidenum">
              <a:rPr lang="en-US" smtClean="0"/>
              <a:pPr/>
              <a:t>‹#›</a:t>
            </a:fld>
            <a:endParaRPr lang="en-US"/>
          </a:p>
        </p:txBody>
      </p:sp>
    </p:spTree>
    <p:extLst>
      <p:ext uri="{BB962C8B-B14F-4D97-AF65-F5344CB8AC3E}">
        <p14:creationId xmlns:p14="http://schemas.microsoft.com/office/powerpoint/2010/main" val="2888549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837194-5BFF-4745-834A-2355C118876C}" type="datetimeFigureOut">
              <a:rPr lang="en-US" smtClean="0"/>
              <a:pPr/>
              <a:t>29-Oct-15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8F5C-6364-4251-B9C1-FABCBD5DE0BD}"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89040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837194-5BFF-4745-834A-2355C118876C}" type="datetimeFigureOut">
              <a:rPr lang="en-US" smtClean="0"/>
              <a:pPr/>
              <a:t>29-Oct-15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8F5C-6364-4251-B9C1-FABCBD5DE0BD}" type="slidenum">
              <a:rPr lang="en-US" smtClean="0"/>
              <a:pPr/>
              <a:t>‹#›</a:t>
            </a:fld>
            <a:endParaRPr lang="en-US"/>
          </a:p>
        </p:txBody>
      </p:sp>
    </p:spTree>
    <p:extLst>
      <p:ext uri="{BB962C8B-B14F-4D97-AF65-F5344CB8AC3E}">
        <p14:creationId xmlns:p14="http://schemas.microsoft.com/office/powerpoint/2010/main" val="3172634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837194-5BFF-4745-834A-2355C118876C}" type="datetimeFigureOut">
              <a:rPr lang="en-US" smtClean="0"/>
              <a:pPr/>
              <a:t>29-Oct-15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8F5C-6364-4251-B9C1-FABCBD5DE0BD}" type="slidenum">
              <a:rPr lang="en-US" smtClean="0"/>
              <a:pPr/>
              <a:t>‹#›</a:t>
            </a:fld>
            <a:endParaRPr lang="en-US"/>
          </a:p>
        </p:txBody>
      </p:sp>
    </p:spTree>
    <p:extLst>
      <p:ext uri="{BB962C8B-B14F-4D97-AF65-F5344CB8AC3E}">
        <p14:creationId xmlns:p14="http://schemas.microsoft.com/office/powerpoint/2010/main" val="2745652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837194-5BFF-4745-834A-2355C118876C}" type="datetimeFigureOut">
              <a:rPr lang="en-US" smtClean="0"/>
              <a:pPr/>
              <a:t>29-Oct-15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8F5C-6364-4251-B9C1-FABCBD5DE0BD}" type="slidenum">
              <a:rPr lang="en-US" smtClean="0"/>
              <a:pPr/>
              <a:t>‹#›</a:t>
            </a:fld>
            <a:endParaRPr lang="en-US"/>
          </a:p>
        </p:txBody>
      </p:sp>
    </p:spTree>
    <p:extLst>
      <p:ext uri="{BB962C8B-B14F-4D97-AF65-F5344CB8AC3E}">
        <p14:creationId xmlns:p14="http://schemas.microsoft.com/office/powerpoint/2010/main" val="24691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837194-5BFF-4745-834A-2355C118876C}" type="datetimeFigureOut">
              <a:rPr lang="en-US" smtClean="0"/>
              <a:pPr/>
              <a:t>29-Oct-15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8F5C-6364-4251-B9C1-FABCBD5DE0BD}" type="slidenum">
              <a:rPr lang="en-US" smtClean="0"/>
              <a:pPr/>
              <a:t>‹#›</a:t>
            </a:fld>
            <a:endParaRPr lang="en-US"/>
          </a:p>
        </p:txBody>
      </p:sp>
    </p:spTree>
    <p:extLst>
      <p:ext uri="{BB962C8B-B14F-4D97-AF65-F5344CB8AC3E}">
        <p14:creationId xmlns:p14="http://schemas.microsoft.com/office/powerpoint/2010/main" val="99285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837194-5BFF-4745-834A-2355C118876C}" type="datetimeFigureOut">
              <a:rPr lang="en-US" smtClean="0"/>
              <a:pPr/>
              <a:t>29-Oct-15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8F5C-6364-4251-B9C1-FABCBD5DE0BD}" type="slidenum">
              <a:rPr lang="en-US" smtClean="0"/>
              <a:pPr/>
              <a:t>‹#›</a:t>
            </a:fld>
            <a:endParaRPr lang="en-US"/>
          </a:p>
        </p:txBody>
      </p:sp>
    </p:spTree>
    <p:extLst>
      <p:ext uri="{BB962C8B-B14F-4D97-AF65-F5344CB8AC3E}">
        <p14:creationId xmlns:p14="http://schemas.microsoft.com/office/powerpoint/2010/main" val="154815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8837194-5BFF-4745-834A-2355C118876C}" type="datetimeFigureOut">
              <a:rPr lang="en-US" smtClean="0"/>
              <a:pPr/>
              <a:t>29-Oct-15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8F5C-6364-4251-B9C1-FABCBD5DE0BD}" type="slidenum">
              <a:rPr lang="en-US" smtClean="0"/>
              <a:pPr/>
              <a:t>‹#›</a:t>
            </a:fld>
            <a:endParaRPr lang="en-US"/>
          </a:p>
        </p:txBody>
      </p:sp>
    </p:spTree>
    <p:extLst>
      <p:ext uri="{BB962C8B-B14F-4D97-AF65-F5344CB8AC3E}">
        <p14:creationId xmlns:p14="http://schemas.microsoft.com/office/powerpoint/2010/main" val="152593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837194-5BFF-4745-834A-2355C118876C}" type="datetimeFigureOut">
              <a:rPr lang="en-US" smtClean="0"/>
              <a:pPr/>
              <a:t>29-Oct-15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8F5C-6364-4251-B9C1-FABCBD5DE0BD}" type="slidenum">
              <a:rPr lang="en-US" smtClean="0"/>
              <a:pPr/>
              <a:t>‹#›</a:t>
            </a:fld>
            <a:endParaRPr lang="en-US"/>
          </a:p>
        </p:txBody>
      </p:sp>
    </p:spTree>
    <p:extLst>
      <p:ext uri="{BB962C8B-B14F-4D97-AF65-F5344CB8AC3E}">
        <p14:creationId xmlns:p14="http://schemas.microsoft.com/office/powerpoint/2010/main" val="304978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837194-5BFF-4745-834A-2355C118876C}" type="datetimeFigureOut">
              <a:rPr lang="en-US" smtClean="0"/>
              <a:pPr/>
              <a:t>29-Oct-15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98F5C-6364-4251-B9C1-FABCBD5DE0BD}" type="slidenum">
              <a:rPr lang="en-US" smtClean="0"/>
              <a:pPr/>
              <a:t>‹#›</a:t>
            </a:fld>
            <a:endParaRPr lang="en-US"/>
          </a:p>
        </p:txBody>
      </p:sp>
    </p:spTree>
    <p:extLst>
      <p:ext uri="{BB962C8B-B14F-4D97-AF65-F5344CB8AC3E}">
        <p14:creationId xmlns:p14="http://schemas.microsoft.com/office/powerpoint/2010/main" val="8959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837194-5BFF-4745-834A-2355C118876C}" type="datetimeFigureOut">
              <a:rPr lang="en-US" smtClean="0"/>
              <a:pPr/>
              <a:t>29-Oct-15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98F5C-6364-4251-B9C1-FABCBD5DE0BD}" type="slidenum">
              <a:rPr lang="en-US" smtClean="0"/>
              <a:pPr/>
              <a:t>‹#›</a:t>
            </a:fld>
            <a:endParaRPr lang="en-US"/>
          </a:p>
        </p:txBody>
      </p:sp>
    </p:spTree>
    <p:extLst>
      <p:ext uri="{BB962C8B-B14F-4D97-AF65-F5344CB8AC3E}">
        <p14:creationId xmlns:p14="http://schemas.microsoft.com/office/powerpoint/2010/main" val="256371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8837194-5BFF-4745-834A-2355C118876C}" type="datetimeFigureOut">
              <a:rPr lang="en-US" smtClean="0"/>
              <a:pPr/>
              <a:t>29-Oct-15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C298F5C-6364-4251-B9C1-FABCBD5DE0BD}" type="slidenum">
              <a:rPr lang="en-US" smtClean="0"/>
              <a:pPr/>
              <a:t>‹#›</a:t>
            </a:fld>
            <a:endParaRPr lang="en-US"/>
          </a:p>
        </p:txBody>
      </p:sp>
    </p:spTree>
    <p:extLst>
      <p:ext uri="{BB962C8B-B14F-4D97-AF65-F5344CB8AC3E}">
        <p14:creationId xmlns:p14="http://schemas.microsoft.com/office/powerpoint/2010/main" val="218468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837194-5BFF-4745-834A-2355C118876C}" type="datetimeFigureOut">
              <a:rPr lang="en-US" smtClean="0"/>
              <a:pPr/>
              <a:t>29-Oct-15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C298F5C-6364-4251-B9C1-FABCBD5DE0BD}" type="slidenum">
              <a:rPr lang="en-US" smtClean="0"/>
              <a:pPr/>
              <a:t>‹#›</a:t>
            </a:fld>
            <a:endParaRPr lang="en-US"/>
          </a:p>
        </p:txBody>
      </p:sp>
    </p:spTree>
    <p:extLst>
      <p:ext uri="{BB962C8B-B14F-4D97-AF65-F5344CB8AC3E}">
        <p14:creationId xmlns:p14="http://schemas.microsoft.com/office/powerpoint/2010/main" val="2818710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8837194-5BFF-4745-834A-2355C118876C}" type="datetimeFigureOut">
              <a:rPr lang="en-US" smtClean="0"/>
              <a:pPr/>
              <a:t>29-Oct-15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C298F5C-6364-4251-B9C1-FABCBD5DE0BD}" type="slidenum">
              <a:rPr lang="en-US" smtClean="0"/>
              <a:pPr/>
              <a:t>‹#›</a:t>
            </a:fld>
            <a:endParaRPr lang="en-US"/>
          </a:p>
        </p:txBody>
      </p:sp>
    </p:spTree>
    <p:extLst>
      <p:ext uri="{BB962C8B-B14F-4D97-AF65-F5344CB8AC3E}">
        <p14:creationId xmlns:p14="http://schemas.microsoft.com/office/powerpoint/2010/main" val="845107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837194-5BFF-4745-834A-2355C118876C}" type="datetimeFigureOut">
              <a:rPr lang="en-US" smtClean="0"/>
              <a:pPr/>
              <a:t>29-Oct-15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98F5C-6364-4251-B9C1-FABCBD5DE0BD}" type="slidenum">
              <a:rPr lang="en-US" smtClean="0"/>
              <a:pPr/>
              <a:t>‹#›</a:t>
            </a:fld>
            <a:endParaRPr lang="en-US"/>
          </a:p>
        </p:txBody>
      </p:sp>
    </p:spTree>
    <p:extLst>
      <p:ext uri="{BB962C8B-B14F-4D97-AF65-F5344CB8AC3E}">
        <p14:creationId xmlns:p14="http://schemas.microsoft.com/office/powerpoint/2010/main" val="332917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837194-5BFF-4745-834A-2355C118876C}" type="datetimeFigureOut">
              <a:rPr lang="en-US" smtClean="0"/>
              <a:pPr/>
              <a:t>29-Oct-15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C298F5C-6364-4251-B9C1-FABCBD5DE0BD}" type="slidenum">
              <a:rPr lang="en-US" smtClean="0"/>
              <a:pPr/>
              <a:t>‹#›</a:t>
            </a:fld>
            <a:endParaRPr lang="en-US"/>
          </a:p>
        </p:txBody>
      </p:sp>
    </p:spTree>
    <p:extLst>
      <p:ext uri="{BB962C8B-B14F-4D97-AF65-F5344CB8AC3E}">
        <p14:creationId xmlns:p14="http://schemas.microsoft.com/office/powerpoint/2010/main" val="122632262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1462869"/>
            <a:ext cx="8477072" cy="1143000"/>
          </a:xfrm>
        </p:spPr>
        <p:style>
          <a:lnRef idx="1">
            <a:schemeClr val="accent1"/>
          </a:lnRef>
          <a:fillRef idx="2">
            <a:schemeClr val="accent1"/>
          </a:fillRef>
          <a:effectRef idx="1">
            <a:schemeClr val="accent1"/>
          </a:effectRef>
          <a:fontRef idx="minor">
            <a:schemeClr val="dk1"/>
          </a:fontRef>
        </p:style>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GROUP LOCATION TRACKER Application </a:t>
            </a:r>
            <a:r>
              <a:rPr lang="en-US" sz="36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IN ANDROID</a:t>
            </a:r>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5" name="Content Placeholder 2"/>
          <p:cNvSpPr txBox="1">
            <a:spLocks/>
          </p:cNvSpPr>
          <p:nvPr/>
        </p:nvSpPr>
        <p:spPr>
          <a:xfrm>
            <a:off x="381000" y="2705100"/>
            <a:ext cx="8534400" cy="3924300"/>
          </a:xfrm>
          <a:prstGeom prst="rect">
            <a:avLst/>
          </a:prstGeom>
          <a:noFill/>
          <a:effectLst>
            <a:glow rad="127000">
              <a:schemeClr val="accent1"/>
            </a:glow>
            <a:outerShdw blurRad="50800" dist="50800" dir="5400000" algn="ctr" rotWithShape="0">
              <a:srgbClr val="000000"/>
            </a:outerShdw>
          </a:effectLst>
        </p:spPr>
        <p:txBody>
          <a:bodyPr vert="horz">
            <a:normAutofit fontScale="92500" lnSpcReduction="10000"/>
          </a:bodyPr>
          <a:lstStyle/>
          <a:p>
            <a:pPr marL="365760" marR="0" lvl="0" indent="-256032" algn="just" defTabSz="914400" rtl="0" eaLnBrk="1" fontAlgn="auto" latinLnBrk="0" hangingPunct="1">
              <a:lnSpc>
                <a:spcPct val="80000"/>
              </a:lnSpc>
              <a:spcBef>
                <a:spcPts val="400"/>
              </a:spcBef>
              <a:spcAft>
                <a:spcPts val="0"/>
              </a:spcAft>
              <a:buClr>
                <a:schemeClr val="accent1"/>
              </a:buClr>
              <a:buSzPct val="68000"/>
              <a:buFont typeface="Wingdings 3"/>
              <a:buNone/>
              <a:tabLst/>
              <a:defRPr/>
            </a:pPr>
            <a:r>
              <a:rPr kumimoji="0" lang="en-US" sz="2700" b="1" i="0" u="none" strike="noStrike" kern="1200" cap="none" spc="0" normalizeH="0" baseline="0" noProof="0" dirty="0" smtClean="0">
                <a:ln>
                  <a:noFill/>
                </a:ln>
                <a:uLnTx/>
                <a:uFillTx/>
                <a:latin typeface="Times New Roman" pitchFamily="18" charset="0"/>
                <a:cs typeface="Times New Roman" pitchFamily="18" charset="0"/>
              </a:rPr>
              <a:t>Mentor :</a:t>
            </a:r>
            <a:endParaRPr kumimoji="0" lang="en-US" sz="2700" b="1" i="0" u="none" strike="noStrike" kern="1200" cap="none" spc="0" normalizeH="0" baseline="0" noProof="0" dirty="0" smtClean="0">
              <a:ln>
                <a:noFill/>
              </a:ln>
              <a:uLnTx/>
              <a:uFillTx/>
              <a:latin typeface="Times New Roman" pitchFamily="18" charset="0"/>
              <a:cs typeface="Times New Roman" pitchFamily="18" charset="0"/>
            </a:endParaRPr>
          </a:p>
          <a:p>
            <a:pPr marL="365760" marR="0" lvl="0" indent="-256032" algn="just" defTabSz="914400" rtl="0" eaLnBrk="1" fontAlgn="auto" latinLnBrk="0" hangingPunct="1">
              <a:lnSpc>
                <a:spcPct val="80000"/>
              </a:lnSpc>
              <a:spcBef>
                <a:spcPts val="400"/>
              </a:spcBef>
              <a:spcAft>
                <a:spcPts val="0"/>
              </a:spcAft>
              <a:buClr>
                <a:schemeClr val="accent1"/>
              </a:buClr>
              <a:buSzPct val="68000"/>
              <a:buFont typeface="Wingdings 3"/>
              <a:buNone/>
              <a:tabLst/>
              <a:defRPr/>
            </a:pPr>
            <a:r>
              <a:rPr kumimoji="0" lang="en-US" sz="2700" b="1" i="0" u="none" strike="noStrike" kern="1200" cap="none" spc="0" normalizeH="0" baseline="0" noProof="0" dirty="0" smtClean="0">
                <a:ln>
                  <a:noFill/>
                </a:ln>
                <a:uLnTx/>
                <a:uFillTx/>
                <a:latin typeface="Times New Roman" pitchFamily="18" charset="0"/>
                <a:cs typeface="Times New Roman" pitchFamily="18" charset="0"/>
              </a:rPr>
              <a:t>               </a:t>
            </a:r>
            <a:r>
              <a:rPr lang="en-US" sz="2700" b="1" dirty="0" smtClean="0">
                <a:latin typeface="Times New Roman" pitchFamily="18" charset="0"/>
                <a:cs typeface="Times New Roman" pitchFamily="18" charset="0"/>
              </a:rPr>
              <a:t>Mr</a:t>
            </a:r>
            <a:r>
              <a:rPr lang="en-US" sz="2700" b="1" dirty="0" smtClean="0">
                <a:latin typeface="Times New Roman" pitchFamily="18" charset="0"/>
                <a:cs typeface="Times New Roman" pitchFamily="18" charset="0"/>
              </a:rPr>
              <a:t>. </a:t>
            </a:r>
            <a:r>
              <a:rPr lang="en-US" sz="2700" b="1" dirty="0" smtClean="0">
                <a:latin typeface="Times New Roman" pitchFamily="18" charset="0"/>
                <a:cs typeface="Times New Roman" pitchFamily="18" charset="0"/>
              </a:rPr>
              <a:t>Saurabh Ranjan Shrivastava</a:t>
            </a:r>
            <a:endParaRPr kumimoji="0" lang="en-US" sz="2700" b="1" i="0" u="none" strike="noStrike" kern="1200" cap="none" spc="0" normalizeH="0" baseline="0" noProof="0" dirty="0" smtClean="0">
              <a:ln>
                <a:noFill/>
              </a:ln>
              <a:uLnTx/>
              <a:uFillTx/>
              <a:latin typeface="Times New Roman" pitchFamily="18" charset="0"/>
              <a:cs typeface="Times New Roman" pitchFamily="18" charset="0"/>
            </a:endParaRPr>
          </a:p>
          <a:p>
            <a:pPr marL="365760" marR="0" lvl="0" indent="-256032" algn="just" defTabSz="914400" rtl="0" eaLnBrk="1" fontAlgn="auto" latinLnBrk="0" hangingPunct="1">
              <a:lnSpc>
                <a:spcPct val="80000"/>
              </a:lnSpc>
              <a:spcBef>
                <a:spcPts val="400"/>
              </a:spcBef>
              <a:spcAft>
                <a:spcPts val="0"/>
              </a:spcAft>
              <a:buClr>
                <a:schemeClr val="accent1"/>
              </a:buClr>
              <a:buSzPct val="68000"/>
              <a:buFont typeface="Wingdings 3"/>
              <a:buNone/>
              <a:tabLst/>
              <a:defRPr/>
            </a:pPr>
            <a:r>
              <a:rPr kumimoji="0" lang="en-US" sz="2700" b="1" i="0" u="none" strike="noStrike" kern="1200" cap="none" spc="0" normalizeH="0" baseline="0" noProof="0" dirty="0" smtClean="0">
                <a:ln>
                  <a:noFill/>
                </a:ln>
                <a:uLnTx/>
                <a:uFillTx/>
                <a:latin typeface="Times New Roman" pitchFamily="18" charset="0"/>
                <a:cs typeface="Times New Roman" pitchFamily="18" charset="0"/>
              </a:rPr>
              <a:t>	</a:t>
            </a:r>
            <a:r>
              <a:rPr lang="en-US" sz="2700" b="1" noProof="0" dirty="0">
                <a:latin typeface="Times New Roman" pitchFamily="18" charset="0"/>
                <a:cs typeface="Times New Roman" pitchFamily="18" charset="0"/>
              </a:rPr>
              <a:t>	</a:t>
            </a:r>
            <a:r>
              <a:rPr lang="en-US" sz="2700" b="1" dirty="0">
                <a:latin typeface="Times New Roman" pitchFamily="18" charset="0"/>
                <a:cs typeface="Times New Roman" pitchFamily="18" charset="0"/>
              </a:rPr>
              <a:t> </a:t>
            </a:r>
            <a:r>
              <a:rPr lang="en-US" sz="2700" b="1" dirty="0" smtClean="0">
                <a:latin typeface="Times New Roman" pitchFamily="18" charset="0"/>
                <a:cs typeface="Times New Roman" pitchFamily="18" charset="0"/>
              </a:rPr>
              <a:t>    </a:t>
            </a:r>
            <a:r>
              <a:rPr lang="en-US" sz="2700" b="1" dirty="0" smtClean="0">
                <a:latin typeface="Times New Roman" pitchFamily="18" charset="0"/>
                <a:cs typeface="Times New Roman" pitchFamily="18" charset="0"/>
              </a:rPr>
              <a:t>Senior Lecturer</a:t>
            </a:r>
            <a:endParaRPr kumimoji="0" lang="en-US" sz="2700" b="1" i="0" u="none" strike="noStrike" kern="1200" cap="none" spc="0" normalizeH="0" baseline="0" noProof="0" dirty="0" smtClean="0">
              <a:ln>
                <a:noFill/>
              </a:ln>
              <a:uLnTx/>
              <a:uFillTx/>
              <a:latin typeface="Times New Roman" pitchFamily="18" charset="0"/>
              <a:cs typeface="Times New Roman" pitchFamily="18" charset="0"/>
            </a:endParaRPr>
          </a:p>
          <a:p>
            <a:pPr marL="365760" marR="0" lvl="0" indent="-256032" algn="just" defTabSz="914400" rtl="0" eaLnBrk="1" fontAlgn="auto" latinLnBrk="0" hangingPunct="1">
              <a:lnSpc>
                <a:spcPct val="80000"/>
              </a:lnSpc>
              <a:spcBef>
                <a:spcPts val="400"/>
              </a:spcBef>
              <a:spcAft>
                <a:spcPts val="0"/>
              </a:spcAft>
              <a:buClr>
                <a:schemeClr val="accent1"/>
              </a:buClr>
              <a:buSzPct val="68000"/>
              <a:buFont typeface="Wingdings 3"/>
              <a:buNone/>
              <a:tabLst/>
              <a:defRPr/>
            </a:pPr>
            <a:r>
              <a:rPr kumimoji="0" lang="en-US" sz="2700" b="1" i="0" u="none" strike="noStrike" kern="1200" cap="none" spc="0" normalizeH="0" baseline="0" noProof="0" dirty="0" smtClean="0">
                <a:ln>
                  <a:noFill/>
                </a:ln>
                <a:uLnTx/>
                <a:uFillTx/>
                <a:latin typeface="Times New Roman" pitchFamily="18" charset="0"/>
                <a:cs typeface="Times New Roman" pitchFamily="18" charset="0"/>
              </a:rPr>
              <a:t>		</a:t>
            </a:r>
            <a:r>
              <a:rPr lang="en-US" sz="2700" b="1" dirty="0" smtClean="0">
                <a:latin typeface="Times New Roman" pitchFamily="18" charset="0"/>
                <a:cs typeface="Times New Roman" pitchFamily="18" charset="0"/>
              </a:rPr>
              <a:t> </a:t>
            </a:r>
            <a:r>
              <a:rPr lang="en-US" sz="2700" b="1" dirty="0" smtClean="0">
                <a:latin typeface="Times New Roman" pitchFamily="18" charset="0"/>
                <a:cs typeface="Times New Roman" pitchFamily="18" charset="0"/>
              </a:rPr>
              <a:t>    Swami Keshvanand Institute </a:t>
            </a:r>
            <a:r>
              <a:rPr lang="en-US" sz="2700" b="1" dirty="0" smtClean="0">
                <a:latin typeface="Times New Roman" pitchFamily="18" charset="0"/>
                <a:cs typeface="Times New Roman" pitchFamily="18" charset="0"/>
              </a:rPr>
              <a:t>of Technology</a:t>
            </a:r>
            <a:r>
              <a:rPr lang="en-US" sz="2700" b="1" dirty="0" smtClean="0">
                <a:latin typeface="Times New Roman" pitchFamily="18" charset="0"/>
                <a:cs typeface="Times New Roman" pitchFamily="18" charset="0"/>
              </a:rPr>
              <a:t>, Jaipur.</a:t>
            </a:r>
            <a:endParaRPr kumimoji="0" lang="en-US" sz="2700" b="1" i="0" u="none" strike="noStrike" kern="1200" cap="none" spc="0" normalizeH="0" baseline="0" noProof="0" dirty="0" smtClean="0">
              <a:ln>
                <a:noFill/>
              </a:ln>
              <a:uLnTx/>
              <a:uFillTx/>
              <a:latin typeface="Times New Roman" pitchFamily="18" charset="0"/>
              <a:cs typeface="Times New Roman" pitchFamily="18" charset="0"/>
            </a:endParaRPr>
          </a:p>
          <a:p>
            <a:pPr marL="365760" marR="0" lvl="0" indent="-256032" algn="just" defTabSz="914400" rtl="0" eaLnBrk="1" fontAlgn="auto" latinLnBrk="0" hangingPunct="1">
              <a:lnSpc>
                <a:spcPct val="8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365760" marR="0" lvl="0" indent="-256032" algn="just" defTabSz="914400" rtl="0" eaLnBrk="1" fontAlgn="auto" latinLnBrk="0" hangingPunct="1">
              <a:lnSpc>
                <a:spcPct val="8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365760" marR="0" lvl="0" indent="-256032" algn="just" defTabSz="914400" rtl="0" eaLnBrk="1" fontAlgn="auto" latinLnBrk="0" hangingPunct="1">
              <a:lnSpc>
                <a:spcPct val="80000"/>
              </a:lnSpc>
              <a:spcBef>
                <a:spcPts val="400"/>
              </a:spcBef>
              <a:spcAft>
                <a:spcPts val="0"/>
              </a:spcAft>
              <a:buClr>
                <a:schemeClr val="accent1"/>
              </a:buClr>
              <a:buSzPct val="68000"/>
              <a:buFont typeface="Wingdings 3"/>
              <a:buNone/>
              <a:tabLst/>
              <a:defRPr/>
            </a:pPr>
            <a:r>
              <a:rPr kumimoji="0" lang="en-US" sz="27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cs typeface="Times New Roman" pitchFamily="18" charset="0"/>
              </a:rPr>
              <a:t>Submitted</a:t>
            </a:r>
            <a:r>
              <a:rPr kumimoji="0" lang="en-US" sz="2700" b="1" i="0"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cs typeface="Times New Roman" pitchFamily="18" charset="0"/>
              </a:rPr>
              <a:t> </a:t>
            </a:r>
            <a:r>
              <a:rPr kumimoji="0" lang="en-US" sz="27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cs typeface="Times New Roman" pitchFamily="18" charset="0"/>
              </a:rPr>
              <a:t>by </a:t>
            </a:r>
            <a:r>
              <a:rPr kumimoji="0" lang="en-US" sz="27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365760" marR="0" lvl="0" indent="-256032" algn="just" defTabSz="914400" rtl="0" eaLnBrk="1" fontAlgn="auto" latinLnBrk="0" hangingPunct="1">
              <a:lnSpc>
                <a:spcPct val="80000"/>
              </a:lnSpc>
              <a:spcBef>
                <a:spcPts val="400"/>
              </a:spcBef>
              <a:spcAft>
                <a:spcPts val="0"/>
              </a:spcAft>
              <a:buClr>
                <a:schemeClr val="accent1"/>
              </a:buClr>
              <a:buSzPct val="68000"/>
              <a:buFont typeface="Wingdings 3"/>
              <a:buNone/>
              <a:tabLst/>
              <a:defRPr/>
            </a:pPr>
            <a:r>
              <a:rPr lang="en-US" sz="2700" dirty="0" smtClean="0">
                <a:latin typeface="Times New Roman" pitchFamily="18" charset="0"/>
                <a:cs typeface="Times New Roman" pitchFamily="18" charset="0"/>
              </a:rPr>
              <a:t>			   </a:t>
            </a:r>
            <a:r>
              <a:rPr lang="en-US" sz="2700" b="1" dirty="0" smtClean="0">
                <a:effectLst>
                  <a:outerShdw blurRad="38100" dist="38100" dir="2700000" algn="tl">
                    <a:srgbClr val="000000">
                      <a:alpha val="43137"/>
                    </a:srgbClr>
                  </a:outerShdw>
                </a:effectLst>
                <a:latin typeface="Times New Roman" pitchFamily="18" charset="0"/>
                <a:cs typeface="Times New Roman" pitchFamily="18" charset="0"/>
              </a:rPr>
              <a:t>Govind </a:t>
            </a:r>
            <a:r>
              <a:rPr lang="en-US" sz="2700" b="1" dirty="0" smtClean="0">
                <a:effectLst>
                  <a:outerShdw blurRad="38100" dist="38100" dir="2700000" algn="tl">
                    <a:srgbClr val="000000">
                      <a:alpha val="43137"/>
                    </a:srgbClr>
                  </a:outerShdw>
                </a:effectLst>
                <a:latin typeface="Times New Roman" pitchFamily="18" charset="0"/>
                <a:cs typeface="Times New Roman" pitchFamily="18" charset="0"/>
              </a:rPr>
              <a:t>Rander	</a:t>
            </a:r>
            <a:r>
              <a:rPr kumimoji="0" lang="en-US" sz="2700" b="1" i="0"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cs typeface="Times New Roman" pitchFamily="18" charset="0"/>
              </a:rPr>
              <a:t>12ESKCS042</a:t>
            </a:r>
          </a:p>
          <a:p>
            <a:pPr marL="365760" marR="0" lvl="0" indent="-256032" algn="just" defTabSz="914400" rtl="0" eaLnBrk="1" fontAlgn="auto" latinLnBrk="0" hangingPunct="1">
              <a:lnSpc>
                <a:spcPct val="80000"/>
              </a:lnSpc>
              <a:spcBef>
                <a:spcPts val="400"/>
              </a:spcBef>
              <a:spcAft>
                <a:spcPts val="0"/>
              </a:spcAft>
              <a:buClr>
                <a:schemeClr val="accent1"/>
              </a:buClr>
              <a:buSzPct val="68000"/>
              <a:buFont typeface="Wingdings 3"/>
              <a:buNone/>
              <a:tabLst/>
              <a:defRPr/>
            </a:pPr>
            <a:r>
              <a:rPr lang="en-US" sz="27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700" b="1" dirty="0" smtClean="0">
                <a:effectLst>
                  <a:outerShdw blurRad="38100" dist="38100" dir="2700000" algn="tl">
                    <a:srgbClr val="000000">
                      <a:alpha val="43137"/>
                    </a:srgbClr>
                  </a:outerShdw>
                </a:effectLst>
                <a:latin typeface="Times New Roman" pitchFamily="18" charset="0"/>
                <a:cs typeface="Times New Roman" pitchFamily="18" charset="0"/>
              </a:rPr>
              <a:t>		   Harpreet Singh	12ESKCS045		</a:t>
            </a:r>
            <a:endParaRPr kumimoji="0" lang="en-US" sz="2700" b="1" i="0"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cs typeface="Times New Roman" pitchFamily="18" charset="0"/>
            </a:endParaRPr>
          </a:p>
          <a:p>
            <a:pPr marL="365760" marR="0" lvl="0" indent="-256032" algn="just" defTabSz="914400" rtl="0" eaLnBrk="1" fontAlgn="auto" latinLnBrk="0" hangingPunct="1">
              <a:lnSpc>
                <a:spcPct val="8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noProof="0" dirty="0" smtClean="0">
              <a:ln>
                <a:noFill/>
              </a:ln>
              <a:solidFill>
                <a:schemeClr val="tx1"/>
              </a:solidFill>
              <a:effectLst/>
              <a:uLnTx/>
              <a:uFillTx/>
              <a:latin typeface="Times New Roman" pitchFamily="18" charset="0"/>
              <a:cs typeface="Times New Roman" pitchFamily="18" charset="0"/>
            </a:endParaRPr>
          </a:p>
          <a:p>
            <a:pPr marL="365760" marR="0" lvl="0" indent="-256032" algn="just" defTabSz="914400" rtl="0" eaLnBrk="1" fontAlgn="auto" latinLnBrk="0" hangingPunct="1">
              <a:lnSpc>
                <a:spcPct val="80000"/>
              </a:lnSpc>
              <a:spcBef>
                <a:spcPts val="400"/>
              </a:spcBef>
              <a:spcAft>
                <a:spcPts val="0"/>
              </a:spcAft>
              <a:buClr>
                <a:schemeClr val="accent1"/>
              </a:buClr>
              <a:buSzPct val="68000"/>
              <a:buFont typeface="Wingdings 3"/>
              <a:buNone/>
              <a:tabLst/>
              <a:defRPr/>
            </a:pPr>
            <a:r>
              <a:rPr lang="en-US" sz="2700" baseline="0" dirty="0">
                <a:latin typeface="Times New Roman" pitchFamily="18" charset="0"/>
                <a:cs typeface="Times New Roman" pitchFamily="18" charset="0"/>
              </a:rPr>
              <a:t>	</a:t>
            </a:r>
            <a:r>
              <a:rPr lang="en-US" sz="2700" baseline="0" dirty="0" smtClean="0">
                <a:latin typeface="Times New Roman" pitchFamily="18" charset="0"/>
                <a:cs typeface="Times New Roman" pitchFamily="18" charset="0"/>
              </a:rPr>
              <a:t>		</a:t>
            </a:r>
            <a:endParaRPr kumimoji="0" lang="en-US" sz="27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65760" lvl="0" indent="-256032" algn="just">
              <a:lnSpc>
                <a:spcPct val="80000"/>
              </a:lnSpc>
              <a:spcBef>
                <a:spcPts val="400"/>
              </a:spcBef>
              <a:buClr>
                <a:schemeClr val="accent1"/>
              </a:buClr>
              <a:buSzPct val="68000"/>
              <a:defRPr/>
            </a:pPr>
            <a:r>
              <a:rPr lang="en-US" sz="2700" dirty="0" smtClean="0">
                <a:latin typeface="Times New Roman" pitchFamily="18" charset="0"/>
                <a:cs typeface="Times New Roman" pitchFamily="18" charset="0"/>
              </a:rPr>
              <a:t>			</a:t>
            </a:r>
            <a:r>
              <a:rPr kumimoji="0" lang="en-US" sz="27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endParaRPr lang="en-US" sz="2700" baseline="0" dirty="0" smtClean="0">
              <a:latin typeface="Times New Roman" pitchFamily="18" charset="0"/>
              <a:cs typeface="Times New Roman" pitchFamily="18" charset="0"/>
            </a:endParaRPr>
          </a:p>
          <a:p>
            <a:pPr marL="365760" marR="0" lvl="0" indent="-256032" algn="just" defTabSz="914400" rtl="0" eaLnBrk="1" fontAlgn="auto" latinLnBrk="0" hangingPunct="1">
              <a:lnSpc>
                <a:spcPct val="8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0"/>
            <a:ext cx="1561745" cy="136363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382000" cy="990600"/>
          </a:xfrm>
        </p:spPr>
        <p:txBody>
          <a:bodyPr>
            <a:normAutofit/>
          </a:bodyPr>
          <a:lstStyle/>
          <a:p>
            <a:r>
              <a:rPr lang="en-US" dirty="0" smtClean="0"/>
              <a:t>Proposed System</a:t>
            </a:r>
            <a:endParaRPr lang="en-US" dirty="0"/>
          </a:p>
        </p:txBody>
      </p:sp>
      <p:sp>
        <p:nvSpPr>
          <p:cNvPr id="2" name="Content Placeholder 1"/>
          <p:cNvSpPr>
            <a:spLocks noGrp="1"/>
          </p:cNvSpPr>
          <p:nvPr>
            <p:ph idx="1"/>
          </p:nvPr>
        </p:nvSpPr>
        <p:spPr>
          <a:xfrm>
            <a:off x="152400" y="1219200"/>
            <a:ext cx="8839200" cy="5638800"/>
          </a:xfrm>
        </p:spPr>
        <p:txBody>
          <a:bodyPr>
            <a:noAutofit/>
          </a:bodyPr>
          <a:lstStyle/>
          <a:p>
            <a:pPr marL="0" indent="0" algn="just">
              <a:buNone/>
            </a:pPr>
            <a:r>
              <a:rPr lang="en-US" sz="3000" dirty="0" smtClean="0">
                <a:latin typeface="Arabic Typesetting"/>
              </a:rPr>
              <a:t>The </a:t>
            </a:r>
            <a:r>
              <a:rPr lang="en-US" sz="3000" dirty="0">
                <a:latin typeface="Arabic Typesetting"/>
              </a:rPr>
              <a:t>application facilitates mobile users in finding services available in specific </a:t>
            </a:r>
            <a:r>
              <a:rPr lang="en-US" sz="3000" dirty="0" smtClean="0">
                <a:latin typeface="Arabic Typesetting"/>
              </a:rPr>
              <a:t>location. Mobile </a:t>
            </a:r>
            <a:r>
              <a:rPr lang="en-US" sz="3000" dirty="0">
                <a:latin typeface="Arabic Typesetting"/>
              </a:rPr>
              <a:t>phone tracking tracks the current position of a mobile phone even on the </a:t>
            </a:r>
            <a:r>
              <a:rPr lang="en-US" sz="3000" dirty="0" smtClean="0">
                <a:latin typeface="Arabic Typesetting"/>
              </a:rPr>
              <a:t>move. The </a:t>
            </a:r>
            <a:r>
              <a:rPr lang="en-US" sz="3000" dirty="0">
                <a:latin typeface="Arabic Typesetting"/>
              </a:rPr>
              <a:t>main aim of </a:t>
            </a:r>
            <a:r>
              <a:rPr lang="en-US" sz="3000" dirty="0" smtClean="0">
                <a:latin typeface="Arabic Typesetting"/>
              </a:rPr>
              <a:t>this is </a:t>
            </a:r>
            <a:r>
              <a:rPr lang="en-US" sz="3000" dirty="0">
                <a:latin typeface="Arabic Typesetting"/>
              </a:rPr>
              <a:t>to design and implement a client server system that helps users to locate their friends and family members through mobile. It tracks the user location information using </a:t>
            </a:r>
            <a:r>
              <a:rPr lang="en-US" sz="3000" dirty="0" smtClean="0">
                <a:latin typeface="Arabic Typesetting"/>
              </a:rPr>
              <a:t>GPS. Using </a:t>
            </a:r>
            <a:r>
              <a:rPr lang="en-US" sz="3000" dirty="0">
                <a:latin typeface="Arabic Typesetting"/>
              </a:rPr>
              <a:t>GPS the user can know his present location </a:t>
            </a:r>
            <a:r>
              <a:rPr lang="en-US" sz="3000" dirty="0" smtClean="0">
                <a:latin typeface="Arabic Typesetting"/>
              </a:rPr>
              <a:t>coordinates and as user changes his location automatically </a:t>
            </a:r>
            <a:r>
              <a:rPr lang="en-US" sz="3000" dirty="0">
                <a:latin typeface="Arabic Typesetting"/>
              </a:rPr>
              <a:t>the coordinates will update and changes the location information in user mobile device.</a:t>
            </a:r>
          </a:p>
        </p:txBody>
      </p:sp>
    </p:spTree>
    <p:extLst>
      <p:ext uri="{BB962C8B-B14F-4D97-AF65-F5344CB8AC3E}">
        <p14:creationId xmlns:p14="http://schemas.microsoft.com/office/powerpoint/2010/main" val="1109078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2718"/>
            <a:ext cx="8991600" cy="1400530"/>
          </a:xfrm>
        </p:spPr>
        <p:txBody>
          <a:bodyPr/>
          <a:lstStyle/>
          <a:p>
            <a:r>
              <a:rPr lang="en-US" dirty="0" smtClean="0"/>
              <a:t>Challenges in Determining User Location</a:t>
            </a:r>
            <a:endParaRPr lang="en-US" dirty="0"/>
          </a:p>
        </p:txBody>
      </p:sp>
      <p:sp>
        <p:nvSpPr>
          <p:cNvPr id="3" name="Content Placeholder 2"/>
          <p:cNvSpPr>
            <a:spLocks noGrp="1"/>
          </p:cNvSpPr>
          <p:nvPr>
            <p:ph idx="1"/>
          </p:nvPr>
        </p:nvSpPr>
        <p:spPr>
          <a:xfrm>
            <a:off x="152400" y="2052925"/>
            <a:ext cx="8763000" cy="4652675"/>
          </a:xfrm>
        </p:spPr>
        <p:txBody>
          <a:bodyPr>
            <a:normAutofit fontScale="77500" lnSpcReduction="20000"/>
          </a:bodyPr>
          <a:lstStyle/>
          <a:p>
            <a:pPr lvl="0" algn="just">
              <a:buClrTx/>
            </a:pPr>
            <a:r>
              <a:rPr lang="en-US" sz="3000" b="1" dirty="0">
                <a:solidFill>
                  <a:schemeClr val="bg1"/>
                </a:solidFill>
                <a:latin typeface="Arabic Typesetting"/>
              </a:rPr>
              <a:t>Multitude of location sources</a:t>
            </a:r>
            <a:r>
              <a:rPr lang="en-US" sz="3000" b="1" dirty="0">
                <a:latin typeface="Arabic Typesetting"/>
              </a:rPr>
              <a:t> – </a:t>
            </a:r>
            <a:r>
              <a:rPr lang="en-US" sz="3000" dirty="0">
                <a:latin typeface="Arabic Typesetting"/>
              </a:rPr>
              <a:t>GPS, Cell-ID, and Wi-Fi can each provide a clue to users location. Determining which to use and trust is a matter of trade-offs in accuracy, speed, and battery-efficiency.</a:t>
            </a:r>
          </a:p>
          <a:p>
            <a:pPr marL="0" indent="0" algn="just">
              <a:buNone/>
            </a:pPr>
            <a:endParaRPr lang="en-US" sz="3000" dirty="0">
              <a:latin typeface="Arabic Typesetting"/>
            </a:endParaRPr>
          </a:p>
          <a:p>
            <a:pPr lvl="0" algn="just">
              <a:buClrTx/>
            </a:pPr>
            <a:r>
              <a:rPr lang="en-US" sz="3000" b="1" dirty="0">
                <a:solidFill>
                  <a:schemeClr val="bg1"/>
                </a:solidFill>
                <a:latin typeface="Arabic Typesetting"/>
              </a:rPr>
              <a:t>User movement</a:t>
            </a:r>
            <a:r>
              <a:rPr lang="en-US" sz="3000" b="1" dirty="0">
                <a:latin typeface="Arabic Typesetting"/>
              </a:rPr>
              <a:t> –</a:t>
            </a:r>
            <a:r>
              <a:rPr lang="en-US" sz="3000" dirty="0">
                <a:latin typeface="Arabic Typesetting"/>
              </a:rPr>
              <a:t> Because the user location changes, we must account for movement by re-estimating user location every so often.</a:t>
            </a:r>
          </a:p>
          <a:p>
            <a:pPr marL="0" indent="0" algn="just">
              <a:buNone/>
            </a:pPr>
            <a:endParaRPr lang="en-US" sz="3000" dirty="0">
              <a:latin typeface="Arabic Typesetting"/>
            </a:endParaRPr>
          </a:p>
          <a:p>
            <a:pPr lvl="0" algn="just">
              <a:buClrTx/>
            </a:pPr>
            <a:r>
              <a:rPr lang="en-US" sz="3000" b="1" dirty="0">
                <a:solidFill>
                  <a:schemeClr val="bg1"/>
                </a:solidFill>
                <a:latin typeface="Arabic Typesetting"/>
              </a:rPr>
              <a:t>Varying accuracy</a:t>
            </a:r>
            <a:r>
              <a:rPr lang="en-US" sz="3000" b="1" dirty="0">
                <a:latin typeface="Arabic Typesetting"/>
              </a:rPr>
              <a:t> –</a:t>
            </a:r>
            <a:r>
              <a:rPr lang="en-US" sz="3000" dirty="0">
                <a:latin typeface="Arabic Typesetting"/>
              </a:rPr>
              <a:t> Location estimates coming from each location source are not consistent in their accuracy. A location obtained 10 seconds ago from one source might be more accurate than the newest location from another or same source.</a:t>
            </a:r>
          </a:p>
          <a:p>
            <a:endParaRPr lang="en-US" dirty="0">
              <a:latin typeface="Arabic Typesetting"/>
            </a:endParaRPr>
          </a:p>
        </p:txBody>
      </p:sp>
    </p:spTree>
    <p:extLst>
      <p:ext uri="{BB962C8B-B14F-4D97-AF65-F5344CB8AC3E}">
        <p14:creationId xmlns:p14="http://schemas.microsoft.com/office/powerpoint/2010/main" val="3253231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81000"/>
            <a:ext cx="4881562" cy="4881562"/>
          </a:xfrm>
          <a:prstGeom prst="rect">
            <a:avLst/>
          </a:prstGeom>
        </p:spPr>
      </p:pic>
      <p:sp>
        <p:nvSpPr>
          <p:cNvPr id="5" name="TextBox 4"/>
          <p:cNvSpPr txBox="1"/>
          <p:nvPr/>
        </p:nvSpPr>
        <p:spPr>
          <a:xfrm>
            <a:off x="3962400" y="5262562"/>
            <a:ext cx="5181600" cy="584775"/>
          </a:xfrm>
          <a:prstGeom prst="rect">
            <a:avLst/>
          </a:prstGeom>
          <a:noFill/>
        </p:spPr>
        <p:txBody>
          <a:bodyPr wrap="square" rtlCol="0">
            <a:spAutoFit/>
          </a:bodyPr>
          <a:lstStyle/>
          <a:p>
            <a:r>
              <a:rPr lang="en-US" sz="3200" dirty="0" smtClean="0"/>
              <a:t>Screenshots of project…</a:t>
            </a:r>
            <a:endParaRPr lang="en-US" sz="3200" dirty="0"/>
          </a:p>
        </p:txBody>
      </p:sp>
    </p:spTree>
    <p:extLst>
      <p:ext uri="{BB962C8B-B14F-4D97-AF65-F5344CB8AC3E}">
        <p14:creationId xmlns:p14="http://schemas.microsoft.com/office/powerpoint/2010/main" val="1934323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610" y="381000"/>
            <a:ext cx="7055380" cy="1400530"/>
          </a:xfrm>
        </p:spPr>
        <p:txBody>
          <a:bodyPr/>
          <a:lstStyle/>
          <a:p>
            <a:r>
              <a:rPr lang="en-US" dirty="0" smtClean="0"/>
              <a:t>			  </a:t>
            </a:r>
            <a:r>
              <a:rPr lang="en-US" dirty="0" smtClean="0"/>
              <a:t>    Screenshots</a:t>
            </a:r>
            <a:endParaRPr lang="en-US" dirty="0"/>
          </a:p>
        </p:txBody>
      </p:sp>
      <p:sp>
        <p:nvSpPr>
          <p:cNvPr id="5" name="TextBox 4"/>
          <p:cNvSpPr txBox="1"/>
          <p:nvPr/>
        </p:nvSpPr>
        <p:spPr>
          <a:xfrm>
            <a:off x="2438400" y="5923128"/>
            <a:ext cx="6934200" cy="369332"/>
          </a:xfrm>
          <a:prstGeom prst="rect">
            <a:avLst/>
          </a:prstGeom>
          <a:noFill/>
        </p:spPr>
        <p:txBody>
          <a:bodyPr wrap="square" rtlCol="0">
            <a:spAutoFit/>
          </a:bodyPr>
          <a:lstStyle/>
          <a:p>
            <a:r>
              <a:rPr lang="en-US" dirty="0" smtClean="0"/>
              <a:t>Fig. </a:t>
            </a:r>
            <a:r>
              <a:rPr lang="en-US" dirty="0" smtClean="0"/>
              <a:t>Latitude and Longitude using GPS.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6490"/>
            <a:ext cx="3124199" cy="4366638"/>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4199" y="1556490"/>
            <a:ext cx="3200402" cy="4366638"/>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601" y="1556490"/>
            <a:ext cx="2819399" cy="4366638"/>
          </a:xfrm>
          <a:prstGeom prst="rect">
            <a:avLst/>
          </a:prstGeom>
        </p:spPr>
      </p:pic>
    </p:spTree>
    <p:extLst>
      <p:ext uri="{BB962C8B-B14F-4D97-AF65-F5344CB8AC3E}">
        <p14:creationId xmlns:p14="http://schemas.microsoft.com/office/powerpoint/2010/main" val="3994871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4710" y="452718"/>
            <a:ext cx="7055380" cy="766482"/>
          </a:xfrm>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4" name="TextBox 3"/>
          <p:cNvSpPr txBox="1"/>
          <p:nvPr/>
        </p:nvSpPr>
        <p:spPr>
          <a:xfrm>
            <a:off x="484710" y="1219200"/>
            <a:ext cx="8077200" cy="5693866"/>
          </a:xfrm>
          <a:prstGeom prst="rect">
            <a:avLst/>
          </a:prstGeom>
          <a:noFill/>
        </p:spPr>
        <p:txBody>
          <a:bodyPr wrap="square" rtlCol="0">
            <a:spAutoFit/>
          </a:bodyPr>
          <a:lstStyle/>
          <a:p>
            <a:pPr algn="just"/>
            <a:r>
              <a:rPr lang="en-US" sz="2800" dirty="0">
                <a:latin typeface="Arabic Typesetting"/>
              </a:rPr>
              <a:t>Location Based Services are those services which provide both information and entertainment and are accessible with mobile devices through the mobile network. They utilize ability to make use of the geographical position of the mobile device. They can utilize multiple technologies such as the GPS satellite network, cellular networks, Wi-Fi networks and other technologies. Android provides a very nice platform for developing LBS applications. It provides separate methods and classes for each and every separate entity involved in the development of the application.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85800" y="2057400"/>
            <a:ext cx="8077200" cy="22098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THANK YOU</a:t>
            </a:r>
            <a:endParaRPr kumimoji="0" lang="en-US" sz="6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endParaRPr>
          </a:p>
        </p:txBody>
      </p:sp>
      <p:sp>
        <p:nvSpPr>
          <p:cNvPr id="2" name="TextBox 1"/>
          <p:cNvSpPr txBox="1"/>
          <p:nvPr/>
        </p:nvSpPr>
        <p:spPr>
          <a:xfrm>
            <a:off x="6248400" y="5334000"/>
            <a:ext cx="2133600" cy="1384995"/>
          </a:xfrm>
          <a:prstGeom prst="rect">
            <a:avLst/>
          </a:prstGeom>
          <a:noFill/>
        </p:spPr>
        <p:txBody>
          <a:bodyPr wrap="square" rtlCol="0">
            <a:spAutoFit/>
          </a:bodyPr>
          <a:lstStyle/>
          <a:p>
            <a:r>
              <a:rPr lang="en-US" sz="2800" dirty="0" smtClean="0">
                <a:cs typeface="Arabic Typesetting"/>
              </a:rPr>
              <a:t>Any </a:t>
            </a:r>
          </a:p>
          <a:p>
            <a:r>
              <a:rPr lang="en-US" sz="2800" dirty="0" smtClean="0">
                <a:cs typeface="Arabic Typesetting"/>
              </a:rPr>
              <a:t>Queries</a:t>
            </a:r>
          </a:p>
          <a:p>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2718"/>
            <a:ext cx="8915400" cy="1400530"/>
          </a:xfrm>
        </p:spPr>
        <p:txBody>
          <a:bodyPr/>
          <a:lstStyle/>
          <a:p>
            <a:r>
              <a:rPr lang="en-US" dirty="0" smtClean="0"/>
              <a:t>What </a:t>
            </a:r>
            <a:r>
              <a:rPr lang="en-US" dirty="0" smtClean="0"/>
              <a:t>is </a:t>
            </a:r>
            <a:r>
              <a:rPr lang="en-US" dirty="0" smtClean="0"/>
              <a:t>Group Location Tracker…</a:t>
            </a:r>
            <a:endParaRPr lang="en-US" dirty="0"/>
          </a:p>
        </p:txBody>
      </p:sp>
      <p:sp>
        <p:nvSpPr>
          <p:cNvPr id="3" name="Content Placeholder 2"/>
          <p:cNvSpPr>
            <a:spLocks noGrp="1"/>
          </p:cNvSpPr>
          <p:nvPr>
            <p:ph idx="1"/>
          </p:nvPr>
        </p:nvSpPr>
        <p:spPr>
          <a:xfrm>
            <a:off x="152400" y="1853248"/>
            <a:ext cx="8763000" cy="4724406"/>
          </a:xfrm>
        </p:spPr>
        <p:txBody>
          <a:bodyPr>
            <a:normAutofit fontScale="92500" lnSpcReduction="20000"/>
          </a:bodyPr>
          <a:lstStyle/>
          <a:p>
            <a:pPr marL="0" indent="0" algn="just">
              <a:buNone/>
            </a:pPr>
            <a:r>
              <a:rPr lang="en-US" sz="3000" dirty="0" smtClean="0">
                <a:latin typeface="Arabic Typesetting"/>
              </a:rPr>
              <a:t>The </a:t>
            </a:r>
            <a:r>
              <a:rPr lang="en-US" sz="3000" dirty="0">
                <a:latin typeface="Arabic Typesetting"/>
              </a:rPr>
              <a:t>application </a:t>
            </a:r>
            <a:r>
              <a:rPr lang="en-US" sz="3000" dirty="0" smtClean="0">
                <a:latin typeface="Arabic Typesetting"/>
              </a:rPr>
              <a:t>“Group Location Tracker" </a:t>
            </a:r>
            <a:r>
              <a:rPr lang="en-US" sz="3000" dirty="0">
                <a:latin typeface="Arabic Typesetting"/>
              </a:rPr>
              <a:t>is developed in android</a:t>
            </a:r>
            <a:r>
              <a:rPr lang="en-US" sz="3000" dirty="0" smtClean="0">
                <a:latin typeface="Arabic Typesetting"/>
              </a:rPr>
              <a:t>. </a:t>
            </a:r>
            <a:r>
              <a:rPr lang="en-US" sz="3200" dirty="0">
                <a:latin typeface="Arabic Typesetting"/>
              </a:rPr>
              <a:t>The </a:t>
            </a:r>
            <a:r>
              <a:rPr lang="en-US" sz="3200" dirty="0" smtClean="0">
                <a:latin typeface="Arabic Typesetting"/>
              </a:rPr>
              <a:t>aim of application is locating </a:t>
            </a:r>
            <a:r>
              <a:rPr lang="en-US" sz="3200" dirty="0">
                <a:latin typeface="Arabic Typesetting"/>
              </a:rPr>
              <a:t>friends (or group members added in a group) using </a:t>
            </a:r>
            <a:r>
              <a:rPr lang="en-US" sz="3200" dirty="0" smtClean="0">
                <a:latin typeface="Arabic Typesetting"/>
              </a:rPr>
              <a:t>Location Based Services (LBS), </a:t>
            </a:r>
            <a:r>
              <a:rPr lang="en-US" sz="3200" dirty="0">
                <a:latin typeface="Arabic Typesetting"/>
              </a:rPr>
              <a:t>which uses the GPS as location provider through geographic location for mobile </a:t>
            </a:r>
            <a:r>
              <a:rPr lang="en-US" sz="3200" dirty="0" smtClean="0">
                <a:latin typeface="Arabic Typesetting"/>
              </a:rPr>
              <a:t>network. </a:t>
            </a:r>
            <a:r>
              <a:rPr lang="en-US" sz="3000" dirty="0" smtClean="0">
                <a:latin typeface="Arabic Typesetting"/>
              </a:rPr>
              <a:t>The </a:t>
            </a:r>
            <a:r>
              <a:rPr lang="en-US" sz="3000" dirty="0" smtClean="0">
                <a:latin typeface="Arabic Typesetting"/>
              </a:rPr>
              <a:t>application is supported on every android device having minimum API level 15(4.0.3 Ice Cream Sandwich</a:t>
            </a:r>
            <a:r>
              <a:rPr lang="en-US" sz="3000" dirty="0" smtClean="0">
                <a:latin typeface="Arabic Typesetting"/>
              </a:rPr>
              <a:t>). It </a:t>
            </a:r>
            <a:r>
              <a:rPr lang="en-US" sz="3000" dirty="0" smtClean="0">
                <a:latin typeface="Arabic Typesetting"/>
              </a:rPr>
              <a:t>is </a:t>
            </a:r>
            <a:r>
              <a:rPr lang="en-US" sz="3000" dirty="0">
                <a:latin typeface="Arabic Typesetting"/>
              </a:rPr>
              <a:t>an android application package (.apk) that you can download and </a:t>
            </a:r>
            <a:r>
              <a:rPr lang="en-US" sz="3000" dirty="0" smtClean="0">
                <a:latin typeface="Arabic Typesetting"/>
              </a:rPr>
              <a:t>use. The requirements to run the application is </a:t>
            </a:r>
            <a:r>
              <a:rPr lang="en-US" sz="3000" dirty="0" smtClean="0">
                <a:latin typeface="Arabic Typesetting"/>
              </a:rPr>
              <a:t>you need an internet connection and a mobile device having android as a platform.</a:t>
            </a:r>
            <a:r>
              <a:rPr lang="en-US" sz="3000" dirty="0" smtClean="0">
                <a:latin typeface="Arabic Typesetting"/>
              </a:rPr>
              <a:t> </a:t>
            </a:r>
            <a:endParaRPr lang="en-US" sz="3000" dirty="0">
              <a:latin typeface="Arabic Typesetting"/>
              <a:cs typeface="Arabic Typesetting"/>
            </a:endParaRPr>
          </a:p>
        </p:txBody>
      </p:sp>
    </p:spTree>
    <p:extLst>
      <p:ext uri="{BB962C8B-B14F-4D97-AF65-F5344CB8AC3E}">
        <p14:creationId xmlns:p14="http://schemas.microsoft.com/office/powerpoint/2010/main" val="2412066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534400" cy="715962"/>
          </a:xfrm>
        </p:spPr>
        <p:txBody>
          <a:bodyPr>
            <a:noAutofit/>
          </a:bodyPr>
          <a:lstStyle/>
          <a:p>
            <a:r>
              <a:rPr lang="en-US" dirty="0" smtClean="0">
                <a:latin typeface="Times New Roman" pitchFamily="18" charset="0"/>
                <a:cs typeface="Times New Roman" pitchFamily="18" charset="0"/>
              </a:rPr>
              <a:t>Location Based Services (LBS)</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a:xfrm>
            <a:off x="457200" y="1356360"/>
            <a:ext cx="8229600" cy="5410200"/>
          </a:xfrm>
        </p:spPr>
        <p:txBody>
          <a:bodyPr>
            <a:noAutofit/>
          </a:bodyPr>
          <a:lstStyle/>
          <a:p>
            <a:pPr marL="0" indent="0" algn="just">
              <a:buNone/>
            </a:pPr>
            <a:r>
              <a:rPr lang="en-US" sz="3000" dirty="0">
                <a:latin typeface="Arabic Typesetting"/>
              </a:rPr>
              <a:t>Location based service can be elaborate as the services which uses the users geographical location which consist of X and Y coordinates, which is generated by GPS which acts as positioning device</a:t>
            </a:r>
            <a:r>
              <a:rPr lang="en-US" sz="3000" dirty="0" smtClean="0">
                <a:latin typeface="Arabic Typesetting"/>
              </a:rPr>
              <a:t>. The purpose of LBS is to find the physical location of the device. Access to the LBS is handled by the LocationManager system Service. LBS uses the Global Positioning System (GPS) as location provider through geographic location for mobile network. </a:t>
            </a:r>
            <a:endParaRPr lang="en-US" sz="1500"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LBS Continued…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7710" y="0"/>
            <a:ext cx="3706290" cy="185324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68488"/>
            <a:ext cx="9144000" cy="4989512"/>
          </a:xfrm>
          <a:prstGeom prst="rect">
            <a:avLst/>
          </a:prstGeom>
        </p:spPr>
      </p:pic>
    </p:spTree>
    <p:extLst>
      <p:ext uri="{BB962C8B-B14F-4D97-AF65-F5344CB8AC3E}">
        <p14:creationId xmlns:p14="http://schemas.microsoft.com/office/powerpoint/2010/main" val="2903165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152400" y="274638"/>
            <a:ext cx="8534400" cy="1096962"/>
          </a:xfrm>
          <a:prstGeom prst="rect">
            <a:avLst/>
          </a:prstGeom>
        </p:spPr>
        <p:txBody>
          <a:bodyPr/>
          <a:lstStyle/>
          <a:p>
            <a:pPr marL="571500" marR="0" lvl="0" indent="-571500" algn="l" defTabSz="914400" rtl="0" eaLnBrk="1" fontAlgn="auto" latinLnBrk="0" hangingPunct="1">
              <a:lnSpc>
                <a:spcPct val="100000"/>
              </a:lnSpc>
              <a:spcBef>
                <a:spcPct val="0"/>
              </a:spcBef>
              <a:spcAft>
                <a:spcPts val="0"/>
              </a:spcAft>
              <a:buClrTx/>
              <a:buSzTx/>
              <a:tabLst/>
              <a:defRPr/>
            </a:pPr>
            <a:r>
              <a:rPr lang="en-US" sz="4100" noProof="0" dirty="0" smtClean="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GPS and GPS Tracking System</a:t>
            </a:r>
            <a:endParaRPr kumimoji="0" lang="en-US" sz="4500" i="0" u="none" strike="noStrike" kern="1200" cap="none" spc="0" normalizeH="0" baseline="0" noProof="0" dirty="0">
              <a:ln>
                <a:noFill/>
              </a:ln>
              <a:solidFill>
                <a:schemeClr val="tx2"/>
              </a:solidFill>
              <a:uLnTx/>
              <a:uFillTx/>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2400" y="1143000"/>
            <a:ext cx="8839200" cy="6124754"/>
          </a:xfrm>
          <a:prstGeom prst="rect">
            <a:avLst/>
          </a:prstGeom>
        </p:spPr>
        <p:txBody>
          <a:bodyPr wrap="square">
            <a:spAutoFit/>
          </a:bodyPr>
          <a:lstStyle/>
          <a:p>
            <a:pPr algn="just"/>
            <a:r>
              <a:rPr lang="en-US" sz="2400" dirty="0" smtClean="0">
                <a:latin typeface="Arabic Typesetting"/>
              </a:rPr>
              <a:t>The </a:t>
            </a:r>
            <a:r>
              <a:rPr lang="en-US" sz="2400" b="1" i="1" dirty="0">
                <a:solidFill>
                  <a:schemeClr val="bg1"/>
                </a:solidFill>
                <a:latin typeface="Arabic Typesetting"/>
              </a:rPr>
              <a:t>Global Positioning System (GPS) </a:t>
            </a:r>
            <a:r>
              <a:rPr lang="en-US" sz="2400" dirty="0">
                <a:latin typeface="Arabic Typesetting"/>
              </a:rPr>
              <a:t>is actually a constellation of 27 Earth-orbiting satellites (24 in operation and three extras in case one fails). The U.S. military developed and implemented this satellite network as a military navigation system, but soon opened it up to everybody else</a:t>
            </a:r>
            <a:r>
              <a:rPr lang="en-US" sz="2400" dirty="0" smtClean="0"/>
              <a:t>.</a:t>
            </a:r>
          </a:p>
          <a:p>
            <a:pPr algn="just"/>
            <a:r>
              <a:rPr lang="en-US" sz="2400" dirty="0" smtClean="0">
                <a:latin typeface="Arabic Typesetting"/>
              </a:rPr>
              <a:t> A </a:t>
            </a:r>
            <a:r>
              <a:rPr lang="en-US" sz="2400" b="1" i="1" dirty="0">
                <a:solidFill>
                  <a:schemeClr val="bg1"/>
                </a:solidFill>
                <a:latin typeface="Arabic Typesetting"/>
              </a:rPr>
              <a:t>GPS tracking </a:t>
            </a:r>
            <a:r>
              <a:rPr lang="en-US" sz="2400" b="1" i="1" dirty="0" smtClean="0">
                <a:solidFill>
                  <a:schemeClr val="bg1"/>
                </a:solidFill>
                <a:latin typeface="Arabic Typesetting"/>
              </a:rPr>
              <a:t>system </a:t>
            </a:r>
            <a:r>
              <a:rPr lang="en-US" sz="2400" dirty="0">
                <a:latin typeface="Arabic Typesetting"/>
              </a:rPr>
              <a:t>is a device that uses the Global Positioning System to determine the precise location of a vehicle, person, or other asset to which it is attached and to record the position of the asset at regular intervals. The recorded location data can be stored within the tracking unit, or it may be transmitted to a central location data base, or internet-connected computer, using a cellular (GPRS), radio, or satellite modem embedded in the unit. This allows the asset's to be displayed against a map backdrop either in real-time or when analyzing the track later, using customized software.</a:t>
            </a:r>
          </a:p>
          <a:p>
            <a:pPr algn="just"/>
            <a:endParaRPr 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 Continued…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231" y="1853248"/>
            <a:ext cx="3965369" cy="41665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853248"/>
            <a:ext cx="3899393" cy="4166552"/>
          </a:xfrm>
          <a:prstGeom prst="rect">
            <a:avLst/>
          </a:prstGeom>
        </p:spPr>
      </p:pic>
      <p:sp>
        <p:nvSpPr>
          <p:cNvPr id="6" name="TextBox 5"/>
          <p:cNvSpPr txBox="1"/>
          <p:nvPr/>
        </p:nvSpPr>
        <p:spPr>
          <a:xfrm>
            <a:off x="484710" y="6248400"/>
            <a:ext cx="3924472" cy="369332"/>
          </a:xfrm>
          <a:prstGeom prst="rect">
            <a:avLst/>
          </a:prstGeom>
          <a:noFill/>
        </p:spPr>
        <p:txBody>
          <a:bodyPr wrap="none" rtlCol="0">
            <a:spAutoFit/>
          </a:bodyPr>
          <a:lstStyle/>
          <a:p>
            <a:r>
              <a:rPr lang="en-US" dirty="0" smtClean="0"/>
              <a:t>Fig. Architecture of a GPS system.</a:t>
            </a:r>
            <a:endParaRPr lang="en-US" dirty="0"/>
          </a:p>
        </p:txBody>
      </p:sp>
      <p:sp>
        <p:nvSpPr>
          <p:cNvPr id="7" name="TextBox 6"/>
          <p:cNvSpPr txBox="1"/>
          <p:nvPr/>
        </p:nvSpPr>
        <p:spPr>
          <a:xfrm>
            <a:off x="4776380" y="6211669"/>
            <a:ext cx="3999813" cy="646331"/>
          </a:xfrm>
          <a:prstGeom prst="rect">
            <a:avLst/>
          </a:prstGeom>
          <a:noFill/>
        </p:spPr>
        <p:txBody>
          <a:bodyPr wrap="none" rtlCol="0">
            <a:spAutoFit/>
          </a:bodyPr>
          <a:lstStyle/>
          <a:p>
            <a:r>
              <a:rPr lang="en-US" dirty="0"/>
              <a:t>Figure. Artist's concept of the GPS </a:t>
            </a:r>
            <a:endParaRPr lang="en-US" dirty="0" smtClean="0"/>
          </a:p>
          <a:p>
            <a:r>
              <a:rPr lang="en-US" dirty="0" smtClean="0"/>
              <a:t>satellite </a:t>
            </a:r>
            <a:r>
              <a:rPr lang="en-US" dirty="0"/>
              <a:t>constellation</a:t>
            </a:r>
            <a:endParaRPr lang="en-US" dirty="0"/>
          </a:p>
        </p:txBody>
      </p:sp>
    </p:spTree>
    <p:extLst>
      <p:ext uri="{BB962C8B-B14F-4D97-AF65-F5344CB8AC3E}">
        <p14:creationId xmlns:p14="http://schemas.microsoft.com/office/powerpoint/2010/main" val="1430480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304801"/>
            <a:ext cx="8534400" cy="990600"/>
          </a:xfrm>
        </p:spPr>
        <p:txBody>
          <a:bodyPr/>
          <a:lstStyle/>
          <a:p>
            <a:r>
              <a:rPr lang="en-US" dirty="0" smtClean="0">
                <a:latin typeface="Times New Roman" pitchFamily="18" charset="0"/>
                <a:cs typeface="Times New Roman" pitchFamily="18" charset="0"/>
              </a:rPr>
              <a:t>Aim of Group Location Tracker</a:t>
            </a:r>
            <a:endParaRPr lang="en-US" dirty="0"/>
          </a:p>
        </p:txBody>
      </p:sp>
      <p:sp>
        <p:nvSpPr>
          <p:cNvPr id="4" name="TextBox 3"/>
          <p:cNvSpPr txBox="1"/>
          <p:nvPr/>
        </p:nvSpPr>
        <p:spPr>
          <a:xfrm>
            <a:off x="152400" y="1447799"/>
            <a:ext cx="8762999" cy="4247317"/>
          </a:xfrm>
          <a:prstGeom prst="rect">
            <a:avLst/>
          </a:prstGeom>
          <a:noFill/>
        </p:spPr>
        <p:txBody>
          <a:bodyPr wrap="square" rtlCol="0">
            <a:spAutoFit/>
          </a:bodyPr>
          <a:lstStyle/>
          <a:p>
            <a:pPr algn="just"/>
            <a:endParaRPr lang="en-US" sz="3000" dirty="0">
              <a:latin typeface="Arabic Typesetting" pitchFamily="66" charset="-78"/>
              <a:cs typeface="Arabic Typesetting" pitchFamily="66" charset="-78"/>
            </a:endParaRPr>
          </a:p>
          <a:p>
            <a:pPr lvl="0" algn="just"/>
            <a:r>
              <a:rPr lang="en-US" sz="3000" dirty="0">
                <a:latin typeface="Arabic Typesetting"/>
              </a:rPr>
              <a:t>The App “GPS based Group Location Tracker” is a GPS service based application which would help us in locating the exact geo-position of people (any single entity of a large set) depending upon their current location/whereabouts. Geo-position would be displayed on the </a:t>
            </a:r>
            <a:r>
              <a:rPr lang="en-US" sz="3000" dirty="0" smtClean="0">
                <a:latin typeface="Arabic Typesetting"/>
              </a:rPr>
              <a:t>map view </a:t>
            </a:r>
            <a:r>
              <a:rPr lang="en-US" sz="3000" dirty="0">
                <a:latin typeface="Arabic Typesetting"/>
              </a:rPr>
              <a:t>on our android set and display functioning can analogue to the current usage of Google Maps service. </a:t>
            </a:r>
            <a:endParaRPr lang="en-US" sz="3000" b="1" dirty="0">
              <a:latin typeface="Arabic Typesetting"/>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74638"/>
            <a:ext cx="8458200" cy="868362"/>
          </a:xfrm>
        </p:spPr>
        <p:txBody>
          <a:bodyPr/>
          <a:lstStyle/>
          <a:p>
            <a:r>
              <a:rPr lang="en-US" dirty="0" smtClean="0"/>
              <a:t>Features</a:t>
            </a:r>
            <a:endParaRPr lang="en-US" dirty="0"/>
          </a:p>
        </p:txBody>
      </p:sp>
      <p:sp>
        <p:nvSpPr>
          <p:cNvPr id="2" name="Content Placeholder 1"/>
          <p:cNvSpPr>
            <a:spLocks noGrp="1"/>
          </p:cNvSpPr>
          <p:nvPr>
            <p:ph idx="1"/>
          </p:nvPr>
        </p:nvSpPr>
        <p:spPr>
          <a:xfrm>
            <a:off x="228600" y="1295400"/>
            <a:ext cx="8686800" cy="5334000"/>
          </a:xfrm>
        </p:spPr>
        <p:txBody>
          <a:bodyPr>
            <a:normAutofit fontScale="92500"/>
          </a:bodyPr>
          <a:lstStyle/>
          <a:p>
            <a:pPr lvl="0" algn="just"/>
            <a:r>
              <a:rPr lang="en-US" sz="3000" dirty="0">
                <a:latin typeface="Arabic Typesetting"/>
              </a:rPr>
              <a:t>All users’ locations would be retrieved from an online database so as to centrally control the permissions for viewing. </a:t>
            </a:r>
          </a:p>
          <a:p>
            <a:pPr lvl="0" algn="just"/>
            <a:r>
              <a:rPr lang="en-US" sz="3000" dirty="0">
                <a:latin typeface="Arabic Typesetting"/>
              </a:rPr>
              <a:t>For restricting user access, user authentication would be supported. </a:t>
            </a:r>
          </a:p>
          <a:p>
            <a:pPr lvl="0" algn="just"/>
            <a:r>
              <a:rPr lang="en-US" sz="3000" dirty="0">
                <a:latin typeface="Arabic Typesetting"/>
              </a:rPr>
              <a:t>Periodic refreshing has to be present so that each time the geo–location changes or after a fixed interval of time the values in database should be updated. </a:t>
            </a:r>
          </a:p>
          <a:p>
            <a:pPr lvl="0" algn="just"/>
            <a:r>
              <a:rPr lang="en-US" sz="3000" dirty="0">
                <a:latin typeface="Arabic Typesetting"/>
              </a:rPr>
              <a:t>All devices would be having a unique ID (UID) and this would be used for searching for the user. </a:t>
            </a:r>
          </a:p>
          <a:p>
            <a:pPr marL="109728" indent="0" algn="just">
              <a:buNone/>
            </a:pPr>
            <a:endParaRPr lang="en-US" sz="3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990600"/>
          </a:xfrm>
        </p:spPr>
        <p:txBody>
          <a:bodyPr/>
          <a:lstStyle/>
          <a:p>
            <a:r>
              <a:rPr lang="en-US" dirty="0" smtClean="0"/>
              <a:t>Working of Application</a:t>
            </a:r>
            <a:endParaRPr lang="en-US" dirty="0">
              <a:latin typeface="Times New Roman" pitchFamily="18" charset="0"/>
              <a:cs typeface="Times New Roman" pitchFamily="18" charset="0"/>
            </a:endParaRPr>
          </a:p>
        </p:txBody>
      </p:sp>
      <p:sp>
        <p:nvSpPr>
          <p:cNvPr id="2" name="Rectangle 1"/>
          <p:cNvSpPr/>
          <p:nvPr/>
        </p:nvSpPr>
        <p:spPr>
          <a:xfrm>
            <a:off x="0" y="762000"/>
            <a:ext cx="8854440" cy="6555641"/>
          </a:xfrm>
          <a:prstGeom prst="rect">
            <a:avLst/>
          </a:prstGeom>
          <a:noFill/>
        </p:spPr>
        <p:txBody>
          <a:bodyPr wrap="square" lIns="91440" tIns="45720" rIns="91440" bIns="45720">
            <a:spAutoFit/>
          </a:bodyPr>
          <a:lstStyle/>
          <a:p>
            <a:pPr lvl="1" algn="just"/>
            <a:r>
              <a:rPr lang="en-US" sz="3000" dirty="0">
                <a:latin typeface="Arabic Typesetting"/>
                <a:cs typeface="Arabic Typesetting"/>
              </a:rPr>
              <a:t>The application makes use of a mobile phone which is provided with GPS receptor and GSM network. This application enables the user to track a mobile device from the current GSM cell and GPS position. LocationTracker also maintains a record of the positions which are already monitored. This allows the users to check when and where the mobile device was located using Google maps. We will use </a:t>
            </a:r>
            <a:r>
              <a:rPr lang="en-US" sz="3000" b="1" dirty="0">
                <a:solidFill>
                  <a:schemeClr val="bg1"/>
                </a:solidFill>
                <a:latin typeface="Arabic Typesetting"/>
                <a:cs typeface="Arabic Typesetting"/>
              </a:rPr>
              <a:t>Web Services</a:t>
            </a:r>
            <a:r>
              <a:rPr lang="en-US" sz="3000" dirty="0">
                <a:latin typeface="Arabic Typesetting"/>
                <a:cs typeface="Arabic Typesetting"/>
              </a:rPr>
              <a:t> to send and receive location of a group member on the server and then we will use this location to pinpoint the group member location on the map.</a:t>
            </a:r>
          </a:p>
          <a:p>
            <a:pPr lvl="1" algn="just"/>
            <a:endParaRPr lang="en-US" sz="3000" dirty="0">
              <a:latin typeface="Arabic Typesetting"/>
              <a:cs typeface="Arabic Typesetting"/>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895</TotalTime>
  <Words>976</Words>
  <Application>Microsoft Office PowerPoint</Application>
  <PresentationFormat>On-screen Show (4:3)</PresentationFormat>
  <Paragraphs>53</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Arabic Typesetting</vt:lpstr>
      <vt:lpstr>Arial</vt:lpstr>
      <vt:lpstr>Calibri</vt:lpstr>
      <vt:lpstr>Century Gothic</vt:lpstr>
      <vt:lpstr>Times New Roman</vt:lpstr>
      <vt:lpstr>Wingdings 3</vt:lpstr>
      <vt:lpstr>Ion</vt:lpstr>
      <vt:lpstr>GROUP LOCATION TRACKER Application IN ANDROID</vt:lpstr>
      <vt:lpstr>What is Group Location Tracker…</vt:lpstr>
      <vt:lpstr>Location Based Services (LBS)</vt:lpstr>
      <vt:lpstr>LBS Continued…</vt:lpstr>
      <vt:lpstr>PowerPoint Presentation</vt:lpstr>
      <vt:lpstr>GPS Continued…</vt:lpstr>
      <vt:lpstr>Aim of Group Location Tracker</vt:lpstr>
      <vt:lpstr>Features</vt:lpstr>
      <vt:lpstr>Working of Application</vt:lpstr>
      <vt:lpstr>Proposed System</vt:lpstr>
      <vt:lpstr>Challenges in Determining User Location</vt:lpstr>
      <vt:lpstr>PowerPoint Presentation</vt:lpstr>
      <vt:lpstr>         Screenshots</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Job Portal</dc:title>
  <dc:creator>Akshay Ghanekar</dc:creator>
  <cp:lastModifiedBy>GOVIND RANDER</cp:lastModifiedBy>
  <cp:revision>271</cp:revision>
  <dcterms:created xsi:type="dcterms:W3CDTF">2013-09-19T15:03:51Z</dcterms:created>
  <dcterms:modified xsi:type="dcterms:W3CDTF">2015-10-29T18:12:28Z</dcterms:modified>
</cp:coreProperties>
</file>