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923" r:id="rId3"/>
    <p:sldId id="257" r:id="rId4"/>
    <p:sldId id="263" r:id="rId5"/>
    <p:sldId id="264" r:id="rId6"/>
    <p:sldId id="867" r:id="rId7"/>
    <p:sldId id="268" r:id="rId8"/>
    <p:sldId id="258" r:id="rId9"/>
    <p:sldId id="265" r:id="rId10"/>
    <p:sldId id="92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32" d="100"/>
          <a:sy n="32" d="100"/>
        </p:scale>
        <p:origin x="93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208F-F2D0-4E61-BB45-118805DCC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BAFF6-F357-4BE6-BC87-559F2B014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421C3-C181-4566-BC8B-48879896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E47EB-896E-4521-87E5-98D4BF3A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C16C7-7D21-47BA-9EA6-5E3A4F4E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2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9A19-9F28-4889-952A-DC1E012A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F08BA-C596-4E71-A6C4-EA2C8D6F5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63EB2-9DA1-4AF5-8523-D1D6A600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233D-A544-46A8-ADCF-836B42E7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9CB53-6FF9-4F5B-A1D9-E14DA15E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7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3CD20-7302-4427-9CA6-73B6232A4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FF6AC-2DD1-4BD0-8466-C42746009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BEC5C-D216-4E1F-96B5-A6FB5063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D712F-6AF9-4975-9897-23878AB3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28188-3D58-46B9-B824-F86B8D48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4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3E7D-AFBE-477E-A0A4-49A9AFE3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8B82-085E-4FC2-AE2E-04A1A4E32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6CCD1-D167-49CC-A240-CA4FC5BB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C0A3-5595-482C-BC18-D48E4E09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EFF70-4EAE-4FDD-9C9E-665EB532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7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E383-DE75-48DE-8D53-10736F1E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93CF0-6967-402D-8120-4B57A3B3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E694C-205F-4CEB-8187-78970633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067C-D4C1-47EC-9E0F-A35E8821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F3EA-2A82-44F5-9613-97B8927F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2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386B-BE72-43A6-92D4-3200AFD7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DC58-AD91-4ECA-92EF-0654CC8CC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18F3C-AF43-42D7-BA7C-EA54FDFE0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E8A38-D14D-4376-B788-617EA3B0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001AB-0D19-4586-B310-39841389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534D0-B3E5-456C-991A-598D4B43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8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86DB-5E1A-4D76-8C88-A74BC533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EAF54-BCF9-4AD5-B75A-C541EB7FF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6EEE7-9063-4AE3-8079-3A416F0A7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D2C02-49CA-4568-B4F9-1C6B6B891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AD65F-C785-4050-B7A0-A534B8CF4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0D046-C6FD-46DE-98F2-4C3D8648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89E14-5B75-4DE2-A8F6-6EFA3B3F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83E4D-93B0-4AAC-841E-A468AB20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1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B4A1-23CA-436E-8561-6922D4BF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51FA8-737D-4DE8-B368-9AAC65CB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9B21F-5ABD-405F-BA0A-6009FDA7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BD5B7-BFA3-42DD-A15E-8691B423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1FB72-1C6C-48BE-99A7-63A1620F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86237-D048-4680-8BD1-2489D5C7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86D04-74CF-4608-B330-B855439D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1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4419-0DC1-4696-B21F-916EFDEB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380FB-8DBC-4B33-AFFF-4F79C55DE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E59C9-C799-4138-BA2A-392C04FA0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152B3-D0B1-4535-A111-86ED298E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A4AA9-5473-4851-B008-7D7CF003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0B52D-A8A1-4271-8CAE-233C0C21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4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A9B5-07ED-4F5E-B113-0E7480FD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2A63-BC1C-40AA-A52C-0038CD4D7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5C02E-3EAF-4F72-A8E0-A36AB7EAF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BA9B4-CD5E-4623-AB6C-D69427F4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6708-449E-4809-ABE4-FA84D04A34E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A06D0-3787-4EDF-9DD7-72D4188A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CB694-DC42-44F9-B6C7-F9C7422B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0CBAE-B080-44D6-8CF4-389A70C5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ED85-1418-4533-9DE0-3216BFC5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80DE7-BB83-4B5E-B48D-B4C90C94F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6708-449E-4809-ABE4-FA84D04A34E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F5372-6431-46EF-8132-A8D60480D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004F1-AA93-4856-8772-BC72B9220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F630B-A389-4728-AD63-08B024B2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swers.ros.org/question/40627/how-do-i-set-the-inital-pose-of-a-robot-in-gazebo/" TargetMode="External"/><Relationship Id="rId2" Type="http://schemas.openxmlformats.org/officeDocument/2006/relationships/hyperlink" Target="http://wiki.ros.org/ROS/Tutorials/WritingPublisherSubscriber%28python%2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azebosim.org/tutorials?tut=ros_roslaunch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0BDF-AE7F-41A1-B1AB-5E9AEE693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3-Phase 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A0509-EDF0-430B-A5F8-8EE1C0730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3592" y="3669150"/>
            <a:ext cx="6084815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Simulation of A* algorithm on a differential drive (non-holonomic) mobile robot</a:t>
            </a:r>
          </a:p>
          <a:p>
            <a:endParaRPr lang="en-US" dirty="0"/>
          </a:p>
          <a:p>
            <a:r>
              <a:rPr lang="en-US" dirty="0"/>
              <a:t>Deadline – April 10, 11.59PM</a:t>
            </a:r>
          </a:p>
        </p:txBody>
      </p:sp>
    </p:spTree>
    <p:extLst>
      <p:ext uri="{BB962C8B-B14F-4D97-AF65-F5344CB8AC3E}">
        <p14:creationId xmlns:p14="http://schemas.microsoft.com/office/powerpoint/2010/main" val="39386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Video2</a:t>
            </a:r>
          </a:p>
        </p:txBody>
      </p:sp>
      <p:pic>
        <p:nvPicPr>
          <p:cNvPr id="4" name="Content Placeholder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1E61231-87F2-4139-A85D-1F3029F9D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" r="7698" b="3"/>
          <a:stretch/>
        </p:blipFill>
        <p:spPr>
          <a:xfrm>
            <a:off x="972105" y="1402919"/>
            <a:ext cx="5123895" cy="5226284"/>
          </a:xfrm>
          <a:prstGeom prst="rect">
            <a:avLst/>
          </a:prstGeom>
          <a:effectLst/>
        </p:spPr>
      </p:pic>
      <p:sp>
        <p:nvSpPr>
          <p:cNvPr id="5" name="Flowchart: Summing Junction 4">
            <a:extLst>
              <a:ext uri="{FF2B5EF4-FFF2-40B4-BE49-F238E27FC236}">
                <a16:creationId xmlns:a16="http://schemas.microsoft.com/office/drawing/2014/main" id="{2848D25B-771A-4C83-9CBB-7764A6FB6DFA}"/>
              </a:ext>
            </a:extLst>
          </p:cNvPr>
          <p:cNvSpPr/>
          <p:nvPr/>
        </p:nvSpPr>
        <p:spPr>
          <a:xfrm>
            <a:off x="1735043" y="5771942"/>
            <a:ext cx="276225" cy="273050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Summing Junction 5">
            <a:extLst>
              <a:ext uri="{FF2B5EF4-FFF2-40B4-BE49-F238E27FC236}">
                <a16:creationId xmlns:a16="http://schemas.microsoft.com/office/drawing/2014/main" id="{38309612-F3C5-4DE7-8727-C5F58CC90B17}"/>
              </a:ext>
            </a:extLst>
          </p:cNvPr>
          <p:cNvSpPr/>
          <p:nvPr/>
        </p:nvSpPr>
        <p:spPr>
          <a:xfrm>
            <a:off x="5344379" y="2849419"/>
            <a:ext cx="276225" cy="273050"/>
          </a:xfrm>
          <a:prstGeom prst="flowChartSummingJunc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E0DA6-03C2-4401-A447-A30FA4D94929}"/>
              </a:ext>
            </a:extLst>
          </p:cNvPr>
          <p:cNvSpPr txBox="1"/>
          <p:nvPr/>
        </p:nvSpPr>
        <p:spPr>
          <a:xfrm>
            <a:off x="7075503" y="2396971"/>
            <a:ext cx="39157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approximate start point is shown in red and goal point is shown in green.</a:t>
            </a:r>
          </a:p>
          <a:p>
            <a:r>
              <a:rPr lang="en-US" dirty="0"/>
              <a:t>The video should show the </a:t>
            </a:r>
            <a:r>
              <a:rPr lang="en-US" dirty="0" err="1"/>
              <a:t>Turtlebot</a:t>
            </a:r>
            <a:r>
              <a:rPr lang="en-US" dirty="0"/>
              <a:t> motion in Gazebo environment for these points.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the points by your best judgment along with other user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are not required to implement a controller, this will be open-loop and hence, it is okay if the robot does not follow the exact waypoints.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9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4598B-9D44-4729-9E3D-F81D5639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633F23-8754-4136-A798-04D098B68936}"/>
              </a:ext>
            </a:extLst>
          </p:cNvPr>
          <p:cNvSpPr txBox="1">
            <a:spLocks/>
          </p:cNvSpPr>
          <p:nvPr/>
        </p:nvSpPr>
        <p:spPr>
          <a:xfrm>
            <a:off x="577675" y="-1150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Project3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355935-3289-44AB-B8C2-029C2382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91271"/>
            <a:ext cx="9144000" cy="6041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BD5DFD-14A0-4422-AE9F-7981FD4F34D5}"/>
              </a:ext>
            </a:extLst>
          </p:cNvPr>
          <p:cNvSpPr txBox="1"/>
          <p:nvPr/>
        </p:nvSpPr>
        <p:spPr>
          <a:xfrm>
            <a:off x="3493606" y="740979"/>
            <a:ext cx="1177158" cy="5811838"/>
          </a:xfrm>
          <a:prstGeom prst="rect">
            <a:avLst/>
          </a:prstGeom>
          <a:solidFill>
            <a:schemeClr val="accent1">
              <a:lumMod val="40000"/>
              <a:lumOff val="60000"/>
              <a:alpha val="8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19B84D-77D2-4A98-9DF3-8D275B442939}"/>
              </a:ext>
            </a:extLst>
          </p:cNvPr>
          <p:cNvSpPr txBox="1"/>
          <p:nvPr/>
        </p:nvSpPr>
        <p:spPr>
          <a:xfrm>
            <a:off x="4860751" y="740979"/>
            <a:ext cx="1177158" cy="5811838"/>
          </a:xfrm>
          <a:prstGeom prst="rect">
            <a:avLst/>
          </a:prstGeom>
          <a:solidFill>
            <a:schemeClr val="accent1">
              <a:lumMod val="40000"/>
              <a:lumOff val="60000"/>
              <a:alpha val="8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615E7C-E160-4693-A142-F4E7A44190D8}"/>
              </a:ext>
            </a:extLst>
          </p:cNvPr>
          <p:cNvSpPr txBox="1"/>
          <p:nvPr/>
        </p:nvSpPr>
        <p:spPr>
          <a:xfrm>
            <a:off x="7639353" y="765148"/>
            <a:ext cx="1177158" cy="5811838"/>
          </a:xfrm>
          <a:prstGeom prst="rect">
            <a:avLst/>
          </a:prstGeom>
          <a:solidFill>
            <a:schemeClr val="accent1">
              <a:lumMod val="40000"/>
              <a:lumOff val="60000"/>
              <a:alpha val="8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F4F475-C253-4034-A2B4-4FE801F4A1B2}"/>
              </a:ext>
            </a:extLst>
          </p:cNvPr>
          <p:cNvSpPr txBox="1"/>
          <p:nvPr/>
        </p:nvSpPr>
        <p:spPr>
          <a:xfrm>
            <a:off x="8994088" y="765148"/>
            <a:ext cx="1177158" cy="5811838"/>
          </a:xfrm>
          <a:prstGeom prst="rect">
            <a:avLst/>
          </a:prstGeom>
          <a:solidFill>
            <a:schemeClr val="accent1">
              <a:lumMod val="40000"/>
              <a:lumOff val="60000"/>
              <a:alpha val="84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9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3FBA-6AAB-4296-B08F-77EA6DA6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7A1D-EDC9-40EC-A6F6-160FD9F3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Simulate the path planning implementation from Project 3- Phase 3 in either VREP or Gazebo. </a:t>
            </a:r>
          </a:p>
          <a:p>
            <a:pPr algn="just">
              <a:buFontTx/>
              <a:buChar char="-"/>
            </a:pPr>
            <a:r>
              <a:rPr lang="en-US" dirty="0"/>
              <a:t>Gazebo environment has been provided for the map (</a:t>
            </a:r>
            <a:r>
              <a:rPr lang="en-US" dirty="0" err="1"/>
              <a:t>map.world</a:t>
            </a:r>
            <a:r>
              <a:rPr lang="en-US" dirty="0"/>
              <a:t> file)</a:t>
            </a:r>
          </a:p>
          <a:p>
            <a:pPr algn="just">
              <a:buFontTx/>
              <a:buChar char="-"/>
            </a:pPr>
            <a:r>
              <a:rPr lang="en-US" dirty="0"/>
              <a:t>VREP environment needs to be created similar to the map provided with the help of in-built objects.</a:t>
            </a:r>
          </a:p>
          <a:p>
            <a:pPr algn="just">
              <a:buFontTx/>
              <a:buChar char="-"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2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A822-CE86-4A81-9773-EC87E71B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Inputs from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FC36-1514-4E9A-8520-301667F5A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Your code must take following values from the user:</a:t>
            </a:r>
          </a:p>
          <a:p>
            <a:pPr algn="just"/>
            <a:endParaRPr lang="en-US" dirty="0"/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Start Point Co-ordinates (3-element vector – x, y, theta)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Goal Point Co-ordinates (2-element vector – x, y)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Wheel RPMs (2-element vector) =&gt; Two possible values for the wheel RPMs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Clearance</a:t>
            </a:r>
          </a:p>
        </p:txBody>
      </p:sp>
    </p:spTree>
    <p:extLst>
      <p:ext uri="{BB962C8B-B14F-4D97-AF65-F5344CB8AC3E}">
        <p14:creationId xmlns:p14="http://schemas.microsoft.com/office/powerpoint/2010/main" val="165810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A822-CE86-4A81-9773-EC87E71B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Parameters to be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FC36-1514-4E9A-8520-301667F5A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code must take the following parameters into consideration:</a:t>
            </a:r>
          </a:p>
          <a:p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Robot Diameter (from the datasheet)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Wheel Distance –L (to be computed using the datasheet)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Reasonable Clearance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that, these parameters are not defined by the user. These are the parameters you need to consider while developing the code.</a:t>
            </a:r>
          </a:p>
        </p:txBody>
      </p:sp>
    </p:spTree>
    <p:extLst>
      <p:ext uri="{BB962C8B-B14F-4D97-AF65-F5344CB8AC3E}">
        <p14:creationId xmlns:p14="http://schemas.microsoft.com/office/powerpoint/2010/main" val="215789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0E4A2C6-2B20-4F84-9676-D0C5DD3F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Important pointers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EA5CCF-88FA-411B-ABFC-9ACAFA16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run the simulation in ROS, you should have everything wrapped in only one launch file. For VREP, you should have one main script to run.</a:t>
            </a:r>
          </a:p>
          <a:p>
            <a:r>
              <a:rPr lang="en-US" dirty="0"/>
              <a:t>Make note of the coordinate system in Gazebo, and the position of the origin. Input will be based on the coordinates in Gazebo.</a:t>
            </a:r>
          </a:p>
          <a:p>
            <a:r>
              <a:rPr lang="en-US" dirty="0"/>
              <a:t>User input should be from Terminal.</a:t>
            </a:r>
          </a:p>
          <a:p>
            <a:r>
              <a:rPr lang="en-US" dirty="0"/>
              <a:t>Only one person has to submit the final zip folder. Mention the other teammates in the comments section.</a:t>
            </a:r>
          </a:p>
          <a:p>
            <a:r>
              <a:rPr lang="en-US" dirty="0"/>
              <a:t>Mention the GitHub Repository's link in the comments section as well.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5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3FBA-6AAB-4296-B08F-77EA6DA6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Helpful links for ROS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7A1D-EDC9-40EC-A6F6-160FD9F3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Writing a publisher/subscriber node – </a:t>
            </a:r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http://wiki.ros.org/ROS/Tutorials/WritingPublisherSubscriber%28python%29</a:t>
            </a:r>
            <a:endParaRPr lang="en-US" dirty="0"/>
          </a:p>
          <a:p>
            <a:pPr algn="just"/>
            <a:r>
              <a:rPr lang="en-US" dirty="0"/>
              <a:t>Initialize robot pose - </a:t>
            </a:r>
            <a:r>
              <a:rPr lang="en-US" dirty="0">
                <a:hlinkClick r:id="rId3"/>
              </a:rPr>
              <a:t>https://answers.ros.org/question/40627/how-do-i-set-the-inital-pose-of-a-robot-in-gazebo/</a:t>
            </a:r>
            <a:endParaRPr lang="en-US" dirty="0"/>
          </a:p>
          <a:p>
            <a:pPr algn="just"/>
            <a:r>
              <a:rPr lang="en-US" dirty="0"/>
              <a:t>Load custom Gazebo environment/ Creating ROS package - </a:t>
            </a:r>
            <a:r>
              <a:rPr lang="en-US" dirty="0">
                <a:hlinkClick r:id="rId4"/>
              </a:rPr>
              <a:t>http://gazebosim.org/tutorials?tut=ros_roslaunch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8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040D-5175-4728-A8C0-1F8CF918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4147-C58D-4EBC-A403-5F9441821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1351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There is weightage w.r.t to following instruction for folder name, directory structure, one launch file(ROS)/script (VREP) etc.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035716-3EE4-483F-86FC-95A8CD2D5B1A}"/>
              </a:ext>
            </a:extLst>
          </p:cNvPr>
          <p:cNvSpPr txBox="1">
            <a:spLocks/>
          </p:cNvSpPr>
          <p:nvPr/>
        </p:nvSpPr>
        <p:spPr>
          <a:xfrm>
            <a:off x="82932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 code</a:t>
            </a:r>
          </a:p>
          <a:p>
            <a:r>
              <a:rPr lang="en-US" dirty="0"/>
              <a:t>GitHub (one repository link only) and ReadMe</a:t>
            </a:r>
          </a:p>
          <a:p>
            <a:r>
              <a:rPr lang="en-US" dirty="0"/>
              <a:t>Simulation results (video of the simulation)</a:t>
            </a:r>
          </a:p>
          <a:p>
            <a:pPr>
              <a:buFontTx/>
              <a:buChar char="-"/>
            </a:pPr>
            <a:r>
              <a:rPr lang="en-US" dirty="0"/>
              <a:t>‘Video1’</a:t>
            </a:r>
          </a:p>
          <a:p>
            <a:pPr>
              <a:buFontTx/>
              <a:buChar char="-"/>
            </a:pPr>
            <a:r>
              <a:rPr lang="en-US" dirty="0"/>
              <a:t>‘Video2’</a:t>
            </a:r>
          </a:p>
          <a:p>
            <a:pPr marL="0" indent="0">
              <a:buNone/>
            </a:pPr>
            <a:r>
              <a:rPr lang="en-US" dirty="0"/>
              <a:t>* Details for the videos are mentioned in the next slides</a:t>
            </a:r>
          </a:p>
        </p:txBody>
      </p:sp>
    </p:spTree>
    <p:extLst>
      <p:ext uri="{BB962C8B-B14F-4D97-AF65-F5344CB8AC3E}">
        <p14:creationId xmlns:p14="http://schemas.microsoft.com/office/powerpoint/2010/main" val="169057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Video1</a:t>
            </a:r>
          </a:p>
        </p:txBody>
      </p:sp>
      <p:pic>
        <p:nvPicPr>
          <p:cNvPr id="4" name="Content Placeholder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1E61231-87F2-4139-A85D-1F3029F9D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" r="7698" b="3"/>
          <a:stretch/>
        </p:blipFill>
        <p:spPr>
          <a:xfrm>
            <a:off x="972105" y="1402919"/>
            <a:ext cx="5123895" cy="5226284"/>
          </a:xfrm>
          <a:prstGeom prst="rect">
            <a:avLst/>
          </a:prstGeom>
          <a:effectLst/>
        </p:spPr>
      </p:pic>
      <p:sp>
        <p:nvSpPr>
          <p:cNvPr id="5" name="Flowchart: Summing Junction 4">
            <a:extLst>
              <a:ext uri="{FF2B5EF4-FFF2-40B4-BE49-F238E27FC236}">
                <a16:creationId xmlns:a16="http://schemas.microsoft.com/office/drawing/2014/main" id="{2848D25B-771A-4C83-9CBB-7764A6FB6DFA}"/>
              </a:ext>
            </a:extLst>
          </p:cNvPr>
          <p:cNvSpPr/>
          <p:nvPr/>
        </p:nvSpPr>
        <p:spPr>
          <a:xfrm>
            <a:off x="1670389" y="5273179"/>
            <a:ext cx="276225" cy="273050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Summing Junction 5">
            <a:extLst>
              <a:ext uri="{FF2B5EF4-FFF2-40B4-BE49-F238E27FC236}">
                <a16:creationId xmlns:a16="http://schemas.microsoft.com/office/drawing/2014/main" id="{38309612-F3C5-4DE7-8727-C5F58CC90B17}"/>
              </a:ext>
            </a:extLst>
          </p:cNvPr>
          <p:cNvSpPr/>
          <p:nvPr/>
        </p:nvSpPr>
        <p:spPr>
          <a:xfrm>
            <a:off x="3534052" y="5260110"/>
            <a:ext cx="276225" cy="273050"/>
          </a:xfrm>
          <a:prstGeom prst="flowChartSummingJunc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E0DA6-03C2-4401-A447-A30FA4D94929}"/>
              </a:ext>
            </a:extLst>
          </p:cNvPr>
          <p:cNvSpPr txBox="1"/>
          <p:nvPr/>
        </p:nvSpPr>
        <p:spPr>
          <a:xfrm>
            <a:off x="7075503" y="2396971"/>
            <a:ext cx="39157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approximate start point is shown in red and goal point is shown in green.</a:t>
            </a:r>
          </a:p>
          <a:p>
            <a:r>
              <a:rPr lang="en-US" dirty="0"/>
              <a:t>The video should show the </a:t>
            </a:r>
            <a:r>
              <a:rPr lang="en-US" dirty="0" err="1"/>
              <a:t>Turtlebot</a:t>
            </a:r>
            <a:r>
              <a:rPr lang="en-US" dirty="0"/>
              <a:t> motion in Gazebo environment for these points.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the points by your best judgment along with other user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are not required to implement a controller, this will be open-loop and hence, it is okay if the robot does not follow the exact waypoints.</a:t>
            </a:r>
          </a:p>
        </p:txBody>
      </p:sp>
    </p:spTree>
    <p:extLst>
      <p:ext uri="{BB962C8B-B14F-4D97-AF65-F5344CB8AC3E}">
        <p14:creationId xmlns:p14="http://schemas.microsoft.com/office/powerpoint/2010/main" val="384172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566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3-Phase 4 </vt:lpstr>
      <vt:lpstr>PowerPoint Presentation</vt:lpstr>
      <vt:lpstr>Project description</vt:lpstr>
      <vt:lpstr>Inputs from the User</vt:lpstr>
      <vt:lpstr>Parameters to be Defined</vt:lpstr>
      <vt:lpstr>Important pointers</vt:lpstr>
      <vt:lpstr>Helpful links for ROS </vt:lpstr>
      <vt:lpstr>Deliverables</vt:lpstr>
      <vt:lpstr>Video1</vt:lpstr>
      <vt:lpstr>Video2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Utsav Patel</dc:creator>
  <cp:lastModifiedBy> </cp:lastModifiedBy>
  <cp:revision>94</cp:revision>
  <dcterms:created xsi:type="dcterms:W3CDTF">2019-03-26T04:28:11Z</dcterms:created>
  <dcterms:modified xsi:type="dcterms:W3CDTF">2020-03-17T18:37:34Z</dcterms:modified>
</cp:coreProperties>
</file>