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ldx" ContentType="application/vnd.openxmlformats-officedocument.presentationml.slide"/>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1"/>
  </p:notesMasterIdLst>
  <p:sldIdLst>
    <p:sldId id="256" r:id="rId3"/>
    <p:sldId id="923" r:id="rId4"/>
    <p:sldId id="258" r:id="rId5"/>
    <p:sldId id="259" r:id="rId6"/>
    <p:sldId id="926" r:id="rId7"/>
    <p:sldId id="932" r:id="rId8"/>
    <p:sldId id="925" r:id="rId9"/>
    <p:sldId id="927" r:id="rId10"/>
    <p:sldId id="270" r:id="rId11"/>
    <p:sldId id="928" r:id="rId12"/>
    <p:sldId id="929" r:id="rId13"/>
    <p:sldId id="930" r:id="rId14"/>
    <p:sldId id="274" r:id="rId15"/>
    <p:sldId id="271" r:id="rId16"/>
    <p:sldId id="272" r:id="rId17"/>
    <p:sldId id="931" r:id="rId18"/>
    <p:sldId id="273" r:id="rId19"/>
    <p:sldId id="92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AA199-5A74-46FE-B31B-5C51BF568CE2}">
  <a:tblStyle styleId="{F68AA199-5A74-46FE-B31B-5C51BF568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7e0efab63b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e0efab63b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7e0efab63b_0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07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208F-F2D0-4E61-BB45-118805DCC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BAFF6-F357-4BE6-BC87-559F2B014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6421C3-C181-4566-BC8B-48879896267D}"/>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5" name="Footer Placeholder 4">
            <a:extLst>
              <a:ext uri="{FF2B5EF4-FFF2-40B4-BE49-F238E27FC236}">
                <a16:creationId xmlns:a16="http://schemas.microsoft.com/office/drawing/2014/main" id="{A58E47EB-896E-4521-87E5-98D4BF3AF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C16C7-7D21-47BA-9EA6-5E3A4F4E7B9A}"/>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25599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3E7D-AFBE-477E-A0A4-49A9AFE36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C8B82-085E-4FC2-AE2E-04A1A4E32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6CCD1-D167-49CC-A240-CA4FC5BBCC90}"/>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5" name="Footer Placeholder 4">
            <a:extLst>
              <a:ext uri="{FF2B5EF4-FFF2-40B4-BE49-F238E27FC236}">
                <a16:creationId xmlns:a16="http://schemas.microsoft.com/office/drawing/2014/main" id="{7CFFC0A3-5595-482C-BC18-D48E4E09B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EFF70-4EAE-4FDD-9C9E-665EB5327541}"/>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828695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E383-DE75-48DE-8D53-10736F1E6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093CF0-6967-402D-8120-4B57A3B35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E694C-205F-4CEB-8187-78970633AA9E}"/>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5" name="Footer Placeholder 4">
            <a:extLst>
              <a:ext uri="{FF2B5EF4-FFF2-40B4-BE49-F238E27FC236}">
                <a16:creationId xmlns:a16="http://schemas.microsoft.com/office/drawing/2014/main" id="{E34F067C-D4C1-47EC-9E0F-A35E88219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3F3EA-2A82-44F5-9613-97B8927FDDBB}"/>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4146533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386B-BE72-43A6-92D4-3200AFD74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CDC58-AD91-4ECA-92EF-0654CC8CC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F18F3C-AF43-42D7-BA7C-EA54FDFE0F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E8A38-D14D-4376-B788-617EA3B07C1C}"/>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6" name="Footer Placeholder 5">
            <a:extLst>
              <a:ext uri="{FF2B5EF4-FFF2-40B4-BE49-F238E27FC236}">
                <a16:creationId xmlns:a16="http://schemas.microsoft.com/office/drawing/2014/main" id="{7C6001AB-0D19-4586-B310-39841389E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534D0-B3E5-456C-991A-598D4B43CBBE}"/>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1068904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86DB-5E1A-4D76-8C88-A74BC5338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EAF54-BCF9-4AD5-B75A-C541EB7FF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6EEE7-9063-4AE3-8079-3A416F0A7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8D2C02-49CA-4568-B4F9-1C6B6B891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3AD65F-C785-4050-B7A0-A534B8CF42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90D046-C6FD-46DE-98F2-4C3D8648A4F3}"/>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8" name="Footer Placeholder 7">
            <a:extLst>
              <a:ext uri="{FF2B5EF4-FFF2-40B4-BE49-F238E27FC236}">
                <a16:creationId xmlns:a16="http://schemas.microsoft.com/office/drawing/2014/main" id="{3EA89E14-5B75-4DE2-A8F6-6EFA3B3FC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283E4D-93B0-4AAC-841E-A468AB201ED6}"/>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825039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B4A1-23CA-436E-8561-6922D4BF58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351FA8-737D-4DE8-B368-9AAC65CB2910}"/>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4" name="Footer Placeholder 3">
            <a:extLst>
              <a:ext uri="{FF2B5EF4-FFF2-40B4-BE49-F238E27FC236}">
                <a16:creationId xmlns:a16="http://schemas.microsoft.com/office/drawing/2014/main" id="{78D9B21F-5ABD-405F-BA0A-6009FDA7EC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FBD5B7-BFA3-42DD-A15E-8691B4234F0C}"/>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384413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1FB72-1C6C-48BE-99A7-63A1620F8511}"/>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3" name="Footer Placeholder 2">
            <a:extLst>
              <a:ext uri="{FF2B5EF4-FFF2-40B4-BE49-F238E27FC236}">
                <a16:creationId xmlns:a16="http://schemas.microsoft.com/office/drawing/2014/main" id="{84B86237-D048-4680-8BD1-2489D5C77C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86D04-74CF-4608-B330-B855439D7D79}"/>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1516804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4419-0DC1-4696-B21F-916EFDEB4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380FB-8DBC-4B33-AFFF-4F79C55DE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AE59C9-C799-4138-BA2A-392C04FA0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152B3-D0B1-4535-A111-86ED298EF375}"/>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6" name="Footer Placeholder 5">
            <a:extLst>
              <a:ext uri="{FF2B5EF4-FFF2-40B4-BE49-F238E27FC236}">
                <a16:creationId xmlns:a16="http://schemas.microsoft.com/office/drawing/2014/main" id="{37DA4AA9-5473-4851-B008-7D7CF003F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0B52D-A8A1-4271-8CAE-233C0C21712A}"/>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1777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A9B5-07ED-4F5E-B113-0E7480FD5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842A63-BC1C-40AA-A52C-0038CD4D7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5C02E-3EAF-4F72-A8E0-A36AB7EAF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BA9B4-CD5E-4623-AB6C-D69427F44D28}"/>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6" name="Footer Placeholder 5">
            <a:extLst>
              <a:ext uri="{FF2B5EF4-FFF2-40B4-BE49-F238E27FC236}">
                <a16:creationId xmlns:a16="http://schemas.microsoft.com/office/drawing/2014/main" id="{2C7A06D0-3787-4EDF-9DD7-72D4188A2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3CB694-DC42-44F9-B6C7-F9C7422BB701}"/>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912497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9A19-9F28-4889-952A-DC1E012A31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F08BA-C596-4E71-A6C4-EA2C8D6F5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63EB2-9DA1-4AF5-8523-D1D6A6000B30}"/>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5" name="Footer Placeholder 4">
            <a:extLst>
              <a:ext uri="{FF2B5EF4-FFF2-40B4-BE49-F238E27FC236}">
                <a16:creationId xmlns:a16="http://schemas.microsoft.com/office/drawing/2014/main" id="{1405233D-A544-46A8-ADCF-836B42E78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9CB53-6FF9-4F5B-A1D9-E14DA15E930C}"/>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2494425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3CD20-7302-4427-9CA6-73B6232A44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2FF6AC-2DD1-4BD0-8466-C427460099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BEC5C-D216-4E1F-96B5-A6FB5063B9BB}"/>
              </a:ext>
            </a:extLst>
          </p:cNvPr>
          <p:cNvSpPr>
            <a:spLocks noGrp="1"/>
          </p:cNvSpPr>
          <p:nvPr>
            <p:ph type="dt" sz="half" idx="10"/>
          </p:nvPr>
        </p:nvSpPr>
        <p:spPr/>
        <p:txBody>
          <a:bodyPr/>
          <a:lstStyle/>
          <a:p>
            <a:fld id="{7F326708-449E-4809-ABE4-FA84D04A34EB}" type="datetimeFigureOut">
              <a:rPr lang="en-US" smtClean="0"/>
              <a:t>3/7/2020</a:t>
            </a:fld>
            <a:endParaRPr lang="en-US"/>
          </a:p>
        </p:txBody>
      </p:sp>
      <p:sp>
        <p:nvSpPr>
          <p:cNvPr id="5" name="Footer Placeholder 4">
            <a:extLst>
              <a:ext uri="{FF2B5EF4-FFF2-40B4-BE49-F238E27FC236}">
                <a16:creationId xmlns:a16="http://schemas.microsoft.com/office/drawing/2014/main" id="{7D5D712F-6AF9-4975-9897-23878AB3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28188-3D58-46B9-B824-F86B8D48E243}"/>
              </a:ext>
            </a:extLst>
          </p:cNvPr>
          <p:cNvSpPr>
            <a:spLocks noGrp="1"/>
          </p:cNvSpPr>
          <p:nvPr>
            <p:ph type="sldNum" sz="quarter" idx="12"/>
          </p:nvPr>
        </p:nvSpPr>
        <p:spPr/>
        <p:txBody>
          <a:bodyPr/>
          <a:lstStyle/>
          <a:p>
            <a:fld id="{808F630B-A389-4728-AD63-08B024B20EC0}" type="slidenum">
              <a:rPr lang="en-US" smtClean="0"/>
              <a:t>‹#›</a:t>
            </a:fld>
            <a:endParaRPr lang="en-US"/>
          </a:p>
        </p:txBody>
      </p:sp>
    </p:spTree>
    <p:extLst>
      <p:ext uri="{BB962C8B-B14F-4D97-AF65-F5344CB8AC3E}">
        <p14:creationId xmlns:p14="http://schemas.microsoft.com/office/powerpoint/2010/main" val="344970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0CBAE-B080-44D6-8CF4-389A70C5A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C0ED85-1418-4533-9DE0-3216BFC56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80DE7-BB83-4B5E-B48D-B4C90C94F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26708-449E-4809-ABE4-FA84D04A34EB}" type="datetimeFigureOut">
              <a:rPr lang="en-US" smtClean="0"/>
              <a:t>3/7/2020</a:t>
            </a:fld>
            <a:endParaRPr lang="en-US"/>
          </a:p>
        </p:txBody>
      </p:sp>
      <p:sp>
        <p:nvSpPr>
          <p:cNvPr id="5" name="Footer Placeholder 4">
            <a:extLst>
              <a:ext uri="{FF2B5EF4-FFF2-40B4-BE49-F238E27FC236}">
                <a16:creationId xmlns:a16="http://schemas.microsoft.com/office/drawing/2014/main" id="{4B2F5372-6431-46EF-8132-A8D60480D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1004F1-AA93-4856-8772-BC72B92200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F630B-A389-4728-AD63-08B024B20EC0}" type="slidenum">
              <a:rPr lang="en-US" smtClean="0"/>
              <a:t>‹#›</a:t>
            </a:fld>
            <a:endParaRPr lang="en-US"/>
          </a:p>
        </p:txBody>
      </p:sp>
    </p:spTree>
    <p:extLst>
      <p:ext uri="{BB962C8B-B14F-4D97-AF65-F5344CB8AC3E}">
        <p14:creationId xmlns:p14="http://schemas.microsoft.com/office/powerpoint/2010/main" val="353652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PowerPoint_Slide.sldx"/></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PowerPoint_Slide1.sldx"/></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015650" y="1072572"/>
            <a:ext cx="10030800" cy="22515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Calibri"/>
              <a:buNone/>
            </a:pPr>
            <a:r>
              <a:rPr lang="en-US" sz="5400" dirty="0"/>
              <a:t>Project 3 Phase 2: Implementation of A* algorithm for a Rigid Robot</a:t>
            </a:r>
            <a:endParaRPr dirty="0"/>
          </a:p>
        </p:txBody>
      </p:sp>
      <p:sp>
        <p:nvSpPr>
          <p:cNvPr id="89" name="Google Shape;89;p13"/>
          <p:cNvSpPr txBox="1">
            <a:spLocks noGrp="1"/>
          </p:cNvSpPr>
          <p:nvPr>
            <p:ph type="subTitle" idx="1"/>
          </p:nvPr>
        </p:nvSpPr>
        <p:spPr>
          <a:xfrm>
            <a:off x="1524000" y="4247989"/>
            <a:ext cx="9144000" cy="137038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This is a group project, done in teams of 2. You can form your own groups</a:t>
            </a:r>
          </a:p>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r>
              <a:rPr lang="en-US" dirty="0"/>
              <a:t>Due Date – March </a:t>
            </a:r>
            <a:r>
              <a:rPr lang="en-US" dirty="0">
                <a:solidFill>
                  <a:schemeClr val="tx1"/>
                </a:solidFill>
              </a:rPr>
              <a:t>20th</a:t>
            </a:r>
            <a:r>
              <a:rPr lang="en-US" dirty="0"/>
              <a:t>, 11.59 PM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4886-D524-40DC-A85A-C5A8BF30E96F}"/>
              </a:ext>
            </a:extLst>
          </p:cNvPr>
          <p:cNvSpPr>
            <a:spLocks noGrp="1"/>
          </p:cNvSpPr>
          <p:nvPr>
            <p:ph type="title"/>
          </p:nvPr>
        </p:nvSpPr>
        <p:spPr>
          <a:xfrm>
            <a:off x="690916" y="238630"/>
            <a:ext cx="10515600" cy="1325563"/>
          </a:xfrm>
        </p:spPr>
        <p:txBody>
          <a:bodyPr/>
          <a:lstStyle/>
          <a:p>
            <a:r>
              <a:rPr lang="en-US" dirty="0"/>
              <a:t>Graph</a:t>
            </a:r>
          </a:p>
        </p:txBody>
      </p:sp>
      <p:grpSp>
        <p:nvGrpSpPr>
          <p:cNvPr id="11" name="Group 10">
            <a:extLst>
              <a:ext uri="{FF2B5EF4-FFF2-40B4-BE49-F238E27FC236}">
                <a16:creationId xmlns:a16="http://schemas.microsoft.com/office/drawing/2014/main" id="{7F612E03-7D51-4D1A-86A8-C13658177967}"/>
              </a:ext>
            </a:extLst>
          </p:cNvPr>
          <p:cNvGrpSpPr/>
          <p:nvPr/>
        </p:nvGrpSpPr>
        <p:grpSpPr>
          <a:xfrm>
            <a:off x="1839654" y="3378128"/>
            <a:ext cx="1754910" cy="2817091"/>
            <a:chOff x="5874326" y="2124364"/>
            <a:chExt cx="1754910" cy="2817091"/>
          </a:xfrm>
        </p:grpSpPr>
        <p:cxnSp>
          <p:nvCxnSpPr>
            <p:cNvPr id="30" name="Straight Arrow Connector 29">
              <a:extLst>
                <a:ext uri="{FF2B5EF4-FFF2-40B4-BE49-F238E27FC236}">
                  <a16:creationId xmlns:a16="http://schemas.microsoft.com/office/drawing/2014/main" id="{254E61A8-BCB0-4215-AEE1-9C6CA0180A9F}"/>
                </a:ext>
              </a:extLst>
            </p:cNvPr>
            <p:cNvCxnSpPr>
              <a:cxnSpLocks/>
            </p:cNvCxnSpPr>
            <p:nvPr/>
          </p:nvCxnSpPr>
          <p:spPr>
            <a:xfrm flipV="1">
              <a:off x="5883563" y="2753592"/>
              <a:ext cx="1431637" cy="8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0D73791-6A39-4741-87B1-8ABE2B78790F}"/>
                </a:ext>
              </a:extLst>
            </p:cNvPr>
            <p:cNvCxnSpPr>
              <a:cxnSpLocks/>
            </p:cNvCxnSpPr>
            <p:nvPr/>
          </p:nvCxnSpPr>
          <p:spPr>
            <a:xfrm flipV="1">
              <a:off x="5874326" y="2124364"/>
              <a:ext cx="877455" cy="14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85482D-DBBF-4F64-A692-4926BDE52F0F}"/>
                </a:ext>
              </a:extLst>
            </p:cNvPr>
            <p:cNvCxnSpPr>
              <a:cxnSpLocks/>
            </p:cNvCxnSpPr>
            <p:nvPr/>
          </p:nvCxnSpPr>
          <p:spPr>
            <a:xfrm>
              <a:off x="5883563" y="3592944"/>
              <a:ext cx="1431637" cy="77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D84100C-889D-4A75-90E2-377F219682F5}"/>
                </a:ext>
              </a:extLst>
            </p:cNvPr>
            <p:cNvCxnSpPr>
              <a:cxnSpLocks/>
            </p:cNvCxnSpPr>
            <p:nvPr/>
          </p:nvCxnSpPr>
          <p:spPr>
            <a:xfrm>
              <a:off x="5883563" y="3602180"/>
              <a:ext cx="817419" cy="133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A0B1CC-8BC4-4034-841A-54158C64A0AF}"/>
                </a:ext>
              </a:extLst>
            </p:cNvPr>
            <p:cNvCxnSpPr/>
            <p:nvPr/>
          </p:nvCxnSpPr>
          <p:spPr>
            <a:xfrm>
              <a:off x="5874327" y="3595255"/>
              <a:ext cx="1754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478BA67A-C6D0-41C4-AA0C-1D332668CE42}"/>
              </a:ext>
            </a:extLst>
          </p:cNvPr>
          <p:cNvGrpSpPr/>
          <p:nvPr/>
        </p:nvGrpSpPr>
        <p:grpSpPr>
          <a:xfrm>
            <a:off x="3545429" y="3378128"/>
            <a:ext cx="1754910" cy="2817091"/>
            <a:chOff x="5874326" y="2124364"/>
            <a:chExt cx="1754910" cy="2817091"/>
          </a:xfrm>
        </p:grpSpPr>
        <p:cxnSp>
          <p:nvCxnSpPr>
            <p:cNvPr id="25" name="Straight Arrow Connector 24">
              <a:extLst>
                <a:ext uri="{FF2B5EF4-FFF2-40B4-BE49-F238E27FC236}">
                  <a16:creationId xmlns:a16="http://schemas.microsoft.com/office/drawing/2014/main" id="{5AB813A6-3CF5-462D-972E-67910B8D42F7}"/>
                </a:ext>
              </a:extLst>
            </p:cNvPr>
            <p:cNvCxnSpPr>
              <a:cxnSpLocks/>
            </p:cNvCxnSpPr>
            <p:nvPr/>
          </p:nvCxnSpPr>
          <p:spPr>
            <a:xfrm flipV="1">
              <a:off x="5883563" y="2753592"/>
              <a:ext cx="1431637" cy="84166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C188BCD-6E00-49B2-B11C-BC0527209FD8}"/>
                </a:ext>
              </a:extLst>
            </p:cNvPr>
            <p:cNvCxnSpPr>
              <a:cxnSpLocks/>
            </p:cNvCxnSpPr>
            <p:nvPr/>
          </p:nvCxnSpPr>
          <p:spPr>
            <a:xfrm flipV="1">
              <a:off x="5874326" y="2124364"/>
              <a:ext cx="877455" cy="14708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2817935-8677-4DC1-864F-9E30DC9B7D60}"/>
                </a:ext>
              </a:extLst>
            </p:cNvPr>
            <p:cNvCxnSpPr>
              <a:cxnSpLocks/>
            </p:cNvCxnSpPr>
            <p:nvPr/>
          </p:nvCxnSpPr>
          <p:spPr>
            <a:xfrm>
              <a:off x="5883563" y="3592944"/>
              <a:ext cx="1431637" cy="77701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01F89E8-40D9-4B85-BFAF-74251D539EB5}"/>
                </a:ext>
              </a:extLst>
            </p:cNvPr>
            <p:cNvCxnSpPr>
              <a:cxnSpLocks/>
            </p:cNvCxnSpPr>
            <p:nvPr/>
          </p:nvCxnSpPr>
          <p:spPr>
            <a:xfrm>
              <a:off x="5883563" y="3602180"/>
              <a:ext cx="817419" cy="133927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CCA5DAC-2CBF-409B-B782-50AFD8682463}"/>
                </a:ext>
              </a:extLst>
            </p:cNvPr>
            <p:cNvCxnSpPr/>
            <p:nvPr/>
          </p:nvCxnSpPr>
          <p:spPr>
            <a:xfrm>
              <a:off x="5874327" y="3595255"/>
              <a:ext cx="175490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C4B9A19-C778-4980-9FCD-B45849A0C2F9}"/>
              </a:ext>
            </a:extLst>
          </p:cNvPr>
          <p:cNvGrpSpPr/>
          <p:nvPr/>
        </p:nvGrpSpPr>
        <p:grpSpPr>
          <a:xfrm rot="19746233">
            <a:off x="4747830" y="2167438"/>
            <a:ext cx="1754910" cy="2817091"/>
            <a:chOff x="5874326" y="2124364"/>
            <a:chExt cx="1754910" cy="2817091"/>
          </a:xfrm>
        </p:grpSpPr>
        <p:cxnSp>
          <p:nvCxnSpPr>
            <p:cNvPr id="20" name="Straight Arrow Connector 19">
              <a:extLst>
                <a:ext uri="{FF2B5EF4-FFF2-40B4-BE49-F238E27FC236}">
                  <a16:creationId xmlns:a16="http://schemas.microsoft.com/office/drawing/2014/main" id="{3C0A2B8F-0B11-4AC0-A4E8-917068829C03}"/>
                </a:ext>
              </a:extLst>
            </p:cNvPr>
            <p:cNvCxnSpPr>
              <a:cxnSpLocks/>
            </p:cNvCxnSpPr>
            <p:nvPr/>
          </p:nvCxnSpPr>
          <p:spPr>
            <a:xfrm flipV="1">
              <a:off x="5883563" y="2753592"/>
              <a:ext cx="1431637" cy="8416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763A48BC-803E-432D-AB3A-7A9AE83E1662}"/>
                </a:ext>
              </a:extLst>
            </p:cNvPr>
            <p:cNvCxnSpPr>
              <a:cxnSpLocks/>
            </p:cNvCxnSpPr>
            <p:nvPr/>
          </p:nvCxnSpPr>
          <p:spPr>
            <a:xfrm flipV="1">
              <a:off x="5874326" y="2124364"/>
              <a:ext cx="877455" cy="14708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4DFE3E93-5B64-4963-9254-93C561D315DF}"/>
                </a:ext>
              </a:extLst>
            </p:cNvPr>
            <p:cNvCxnSpPr>
              <a:cxnSpLocks/>
            </p:cNvCxnSpPr>
            <p:nvPr/>
          </p:nvCxnSpPr>
          <p:spPr>
            <a:xfrm>
              <a:off x="5883563" y="3592944"/>
              <a:ext cx="1431637" cy="7770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D8E9CB33-AF6E-4297-8BD0-55E639A5E8E6}"/>
                </a:ext>
              </a:extLst>
            </p:cNvPr>
            <p:cNvCxnSpPr>
              <a:cxnSpLocks/>
            </p:cNvCxnSpPr>
            <p:nvPr/>
          </p:nvCxnSpPr>
          <p:spPr>
            <a:xfrm>
              <a:off x="5883563" y="3602180"/>
              <a:ext cx="817419" cy="13392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A2105D38-168E-456F-9B88-69F5174CF2DD}"/>
                </a:ext>
              </a:extLst>
            </p:cNvPr>
            <p:cNvCxnSpPr/>
            <p:nvPr/>
          </p:nvCxnSpPr>
          <p:spPr>
            <a:xfrm>
              <a:off x="5874327" y="3595255"/>
              <a:ext cx="175490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grpSp>
        <p:nvGrpSpPr>
          <p:cNvPr id="14" name="Group 13">
            <a:extLst>
              <a:ext uri="{FF2B5EF4-FFF2-40B4-BE49-F238E27FC236}">
                <a16:creationId xmlns:a16="http://schemas.microsoft.com/office/drawing/2014/main" id="{D6B735C2-596F-4EA1-B220-BAC6DE266AFB}"/>
              </a:ext>
            </a:extLst>
          </p:cNvPr>
          <p:cNvGrpSpPr/>
          <p:nvPr/>
        </p:nvGrpSpPr>
        <p:grpSpPr>
          <a:xfrm rot="19746233">
            <a:off x="2557499" y="1489639"/>
            <a:ext cx="1754910" cy="2817091"/>
            <a:chOff x="5874326" y="2124364"/>
            <a:chExt cx="1754910" cy="2817091"/>
          </a:xfrm>
        </p:grpSpPr>
        <p:cxnSp>
          <p:nvCxnSpPr>
            <p:cNvPr id="15" name="Straight Arrow Connector 14">
              <a:extLst>
                <a:ext uri="{FF2B5EF4-FFF2-40B4-BE49-F238E27FC236}">
                  <a16:creationId xmlns:a16="http://schemas.microsoft.com/office/drawing/2014/main" id="{2FE5C101-33D7-4825-9DEC-B4992C42F225}"/>
                </a:ext>
              </a:extLst>
            </p:cNvPr>
            <p:cNvCxnSpPr>
              <a:cxnSpLocks/>
            </p:cNvCxnSpPr>
            <p:nvPr/>
          </p:nvCxnSpPr>
          <p:spPr>
            <a:xfrm flipV="1">
              <a:off x="5883563" y="2753592"/>
              <a:ext cx="1431637" cy="84166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A4B871-A2C8-4413-A2F7-7B1994D9DD2B}"/>
                </a:ext>
              </a:extLst>
            </p:cNvPr>
            <p:cNvCxnSpPr>
              <a:cxnSpLocks/>
            </p:cNvCxnSpPr>
            <p:nvPr/>
          </p:nvCxnSpPr>
          <p:spPr>
            <a:xfrm flipV="1">
              <a:off x="5874326" y="2124364"/>
              <a:ext cx="877455" cy="14708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287F74-1681-42ED-94AF-83CE3EE5C5B7}"/>
                </a:ext>
              </a:extLst>
            </p:cNvPr>
            <p:cNvCxnSpPr>
              <a:cxnSpLocks/>
            </p:cNvCxnSpPr>
            <p:nvPr/>
          </p:nvCxnSpPr>
          <p:spPr>
            <a:xfrm>
              <a:off x="5883563" y="3592944"/>
              <a:ext cx="1431637" cy="77701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DD53DC-BA4F-4CCE-BAE3-99F503DDCEED}"/>
                </a:ext>
              </a:extLst>
            </p:cNvPr>
            <p:cNvCxnSpPr>
              <a:cxnSpLocks/>
            </p:cNvCxnSpPr>
            <p:nvPr/>
          </p:nvCxnSpPr>
          <p:spPr>
            <a:xfrm>
              <a:off x="5883563" y="3602180"/>
              <a:ext cx="817419" cy="133927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F056D9A-246C-4E4A-9888-7A205020B5AF}"/>
                </a:ext>
              </a:extLst>
            </p:cNvPr>
            <p:cNvCxnSpPr/>
            <p:nvPr/>
          </p:nvCxnSpPr>
          <p:spPr>
            <a:xfrm>
              <a:off x="5874327" y="3595255"/>
              <a:ext cx="175490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FAB97E3-CA1F-479D-A0E3-4A3B7425C62A}"/>
              </a:ext>
            </a:extLst>
          </p:cNvPr>
          <p:cNvGrpSpPr/>
          <p:nvPr/>
        </p:nvGrpSpPr>
        <p:grpSpPr>
          <a:xfrm rot="2054358">
            <a:off x="6141013" y="3829187"/>
            <a:ext cx="1754910" cy="2817091"/>
            <a:chOff x="5874326" y="2124364"/>
            <a:chExt cx="1754910" cy="2817091"/>
          </a:xfrm>
        </p:grpSpPr>
        <p:cxnSp>
          <p:nvCxnSpPr>
            <p:cNvPr id="36" name="Straight Arrow Connector 35">
              <a:extLst>
                <a:ext uri="{FF2B5EF4-FFF2-40B4-BE49-F238E27FC236}">
                  <a16:creationId xmlns:a16="http://schemas.microsoft.com/office/drawing/2014/main" id="{B5611516-A739-4BDA-A54A-B21FBED60DA1}"/>
                </a:ext>
              </a:extLst>
            </p:cNvPr>
            <p:cNvCxnSpPr>
              <a:cxnSpLocks/>
            </p:cNvCxnSpPr>
            <p:nvPr/>
          </p:nvCxnSpPr>
          <p:spPr>
            <a:xfrm flipV="1">
              <a:off x="5883563" y="2753592"/>
              <a:ext cx="1431637" cy="8416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0A67137-3BA2-4AA6-B5CC-9E40F6D73761}"/>
                </a:ext>
              </a:extLst>
            </p:cNvPr>
            <p:cNvCxnSpPr>
              <a:cxnSpLocks/>
            </p:cNvCxnSpPr>
            <p:nvPr/>
          </p:nvCxnSpPr>
          <p:spPr>
            <a:xfrm flipV="1">
              <a:off x="5874326" y="2124364"/>
              <a:ext cx="877455" cy="1470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3F6F18C-C66E-4B21-81F4-5EB9476946B7}"/>
                </a:ext>
              </a:extLst>
            </p:cNvPr>
            <p:cNvCxnSpPr>
              <a:cxnSpLocks/>
            </p:cNvCxnSpPr>
            <p:nvPr/>
          </p:nvCxnSpPr>
          <p:spPr>
            <a:xfrm>
              <a:off x="5883563" y="3592944"/>
              <a:ext cx="1431637" cy="7770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A2D62EF-0B6C-43BA-A061-6F797FD821B8}"/>
                </a:ext>
              </a:extLst>
            </p:cNvPr>
            <p:cNvCxnSpPr>
              <a:cxnSpLocks/>
            </p:cNvCxnSpPr>
            <p:nvPr/>
          </p:nvCxnSpPr>
          <p:spPr>
            <a:xfrm>
              <a:off x="5883563" y="3602180"/>
              <a:ext cx="817419" cy="1339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9C1ABD5-FDCF-4CE1-89D2-77183E9142DC}"/>
                </a:ext>
              </a:extLst>
            </p:cNvPr>
            <p:cNvCxnSpPr/>
            <p:nvPr/>
          </p:nvCxnSpPr>
          <p:spPr>
            <a:xfrm>
              <a:off x="5874327" y="3595255"/>
              <a:ext cx="17549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9F09B214-3087-43F6-94AB-8E22D9A24C2B}"/>
              </a:ext>
            </a:extLst>
          </p:cNvPr>
          <p:cNvGrpSpPr/>
          <p:nvPr/>
        </p:nvGrpSpPr>
        <p:grpSpPr>
          <a:xfrm>
            <a:off x="5223661" y="3364736"/>
            <a:ext cx="1754910" cy="2817091"/>
            <a:chOff x="5874326" y="2124364"/>
            <a:chExt cx="1754910" cy="2817091"/>
          </a:xfrm>
        </p:grpSpPr>
        <p:cxnSp>
          <p:nvCxnSpPr>
            <p:cNvPr id="42" name="Straight Arrow Connector 41">
              <a:extLst>
                <a:ext uri="{FF2B5EF4-FFF2-40B4-BE49-F238E27FC236}">
                  <a16:creationId xmlns:a16="http://schemas.microsoft.com/office/drawing/2014/main" id="{FFAABB39-EE04-480F-B508-0C21DE129E66}"/>
                </a:ext>
              </a:extLst>
            </p:cNvPr>
            <p:cNvCxnSpPr>
              <a:cxnSpLocks/>
            </p:cNvCxnSpPr>
            <p:nvPr/>
          </p:nvCxnSpPr>
          <p:spPr>
            <a:xfrm flipV="1">
              <a:off x="5883563" y="2753592"/>
              <a:ext cx="1431637" cy="8416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1C58B2DC-8983-43AF-B51D-17081AD01458}"/>
                </a:ext>
              </a:extLst>
            </p:cNvPr>
            <p:cNvCxnSpPr>
              <a:cxnSpLocks/>
            </p:cNvCxnSpPr>
            <p:nvPr/>
          </p:nvCxnSpPr>
          <p:spPr>
            <a:xfrm flipV="1">
              <a:off x="5874326" y="2124364"/>
              <a:ext cx="877455" cy="147089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4" name="Straight Arrow Connector 43">
              <a:extLst>
                <a:ext uri="{FF2B5EF4-FFF2-40B4-BE49-F238E27FC236}">
                  <a16:creationId xmlns:a16="http://schemas.microsoft.com/office/drawing/2014/main" id="{45060643-8E6C-4BA7-8379-50F4410B375D}"/>
                </a:ext>
              </a:extLst>
            </p:cNvPr>
            <p:cNvCxnSpPr>
              <a:cxnSpLocks/>
            </p:cNvCxnSpPr>
            <p:nvPr/>
          </p:nvCxnSpPr>
          <p:spPr>
            <a:xfrm>
              <a:off x="5883563" y="3592944"/>
              <a:ext cx="1431637" cy="77701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a:extLst>
                <a:ext uri="{FF2B5EF4-FFF2-40B4-BE49-F238E27FC236}">
                  <a16:creationId xmlns:a16="http://schemas.microsoft.com/office/drawing/2014/main" id="{07119158-BCA2-42C3-9EE8-3FB0B5FB3A17}"/>
                </a:ext>
              </a:extLst>
            </p:cNvPr>
            <p:cNvCxnSpPr>
              <a:cxnSpLocks/>
            </p:cNvCxnSpPr>
            <p:nvPr/>
          </p:nvCxnSpPr>
          <p:spPr>
            <a:xfrm>
              <a:off x="5883563" y="3602180"/>
              <a:ext cx="817419" cy="133927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6" name="Straight Arrow Connector 45">
              <a:extLst>
                <a:ext uri="{FF2B5EF4-FFF2-40B4-BE49-F238E27FC236}">
                  <a16:creationId xmlns:a16="http://schemas.microsoft.com/office/drawing/2014/main" id="{AD7B30FB-6384-4AC5-B53A-A9A6BF6F65F9}"/>
                </a:ext>
              </a:extLst>
            </p:cNvPr>
            <p:cNvCxnSpPr/>
            <p:nvPr/>
          </p:nvCxnSpPr>
          <p:spPr>
            <a:xfrm>
              <a:off x="5874327" y="3595255"/>
              <a:ext cx="175490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47" name="TextBox 46">
            <a:extLst>
              <a:ext uri="{FF2B5EF4-FFF2-40B4-BE49-F238E27FC236}">
                <a16:creationId xmlns:a16="http://schemas.microsoft.com/office/drawing/2014/main" id="{8ADD3717-66D5-48BE-915A-25B0F8768F9B}"/>
              </a:ext>
            </a:extLst>
          </p:cNvPr>
          <p:cNvSpPr txBox="1"/>
          <p:nvPr/>
        </p:nvSpPr>
        <p:spPr>
          <a:xfrm>
            <a:off x="1208874" y="4718414"/>
            <a:ext cx="763410" cy="307777"/>
          </a:xfrm>
          <a:prstGeom prst="rect">
            <a:avLst/>
          </a:prstGeom>
          <a:noFill/>
        </p:spPr>
        <p:txBody>
          <a:bodyPr wrap="square" rtlCol="0">
            <a:spAutoFit/>
          </a:bodyPr>
          <a:lstStyle/>
          <a:p>
            <a:r>
              <a:rPr lang="en-US" b="1" dirty="0"/>
              <a:t>Start</a:t>
            </a:r>
          </a:p>
        </p:txBody>
      </p:sp>
      <p:sp>
        <p:nvSpPr>
          <p:cNvPr id="48" name="TextBox 47">
            <a:extLst>
              <a:ext uri="{FF2B5EF4-FFF2-40B4-BE49-F238E27FC236}">
                <a16:creationId xmlns:a16="http://schemas.microsoft.com/office/drawing/2014/main" id="{893BC9B7-BAB1-4CAA-9D10-7D7B0B5FD377}"/>
              </a:ext>
            </a:extLst>
          </p:cNvPr>
          <p:cNvSpPr txBox="1"/>
          <p:nvPr/>
        </p:nvSpPr>
        <p:spPr>
          <a:xfrm>
            <a:off x="9975918" y="1896422"/>
            <a:ext cx="763410" cy="307777"/>
          </a:xfrm>
          <a:prstGeom prst="rect">
            <a:avLst/>
          </a:prstGeom>
          <a:noFill/>
        </p:spPr>
        <p:txBody>
          <a:bodyPr wrap="square" rtlCol="0">
            <a:spAutoFit/>
          </a:bodyPr>
          <a:lstStyle/>
          <a:p>
            <a:r>
              <a:rPr lang="en-US" dirty="0"/>
              <a:t>Goal</a:t>
            </a:r>
          </a:p>
        </p:txBody>
      </p:sp>
      <p:sp>
        <p:nvSpPr>
          <p:cNvPr id="49" name="Oval 48">
            <a:extLst>
              <a:ext uri="{FF2B5EF4-FFF2-40B4-BE49-F238E27FC236}">
                <a16:creationId xmlns:a16="http://schemas.microsoft.com/office/drawing/2014/main" id="{82235702-6B30-4B84-99A6-B5AE055DE92D}"/>
              </a:ext>
            </a:extLst>
          </p:cNvPr>
          <p:cNvSpPr/>
          <p:nvPr/>
        </p:nvSpPr>
        <p:spPr>
          <a:xfrm>
            <a:off x="9492447" y="1431799"/>
            <a:ext cx="1508223" cy="1237024"/>
          </a:xfrm>
          <a:prstGeom prst="ellipse">
            <a:avLst/>
          </a:prstGeom>
          <a:solidFill>
            <a:srgbClr val="4472C4">
              <a:alpha val="1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EC2A423B-4DC4-40E0-AF3B-9094E00C3596}"/>
              </a:ext>
            </a:extLst>
          </p:cNvPr>
          <p:cNvGrpSpPr/>
          <p:nvPr/>
        </p:nvGrpSpPr>
        <p:grpSpPr>
          <a:xfrm rot="18441950">
            <a:off x="8742427" y="816854"/>
            <a:ext cx="1754910" cy="2817091"/>
            <a:chOff x="5874326" y="2124364"/>
            <a:chExt cx="1754910" cy="2817091"/>
          </a:xfrm>
        </p:grpSpPr>
        <p:cxnSp>
          <p:nvCxnSpPr>
            <p:cNvPr id="51" name="Straight Arrow Connector 50">
              <a:extLst>
                <a:ext uri="{FF2B5EF4-FFF2-40B4-BE49-F238E27FC236}">
                  <a16:creationId xmlns:a16="http://schemas.microsoft.com/office/drawing/2014/main" id="{7B0B1012-7EA9-42D4-96EB-536F60DFE799}"/>
                </a:ext>
              </a:extLst>
            </p:cNvPr>
            <p:cNvCxnSpPr>
              <a:cxnSpLocks/>
            </p:cNvCxnSpPr>
            <p:nvPr/>
          </p:nvCxnSpPr>
          <p:spPr>
            <a:xfrm flipV="1">
              <a:off x="5883563" y="2753592"/>
              <a:ext cx="1431637" cy="841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AF14B8F-185C-4928-AC9B-819F3EFDEFB4}"/>
                </a:ext>
              </a:extLst>
            </p:cNvPr>
            <p:cNvCxnSpPr>
              <a:cxnSpLocks/>
            </p:cNvCxnSpPr>
            <p:nvPr/>
          </p:nvCxnSpPr>
          <p:spPr>
            <a:xfrm flipV="1">
              <a:off x="5874326" y="2124364"/>
              <a:ext cx="877455" cy="1470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B438067-7AA3-4937-BFD5-0A0AF09820B5}"/>
                </a:ext>
              </a:extLst>
            </p:cNvPr>
            <p:cNvCxnSpPr>
              <a:cxnSpLocks/>
            </p:cNvCxnSpPr>
            <p:nvPr/>
          </p:nvCxnSpPr>
          <p:spPr>
            <a:xfrm>
              <a:off x="5883563" y="3592944"/>
              <a:ext cx="1431637" cy="777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194E914-98BD-4778-8C1D-A15C0FCFAF76}"/>
                </a:ext>
              </a:extLst>
            </p:cNvPr>
            <p:cNvCxnSpPr>
              <a:cxnSpLocks/>
            </p:cNvCxnSpPr>
            <p:nvPr/>
          </p:nvCxnSpPr>
          <p:spPr>
            <a:xfrm>
              <a:off x="5883563" y="3602180"/>
              <a:ext cx="817419" cy="1339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591468A-A07A-4072-97FD-F9342C2F9AEC}"/>
                </a:ext>
              </a:extLst>
            </p:cNvPr>
            <p:cNvCxnSpPr/>
            <p:nvPr/>
          </p:nvCxnSpPr>
          <p:spPr>
            <a:xfrm>
              <a:off x="5874327" y="3595255"/>
              <a:ext cx="17549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9AC863F9-09B3-4D9D-8D47-86DB08FEE8AB}"/>
              </a:ext>
            </a:extLst>
          </p:cNvPr>
          <p:cNvGrpSpPr/>
          <p:nvPr/>
        </p:nvGrpSpPr>
        <p:grpSpPr>
          <a:xfrm rot="19184585">
            <a:off x="7557697" y="2051313"/>
            <a:ext cx="1754910" cy="2817091"/>
            <a:chOff x="5874326" y="2124364"/>
            <a:chExt cx="1754910" cy="2817091"/>
          </a:xfrm>
        </p:grpSpPr>
        <p:cxnSp>
          <p:nvCxnSpPr>
            <p:cNvPr id="57" name="Straight Arrow Connector 56">
              <a:extLst>
                <a:ext uri="{FF2B5EF4-FFF2-40B4-BE49-F238E27FC236}">
                  <a16:creationId xmlns:a16="http://schemas.microsoft.com/office/drawing/2014/main" id="{E032C24C-9E1E-4615-95BF-FBC50371553A}"/>
                </a:ext>
              </a:extLst>
            </p:cNvPr>
            <p:cNvCxnSpPr>
              <a:cxnSpLocks/>
            </p:cNvCxnSpPr>
            <p:nvPr/>
          </p:nvCxnSpPr>
          <p:spPr>
            <a:xfrm flipV="1">
              <a:off x="5883563" y="2753592"/>
              <a:ext cx="1431637" cy="84166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C364F2-9544-4EBB-A1EC-683B16109C35}"/>
                </a:ext>
              </a:extLst>
            </p:cNvPr>
            <p:cNvCxnSpPr>
              <a:cxnSpLocks/>
            </p:cNvCxnSpPr>
            <p:nvPr/>
          </p:nvCxnSpPr>
          <p:spPr>
            <a:xfrm flipV="1">
              <a:off x="5874326" y="2124364"/>
              <a:ext cx="877455" cy="14708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20B50B9-D125-4546-AA5F-66462C710DCB}"/>
                </a:ext>
              </a:extLst>
            </p:cNvPr>
            <p:cNvCxnSpPr>
              <a:cxnSpLocks/>
            </p:cNvCxnSpPr>
            <p:nvPr/>
          </p:nvCxnSpPr>
          <p:spPr>
            <a:xfrm>
              <a:off x="5883563" y="3592944"/>
              <a:ext cx="1431637" cy="77701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D846272-848C-486A-BC3D-35D412356FC7}"/>
                </a:ext>
              </a:extLst>
            </p:cNvPr>
            <p:cNvCxnSpPr>
              <a:cxnSpLocks/>
            </p:cNvCxnSpPr>
            <p:nvPr/>
          </p:nvCxnSpPr>
          <p:spPr>
            <a:xfrm>
              <a:off x="5883563" y="3602180"/>
              <a:ext cx="817419" cy="133927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4132190-4DCE-49B8-80EF-9C4F7F4DA875}"/>
                </a:ext>
              </a:extLst>
            </p:cNvPr>
            <p:cNvCxnSpPr/>
            <p:nvPr/>
          </p:nvCxnSpPr>
          <p:spPr>
            <a:xfrm>
              <a:off x="5874327" y="3595255"/>
              <a:ext cx="1754909"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11DDC54-A3C6-40EB-9A5E-7ABE8091017D}"/>
              </a:ext>
            </a:extLst>
          </p:cNvPr>
          <p:cNvSpPr txBox="1"/>
          <p:nvPr/>
        </p:nvSpPr>
        <p:spPr>
          <a:xfrm>
            <a:off x="10200905" y="1170875"/>
            <a:ext cx="1696298" cy="307777"/>
          </a:xfrm>
          <a:prstGeom prst="rect">
            <a:avLst/>
          </a:prstGeom>
          <a:noFill/>
        </p:spPr>
        <p:txBody>
          <a:bodyPr wrap="none" rtlCol="0">
            <a:spAutoFit/>
          </a:bodyPr>
          <a:lstStyle/>
          <a:p>
            <a:r>
              <a:rPr lang="en-US" dirty="0"/>
              <a:t>Threshold distance</a:t>
            </a:r>
          </a:p>
        </p:txBody>
      </p:sp>
    </p:spTree>
    <p:extLst>
      <p:ext uri="{BB962C8B-B14F-4D97-AF65-F5344CB8AC3E}">
        <p14:creationId xmlns:p14="http://schemas.microsoft.com/office/powerpoint/2010/main" val="82422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2544-81C8-4196-8351-F0E4283B8FBC}"/>
              </a:ext>
            </a:extLst>
          </p:cNvPr>
          <p:cNvSpPr>
            <a:spLocks noGrp="1"/>
          </p:cNvSpPr>
          <p:nvPr>
            <p:ph type="title"/>
          </p:nvPr>
        </p:nvSpPr>
        <p:spPr>
          <a:xfrm>
            <a:off x="284018" y="500062"/>
            <a:ext cx="10515600" cy="1325563"/>
          </a:xfrm>
        </p:spPr>
        <p:txBody>
          <a:bodyPr/>
          <a:lstStyle/>
          <a:p>
            <a:pPr algn="ctr"/>
            <a:r>
              <a:rPr lang="en-US" dirty="0"/>
              <a:t>Step 5: Display the graph in the configuration space </a:t>
            </a:r>
          </a:p>
        </p:txBody>
      </p:sp>
      <p:sp>
        <p:nvSpPr>
          <p:cNvPr id="3" name="Content Placeholder 2">
            <a:extLst>
              <a:ext uri="{FF2B5EF4-FFF2-40B4-BE49-F238E27FC236}">
                <a16:creationId xmlns:a16="http://schemas.microsoft.com/office/drawing/2014/main" id="{FF2CD166-58CB-4E39-AB11-03014C06D6D7}"/>
              </a:ext>
            </a:extLst>
          </p:cNvPr>
          <p:cNvSpPr>
            <a:spLocks noGrp="1"/>
          </p:cNvSpPr>
          <p:nvPr>
            <p:ph idx="1"/>
          </p:nvPr>
        </p:nvSpPr>
        <p:spPr/>
        <p:txBody>
          <a:bodyPr/>
          <a:lstStyle/>
          <a:p>
            <a:r>
              <a:rPr lang="en-US" dirty="0"/>
              <a:t>Use a line to connect the new node to previous nodes and display it on the Map as the search space is explored.</a:t>
            </a:r>
          </a:p>
          <a:p>
            <a:r>
              <a:rPr lang="en-US" dirty="0"/>
              <a:t>The visualization of the optimal path will start once your algorithm has found the optimal path using A*.</a:t>
            </a:r>
          </a:p>
          <a:p>
            <a:r>
              <a:rPr lang="en-US" dirty="0"/>
              <a:t>Exploration and Optimal Path should be in different colors.</a:t>
            </a:r>
          </a:p>
          <a:p>
            <a:r>
              <a:rPr lang="en-US" dirty="0"/>
              <a:t>Sample code for visualization is provided.</a:t>
            </a:r>
          </a:p>
          <a:p>
            <a:endParaRPr lang="en-US" dirty="0"/>
          </a:p>
        </p:txBody>
      </p:sp>
    </p:spTree>
    <p:extLst>
      <p:ext uri="{BB962C8B-B14F-4D97-AF65-F5344CB8AC3E}">
        <p14:creationId xmlns:p14="http://schemas.microsoft.com/office/powerpoint/2010/main" val="72167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F1FD-C59A-408B-8BDC-3811C4A8C1AE}"/>
              </a:ext>
            </a:extLst>
          </p:cNvPr>
          <p:cNvSpPr>
            <a:spLocks noGrp="1"/>
          </p:cNvSpPr>
          <p:nvPr>
            <p:ph type="title"/>
          </p:nvPr>
        </p:nvSpPr>
        <p:spPr>
          <a:xfrm>
            <a:off x="496454" y="762289"/>
            <a:ext cx="10515600" cy="1325563"/>
          </a:xfrm>
        </p:spPr>
        <p:txBody>
          <a:bodyPr/>
          <a:lstStyle/>
          <a:p>
            <a:r>
              <a:rPr lang="en-US" dirty="0"/>
              <a:t>Step 6: implement A* search algorithm to search the tree and to find the optimal path </a:t>
            </a:r>
          </a:p>
        </p:txBody>
      </p:sp>
      <p:sp>
        <p:nvSpPr>
          <p:cNvPr id="3" name="Content Placeholder 2">
            <a:extLst>
              <a:ext uri="{FF2B5EF4-FFF2-40B4-BE49-F238E27FC236}">
                <a16:creationId xmlns:a16="http://schemas.microsoft.com/office/drawing/2014/main" id="{4139BBF4-F419-44A3-AFEB-071F89D78C67}"/>
              </a:ext>
            </a:extLst>
          </p:cNvPr>
          <p:cNvSpPr>
            <a:spLocks noGrp="1"/>
          </p:cNvSpPr>
          <p:nvPr>
            <p:ph idx="1"/>
          </p:nvPr>
        </p:nvSpPr>
        <p:spPr>
          <a:xfrm>
            <a:off x="496454" y="2407516"/>
            <a:ext cx="10515600" cy="4351338"/>
          </a:xfrm>
        </p:spPr>
        <p:txBody>
          <a:bodyPr/>
          <a:lstStyle/>
          <a:p>
            <a:r>
              <a:rPr lang="en-US" dirty="0"/>
              <a:t>Consider Euclidean distance as a heuristic function.</a:t>
            </a:r>
          </a:p>
          <a:p>
            <a:pPr algn="just"/>
            <a:r>
              <a:rPr lang="en-US" dirty="0"/>
              <a:t>Note - You have to define a reasonable threshold value for the distance to the goal point. Due to the limited number of moves, the robot cannot reach the exact goal location, so to terminate the program a threshold distance has to be defined.</a:t>
            </a:r>
          </a:p>
          <a:p>
            <a:pPr marL="0" indent="0" algn="just">
              <a:buNone/>
            </a:pPr>
            <a:r>
              <a:rPr lang="en-US" dirty="0"/>
              <a:t>	Goal threshold (1.5 units radius)</a:t>
            </a:r>
          </a:p>
          <a:p>
            <a:pPr marL="0" indent="0" algn="just">
              <a:buNone/>
            </a:pPr>
            <a:endParaRPr lang="en-US" dirty="0"/>
          </a:p>
          <a:p>
            <a:endParaRPr lang="en-US" dirty="0"/>
          </a:p>
        </p:txBody>
      </p:sp>
      <p:pic>
        <p:nvPicPr>
          <p:cNvPr id="4" name="Picture 3">
            <a:extLst>
              <a:ext uri="{FF2B5EF4-FFF2-40B4-BE49-F238E27FC236}">
                <a16:creationId xmlns:a16="http://schemas.microsoft.com/office/drawing/2014/main" id="{3335E702-40FD-46CA-8FE3-2C04A5C952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1304" y="4278076"/>
            <a:ext cx="3015428" cy="2480778"/>
          </a:xfrm>
          <a:prstGeom prst="rect">
            <a:avLst/>
          </a:prstGeom>
        </p:spPr>
      </p:pic>
    </p:spTree>
    <p:extLst>
      <p:ext uri="{BB962C8B-B14F-4D97-AF65-F5344CB8AC3E}">
        <p14:creationId xmlns:p14="http://schemas.microsoft.com/office/powerpoint/2010/main" val="333874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20FD-80D0-4CDC-A8D6-A301CF528837}"/>
              </a:ext>
            </a:extLst>
          </p:cNvPr>
          <p:cNvSpPr>
            <a:spLocks noGrp="1"/>
          </p:cNvSpPr>
          <p:nvPr>
            <p:ph type="title"/>
          </p:nvPr>
        </p:nvSpPr>
        <p:spPr>
          <a:xfrm>
            <a:off x="590927" y="546100"/>
            <a:ext cx="10515600" cy="1325563"/>
          </a:xfrm>
        </p:spPr>
        <p:txBody>
          <a:bodyPr/>
          <a:lstStyle/>
          <a:p>
            <a:r>
              <a:rPr lang="en-US" dirty="0"/>
              <a:t>Step 7) Display the optimal path in the map</a:t>
            </a:r>
          </a:p>
        </p:txBody>
      </p:sp>
      <p:pic>
        <p:nvPicPr>
          <p:cNvPr id="4" name="Picture 3">
            <a:extLst>
              <a:ext uri="{FF2B5EF4-FFF2-40B4-BE49-F238E27FC236}">
                <a16:creationId xmlns:a16="http://schemas.microsoft.com/office/drawing/2014/main" id="{A2487508-93EF-493A-8479-C9AEA92CA810}"/>
              </a:ext>
            </a:extLst>
          </p:cNvPr>
          <p:cNvPicPr>
            <a:picLocks noChangeAspect="1"/>
          </p:cNvPicPr>
          <p:nvPr/>
        </p:nvPicPr>
        <p:blipFill rotWithShape="1">
          <a:blip r:embed="rId2"/>
          <a:srcRect l="5232" t="6523" r="29817" b="11893"/>
          <a:stretch/>
        </p:blipFill>
        <p:spPr>
          <a:xfrm>
            <a:off x="3160802" y="1983894"/>
            <a:ext cx="4840140" cy="3205115"/>
          </a:xfrm>
          <a:prstGeom prst="rect">
            <a:avLst/>
          </a:prstGeom>
        </p:spPr>
      </p:pic>
    </p:spTree>
    <p:extLst>
      <p:ext uri="{BB962C8B-B14F-4D97-AF65-F5344CB8AC3E}">
        <p14:creationId xmlns:p14="http://schemas.microsoft.com/office/powerpoint/2010/main" val="350552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Final Map (Project 2, Project 3:Phase 2)</a:t>
            </a:r>
            <a:endParaRPr dirty="0"/>
          </a:p>
        </p:txBody>
      </p:sp>
      <p:pic>
        <p:nvPicPr>
          <p:cNvPr id="194" name="Google Shape;194;p28"/>
          <p:cNvPicPr preferRelativeResize="0"/>
          <p:nvPr/>
        </p:nvPicPr>
        <p:blipFill>
          <a:blip r:embed="rId3">
            <a:alphaModFix/>
          </a:blip>
          <a:stretch>
            <a:fillRect/>
          </a:stretch>
        </p:blipFill>
        <p:spPr>
          <a:xfrm>
            <a:off x="2307063" y="1690825"/>
            <a:ext cx="7577875" cy="501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Deliverables </a:t>
            </a:r>
            <a:endParaRPr/>
          </a:p>
        </p:txBody>
      </p:sp>
      <p:sp>
        <p:nvSpPr>
          <p:cNvPr id="200" name="Google Shape;200;p29"/>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Deliverables:</a:t>
            </a:r>
            <a:endParaRPr dirty="0"/>
          </a:p>
          <a:p>
            <a:pPr marL="514350" indent="-514350">
              <a:buSzPts val="2800"/>
              <a:buFont typeface="Calibri"/>
              <a:buAutoNum type="arabicPeriod"/>
            </a:pPr>
            <a:r>
              <a:rPr lang="en-US" dirty="0"/>
              <a:t>Simulation results (video of the simulation)</a:t>
            </a:r>
          </a:p>
          <a:p>
            <a:pPr marL="0" indent="0">
              <a:buSzPts val="2800"/>
              <a:buNone/>
            </a:pPr>
            <a:r>
              <a:rPr lang="en-US" dirty="0"/>
              <a:t>Inputs – </a:t>
            </a:r>
          </a:p>
          <a:p>
            <a:pPr marL="0" indent="0">
              <a:buSzPts val="2800"/>
              <a:buNone/>
            </a:pPr>
            <a:r>
              <a:rPr lang="en-US" dirty="0"/>
              <a:t>Start : (50, 30, 60)</a:t>
            </a:r>
          </a:p>
          <a:p>
            <a:pPr marL="0" indent="0">
              <a:buSzPts val="2800"/>
              <a:buNone/>
            </a:pPr>
            <a:r>
              <a:rPr lang="en-US" dirty="0"/>
              <a:t>Goal : (150, 150)</a:t>
            </a:r>
          </a:p>
          <a:p>
            <a:pPr marL="0" indent="0">
              <a:buSzPts val="2800"/>
              <a:buNone/>
            </a:pPr>
            <a:r>
              <a:rPr lang="en-US" dirty="0"/>
              <a:t>Radius and clearance : 1 unit each</a:t>
            </a:r>
          </a:p>
          <a:p>
            <a:pPr marL="0" indent="0">
              <a:buSzPts val="2800"/>
              <a:buNone/>
            </a:pPr>
            <a:r>
              <a:rPr lang="en-US" dirty="0"/>
              <a:t>Step Size: 1 unit</a:t>
            </a:r>
          </a:p>
          <a:p>
            <a:pPr marL="0" lvl="1" indent="0" algn="l" rtl="0">
              <a:lnSpc>
                <a:spcPct val="90000"/>
              </a:lnSpc>
              <a:spcBef>
                <a:spcPts val="500"/>
              </a:spcBef>
              <a:spcAft>
                <a:spcPts val="0"/>
              </a:spcAft>
              <a:buClr>
                <a:schemeClr val="dk1"/>
              </a:buClr>
              <a:buSzPts val="2400"/>
              <a:buFont typeface="Calibri"/>
              <a:buNone/>
            </a:pPr>
            <a:endParaRPr dirty="0"/>
          </a:p>
          <a:p>
            <a:pPr marL="0" lvl="1" indent="0" algn="l" rtl="0">
              <a:lnSpc>
                <a:spcPct val="90000"/>
              </a:lnSpc>
              <a:spcBef>
                <a:spcPts val="500"/>
              </a:spcBef>
              <a:spcAft>
                <a:spcPts val="0"/>
              </a:spcAft>
              <a:buClr>
                <a:schemeClr val="dk1"/>
              </a:buClr>
              <a:buSzPts val="2400"/>
              <a:buFont typeface="Calibri"/>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a:t>Deliverables </a:t>
            </a:r>
            <a:endParaRPr/>
          </a:p>
        </p:txBody>
      </p:sp>
      <p:sp>
        <p:nvSpPr>
          <p:cNvPr id="200" name="Google Shape;200;p29"/>
          <p:cNvSpPr txBox="1">
            <a:spLocks noGrp="1"/>
          </p:cNvSpPr>
          <p:nvPr>
            <p:ph type="body" idx="1"/>
          </p:nvPr>
        </p:nvSpPr>
        <p:spPr>
          <a:xfrm>
            <a:off x="838200" y="1825625"/>
            <a:ext cx="10515600" cy="46672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None/>
            </a:pPr>
            <a:r>
              <a:rPr lang="en-US" dirty="0"/>
              <a:t>Deliverables:</a:t>
            </a:r>
            <a:endParaRPr dirty="0"/>
          </a:p>
          <a:p>
            <a:pPr marL="0" lvl="0" indent="0" algn="l" rtl="0">
              <a:lnSpc>
                <a:spcPct val="90000"/>
              </a:lnSpc>
              <a:spcBef>
                <a:spcPts val="1000"/>
              </a:spcBef>
              <a:spcAft>
                <a:spcPts val="0"/>
              </a:spcAft>
              <a:buClr>
                <a:schemeClr val="dk1"/>
              </a:buClr>
              <a:buSzPts val="2800"/>
              <a:buNone/>
            </a:pPr>
            <a:r>
              <a:rPr lang="en-US" dirty="0"/>
              <a:t>2. ReadMe</a:t>
            </a:r>
          </a:p>
          <a:p>
            <a:pPr marL="971550" lvl="1" indent="-514350">
              <a:buSzPts val="2800"/>
            </a:pPr>
            <a:r>
              <a:rPr lang="en-US" dirty="0"/>
              <a:t>(Describing how to run the code in a txt format)</a:t>
            </a:r>
          </a:p>
          <a:p>
            <a:pPr marL="971550" lvl="1" indent="-514350">
              <a:buSzPts val="2800"/>
            </a:pPr>
            <a:r>
              <a:rPr lang="en-US" dirty="0"/>
              <a:t>Dependencies and their installation </a:t>
            </a:r>
          </a:p>
          <a:p>
            <a:pPr marL="0" lvl="0" indent="0" algn="l" rtl="0">
              <a:lnSpc>
                <a:spcPct val="90000"/>
              </a:lnSpc>
              <a:spcBef>
                <a:spcPts val="1000"/>
              </a:spcBef>
              <a:spcAft>
                <a:spcPts val="0"/>
              </a:spcAft>
              <a:buClr>
                <a:schemeClr val="dk1"/>
              </a:buClr>
              <a:buSzPts val="2800"/>
              <a:buNone/>
            </a:pPr>
            <a:r>
              <a:rPr lang="en-US" dirty="0"/>
              <a:t>3. Source files for</a:t>
            </a:r>
            <a:endParaRPr dirty="0"/>
          </a:p>
          <a:p>
            <a:pPr marL="1028700" lvl="1" indent="-533400" algn="l" rtl="0">
              <a:lnSpc>
                <a:spcPct val="90000"/>
              </a:lnSpc>
              <a:spcBef>
                <a:spcPts val="500"/>
              </a:spcBef>
              <a:spcAft>
                <a:spcPts val="0"/>
              </a:spcAft>
              <a:buSzPts val="1800"/>
              <a:buAutoNum type="romanUcPeriod"/>
            </a:pPr>
            <a:r>
              <a:rPr lang="en-US" dirty="0"/>
              <a:t>Astar_rigid.py</a:t>
            </a:r>
            <a:endParaRPr dirty="0"/>
          </a:p>
          <a:p>
            <a:pPr marL="0" lvl="1" indent="0" algn="l" rtl="0">
              <a:lnSpc>
                <a:spcPct val="90000"/>
              </a:lnSpc>
              <a:spcBef>
                <a:spcPts val="500"/>
              </a:spcBef>
              <a:spcAft>
                <a:spcPts val="0"/>
              </a:spcAft>
              <a:buClr>
                <a:schemeClr val="dk1"/>
              </a:buClr>
              <a:buSzPts val="2400"/>
              <a:buFont typeface="Calibri"/>
              <a:buNone/>
            </a:pPr>
            <a:r>
              <a:rPr lang="en-US" dirty="0"/>
              <a:t>4. GitHub repository link in the URL submission box (One repository link with commits from both team members)</a:t>
            </a:r>
          </a:p>
          <a:p>
            <a:pPr marL="0" lvl="1" indent="0" algn="l" rtl="0">
              <a:lnSpc>
                <a:spcPct val="90000"/>
              </a:lnSpc>
              <a:spcBef>
                <a:spcPts val="500"/>
              </a:spcBef>
              <a:spcAft>
                <a:spcPts val="0"/>
              </a:spcAft>
              <a:buClr>
                <a:schemeClr val="dk1"/>
              </a:buClr>
              <a:buSzPts val="2400"/>
              <a:buFont typeface="Calibri"/>
              <a:buNone/>
            </a:pPr>
            <a:endParaRPr dirty="0"/>
          </a:p>
          <a:p>
            <a:pPr marL="0" lvl="1" indent="0" algn="l" rtl="0">
              <a:lnSpc>
                <a:spcPct val="90000"/>
              </a:lnSpc>
              <a:spcBef>
                <a:spcPts val="500"/>
              </a:spcBef>
              <a:spcAft>
                <a:spcPts val="0"/>
              </a:spcAft>
              <a:buClr>
                <a:schemeClr val="dk1"/>
              </a:buClr>
              <a:buSzPts val="2400"/>
              <a:buFont typeface="Calibri"/>
              <a:buNone/>
            </a:pPr>
            <a:endParaRPr dirty="0"/>
          </a:p>
        </p:txBody>
      </p:sp>
    </p:spTree>
    <p:extLst>
      <p:ext uri="{BB962C8B-B14F-4D97-AF65-F5344CB8AC3E}">
        <p14:creationId xmlns:p14="http://schemas.microsoft.com/office/powerpoint/2010/main" val="1554400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Submission Details</a:t>
            </a:r>
            <a:endParaRPr dirty="0"/>
          </a:p>
        </p:txBody>
      </p:sp>
      <p:sp>
        <p:nvSpPr>
          <p:cNvPr id="206" name="Google Shape;206;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dirty="0"/>
              <a:t>You are required to submit a zip file with the file structure as shown</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b="1" dirty="0"/>
              <a:t>proj3p2_groupnumber_codingLanguage</a:t>
            </a:r>
            <a:endParaRPr b="1" dirty="0"/>
          </a:p>
          <a:p>
            <a:pPr marL="228600" lvl="0" indent="-228600" algn="l" rtl="0">
              <a:lnSpc>
                <a:spcPct val="90000"/>
              </a:lnSpc>
              <a:spcBef>
                <a:spcPts val="1000"/>
              </a:spcBef>
              <a:spcAft>
                <a:spcPts val="0"/>
              </a:spcAft>
              <a:buClr>
                <a:schemeClr val="dk1"/>
              </a:buClr>
              <a:buSzPts val="2800"/>
              <a:buFont typeface="Calibri"/>
              <a:buChar char="―"/>
            </a:pPr>
            <a:r>
              <a:rPr lang="en-US" dirty="0"/>
              <a:t> codes</a:t>
            </a:r>
            <a:endParaRPr dirty="0"/>
          </a:p>
          <a:p>
            <a:pPr marL="228600" lvl="0" indent="-228600" algn="l" rtl="0">
              <a:lnSpc>
                <a:spcPct val="90000"/>
              </a:lnSpc>
              <a:spcBef>
                <a:spcPts val="1000"/>
              </a:spcBef>
              <a:spcAft>
                <a:spcPts val="0"/>
              </a:spcAft>
              <a:buClr>
                <a:schemeClr val="dk1"/>
              </a:buClr>
              <a:buSzPts val="2800"/>
              <a:buFont typeface="Calibri"/>
              <a:buChar char="―"/>
            </a:pPr>
            <a:r>
              <a:rPr lang="en-US" dirty="0"/>
              <a:t> readme.txt</a:t>
            </a:r>
          </a:p>
          <a:p>
            <a:pPr marL="228600" lvl="0" indent="-228600" algn="l" rtl="0">
              <a:lnSpc>
                <a:spcPct val="90000"/>
              </a:lnSpc>
              <a:spcBef>
                <a:spcPts val="1000"/>
              </a:spcBef>
              <a:spcAft>
                <a:spcPts val="0"/>
              </a:spcAft>
              <a:buClr>
                <a:schemeClr val="dk1"/>
              </a:buClr>
              <a:buSzPts val="2800"/>
              <a:buFont typeface="Calibri"/>
              <a:buChar char="―"/>
            </a:pPr>
            <a:r>
              <a:rPr lang="en-US" dirty="0"/>
              <a:t>Simulation video</a:t>
            </a:r>
          </a:p>
          <a:p>
            <a:pPr marL="228600" lvl="0" indent="-228600" algn="l" rtl="0">
              <a:lnSpc>
                <a:spcPct val="90000"/>
              </a:lnSpc>
              <a:spcBef>
                <a:spcPts val="1000"/>
              </a:spcBef>
              <a:spcAft>
                <a:spcPts val="0"/>
              </a:spcAft>
              <a:buClr>
                <a:schemeClr val="dk1"/>
              </a:buClr>
              <a:buSzPts val="2800"/>
              <a:buFont typeface="Calibri"/>
              <a:buChar char="―"/>
            </a:pPr>
            <a:endParaRPr lang="en-US" dirty="0"/>
          </a:p>
          <a:p>
            <a:pPr marL="228600" lvl="0" indent="-228600" algn="l" rtl="0">
              <a:lnSpc>
                <a:spcPct val="90000"/>
              </a:lnSpc>
              <a:spcBef>
                <a:spcPts val="1000"/>
              </a:spcBef>
              <a:spcAft>
                <a:spcPts val="0"/>
              </a:spcAft>
              <a:buClr>
                <a:schemeClr val="dk1"/>
              </a:buClr>
              <a:buSzPts val="2800"/>
              <a:buFont typeface="Calibri"/>
              <a:buChar char="―"/>
            </a:pPr>
            <a:r>
              <a:rPr lang="en-US" b="1" i="1" u="sng" dirty="0"/>
              <a:t> Please add your group to the excel sheet sent in announcement.</a:t>
            </a:r>
            <a:endParaRPr b="1" i="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15B736-9FBC-47CF-84A2-A76F80D5B47D}"/>
              </a:ext>
            </a:extLst>
          </p:cNvPr>
          <p:cNvSpPr>
            <a:spLocks noGrp="1"/>
          </p:cNvSpPr>
          <p:nvPr>
            <p:ph type="body" idx="1"/>
          </p:nvPr>
        </p:nvSpPr>
        <p:spPr/>
        <p:txBody>
          <a:bodyPr/>
          <a:lstStyle/>
          <a:p>
            <a:r>
              <a:rPr lang="en-US" dirty="0"/>
              <a:t>Only one person has to submit the final zip folder. Mention the other teammates in the comments section.</a:t>
            </a:r>
          </a:p>
          <a:p>
            <a:r>
              <a:rPr lang="en-US" dirty="0"/>
              <a:t>Mention the GitHub Repository's link in the comments section as well.</a:t>
            </a:r>
          </a:p>
          <a:p>
            <a:r>
              <a:rPr lang="en-US" b="1" dirty="0"/>
              <a:t>User input - taking input from terminal only</a:t>
            </a:r>
          </a:p>
        </p:txBody>
      </p:sp>
      <p:sp>
        <p:nvSpPr>
          <p:cNvPr id="4" name="Google Shape;205;p30">
            <a:extLst>
              <a:ext uri="{FF2B5EF4-FFF2-40B4-BE49-F238E27FC236}">
                <a16:creationId xmlns:a16="http://schemas.microsoft.com/office/drawing/2014/main" id="{41981539-D0B8-45DE-8641-56447FF69A75}"/>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Important pointers</a:t>
            </a:r>
            <a:endParaRPr dirty="0"/>
          </a:p>
        </p:txBody>
      </p:sp>
    </p:spTree>
    <p:extLst>
      <p:ext uri="{BB962C8B-B14F-4D97-AF65-F5344CB8AC3E}">
        <p14:creationId xmlns:p14="http://schemas.microsoft.com/office/powerpoint/2010/main" val="361845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54598B-9D44-4729-9E3D-F81D563906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A0A269-3FDA-4309-BC56-3A0A1656DF8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A5633F23-8754-4136-A798-04D098B68936}"/>
              </a:ext>
            </a:extLst>
          </p:cNvPr>
          <p:cNvSpPr txBox="1">
            <a:spLocks/>
          </p:cNvSpPr>
          <p:nvPr/>
        </p:nvSpPr>
        <p:spPr>
          <a:xfrm>
            <a:off x="577675" y="-11509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j-ea"/>
                <a:cs typeface="+mj-cs"/>
              </a:rPr>
              <a:t>Project3</a:t>
            </a:r>
          </a:p>
        </p:txBody>
      </p:sp>
      <p:pic>
        <p:nvPicPr>
          <p:cNvPr id="10" name="Picture 9">
            <a:extLst>
              <a:ext uri="{FF2B5EF4-FFF2-40B4-BE49-F238E27FC236}">
                <a16:creationId xmlns:a16="http://schemas.microsoft.com/office/drawing/2014/main" id="{88355935-3289-44AB-B8C2-029C238200DF}"/>
              </a:ext>
            </a:extLst>
          </p:cNvPr>
          <p:cNvPicPr>
            <a:picLocks noChangeAspect="1"/>
          </p:cNvPicPr>
          <p:nvPr/>
        </p:nvPicPr>
        <p:blipFill>
          <a:blip r:embed="rId2"/>
          <a:stretch>
            <a:fillRect/>
          </a:stretch>
        </p:blipFill>
        <p:spPr>
          <a:xfrm>
            <a:off x="1524000" y="891271"/>
            <a:ext cx="9144000" cy="6041571"/>
          </a:xfrm>
          <a:prstGeom prst="rect">
            <a:avLst/>
          </a:prstGeom>
        </p:spPr>
      </p:pic>
      <p:sp>
        <p:nvSpPr>
          <p:cNvPr id="11" name="TextBox 10">
            <a:extLst>
              <a:ext uri="{FF2B5EF4-FFF2-40B4-BE49-F238E27FC236}">
                <a16:creationId xmlns:a16="http://schemas.microsoft.com/office/drawing/2014/main" id="{40BD5DFD-14A0-4422-AE9F-7981FD4F34D5}"/>
              </a:ext>
            </a:extLst>
          </p:cNvPr>
          <p:cNvSpPr txBox="1"/>
          <p:nvPr/>
        </p:nvSpPr>
        <p:spPr>
          <a:xfrm>
            <a:off x="3493606" y="740979"/>
            <a:ext cx="1177158" cy="5811838"/>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9819B84D-77D2-4A98-9DF3-8D275B442939}"/>
              </a:ext>
            </a:extLst>
          </p:cNvPr>
          <p:cNvSpPr txBox="1"/>
          <p:nvPr/>
        </p:nvSpPr>
        <p:spPr>
          <a:xfrm>
            <a:off x="4860751" y="740979"/>
            <a:ext cx="1177158" cy="5811838"/>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F615E7C-E160-4693-A142-F4E7A44190D8}"/>
              </a:ext>
            </a:extLst>
          </p:cNvPr>
          <p:cNvSpPr txBox="1"/>
          <p:nvPr/>
        </p:nvSpPr>
        <p:spPr>
          <a:xfrm>
            <a:off x="7639353" y="765148"/>
            <a:ext cx="1177158" cy="5811838"/>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5F4F475-C253-4034-A2B4-4FE801F4A1B2}"/>
              </a:ext>
            </a:extLst>
          </p:cNvPr>
          <p:cNvSpPr txBox="1"/>
          <p:nvPr/>
        </p:nvSpPr>
        <p:spPr>
          <a:xfrm>
            <a:off x="8994088" y="765148"/>
            <a:ext cx="1177158" cy="5811838"/>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BD8DFBD-A869-4530-8EAF-FEDC049263C3}"/>
              </a:ext>
            </a:extLst>
          </p:cNvPr>
          <p:cNvSpPr txBox="1"/>
          <p:nvPr/>
        </p:nvSpPr>
        <p:spPr>
          <a:xfrm>
            <a:off x="6272208" y="3425659"/>
            <a:ext cx="1177158" cy="429903"/>
          </a:xfrm>
          <a:prstGeom prst="rect">
            <a:avLst/>
          </a:prstGeom>
          <a:solidFill>
            <a:schemeClr val="accent1">
              <a:lumMod val="40000"/>
              <a:lumOff val="60000"/>
              <a:alpha val="84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719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5"/>
          <p:cNvSpPr txBox="1"/>
          <p:nvPr/>
        </p:nvSpPr>
        <p:spPr>
          <a:xfrm>
            <a:off x="3869950" y="34342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09" name="Google Shape;109;p15"/>
          <p:cNvSpPr/>
          <p:nvPr/>
        </p:nvSpPr>
        <p:spPr>
          <a:xfrm>
            <a:off x="3807850" y="3392650"/>
            <a:ext cx="2271900" cy="508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3869950" y="3358000"/>
            <a:ext cx="22098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Explore the action space to generate new nodes</a:t>
            </a:r>
            <a:endParaRPr>
              <a:latin typeface="Calibri"/>
              <a:ea typeface="Calibri"/>
              <a:cs typeface="Calibri"/>
              <a:sym typeface="Calibri"/>
            </a:endParaRPr>
          </a:p>
        </p:txBody>
      </p:sp>
      <p:graphicFrame>
        <p:nvGraphicFramePr>
          <p:cNvPr id="6" name="Object 5">
            <a:extLst>
              <a:ext uri="{FF2B5EF4-FFF2-40B4-BE49-F238E27FC236}">
                <a16:creationId xmlns:a16="http://schemas.microsoft.com/office/drawing/2014/main" id="{0C869D97-36D8-4829-AAD9-6CD8DD56795A}"/>
              </a:ext>
            </a:extLst>
          </p:cNvPr>
          <p:cNvGraphicFramePr>
            <a:graphicFrameLocks noChangeAspect="1"/>
          </p:cNvGraphicFramePr>
          <p:nvPr>
            <p:extLst>
              <p:ext uri="{D42A27DB-BD31-4B8C-83A1-F6EECF244321}">
                <p14:modId xmlns:p14="http://schemas.microsoft.com/office/powerpoint/2010/main" val="2959650841"/>
              </p:ext>
            </p:extLst>
          </p:nvPr>
        </p:nvGraphicFramePr>
        <p:xfrm>
          <a:off x="1881547" y="0"/>
          <a:ext cx="8269288" cy="6207125"/>
        </p:xfrm>
        <a:graphic>
          <a:graphicData uri="http://schemas.openxmlformats.org/presentationml/2006/ole">
            <mc:AlternateContent xmlns:mc="http://schemas.openxmlformats.org/markup-compatibility/2006">
              <mc:Choice xmlns:v="urn:schemas-microsoft-com:vml" Requires="v">
                <p:oleObj spid="_x0000_s1054" name="Slide" r:id="rId4" imgW="2715741" imgH="2037545" progId="PowerPoint.Slide.12">
                  <p:embed/>
                </p:oleObj>
              </mc:Choice>
              <mc:Fallback>
                <p:oleObj name="Slide" r:id="rId4" imgW="2715741" imgH="2037545" progId="PowerPoint.Slide.12">
                  <p:embed/>
                  <p:pic>
                    <p:nvPicPr>
                      <p:cNvPr id="4" name="Object 3">
                        <a:extLst>
                          <a:ext uri="{FF2B5EF4-FFF2-40B4-BE49-F238E27FC236}">
                            <a16:creationId xmlns:a16="http://schemas.microsoft.com/office/drawing/2014/main" id="{77F6B9E0-5110-4A5B-BD40-254780E10DA0}"/>
                          </a:ext>
                        </a:extLst>
                      </p:cNvPr>
                      <p:cNvPicPr/>
                      <p:nvPr/>
                    </p:nvPicPr>
                    <p:blipFill>
                      <a:blip r:embed="rId5"/>
                      <a:stretch>
                        <a:fillRect/>
                      </a:stretch>
                    </p:blipFill>
                    <p:spPr>
                      <a:xfrm>
                        <a:off x="1881547" y="0"/>
                        <a:ext cx="8269288" cy="6207125"/>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47770B14-B208-42C7-93E0-AD093B5A5B8B}"/>
              </a:ext>
            </a:extLst>
          </p:cNvPr>
          <p:cNvSpPr txBox="1"/>
          <p:nvPr/>
        </p:nvSpPr>
        <p:spPr>
          <a:xfrm>
            <a:off x="7165471" y="1296492"/>
            <a:ext cx="5026529" cy="646331"/>
          </a:xfrm>
          <a:prstGeom prst="rect">
            <a:avLst/>
          </a:prstGeom>
          <a:noFill/>
        </p:spPr>
        <p:txBody>
          <a:bodyPr wrap="square" rtlCol="0">
            <a:spAutoFit/>
          </a:bodyPr>
          <a:lstStyle/>
          <a:p>
            <a:r>
              <a:rPr lang="en-US" dirty="0"/>
              <a:t>Note: Do not discretize the map, represent the map by mathematical equations and not by a matrix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DF407182-44B7-46B7-8B30-4C87E6E3C104}"/>
              </a:ext>
            </a:extLst>
          </p:cNvPr>
          <p:cNvGraphicFramePr>
            <a:graphicFrameLocks noChangeAspect="1"/>
          </p:cNvGraphicFramePr>
          <p:nvPr>
            <p:extLst>
              <p:ext uri="{D42A27DB-BD31-4B8C-83A1-F6EECF244321}">
                <p14:modId xmlns:p14="http://schemas.microsoft.com/office/powerpoint/2010/main" val="2912091744"/>
              </p:ext>
            </p:extLst>
          </p:nvPr>
        </p:nvGraphicFramePr>
        <p:xfrm>
          <a:off x="4116588" y="325437"/>
          <a:ext cx="8269288" cy="6207125"/>
        </p:xfrm>
        <a:graphic>
          <a:graphicData uri="http://schemas.openxmlformats.org/presentationml/2006/ole">
            <mc:AlternateContent xmlns:mc="http://schemas.openxmlformats.org/markup-compatibility/2006">
              <mc:Choice xmlns:v="urn:schemas-microsoft-com:vml" Requires="v">
                <p:oleObj spid="_x0000_s2078" name="Slide" r:id="rId4" imgW="3287437" imgH="2465930" progId="PowerPoint.Slide.12">
                  <p:embed/>
                </p:oleObj>
              </mc:Choice>
              <mc:Fallback>
                <p:oleObj name="Slide" r:id="rId4" imgW="3287437" imgH="2465930" progId="PowerPoint.Slide.12">
                  <p:embed/>
                  <p:pic>
                    <p:nvPicPr>
                      <p:cNvPr id="4" name="Object 3">
                        <a:extLst>
                          <a:ext uri="{FF2B5EF4-FFF2-40B4-BE49-F238E27FC236}">
                            <a16:creationId xmlns:a16="http://schemas.microsoft.com/office/drawing/2014/main" id="{4257C939-8205-40CD-99D8-3D6421E112E5}"/>
                          </a:ext>
                        </a:extLst>
                      </p:cNvPr>
                      <p:cNvPicPr/>
                      <p:nvPr/>
                    </p:nvPicPr>
                    <p:blipFill>
                      <a:blip r:embed="rId5"/>
                      <a:stretch>
                        <a:fillRect/>
                      </a:stretch>
                    </p:blipFill>
                    <p:spPr>
                      <a:xfrm>
                        <a:off x="4116588" y="325437"/>
                        <a:ext cx="8269288" cy="620712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A822-CE86-4A81-9773-EC87E71BD171}"/>
              </a:ext>
            </a:extLst>
          </p:cNvPr>
          <p:cNvSpPr>
            <a:spLocks noGrp="1"/>
          </p:cNvSpPr>
          <p:nvPr>
            <p:ph type="title"/>
          </p:nvPr>
        </p:nvSpPr>
        <p:spPr/>
        <p:txBody>
          <a:bodyPr/>
          <a:lstStyle/>
          <a:p>
            <a:r>
              <a:rPr lang="en-US" dirty="0"/>
              <a:t>Step 1: Get the Inputs from the User</a:t>
            </a:r>
          </a:p>
        </p:txBody>
      </p:sp>
      <p:sp>
        <p:nvSpPr>
          <p:cNvPr id="3" name="Content Placeholder 2">
            <a:extLst>
              <a:ext uri="{FF2B5EF4-FFF2-40B4-BE49-F238E27FC236}">
                <a16:creationId xmlns:a16="http://schemas.microsoft.com/office/drawing/2014/main" id="{89D2FC36-1514-4E9A-8520-301667F5A2AD}"/>
              </a:ext>
            </a:extLst>
          </p:cNvPr>
          <p:cNvSpPr>
            <a:spLocks noGrp="1"/>
          </p:cNvSpPr>
          <p:nvPr>
            <p:ph idx="1"/>
          </p:nvPr>
        </p:nvSpPr>
        <p:spPr/>
        <p:txBody>
          <a:bodyPr>
            <a:normAutofit lnSpcReduction="10000"/>
          </a:bodyPr>
          <a:lstStyle/>
          <a:p>
            <a:pPr algn="just"/>
            <a:r>
              <a:rPr lang="en-US" dirty="0"/>
              <a:t>Your code must take following values from the user:</a:t>
            </a:r>
          </a:p>
          <a:p>
            <a:pPr algn="just"/>
            <a:endParaRPr lang="en-US" dirty="0"/>
          </a:p>
          <a:p>
            <a:pPr marL="514350" indent="-514350" algn="just">
              <a:buFont typeface="+mj-lt"/>
              <a:buAutoNum type="arabicParenR"/>
            </a:pPr>
            <a:r>
              <a:rPr lang="en-US" dirty="0"/>
              <a:t>Start Point Co-ordinates (3-element vector): (</a:t>
            </a:r>
            <a:r>
              <a:rPr lang="en-US" dirty="0" err="1"/>
              <a:t>Xs,Ys,Theta_s</a:t>
            </a:r>
            <a:r>
              <a:rPr lang="en-US" dirty="0"/>
              <a:t>)</a:t>
            </a:r>
          </a:p>
          <a:p>
            <a:pPr marL="514350" indent="-514350" algn="just">
              <a:buFont typeface="+mj-lt"/>
              <a:buAutoNum type="arabicParenR"/>
            </a:pPr>
            <a:r>
              <a:rPr lang="en-US" dirty="0"/>
              <a:t>Goal Point Co-ordinates (3-element vector): (</a:t>
            </a:r>
            <a:r>
              <a:rPr lang="en-US" dirty="0" err="1"/>
              <a:t>Xg,Yg</a:t>
            </a:r>
            <a:r>
              <a:rPr lang="en-US" dirty="0"/>
              <a:t>, </a:t>
            </a:r>
            <a:r>
              <a:rPr lang="en-US" dirty="0" err="1"/>
              <a:t>Theta_g</a:t>
            </a:r>
            <a:r>
              <a:rPr lang="en-US" dirty="0"/>
              <a:t>**)</a:t>
            </a:r>
          </a:p>
          <a:p>
            <a:pPr marL="514350" indent="-514350" algn="just">
              <a:buFont typeface="+mj-lt"/>
              <a:buAutoNum type="arabicParenR"/>
            </a:pPr>
            <a:r>
              <a:rPr lang="en-US" dirty="0"/>
              <a:t>Clearance and robot radius</a:t>
            </a:r>
          </a:p>
          <a:p>
            <a:pPr marL="514350" indent="-514350" algn="just">
              <a:buFont typeface="+mj-lt"/>
              <a:buAutoNum type="arabicParenR"/>
            </a:pPr>
            <a:r>
              <a:rPr lang="en-US" dirty="0"/>
              <a:t>Step size of movement in units ( 1 &lt;= d &lt;=10)</a:t>
            </a:r>
          </a:p>
          <a:p>
            <a:pPr marL="514350" indent="-514350" algn="just">
              <a:buFont typeface="+mj-lt"/>
              <a:buAutoNum type="arabicParenR"/>
            </a:pPr>
            <a:r>
              <a:rPr lang="en-US" dirty="0"/>
              <a:t>Theta** (angle between consecutive actions)</a:t>
            </a:r>
          </a:p>
          <a:p>
            <a:pPr marL="0" indent="0" algn="just">
              <a:buNone/>
            </a:pPr>
            <a:r>
              <a:rPr lang="en-US" dirty="0"/>
              <a:t>*Cartesian Coordinates should be used</a:t>
            </a:r>
          </a:p>
          <a:p>
            <a:pPr marL="0" indent="0" algn="just">
              <a:buNone/>
            </a:pPr>
            <a:r>
              <a:rPr lang="en-US" dirty="0"/>
              <a:t>**</a:t>
            </a:r>
            <a:r>
              <a:rPr lang="en-US" dirty="0" err="1"/>
              <a:t>Theta_g</a:t>
            </a:r>
            <a:r>
              <a:rPr lang="en-US" dirty="0"/>
              <a:t> &amp; Theta are optional. Mentioned in next slide.</a:t>
            </a:r>
          </a:p>
        </p:txBody>
      </p:sp>
    </p:spTree>
    <p:extLst>
      <p:ext uri="{BB962C8B-B14F-4D97-AF65-F5344CB8AC3E}">
        <p14:creationId xmlns:p14="http://schemas.microsoft.com/office/powerpoint/2010/main" val="165810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DBA2-A4FD-4C5C-9CB9-24B2940CA3D5}"/>
              </a:ext>
            </a:extLst>
          </p:cNvPr>
          <p:cNvSpPr>
            <a:spLocks noGrp="1"/>
          </p:cNvSpPr>
          <p:nvPr>
            <p:ph type="title"/>
          </p:nvPr>
        </p:nvSpPr>
        <p:spPr/>
        <p:txBody>
          <a:bodyPr/>
          <a:lstStyle/>
          <a:p>
            <a:r>
              <a:rPr lang="en-US" dirty="0" err="1"/>
              <a:t>Theta_g</a:t>
            </a:r>
            <a:r>
              <a:rPr lang="en-US" dirty="0"/>
              <a:t> and Theta (optional input argument)</a:t>
            </a:r>
          </a:p>
        </p:txBody>
      </p:sp>
      <p:sp>
        <p:nvSpPr>
          <p:cNvPr id="3" name="Content Placeholder 2">
            <a:extLst>
              <a:ext uri="{FF2B5EF4-FFF2-40B4-BE49-F238E27FC236}">
                <a16:creationId xmlns:a16="http://schemas.microsoft.com/office/drawing/2014/main" id="{F4705A19-6BFB-4292-AF38-5B5E325EC934}"/>
              </a:ext>
            </a:extLst>
          </p:cNvPr>
          <p:cNvSpPr>
            <a:spLocks noGrp="1"/>
          </p:cNvSpPr>
          <p:nvPr>
            <p:ph idx="1"/>
          </p:nvPr>
        </p:nvSpPr>
        <p:spPr/>
        <p:txBody>
          <a:bodyPr/>
          <a:lstStyle/>
          <a:p>
            <a:r>
              <a:rPr lang="en-US" dirty="0" err="1"/>
              <a:t>Theta_g</a:t>
            </a:r>
            <a:r>
              <a:rPr lang="en-US" dirty="0"/>
              <a:t> is the orientation at goal point of the robot.</a:t>
            </a:r>
          </a:p>
          <a:p>
            <a:r>
              <a:rPr lang="en-US" dirty="0"/>
              <a:t>Theta is the angle between the action set at each node.</a:t>
            </a:r>
          </a:p>
          <a:p>
            <a:r>
              <a:rPr lang="en-US" dirty="0">
                <a:solidFill>
                  <a:srgbClr val="FF0000"/>
                </a:solidFill>
              </a:rPr>
              <a:t>To begin your approach, ignore </a:t>
            </a:r>
            <a:r>
              <a:rPr lang="en-US" dirty="0" err="1">
                <a:solidFill>
                  <a:srgbClr val="FF0000"/>
                </a:solidFill>
              </a:rPr>
              <a:t>Theta_g</a:t>
            </a:r>
            <a:r>
              <a:rPr lang="en-US" dirty="0">
                <a:solidFill>
                  <a:srgbClr val="FF0000"/>
                </a:solidFill>
              </a:rPr>
              <a:t> and keep the angle for Theta as 30 degrees</a:t>
            </a:r>
            <a:r>
              <a:rPr lang="en-US" dirty="0"/>
              <a:t>. Once your solution is converging as required, experiment with these parameters to check for convergence.</a:t>
            </a:r>
          </a:p>
          <a:p>
            <a:r>
              <a:rPr lang="en-US" dirty="0"/>
              <a:t>Finally, take these parameters as user inputs.</a:t>
            </a:r>
          </a:p>
          <a:p>
            <a:endParaRPr lang="en-US" dirty="0"/>
          </a:p>
          <a:p>
            <a:pPr marL="0" indent="0">
              <a:buNone/>
            </a:pPr>
            <a:r>
              <a:rPr lang="en-US" dirty="0"/>
              <a:t>Note – This is an optional step. There are no extra points for them. By default, </a:t>
            </a:r>
            <a:r>
              <a:rPr lang="en-US" dirty="0" err="1"/>
              <a:t>theta_g</a:t>
            </a:r>
            <a:r>
              <a:rPr lang="en-US" dirty="0"/>
              <a:t> would not be present and theta would be 30 deg.</a:t>
            </a:r>
          </a:p>
        </p:txBody>
      </p:sp>
    </p:spTree>
    <p:extLst>
      <p:ext uri="{BB962C8B-B14F-4D97-AF65-F5344CB8AC3E}">
        <p14:creationId xmlns:p14="http://schemas.microsoft.com/office/powerpoint/2010/main" val="153541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8345-3929-49DA-BBEC-8BD95D2E7192}"/>
              </a:ext>
            </a:extLst>
          </p:cNvPr>
          <p:cNvSpPr>
            <a:spLocks noGrp="1"/>
          </p:cNvSpPr>
          <p:nvPr>
            <p:ph type="title"/>
          </p:nvPr>
        </p:nvSpPr>
        <p:spPr/>
        <p:txBody>
          <a:bodyPr/>
          <a:lstStyle/>
          <a:p>
            <a:r>
              <a:rPr lang="en-US" dirty="0"/>
              <a:t>Step 2: Define Action Set</a:t>
            </a:r>
          </a:p>
        </p:txBody>
      </p:sp>
      <p:sp>
        <p:nvSpPr>
          <p:cNvPr id="8" name="TextBox 7">
            <a:extLst>
              <a:ext uri="{FF2B5EF4-FFF2-40B4-BE49-F238E27FC236}">
                <a16:creationId xmlns:a16="http://schemas.microsoft.com/office/drawing/2014/main" id="{AE9A8D00-8F9C-4226-9469-3186D78BD126}"/>
              </a:ext>
            </a:extLst>
          </p:cNvPr>
          <p:cNvSpPr txBox="1"/>
          <p:nvPr/>
        </p:nvSpPr>
        <p:spPr>
          <a:xfrm>
            <a:off x="6697351" y="3042335"/>
            <a:ext cx="1070431" cy="523220"/>
          </a:xfrm>
          <a:prstGeom prst="rect">
            <a:avLst/>
          </a:prstGeom>
          <a:noFill/>
        </p:spPr>
        <p:txBody>
          <a:bodyPr wrap="square" rtlCol="0">
            <a:spAutoFit/>
          </a:bodyPr>
          <a:lstStyle/>
          <a:p>
            <a:r>
              <a:rPr lang="en-US" dirty="0"/>
              <a:t>30</a:t>
            </a:r>
            <a:r>
              <a:rPr lang="en-US" sz="2800" dirty="0"/>
              <a:t>◦</a:t>
            </a:r>
            <a:endParaRPr lang="en-US" dirty="0"/>
          </a:p>
        </p:txBody>
      </p:sp>
      <p:grpSp>
        <p:nvGrpSpPr>
          <p:cNvPr id="14" name="Group 13">
            <a:extLst>
              <a:ext uri="{FF2B5EF4-FFF2-40B4-BE49-F238E27FC236}">
                <a16:creationId xmlns:a16="http://schemas.microsoft.com/office/drawing/2014/main" id="{C75181E2-41DF-48AC-B894-C3F470BAB0AB}"/>
              </a:ext>
            </a:extLst>
          </p:cNvPr>
          <p:cNvGrpSpPr/>
          <p:nvPr/>
        </p:nvGrpSpPr>
        <p:grpSpPr>
          <a:xfrm>
            <a:off x="5874326" y="2124364"/>
            <a:ext cx="1754910" cy="2817091"/>
            <a:chOff x="5874326" y="2124364"/>
            <a:chExt cx="1754910" cy="2817091"/>
          </a:xfrm>
        </p:grpSpPr>
        <p:cxnSp>
          <p:nvCxnSpPr>
            <p:cNvPr id="4" name="Straight Arrow Connector 3">
              <a:extLst>
                <a:ext uri="{FF2B5EF4-FFF2-40B4-BE49-F238E27FC236}">
                  <a16:creationId xmlns:a16="http://schemas.microsoft.com/office/drawing/2014/main" id="{0984CCC3-1E11-463A-BD19-7302A9D8B418}"/>
                </a:ext>
              </a:extLst>
            </p:cNvPr>
            <p:cNvCxnSpPr>
              <a:cxnSpLocks/>
            </p:cNvCxnSpPr>
            <p:nvPr/>
          </p:nvCxnSpPr>
          <p:spPr>
            <a:xfrm flipV="1">
              <a:off x="5883563" y="2753592"/>
              <a:ext cx="1431637" cy="84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CAE10C7-2C00-4451-8688-7444BD103131}"/>
                </a:ext>
              </a:extLst>
            </p:cNvPr>
            <p:cNvCxnSpPr>
              <a:cxnSpLocks/>
            </p:cNvCxnSpPr>
            <p:nvPr/>
          </p:nvCxnSpPr>
          <p:spPr>
            <a:xfrm flipV="1">
              <a:off x="5874326" y="2124364"/>
              <a:ext cx="877455" cy="1470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8C335FB-C954-481E-B3C9-E572BC6308DE}"/>
                </a:ext>
              </a:extLst>
            </p:cNvPr>
            <p:cNvCxnSpPr>
              <a:cxnSpLocks/>
            </p:cNvCxnSpPr>
            <p:nvPr/>
          </p:nvCxnSpPr>
          <p:spPr>
            <a:xfrm>
              <a:off x="5883563" y="3592944"/>
              <a:ext cx="1431637" cy="77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9D8A50F-CE19-48B3-B9F3-BCCA8FB91CA5}"/>
                </a:ext>
              </a:extLst>
            </p:cNvPr>
            <p:cNvCxnSpPr>
              <a:cxnSpLocks/>
            </p:cNvCxnSpPr>
            <p:nvPr/>
          </p:nvCxnSpPr>
          <p:spPr>
            <a:xfrm>
              <a:off x="5883563" y="3602180"/>
              <a:ext cx="817419" cy="133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C4465C-455D-4F79-AD51-EA317951733C}"/>
                </a:ext>
              </a:extLst>
            </p:cNvPr>
            <p:cNvCxnSpPr/>
            <p:nvPr/>
          </p:nvCxnSpPr>
          <p:spPr>
            <a:xfrm>
              <a:off x="5874327" y="3595255"/>
              <a:ext cx="1754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Arc 9">
            <a:extLst>
              <a:ext uri="{FF2B5EF4-FFF2-40B4-BE49-F238E27FC236}">
                <a16:creationId xmlns:a16="http://schemas.microsoft.com/office/drawing/2014/main" id="{D363BF80-950A-420B-9574-BF763159C10F}"/>
              </a:ext>
            </a:extLst>
          </p:cNvPr>
          <p:cNvSpPr/>
          <p:nvPr/>
        </p:nvSpPr>
        <p:spPr>
          <a:xfrm rot="1199334">
            <a:off x="6202214" y="3183659"/>
            <a:ext cx="494146" cy="633268"/>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301F847F-9F8B-412E-888E-17CB77E3F1CF}"/>
              </a:ext>
            </a:extLst>
          </p:cNvPr>
          <p:cNvSpPr/>
          <p:nvPr/>
        </p:nvSpPr>
        <p:spPr>
          <a:xfrm rot="1199334">
            <a:off x="5867549" y="2719591"/>
            <a:ext cx="821284" cy="56706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08515EC-ED44-43B0-AE15-6562187AA9CF}"/>
              </a:ext>
            </a:extLst>
          </p:cNvPr>
          <p:cNvSpPr txBox="1"/>
          <p:nvPr/>
        </p:nvSpPr>
        <p:spPr>
          <a:xfrm>
            <a:off x="4659239" y="5209307"/>
            <a:ext cx="3268703" cy="307777"/>
          </a:xfrm>
          <a:prstGeom prst="rect">
            <a:avLst/>
          </a:prstGeom>
          <a:noFill/>
        </p:spPr>
        <p:txBody>
          <a:bodyPr wrap="square" rtlCol="0">
            <a:spAutoFit/>
          </a:bodyPr>
          <a:lstStyle/>
          <a:p>
            <a:r>
              <a:rPr lang="en-US" dirty="0"/>
              <a:t>Consecutive angles are 30 degrees.</a:t>
            </a:r>
          </a:p>
        </p:txBody>
      </p:sp>
      <p:sp>
        <p:nvSpPr>
          <p:cNvPr id="13" name="TextBox 12">
            <a:extLst>
              <a:ext uri="{FF2B5EF4-FFF2-40B4-BE49-F238E27FC236}">
                <a16:creationId xmlns:a16="http://schemas.microsoft.com/office/drawing/2014/main" id="{77CE55CF-465A-43D0-B49C-E9CF68110A8C}"/>
              </a:ext>
            </a:extLst>
          </p:cNvPr>
          <p:cNvSpPr txBox="1"/>
          <p:nvPr/>
        </p:nvSpPr>
        <p:spPr>
          <a:xfrm>
            <a:off x="6558997" y="2363510"/>
            <a:ext cx="1070431" cy="523220"/>
          </a:xfrm>
          <a:prstGeom prst="rect">
            <a:avLst/>
          </a:prstGeom>
          <a:noFill/>
        </p:spPr>
        <p:txBody>
          <a:bodyPr wrap="square" rtlCol="0">
            <a:spAutoFit/>
          </a:bodyPr>
          <a:lstStyle/>
          <a:p>
            <a:r>
              <a:rPr lang="en-US" dirty="0"/>
              <a:t>30</a:t>
            </a:r>
            <a:r>
              <a:rPr lang="en-US" sz="2800" dirty="0"/>
              <a:t>◦</a:t>
            </a:r>
            <a:endParaRPr lang="en-US" dirty="0"/>
          </a:p>
        </p:txBody>
      </p:sp>
      <p:sp>
        <p:nvSpPr>
          <p:cNvPr id="15" name="TextBox 14">
            <a:extLst>
              <a:ext uri="{FF2B5EF4-FFF2-40B4-BE49-F238E27FC236}">
                <a16:creationId xmlns:a16="http://schemas.microsoft.com/office/drawing/2014/main" id="{9E202B54-52CE-4991-AD73-18909714A07E}"/>
              </a:ext>
            </a:extLst>
          </p:cNvPr>
          <p:cNvSpPr txBox="1"/>
          <p:nvPr/>
        </p:nvSpPr>
        <p:spPr>
          <a:xfrm>
            <a:off x="707009" y="2124364"/>
            <a:ext cx="5436160" cy="830997"/>
          </a:xfrm>
          <a:prstGeom prst="rect">
            <a:avLst/>
          </a:prstGeom>
          <a:noFill/>
        </p:spPr>
        <p:txBody>
          <a:bodyPr wrap="square" rtlCol="0">
            <a:spAutoFit/>
          </a:bodyPr>
          <a:lstStyle/>
          <a:p>
            <a:r>
              <a:rPr lang="en-US" sz="1600" b="1" u="sng" dirty="0"/>
              <a:t>To check for duplicate nodes:</a:t>
            </a:r>
          </a:p>
          <a:p>
            <a:pPr marL="285750" indent="-285750">
              <a:buFont typeface="Arial" panose="020B0604020202020204" pitchFamily="34" charset="0"/>
              <a:buChar char="•"/>
            </a:pPr>
            <a:r>
              <a:rPr lang="en-US" sz="1600" dirty="0"/>
              <a:t>Euclidean distance threshold is 0.5 unit </a:t>
            </a:r>
            <a:r>
              <a:rPr lang="en-US" sz="1600" dirty="0">
                <a:solidFill>
                  <a:srgbClr val="FF0000"/>
                </a:solidFill>
              </a:rPr>
              <a:t>(for x, y)</a:t>
            </a:r>
          </a:p>
          <a:p>
            <a:pPr marL="285750" indent="-285750">
              <a:buFont typeface="Arial" panose="020B0604020202020204" pitchFamily="34" charset="0"/>
              <a:buChar char="•"/>
            </a:pPr>
            <a:r>
              <a:rPr lang="en-US" sz="1600" dirty="0"/>
              <a:t>Theta threshold is </a:t>
            </a:r>
            <a:r>
              <a:rPr lang="en-US" sz="1600" dirty="0">
                <a:solidFill>
                  <a:schemeClr val="tx1"/>
                </a:solidFill>
              </a:rPr>
              <a:t>30</a:t>
            </a:r>
            <a:r>
              <a:rPr lang="en-US" sz="1600" dirty="0"/>
              <a:t> degrees </a:t>
            </a:r>
            <a:r>
              <a:rPr lang="en-US" sz="1600" dirty="0">
                <a:solidFill>
                  <a:srgbClr val="FF0000"/>
                </a:solidFill>
              </a:rPr>
              <a:t>(for </a:t>
            </a:r>
            <a:r>
              <a:rPr lang="az-Cyrl-AZ" sz="1600" dirty="0">
                <a:solidFill>
                  <a:srgbClr val="FF0000"/>
                </a:solidFill>
              </a:rPr>
              <a:t>Ѳ</a:t>
            </a:r>
            <a:r>
              <a:rPr lang="en-US" sz="1600" dirty="0">
                <a:solidFill>
                  <a:srgbClr val="FF0000"/>
                </a:solidFill>
              </a:rPr>
              <a:t>)</a:t>
            </a:r>
          </a:p>
        </p:txBody>
      </p:sp>
    </p:spTree>
    <p:extLst>
      <p:ext uri="{BB962C8B-B14F-4D97-AF65-F5344CB8AC3E}">
        <p14:creationId xmlns:p14="http://schemas.microsoft.com/office/powerpoint/2010/main" val="152061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ACF5-EFFE-4168-B7BA-E2866DFF426B}"/>
              </a:ext>
            </a:extLst>
          </p:cNvPr>
          <p:cNvSpPr>
            <a:spLocks noGrp="1"/>
          </p:cNvSpPr>
          <p:nvPr>
            <p:ph type="title"/>
          </p:nvPr>
        </p:nvSpPr>
        <p:spPr>
          <a:xfrm>
            <a:off x="662709" y="909637"/>
            <a:ext cx="10515600" cy="1325563"/>
          </a:xfrm>
        </p:spPr>
        <p:txBody>
          <a:bodyPr/>
          <a:lstStyle/>
          <a:p>
            <a:r>
              <a:rPr lang="en-US" dirty="0"/>
              <a:t>Step 3: Define the map by algebraic equations</a:t>
            </a:r>
          </a:p>
        </p:txBody>
      </p:sp>
      <p:sp>
        <p:nvSpPr>
          <p:cNvPr id="19" name="Content Placeholder 2">
            <a:extLst>
              <a:ext uri="{FF2B5EF4-FFF2-40B4-BE49-F238E27FC236}">
                <a16:creationId xmlns:a16="http://schemas.microsoft.com/office/drawing/2014/main" id="{6A0523A1-4E57-4090-84C0-E3D7A5969535}"/>
              </a:ext>
            </a:extLst>
          </p:cNvPr>
          <p:cNvSpPr>
            <a:spLocks noGrp="1"/>
          </p:cNvSpPr>
          <p:nvPr>
            <p:ph idx="1"/>
          </p:nvPr>
        </p:nvSpPr>
        <p:spPr>
          <a:xfrm>
            <a:off x="838200" y="2623127"/>
            <a:ext cx="10515600" cy="3553836"/>
          </a:xfrm>
        </p:spPr>
        <p:txBody>
          <a:bodyPr/>
          <a:lstStyle/>
          <a:p>
            <a:pPr marL="0" indent="0" algn="just">
              <a:buNone/>
            </a:pPr>
            <a:r>
              <a:rPr lang="en-US" dirty="0"/>
              <a:t>Note: Do NOT discretize the map by reducing its representation to a matrix representation</a:t>
            </a:r>
          </a:p>
          <a:p>
            <a:pPr marL="0" indent="0" algn="just">
              <a:buNone/>
            </a:pPr>
            <a:endParaRPr lang="en-US" dirty="0"/>
          </a:p>
        </p:txBody>
      </p:sp>
    </p:spTree>
    <p:extLst>
      <p:ext uri="{BB962C8B-B14F-4D97-AF65-F5344CB8AC3E}">
        <p14:creationId xmlns:p14="http://schemas.microsoft.com/office/powerpoint/2010/main" val="208965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F3EA-77E2-4A4C-913B-8DEADF47152E}"/>
              </a:ext>
            </a:extLst>
          </p:cNvPr>
          <p:cNvSpPr>
            <a:spLocks noGrp="1"/>
          </p:cNvSpPr>
          <p:nvPr>
            <p:ph type="title"/>
          </p:nvPr>
        </p:nvSpPr>
        <p:spPr>
          <a:xfrm>
            <a:off x="590903" y="122903"/>
            <a:ext cx="10515600" cy="1325563"/>
          </a:xfrm>
        </p:spPr>
        <p:txBody>
          <a:bodyPr/>
          <a:lstStyle/>
          <a:p>
            <a:r>
              <a:rPr lang="en-US" dirty="0"/>
              <a:t>Step 4: Generate the graph</a:t>
            </a:r>
          </a:p>
        </p:txBody>
      </p:sp>
      <p:sp>
        <p:nvSpPr>
          <p:cNvPr id="3" name="Content Placeholder 2">
            <a:extLst>
              <a:ext uri="{FF2B5EF4-FFF2-40B4-BE49-F238E27FC236}">
                <a16:creationId xmlns:a16="http://schemas.microsoft.com/office/drawing/2014/main" id="{DE9DAF62-13EF-42A7-BF7F-7165242F917A}"/>
              </a:ext>
            </a:extLst>
          </p:cNvPr>
          <p:cNvSpPr>
            <a:spLocks noGrp="1"/>
          </p:cNvSpPr>
          <p:nvPr>
            <p:ph idx="1"/>
          </p:nvPr>
        </p:nvSpPr>
        <p:spPr>
          <a:xfrm>
            <a:off x="720213" y="1284850"/>
            <a:ext cx="11206316" cy="5450247"/>
          </a:xfrm>
        </p:spPr>
        <p:txBody>
          <a:bodyPr>
            <a:normAutofit fontScale="85000" lnSpcReduction="20000"/>
          </a:bodyPr>
          <a:lstStyle/>
          <a:p>
            <a:r>
              <a:rPr lang="en-US" dirty="0"/>
              <a:t>Consider the configuration space as a 3 dimensional space.</a:t>
            </a:r>
          </a:p>
          <a:p>
            <a:pPr marL="0" indent="0">
              <a:buNone/>
            </a:pPr>
            <a:r>
              <a:rPr lang="en-US" b="1" dirty="0"/>
              <a:t>First method for finding the duplicate node: </a:t>
            </a:r>
            <a:r>
              <a:rPr lang="en-US" dirty="0"/>
              <a:t>In order to limit the number of the nodes, before adding the node make sure that the distance of the new node is greater than the threshold in x, y, and theta dimensions with respect to all existing nodes. This method is very slow. </a:t>
            </a:r>
            <a:r>
              <a:rPr lang="en-US" b="1" u="sng" dirty="0"/>
              <a:t>You should avoid using this method.</a:t>
            </a:r>
          </a:p>
          <a:p>
            <a:pPr marL="0" indent="0">
              <a:buNone/>
            </a:pPr>
            <a:r>
              <a:rPr lang="en-US" b="1" dirty="0"/>
              <a:t>Second method for finding the duplicate node: </a:t>
            </a:r>
            <a:r>
              <a:rPr lang="en-US" dirty="0"/>
              <a:t>Use a matrix to store the information of the visited nodes. For threshold of 0.5 unit for x and y, and threshold of 30 degree for Theta in the given map, you should use a matrix V with 300/(threshold) by 200/(threshold) by 12 (i.e. 360/30) to store the visited regions information i.e. your matrix dimension will be (600x400x12).</a:t>
            </a:r>
          </a:p>
          <a:p>
            <a:pPr marL="0" indent="0">
              <a:buNone/>
            </a:pPr>
            <a:r>
              <a:rPr lang="en-US" dirty="0"/>
              <a:t>Example:  </a:t>
            </a:r>
          </a:p>
          <a:p>
            <a:pPr marL="0" indent="0">
              <a:buNone/>
            </a:pPr>
            <a:r>
              <a:rPr lang="en-US" dirty="0"/>
              <a:t>Set V[</a:t>
            </a:r>
            <a:r>
              <a:rPr lang="en-US" dirty="0" err="1"/>
              <a:t>i</a:t>
            </a:r>
            <a:r>
              <a:rPr lang="en-US" dirty="0"/>
              <a:t>][j][k]=0.</a:t>
            </a:r>
          </a:p>
          <a:p>
            <a:pPr marL="0" indent="0">
              <a:buNone/>
            </a:pPr>
            <a:r>
              <a:rPr lang="en-US" dirty="0"/>
              <a:t>If node1= (3.2, 4.7, 0)  visited    </a:t>
            </a:r>
            <a:r>
              <a:rPr lang="en-US" dirty="0">
                <a:sym typeface="Wingdings" panose="05000000000000000000" pitchFamily="2" charset="2"/>
              </a:rPr>
              <a:t>  visited region:   (3, 4.5, 0)</a:t>
            </a:r>
            <a:r>
              <a:rPr lang="en-US" dirty="0"/>
              <a:t> </a:t>
            </a:r>
            <a:r>
              <a:rPr lang="en-US" dirty="0">
                <a:sym typeface="Wingdings" panose="05000000000000000000" pitchFamily="2" charset="2"/>
              </a:rPr>
              <a:t>V[6][9][0]=1</a:t>
            </a:r>
          </a:p>
          <a:p>
            <a:pPr marL="0" indent="0">
              <a:buNone/>
            </a:pPr>
            <a:r>
              <a:rPr lang="en-US" dirty="0"/>
              <a:t>If node2= (10.2, 8.8, 30)   visited </a:t>
            </a:r>
            <a:r>
              <a:rPr lang="en-US" dirty="0">
                <a:sym typeface="Wingdings" panose="05000000000000000000" pitchFamily="2" charset="2"/>
              </a:rPr>
              <a:t> visited region:   (10, 9, 30)</a:t>
            </a:r>
            <a:r>
              <a:rPr lang="en-US" dirty="0"/>
              <a:t> </a:t>
            </a:r>
            <a:r>
              <a:rPr lang="en-US" dirty="0">
                <a:sym typeface="Wingdings" panose="05000000000000000000" pitchFamily="2" charset="2"/>
              </a:rPr>
              <a:t> V[20][18][1]=1</a:t>
            </a:r>
          </a:p>
          <a:p>
            <a:pPr marL="0" indent="0">
              <a:buNone/>
            </a:pPr>
            <a:r>
              <a:rPr lang="en-US" dirty="0"/>
              <a:t>If node3= (10.1, 8.9, 30)   visited </a:t>
            </a:r>
            <a:r>
              <a:rPr lang="en-US" dirty="0">
                <a:sym typeface="Wingdings" panose="05000000000000000000" pitchFamily="2" charset="2"/>
              </a:rPr>
              <a:t> visited region:   (10, 9, 30)</a:t>
            </a:r>
            <a:r>
              <a:rPr lang="en-US" dirty="0"/>
              <a:t> </a:t>
            </a:r>
            <a:r>
              <a:rPr lang="en-US" dirty="0">
                <a:sym typeface="Wingdings" panose="05000000000000000000" pitchFamily="2" charset="2"/>
              </a:rPr>
              <a:t> V[20][18][1]=1</a:t>
            </a:r>
          </a:p>
          <a:p>
            <a:pPr marL="0" indent="0">
              <a:buNone/>
            </a:pPr>
            <a:r>
              <a:rPr lang="en-US" dirty="0">
                <a:sym typeface="Wingdings" panose="05000000000000000000" pitchFamily="2" charset="2"/>
              </a:rPr>
              <a:t>(Here node2 and node 3 are duplicate nodes)</a:t>
            </a: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1615925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979</Words>
  <Application>Microsoft Office PowerPoint</Application>
  <PresentationFormat>Widescreen</PresentationFormat>
  <Paragraphs>90</Paragraphs>
  <Slides>18</Slides>
  <Notes>7</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Calibri Light</vt:lpstr>
      <vt:lpstr>Office Theme</vt:lpstr>
      <vt:lpstr>1_Office Theme</vt:lpstr>
      <vt:lpstr>Slide</vt:lpstr>
      <vt:lpstr>Project 3 Phase 2: Implementation of A* algorithm for a Rigid Robot</vt:lpstr>
      <vt:lpstr>PowerPoint Presentation</vt:lpstr>
      <vt:lpstr>PowerPoint Presentation</vt:lpstr>
      <vt:lpstr>PowerPoint Presentation</vt:lpstr>
      <vt:lpstr>Step 1: Get the Inputs from the User</vt:lpstr>
      <vt:lpstr>Theta_g and Theta (optional input argument)</vt:lpstr>
      <vt:lpstr>Step 2: Define Action Set</vt:lpstr>
      <vt:lpstr>Step 3: Define the map by algebraic equations</vt:lpstr>
      <vt:lpstr>Step 4: Generate the graph</vt:lpstr>
      <vt:lpstr>Graph</vt:lpstr>
      <vt:lpstr>Step 5: Display the graph in the configuration space </vt:lpstr>
      <vt:lpstr>Step 6: implement A* search algorithm to search the tree and to find the optimal path </vt:lpstr>
      <vt:lpstr>Step 7) Display the optimal path in the map</vt:lpstr>
      <vt:lpstr>Final Map (Project 2, Project 3:Phase 2)</vt:lpstr>
      <vt:lpstr>Deliverables </vt:lpstr>
      <vt:lpstr>Deliverables </vt:lpstr>
      <vt:lpstr>Submission Details</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Implementation of Dijkstra algorithm for a Point and Rigid Robot</dc:title>
  <dc:creator>Reza Monfaredi</dc:creator>
  <cp:lastModifiedBy> </cp:lastModifiedBy>
  <cp:revision>41</cp:revision>
  <dcterms:modified xsi:type="dcterms:W3CDTF">2020-03-07T19:15:57Z</dcterms:modified>
</cp:coreProperties>
</file>