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D1FFE-B868-4580-9993-247D093C8DBD}" v="1" dt="2020-03-01T18:14:26.553"/>
  </p1510:revLst>
</p1510:revInfo>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 Ajith Kumar" userId="bc90de67-dc94-49bd-984c-1bce4e3d39d3" providerId="ADAL" clId="{431D1FFE-B868-4580-9993-247D093C8DBD}"/>
    <pc:docChg chg="addSld delSld modSld">
      <pc:chgData name="Govind Ajith Kumar" userId="bc90de67-dc94-49bd-984c-1bce4e3d39d3" providerId="ADAL" clId="{431D1FFE-B868-4580-9993-247D093C8DBD}" dt="2020-03-01T18:14:28.980" v="1" actId="2696"/>
      <pc:docMkLst>
        <pc:docMk/>
      </pc:docMkLst>
      <pc:sldChg chg="add del">
        <pc:chgData name="Govind Ajith Kumar" userId="bc90de67-dc94-49bd-984c-1bce4e3d39d3" providerId="ADAL" clId="{431D1FFE-B868-4580-9993-247D093C8DBD}" dt="2020-03-01T18:14:28.980" v="1" actId="2696"/>
        <pc:sldMkLst>
          <pc:docMk/>
          <pc:sldMk cId="4102276504"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e0efab63b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e0efab63b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7e0efab63b_1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e0efab63b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e0efab63b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7e0efab63b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e0efab63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e0efab63b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e0efab63b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a:t>Project 2: Implementation of Dijkstra algorithm for a Point and Rigid Robot</a:t>
            </a:r>
            <a:endParaRPr/>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 group project, done in teams of 2. Groups will be announced separately.</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Due Date – March 6th,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Clearance </a:t>
            </a:r>
            <a:endParaRPr/>
          </a:p>
        </p:txBody>
      </p:sp>
      <p:sp>
        <p:nvSpPr>
          <p:cNvPr id="154" name="Google Shape;15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Clearance is a maximum distance between the obstacle and the extreme point of the rigid robot.</a:t>
            </a:r>
            <a:endParaRPr/>
          </a:p>
          <a:p>
            <a:pPr marL="228600" lvl="0" indent="-50800" algn="l" rtl="0">
              <a:lnSpc>
                <a:spcPct val="90000"/>
              </a:lnSpc>
              <a:spcBef>
                <a:spcPts val="1000"/>
              </a:spcBef>
              <a:spcAft>
                <a:spcPts val="0"/>
              </a:spcAft>
              <a:buClr>
                <a:schemeClr val="dk1"/>
              </a:buClr>
              <a:buSzPts val="2800"/>
              <a:buNone/>
            </a:pPr>
            <a:endParaRPr/>
          </a:p>
        </p:txBody>
      </p:sp>
      <p:pic>
        <p:nvPicPr>
          <p:cNvPr id="155" name="Google Shape;155;p22"/>
          <p:cNvPicPr preferRelativeResize="0"/>
          <p:nvPr/>
        </p:nvPicPr>
        <p:blipFill rotWithShape="1">
          <a:blip r:embed="rId3">
            <a:alphaModFix/>
          </a:blip>
          <a:srcRect/>
          <a:stretch/>
        </p:blipFill>
        <p:spPr>
          <a:xfrm>
            <a:off x="4817634" y="3084197"/>
            <a:ext cx="2556732" cy="2678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100138" y="1157288"/>
            <a:ext cx="9991725" cy="45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3) Generate the graph</a:t>
            </a:r>
            <a:endParaRPr/>
          </a:p>
        </p:txBody>
      </p:sp>
      <p:sp>
        <p:nvSpPr>
          <p:cNvPr id="167" name="Google Shape;167;p24"/>
          <p:cNvSpPr txBox="1">
            <a:spLocks noGrp="1"/>
          </p:cNvSpPr>
          <p:nvPr>
            <p:ph type="body" idx="1"/>
          </p:nvPr>
        </p:nvSpPr>
        <p:spPr>
          <a:xfrm>
            <a:off x="838200" y="1825625"/>
            <a:ext cx="10515600" cy="4351200"/>
          </a:xfrm>
          <a:prstGeom prst="rect">
            <a:avLst/>
          </a:prstGeom>
          <a:blipFill rotWithShape="1">
            <a:blip r:embed="rId3">
              <a:alphaModFix/>
            </a:blip>
            <a:stretch>
              <a:fillRect l="-1042" t="-2240" r="-1158"/>
            </a:stretch>
          </a:blip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US"/>
              <a:t> </a:t>
            </a:r>
            <a:endParaRPr/>
          </a:p>
        </p:txBody>
      </p:sp>
      <p:pic>
        <p:nvPicPr>
          <p:cNvPr id="168" name="Google Shape;168;p24"/>
          <p:cNvPicPr preferRelativeResize="0"/>
          <p:nvPr/>
        </p:nvPicPr>
        <p:blipFill rotWithShape="1">
          <a:blip r:embed="rId4">
            <a:alphaModFix/>
          </a:blip>
          <a:srcRect/>
          <a:stretch/>
        </p:blipFill>
        <p:spPr>
          <a:xfrm>
            <a:off x="7458754" y="3394364"/>
            <a:ext cx="4733246" cy="3225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4) Find the optimal path</a:t>
            </a:r>
            <a:endParaRPr/>
          </a:p>
        </p:txBody>
      </p:sp>
      <p:sp>
        <p:nvSpPr>
          <p:cNvPr id="174" name="Google Shape;174;p25"/>
          <p:cNvSpPr txBox="1">
            <a:spLocks noGrp="1"/>
          </p:cNvSpPr>
          <p:nvPr>
            <p:ph type="body" idx="1"/>
          </p:nvPr>
        </p:nvSpPr>
        <p:spPr>
          <a:xfrm>
            <a:off x="838200" y="145617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Write a subfunction that compares the current node with the goal node and return TRUE if they are equal.</a:t>
            </a:r>
            <a:endParaRPr/>
          </a:p>
          <a:p>
            <a:pPr marL="228600" lvl="0" indent="-228600" algn="l" rtl="0">
              <a:lnSpc>
                <a:spcPct val="90000"/>
              </a:lnSpc>
              <a:spcBef>
                <a:spcPts val="1000"/>
              </a:spcBef>
              <a:spcAft>
                <a:spcPts val="0"/>
              </a:spcAft>
              <a:buClr>
                <a:schemeClr val="dk1"/>
              </a:buClr>
              <a:buSzPts val="2800"/>
              <a:buChar char="•"/>
            </a:pPr>
            <a:r>
              <a:rPr lang="en-US"/>
              <a:t>While generating each new node this subfunction should be called</a:t>
            </a:r>
            <a:endParaRPr/>
          </a:p>
          <a:p>
            <a:pPr marL="228600" lvl="0" indent="-228600" algn="l" rtl="0">
              <a:lnSpc>
                <a:spcPct val="90000"/>
              </a:lnSpc>
              <a:spcBef>
                <a:spcPts val="1000"/>
              </a:spcBef>
              <a:spcAft>
                <a:spcPts val="0"/>
              </a:spcAft>
              <a:buClr>
                <a:schemeClr val="dk1"/>
              </a:buClr>
              <a:buSzPts val="2800"/>
              <a:buChar char="•"/>
            </a:pPr>
            <a:r>
              <a:rPr lang="en-US"/>
              <a:t>Write a subfunction that once the goal node is reached, using the child and parent relationship, it backtracks from the goal node to initial node and outputs all the intermediate nodes.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59603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5) Represent the optimal path</a:t>
            </a:r>
            <a:endParaRPr/>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Show optimal path generation animation between start and goal point using a simple graphical interface. You need to show both the node exploration as well as the optimal path generated.</a:t>
            </a:r>
            <a:endParaRPr/>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r>
              <a:rPr lang="en-US" b="1" i="1" u="sng"/>
              <a:t>The visualisation of (exploration and optimal path) should start only after the exploration is complete and optimal path is found.</a:t>
            </a:r>
            <a:endParaRPr b="1" i="1" u="sng"/>
          </a:p>
          <a:p>
            <a:pPr marL="0" lvl="0" indent="0" algn="l" rtl="0">
              <a:lnSpc>
                <a:spcPct val="90000"/>
              </a:lnSpc>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Trial Map</a:t>
            </a:r>
            <a:endParaRPr/>
          </a:p>
        </p:txBody>
      </p:sp>
      <p:pic>
        <p:nvPicPr>
          <p:cNvPr id="187" name="Google Shape;187;p27"/>
          <p:cNvPicPr preferRelativeResize="0"/>
          <p:nvPr/>
        </p:nvPicPr>
        <p:blipFill>
          <a:blip r:embed="rId3">
            <a:alphaModFix/>
          </a:blip>
          <a:stretch>
            <a:fillRect/>
          </a:stretch>
        </p:blipFill>
        <p:spPr>
          <a:xfrm>
            <a:off x="2279838" y="1690828"/>
            <a:ext cx="7632326" cy="4077700"/>
          </a:xfrm>
          <a:prstGeom prst="rect">
            <a:avLst/>
          </a:prstGeom>
          <a:noFill/>
          <a:ln>
            <a:noFill/>
          </a:ln>
        </p:spPr>
      </p:pic>
      <p:sp>
        <p:nvSpPr>
          <p:cNvPr id="2" name="TextBox 1">
            <a:extLst>
              <a:ext uri="{FF2B5EF4-FFF2-40B4-BE49-F238E27FC236}">
                <a16:creationId xmlns:a16="http://schemas.microsoft.com/office/drawing/2014/main" id="{7AA335A1-6453-413E-A73B-F1F95CC1CFDE}"/>
              </a:ext>
            </a:extLst>
          </p:cNvPr>
          <p:cNvSpPr txBox="1"/>
          <p:nvPr/>
        </p:nvSpPr>
        <p:spPr>
          <a:xfrm>
            <a:off x="757083" y="5889523"/>
            <a:ext cx="10257936" cy="523220"/>
          </a:xfrm>
          <a:prstGeom prst="rect">
            <a:avLst/>
          </a:prstGeom>
          <a:noFill/>
        </p:spPr>
        <p:txBody>
          <a:bodyPr wrap="none" rtlCol="0">
            <a:spAutoFit/>
          </a:bodyPr>
          <a:lstStyle/>
          <a:p>
            <a:r>
              <a:rPr lang="en-US" dirty="0">
                <a:solidFill>
                  <a:srgbClr val="FF0000"/>
                </a:solidFill>
              </a:rPr>
              <a:t>How to define obstacle:                for square:  point (</a:t>
            </a:r>
            <a:r>
              <a:rPr lang="en-US" dirty="0" err="1">
                <a:solidFill>
                  <a:srgbClr val="FF0000"/>
                </a:solidFill>
              </a:rPr>
              <a:t>x,y</a:t>
            </a:r>
            <a:r>
              <a:rPr lang="en-US" dirty="0">
                <a:solidFill>
                  <a:srgbClr val="FF0000"/>
                </a:solidFill>
              </a:rPr>
              <a:t>) is in the obstacle space if     x&gt;=90 and x&lt;= 110 and y&gt;=40 and y&lt;=60  </a:t>
            </a:r>
          </a:p>
          <a:p>
            <a:r>
              <a:rPr lang="en-US" dirty="0">
                <a:solidFill>
                  <a:srgbClr val="FF0000"/>
                </a:solidFill>
              </a:rPr>
              <a:t>    		                for circle:     point (</a:t>
            </a:r>
            <a:r>
              <a:rPr lang="en-US" dirty="0" err="1">
                <a:solidFill>
                  <a:srgbClr val="FF0000"/>
                </a:solidFill>
              </a:rPr>
              <a:t>x,y</a:t>
            </a:r>
            <a:r>
              <a:rPr lang="en-US" dirty="0">
                <a:solidFill>
                  <a:srgbClr val="FF0000"/>
                </a:solidFill>
              </a:rPr>
              <a:t>) is in the obstacle space if     (x-160)^2+(y-50)^2 &lt; 15^2</a:t>
            </a:r>
          </a:p>
        </p:txBody>
      </p:sp>
      <p:sp>
        <p:nvSpPr>
          <p:cNvPr id="7" name="TextBox 6">
            <a:extLst>
              <a:ext uri="{FF2B5EF4-FFF2-40B4-BE49-F238E27FC236}">
                <a16:creationId xmlns:a16="http://schemas.microsoft.com/office/drawing/2014/main" id="{5C5B1AFC-20BE-4921-A7AB-2D07DD501C91}"/>
              </a:ext>
            </a:extLst>
          </p:cNvPr>
          <p:cNvSpPr txBox="1"/>
          <p:nvPr/>
        </p:nvSpPr>
        <p:spPr>
          <a:xfrm>
            <a:off x="6815716" y="4299674"/>
            <a:ext cx="914400" cy="307777"/>
          </a:xfrm>
          <a:prstGeom prst="rect">
            <a:avLst/>
          </a:prstGeom>
          <a:noFill/>
        </p:spPr>
        <p:txBody>
          <a:bodyPr wrap="square" rtlCol="0">
            <a:spAutoFit/>
          </a:bodyPr>
          <a:lstStyle/>
          <a:p>
            <a:r>
              <a:rPr lang="en-US" dirty="0">
                <a:solidFill>
                  <a:srgbClr val="FF0000"/>
                </a:solidFill>
              </a:rPr>
              <a:t>50</a:t>
            </a:r>
          </a:p>
        </p:txBody>
      </p:sp>
      <p:cxnSp>
        <p:nvCxnSpPr>
          <p:cNvPr id="6" name="Straight Connector 5">
            <a:extLst>
              <a:ext uri="{FF2B5EF4-FFF2-40B4-BE49-F238E27FC236}">
                <a16:creationId xmlns:a16="http://schemas.microsoft.com/office/drawing/2014/main" id="{DF6E0272-D8AE-4572-A47E-41B6F1C0EDFB}"/>
              </a:ext>
            </a:extLst>
          </p:cNvPr>
          <p:cNvCxnSpPr/>
          <p:nvPr/>
        </p:nvCxnSpPr>
        <p:spPr>
          <a:xfrm flipH="1">
            <a:off x="2487561" y="2972897"/>
            <a:ext cx="531925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4736E28-432F-4F9F-AEC2-73702A0B5B55}"/>
              </a:ext>
            </a:extLst>
          </p:cNvPr>
          <p:cNvSpPr txBox="1"/>
          <p:nvPr/>
        </p:nvSpPr>
        <p:spPr>
          <a:xfrm>
            <a:off x="5428851" y="2604622"/>
            <a:ext cx="914400" cy="307777"/>
          </a:xfrm>
          <a:prstGeom prst="rect">
            <a:avLst/>
          </a:prstGeom>
          <a:noFill/>
        </p:spPr>
        <p:txBody>
          <a:bodyPr wrap="square" rtlCol="0">
            <a:spAutoFit/>
          </a:bodyPr>
          <a:lstStyle/>
          <a:p>
            <a:r>
              <a:rPr lang="en-US" dirty="0">
                <a:solidFill>
                  <a:srgbClr val="FF0000"/>
                </a:solidFill>
              </a:rPr>
              <a:t>160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Final Map (towards submission)</a:t>
            </a:r>
            <a:endParaRPr/>
          </a:p>
        </p:txBody>
      </p:sp>
      <p:pic>
        <p:nvPicPr>
          <p:cNvPr id="194" name="Google Shape;194;p28"/>
          <p:cNvPicPr preferRelativeResize="0"/>
          <p:nvPr/>
        </p:nvPicPr>
        <p:blipFill>
          <a:blip r:embed="rId3">
            <a:alphaModFix/>
          </a:blip>
          <a:stretch>
            <a:fillRect/>
          </a:stretch>
        </p:blipFill>
        <p:spPr>
          <a:xfrm>
            <a:off x="2307063" y="1690825"/>
            <a:ext cx="7577875" cy="501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Deliverables </a:t>
            </a:r>
            <a:endParaRPr/>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ReadMe.txt (Describing how to run the code in a txt format)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Source files for</a:t>
            </a:r>
            <a:endParaRPr dirty="0"/>
          </a:p>
          <a:p>
            <a:pPr marL="1028700" lvl="1" indent="-571500" algn="l" rtl="0">
              <a:lnSpc>
                <a:spcPct val="90000"/>
              </a:lnSpc>
              <a:spcBef>
                <a:spcPts val="500"/>
              </a:spcBef>
              <a:spcAft>
                <a:spcPts val="0"/>
              </a:spcAft>
              <a:buClr>
                <a:schemeClr val="dk1"/>
              </a:buClr>
              <a:buSzPts val="2400"/>
              <a:buFont typeface="Calibri"/>
              <a:buAutoNum type="romanUcPeriod"/>
            </a:pPr>
            <a:r>
              <a:rPr lang="en-US" dirty="0"/>
              <a:t>Dijkstra_point.py</a:t>
            </a:r>
            <a:endParaRPr dirty="0"/>
          </a:p>
          <a:p>
            <a:pPr marL="1028700" lvl="1" indent="-533400" algn="l" rtl="0">
              <a:lnSpc>
                <a:spcPct val="90000"/>
              </a:lnSpc>
              <a:spcBef>
                <a:spcPts val="500"/>
              </a:spcBef>
              <a:spcAft>
                <a:spcPts val="0"/>
              </a:spcAft>
              <a:buSzPts val="1800"/>
              <a:buAutoNum type="romanUcPeriod"/>
            </a:pPr>
            <a:r>
              <a:rPr lang="en-US" dirty="0"/>
              <a:t>Dijkstra_rigid.py</a:t>
            </a:r>
            <a:endParaRPr dirty="0"/>
          </a:p>
          <a:p>
            <a:pPr marL="0" lvl="1" indent="0" algn="l" rtl="0">
              <a:lnSpc>
                <a:spcPct val="90000"/>
              </a:lnSpc>
              <a:spcBef>
                <a:spcPts val="500"/>
              </a:spcBef>
              <a:spcAft>
                <a:spcPts val="0"/>
              </a:spcAft>
              <a:buClr>
                <a:schemeClr val="dk1"/>
              </a:buClr>
              <a:buSzPts val="2400"/>
              <a:buFont typeface="Calibri"/>
              <a:buNone/>
            </a:pPr>
            <a:r>
              <a:rPr lang="en-US" dirty="0"/>
              <a:t>3. GitHub repository link in the URL submission box (One repository link with commits from both team members)</a:t>
            </a:r>
            <a:endParaRPr dirty="0"/>
          </a:p>
          <a:p>
            <a:pPr marL="0" lvl="1" indent="0" algn="l" rtl="0">
              <a:lnSpc>
                <a:spcPct val="90000"/>
              </a:lnSpc>
              <a:spcBef>
                <a:spcPts val="500"/>
              </a:spcBef>
              <a:spcAft>
                <a:spcPts val="0"/>
              </a:spcAft>
              <a:buClr>
                <a:schemeClr val="dk1"/>
              </a:buClr>
              <a:buSzPts val="2400"/>
              <a:buFont typeface="Calibri"/>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Submission Details</a:t>
            </a:r>
            <a:endParaRPr/>
          </a:p>
        </p:txBody>
      </p:sp>
      <p:sp>
        <p:nvSpPr>
          <p:cNvPr id="206" name="Google Shape;20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You are required to submit a zip file with the file structure as shown</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proj2_groupnumber_codingLanguage</a:t>
            </a:r>
            <a:endParaRPr dirty="0"/>
          </a:p>
          <a:p>
            <a:pPr marL="228600" lvl="0" indent="-228600" algn="l" rtl="0">
              <a:lnSpc>
                <a:spcPct val="90000"/>
              </a:lnSpc>
              <a:spcBef>
                <a:spcPts val="1000"/>
              </a:spcBef>
              <a:spcAft>
                <a:spcPts val="0"/>
              </a:spcAft>
              <a:buClr>
                <a:schemeClr val="dk1"/>
              </a:buClr>
              <a:buSzPts val="2800"/>
              <a:buFont typeface="Calibri"/>
              <a:buChar char="―"/>
            </a:pPr>
            <a:r>
              <a:rPr lang="en-US" dirty="0"/>
              <a:t> codes</a:t>
            </a:r>
            <a:endParaRPr dirty="0"/>
          </a:p>
          <a:p>
            <a:pPr marL="228600" lvl="0" indent="-228600" algn="l" rtl="0">
              <a:lnSpc>
                <a:spcPct val="90000"/>
              </a:lnSpc>
              <a:spcBef>
                <a:spcPts val="1000"/>
              </a:spcBef>
              <a:spcAft>
                <a:spcPts val="0"/>
              </a:spcAft>
              <a:buClr>
                <a:schemeClr val="dk1"/>
              </a:buClr>
              <a:buSzPts val="2800"/>
              <a:buFont typeface="Calibri"/>
              <a:buChar char="―"/>
            </a:pPr>
            <a:r>
              <a:rPr lang="en-US" dirty="0"/>
              <a:t> readme.txt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14"/>
          <p:cNvPicPr preferRelativeResize="0"/>
          <p:nvPr/>
        </p:nvPicPr>
        <p:blipFill rotWithShape="1">
          <a:blip r:embed="rId3">
            <a:alphaModFix/>
          </a:blip>
          <a:srcRect/>
          <a:stretch/>
        </p:blipFill>
        <p:spPr>
          <a:xfrm>
            <a:off x="1616766" y="846139"/>
            <a:ext cx="9144000" cy="6041571"/>
          </a:xfrm>
          <a:prstGeom prst="rect">
            <a:avLst/>
          </a:prstGeom>
          <a:noFill/>
          <a:ln>
            <a:noFill/>
          </a:ln>
        </p:spPr>
      </p:pic>
      <p:sp>
        <p:nvSpPr>
          <p:cNvPr id="99" name="Google Shape;99;p14"/>
          <p:cNvSpPr txBox="1"/>
          <p:nvPr/>
        </p:nvSpPr>
        <p:spPr>
          <a:xfrm>
            <a:off x="3591058"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txBox="1"/>
          <p:nvPr/>
        </p:nvSpPr>
        <p:spPr>
          <a:xfrm>
            <a:off x="6313330" y="562984"/>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txBox="1"/>
          <p:nvPr/>
        </p:nvSpPr>
        <p:spPr>
          <a:xfrm>
            <a:off x="7712638"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txBox="1"/>
          <p:nvPr/>
        </p:nvSpPr>
        <p:spPr>
          <a:xfrm>
            <a:off x="9079892"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5"/>
          <p:cNvPicPr preferRelativeResize="0"/>
          <p:nvPr/>
        </p:nvPicPr>
        <p:blipFill>
          <a:blip r:embed="rId3">
            <a:alphaModFix/>
          </a:blip>
          <a:stretch>
            <a:fillRect/>
          </a:stretch>
        </p:blipFill>
        <p:spPr>
          <a:xfrm>
            <a:off x="1548025" y="365129"/>
            <a:ext cx="8447675" cy="6335750"/>
          </a:xfrm>
          <a:prstGeom prst="rect">
            <a:avLst/>
          </a:prstGeom>
          <a:noFill/>
          <a:ln>
            <a:noFill/>
          </a:ln>
        </p:spPr>
      </p:pic>
      <p:sp>
        <p:nvSpPr>
          <p:cNvPr id="108" name="Google Shape;108;p15"/>
          <p:cNvSpPr txBox="1"/>
          <p:nvPr/>
        </p:nvSpPr>
        <p:spPr>
          <a:xfrm>
            <a:off x="3869950" y="34342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9" name="Google Shape;109;p15"/>
          <p:cNvSpPr/>
          <p:nvPr/>
        </p:nvSpPr>
        <p:spPr>
          <a:xfrm>
            <a:off x="3807850" y="3392650"/>
            <a:ext cx="2271900" cy="50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869950" y="33580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Explore the action space to generate new nodes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6"/>
          <p:cNvPicPr preferRelativeResize="0"/>
          <p:nvPr/>
        </p:nvPicPr>
        <p:blipFill>
          <a:blip r:embed="rId3">
            <a:alphaModFix/>
          </a:blip>
          <a:stretch>
            <a:fillRect/>
          </a:stretch>
        </p:blipFill>
        <p:spPr>
          <a:xfrm>
            <a:off x="4776866" y="588837"/>
            <a:ext cx="7772400" cy="582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Project 2 Description</a:t>
            </a:r>
            <a:endParaRPr/>
          </a:p>
        </p:txBody>
      </p:sp>
      <p:sp>
        <p:nvSpPr>
          <p:cNvPr id="121" name="Google Shape;121;p17"/>
          <p:cNvSpPr txBox="1">
            <a:spLocks noGrp="1"/>
          </p:cNvSpPr>
          <p:nvPr>
            <p:ph type="body" idx="1"/>
          </p:nvPr>
        </p:nvSpPr>
        <p:spPr>
          <a:xfrm>
            <a:off x="1023050" y="1578656"/>
            <a:ext cx="10515600" cy="47781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960"/>
              <a:buNone/>
            </a:pPr>
            <a:r>
              <a:rPr lang="en-US" sz="1960" dirty="0"/>
              <a:t>Your code must take following inputs from the user:</a:t>
            </a: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just" rtl="0">
              <a:lnSpc>
                <a:spcPct val="100000"/>
              </a:lnSpc>
              <a:spcBef>
                <a:spcPts val="1000"/>
              </a:spcBef>
              <a:spcAft>
                <a:spcPts val="0"/>
              </a:spcAft>
              <a:buClr>
                <a:schemeClr val="dk1"/>
              </a:buClr>
              <a:buSzPts val="1960"/>
              <a:buNone/>
            </a:pPr>
            <a:endParaRPr sz="1960" b="1" dirty="0"/>
          </a:p>
          <a:p>
            <a:pPr marL="0" lvl="0" indent="0" algn="just" rtl="0">
              <a:lnSpc>
                <a:spcPct val="100000"/>
              </a:lnSpc>
              <a:spcBef>
                <a:spcPts val="1000"/>
              </a:spcBef>
              <a:spcAft>
                <a:spcPts val="0"/>
              </a:spcAft>
              <a:buClr>
                <a:schemeClr val="dk1"/>
              </a:buClr>
              <a:buSzPts val="1960"/>
              <a:buNone/>
            </a:pPr>
            <a:r>
              <a:rPr lang="en-US" sz="1960" b="1" dirty="0"/>
              <a:t>Project Assumption: </a:t>
            </a:r>
            <a:r>
              <a:rPr lang="en-US" sz="1960" dirty="0"/>
              <a:t>Workspace is a 8 connected space, that means now you can move the robot in up, down, left, right &amp; diagonally between up-left, up-right, down-left and down-right directions. </a:t>
            </a:r>
            <a:endParaRPr sz="1960" b="1" dirty="0"/>
          </a:p>
          <a:p>
            <a:pPr marL="0" lvl="0" indent="0" algn="just" rtl="0">
              <a:lnSpc>
                <a:spcPct val="100000"/>
              </a:lnSpc>
              <a:spcBef>
                <a:spcPts val="1000"/>
              </a:spcBef>
              <a:spcAft>
                <a:spcPts val="0"/>
              </a:spcAft>
              <a:buClr>
                <a:schemeClr val="dk1"/>
              </a:buClr>
              <a:buSzPts val="1960"/>
              <a:buNone/>
            </a:pPr>
            <a:endParaRPr b="1" dirty="0"/>
          </a:p>
          <a:p>
            <a:pPr marL="228600" lvl="0" indent="-10414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p:txBody>
      </p:sp>
      <p:graphicFrame>
        <p:nvGraphicFramePr>
          <p:cNvPr id="122" name="Google Shape;122;p17"/>
          <p:cNvGraphicFramePr/>
          <p:nvPr/>
        </p:nvGraphicFramePr>
        <p:xfrm>
          <a:off x="1023050" y="2228375"/>
          <a:ext cx="10287000" cy="1981050"/>
        </p:xfrm>
        <a:graphic>
          <a:graphicData uri="http://schemas.openxmlformats.org/drawingml/2006/table">
            <a:tbl>
              <a:tblPr>
                <a:noFill/>
                <a:tableStyleId>{F68AA199-5A74-46FE-B31B-5C51BF568CE2}</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Point Robot</a:t>
                      </a:r>
                      <a:endParaRPr/>
                    </a:p>
                  </a:txBody>
                  <a:tcPr marL="91425" marR="91425" marT="91425" marB="91425">
                    <a:solidFill>
                      <a:srgbClr val="3C78D8"/>
                    </a:solidFill>
                  </a:tcPr>
                </a:tc>
                <a:tc>
                  <a:txBody>
                    <a:bodyPr/>
                    <a:lstStyle/>
                    <a:p>
                      <a:pPr marL="0" lvl="0" indent="0" algn="l" rtl="0">
                        <a:spcBef>
                          <a:spcPts val="0"/>
                        </a:spcBef>
                        <a:spcAft>
                          <a:spcPts val="0"/>
                        </a:spcAft>
                        <a:buNone/>
                      </a:pPr>
                      <a:r>
                        <a:rPr lang="en-US"/>
                        <a:t>Rigid Robot</a:t>
                      </a:r>
                      <a:endParaRPr/>
                    </a:p>
                  </a:txBody>
                  <a:tcPr marL="91425" marR="91425" marT="91425" marB="91425">
                    <a:solidFill>
                      <a:srgbClr val="3C78D8"/>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AutoNum type="arabicPeriod"/>
                      </a:pPr>
                      <a:r>
                        <a:rPr lang="en-US"/>
                        <a:t>Start Point</a:t>
                      </a:r>
                      <a:endParaRPr/>
                    </a:p>
                  </a:txBody>
                  <a:tcPr marL="91425" marR="91425" marT="91425" marB="91425"/>
                </a:tc>
                <a:tc>
                  <a:txBody>
                    <a:bodyPr/>
                    <a:lstStyle/>
                    <a:p>
                      <a:pPr marL="457200" lvl="0" indent="-317500" algn="l" rtl="0">
                        <a:spcBef>
                          <a:spcPts val="0"/>
                        </a:spcBef>
                        <a:spcAft>
                          <a:spcPts val="0"/>
                        </a:spcAft>
                        <a:buSzPts val="1400"/>
                        <a:buAutoNum type="arabicPeriod"/>
                      </a:pPr>
                      <a:r>
                        <a:rPr lang="en-US"/>
                        <a:t>Start point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2.      Goal Point</a:t>
                      </a:r>
                      <a:endParaRPr/>
                    </a:p>
                  </a:txBody>
                  <a:tcPr marL="91425" marR="91425" marT="91425" marB="91425"/>
                </a:tc>
                <a:tc>
                  <a:txBody>
                    <a:bodyPr/>
                    <a:lstStyle/>
                    <a:p>
                      <a:pPr marL="0" lvl="0" indent="0" algn="l" rtl="0">
                        <a:spcBef>
                          <a:spcPts val="0"/>
                        </a:spcBef>
                        <a:spcAft>
                          <a:spcPts val="0"/>
                        </a:spcAft>
                        <a:buNone/>
                      </a:pPr>
                      <a:r>
                        <a:rPr lang="en-US"/>
                        <a:t>  2.     Goal point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 3.      Robot radius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  4.     Clearance</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960"/>
              <a:buFont typeface="Arial"/>
              <a:buNone/>
            </a:pPr>
            <a:endParaRPr sz="1960" b="1" dirty="0"/>
          </a:p>
          <a:p>
            <a:pPr marL="0" lvl="0" indent="0" algn="just" rtl="0">
              <a:lnSpc>
                <a:spcPct val="100000"/>
              </a:lnSpc>
              <a:spcBef>
                <a:spcPts val="1000"/>
              </a:spcBef>
              <a:spcAft>
                <a:spcPts val="0"/>
              </a:spcAft>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a:t>
            </a:r>
            <a:endParaRPr sz="1960" dirty="0">
              <a:solidFill>
                <a:schemeClr val="tx1"/>
              </a:solidFill>
            </a:endParaRPr>
          </a:p>
          <a:p>
            <a:pPr marL="0" lvl="0" indent="0" algn="just" rtl="0">
              <a:lnSpc>
                <a:spcPct val="100000"/>
              </a:lnSpc>
              <a:spcBef>
                <a:spcPts val="1000"/>
              </a:spcBef>
              <a:spcAft>
                <a:spcPts val="0"/>
              </a:spcAft>
              <a:buNone/>
            </a:pPr>
            <a:r>
              <a:rPr lang="en-US" sz="1960" dirty="0"/>
              <a:t>2) Implement Dijkstra’s Algorithm to find a path between start and end point on a given map for a point robot (radius = 0; clearance = 0) and for a rigid robot (radius = r; clearance = c)</a:t>
            </a:r>
            <a:endParaRPr sz="1960" dirty="0"/>
          </a:p>
          <a:p>
            <a:pPr marL="0" lvl="0" indent="0" algn="just" rtl="0">
              <a:lnSpc>
                <a:spcPct val="100000"/>
              </a:lnSpc>
              <a:spcBef>
                <a:spcPts val="1000"/>
              </a:spcBef>
              <a:spcAft>
                <a:spcPts val="0"/>
              </a:spcAft>
              <a:buClr>
                <a:schemeClr val="dk1"/>
              </a:buClr>
              <a:buSzPts val="1960"/>
              <a:buFont typeface="Arial"/>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a:t>
            </a:r>
            <a:endParaRPr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Project 2 Description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Follow a similar approach as used in Project 1, to explore the nodes on the given obstacle map.</a:t>
            </a:r>
            <a:endParaRPr/>
          </a:p>
          <a:p>
            <a:pPr marL="457200" lvl="0" indent="-342900" algn="l" rtl="0">
              <a:spcBef>
                <a:spcPts val="0"/>
              </a:spcBef>
              <a:spcAft>
                <a:spcPts val="0"/>
              </a:spcAft>
              <a:buSzPts val="1800"/>
              <a:buChar char="•"/>
            </a:pPr>
            <a:r>
              <a:rPr lang="en-US"/>
              <a:t>Use the 8-action space method as described in the following slides.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This exercise is for your reference. You do not need to submit any codes for this. This is not graded.</a:t>
            </a:r>
            <a:endParaRPr/>
          </a:p>
        </p:txBody>
      </p:sp>
      <p:sp>
        <p:nvSpPr>
          <p:cNvPr id="136" name="Google Shape;136;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0) Practice BFS on Trial 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1) Define the actions in a mathematical format</a:t>
            </a:r>
            <a:endParaRPr/>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can use the same data structure from project 1 to store the node information</a:t>
            </a:r>
            <a:r>
              <a:rPr lang="en-US" dirty="0">
                <a:solidFill>
                  <a:schemeClr val="tx1"/>
                </a:solidFill>
              </a:rPr>
              <a:t>. You should also store the cost2come for each node.</a:t>
            </a:r>
            <a:endParaRPr dirty="0">
              <a:solidFill>
                <a:schemeClr val="tx1"/>
              </a:solidFill>
            </a:endParaRPr>
          </a:p>
          <a:p>
            <a:pPr marL="228600" lvl="0" indent="-228600" algn="just" rtl="0">
              <a:lnSpc>
                <a:spcPct val="90000"/>
              </a:lnSpc>
              <a:spcBef>
                <a:spcPts val="1000"/>
              </a:spcBef>
              <a:spcAft>
                <a:spcPts val="0"/>
              </a:spcAft>
              <a:buClr>
                <a:schemeClr val="dk1"/>
              </a:buClr>
              <a:buSzPts val="2800"/>
              <a:buChar char="•"/>
            </a:pPr>
            <a:r>
              <a:rPr lang="en-US" dirty="0"/>
              <a:t>Write 8 subfunctions, one for each action. The output of each subfunction is the state of a new node after taking the associated action. </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2) Find mathematical representation of free space</a:t>
            </a:r>
            <a:endParaRPr/>
          </a:p>
        </p:txBody>
      </p:sp>
      <p:sp>
        <p:nvSpPr>
          <p:cNvPr id="148" name="Google Shape;148;p21"/>
          <p:cNvSpPr txBox="1">
            <a:spLocks noGrp="1"/>
          </p:cNvSpPr>
          <p:nvPr>
            <p:ph type="body" idx="1"/>
          </p:nvPr>
        </p:nvSpPr>
        <p:spPr>
          <a:xfrm>
            <a:off x="838200" y="1690697"/>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Half planes and semi-algebraic models to represent the obstacle space. (Read Chapter 3: Geometric Representations and Transformations from Planning Algorithms by Steven M. LaValle)</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solidFill>
                  <a:srgbClr val="FF0000"/>
                </a:solidFill>
              </a:rPr>
              <a:t>Professor will cover this topic during the next class in details.</a:t>
            </a:r>
            <a:endParaRPr dirty="0">
              <a:solidFill>
                <a:srgbClr val="FF0000"/>
              </a:solidFill>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TotalTime>
  <Words>725</Words>
  <Application>Microsoft Office PowerPoint</Application>
  <PresentationFormat>Widescreen</PresentationFormat>
  <Paragraphs>87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Project 2: Implementation of Dijkstra algorithm for a Point and Rigid Robot</vt:lpstr>
      <vt:lpstr>PowerPoint Presentation</vt:lpstr>
      <vt:lpstr>PowerPoint Presentation</vt:lpstr>
      <vt:lpstr>PowerPoint Presentation</vt:lpstr>
      <vt:lpstr>Project 2 Description</vt:lpstr>
      <vt:lpstr>Project 2 Description</vt:lpstr>
      <vt:lpstr>Step 0) Practice BFS on Trial map</vt:lpstr>
      <vt:lpstr>Step 1) Define the actions in a mathematical format</vt:lpstr>
      <vt:lpstr>Step 2) Find mathematical representation of free space</vt:lpstr>
      <vt:lpstr>Clearance </vt:lpstr>
      <vt:lpstr>PowerPoint Presentation</vt:lpstr>
      <vt:lpstr>Step 3) Generate the graph</vt:lpstr>
      <vt:lpstr>Step 4) Find the optimal path</vt:lpstr>
      <vt:lpstr>Step 5) Represent the optimal path</vt:lpstr>
      <vt:lpstr>Trial Map</vt:lpstr>
      <vt:lpstr>Final Map (towards submission)</vt:lpstr>
      <vt:lpstr>Deliverables </vt:lpstr>
      <vt:lpstr>Submission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Govind Ajith</cp:lastModifiedBy>
  <cp:revision>8</cp:revision>
  <dcterms:modified xsi:type="dcterms:W3CDTF">2020-03-01T18:14:35Z</dcterms:modified>
</cp:coreProperties>
</file>