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E76F0A-E459-4B80-BAAB-A8E67CF63D3C}">
  <a:tblStyle styleId="{4AE76F0A-E459-4B80-BAAB-A8E67CF63D3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cc8e112d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cc8e112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cc8e112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cc8e112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cac6a1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cac6a1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ac6a1c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ac6a1c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cac6a1c55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cac6a1c55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c8e112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c8e112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cc8e112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cc8e112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cac6a1c55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cac6a1c55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cc8e112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cc8e112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ENPM 808A </a:t>
            </a:r>
            <a:endParaRPr/>
          </a:p>
          <a:p>
            <a:pPr indent="0" lvl="0" marL="0" rtl="0" algn="ctr">
              <a:spcBef>
                <a:spcPts val="0"/>
              </a:spcBef>
              <a:spcAft>
                <a:spcPts val="0"/>
              </a:spcAft>
              <a:buNone/>
            </a:pPr>
            <a:r>
              <a:rPr lang="en"/>
              <a:t>Machine Learning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Project</a:t>
            </a:r>
            <a:endParaRPr/>
          </a:p>
          <a:p>
            <a:pPr indent="0" lvl="0" marL="0" rtl="0" algn="ctr">
              <a:spcBef>
                <a:spcPts val="0"/>
              </a:spcBef>
              <a:spcAft>
                <a:spcPts val="0"/>
              </a:spcAft>
              <a:buNone/>
            </a:pPr>
            <a:r>
              <a:rPr lang="en"/>
              <a:t>M</a:t>
            </a:r>
            <a:r>
              <a:rPr lang="en"/>
              <a:t>echanisms of Action (MoA) Prediction</a:t>
            </a:r>
            <a:endParaRPr/>
          </a:p>
        </p:txBody>
      </p:sp>
      <p:sp>
        <p:nvSpPr>
          <p:cNvPr id="56" name="Google Shape;56;p13"/>
          <p:cNvSpPr txBox="1"/>
          <p:nvPr>
            <p:ph idx="1" type="subTitle"/>
          </p:nvPr>
        </p:nvSpPr>
        <p:spPr>
          <a:xfrm>
            <a:off x="311700" y="4142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Govind Ajith Kumar - 116699488</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Graphs</a:t>
            </a:r>
            <a:endParaRPr/>
          </a:p>
        </p:txBody>
      </p:sp>
      <p:sp>
        <p:nvSpPr>
          <p:cNvPr id="115" name="Google Shape;115;p22"/>
          <p:cNvSpPr txBox="1"/>
          <p:nvPr>
            <p:ph idx="1" type="body"/>
          </p:nvPr>
        </p:nvSpPr>
        <p:spPr>
          <a:xfrm>
            <a:off x="311700" y="1152475"/>
            <a:ext cx="467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Various combinations were run and we finally obtained a cross-validation error over the test set was obtained. It was observed to be</a:t>
            </a:r>
            <a:r>
              <a:rPr b="1" lang="en" sz="1300">
                <a:solidFill>
                  <a:schemeClr val="dk1"/>
                </a:solidFill>
              </a:rPr>
              <a:t> </a:t>
            </a:r>
            <a:r>
              <a:rPr b="1" lang="en" sz="1300">
                <a:solidFill>
                  <a:srgbClr val="13781B"/>
                </a:solidFill>
                <a:highlight>
                  <a:srgbClr val="FFFFFF"/>
                </a:highlight>
              </a:rPr>
              <a:t>0.015734850054263057</a:t>
            </a:r>
            <a:r>
              <a:rPr lang="en" sz="1300">
                <a:solidFill>
                  <a:schemeClr val="dk1"/>
                </a:solidFill>
              </a:rPr>
              <a: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The following learning curves depict the reduction in loss over each fold. </a:t>
            </a:r>
            <a:endParaRPr/>
          </a:p>
        </p:txBody>
      </p:sp>
      <p:pic>
        <p:nvPicPr>
          <p:cNvPr id="116" name="Google Shape;116;p22"/>
          <p:cNvPicPr preferRelativeResize="0"/>
          <p:nvPr/>
        </p:nvPicPr>
        <p:blipFill>
          <a:blip r:embed="rId3">
            <a:alphaModFix/>
          </a:blip>
          <a:stretch>
            <a:fillRect/>
          </a:stretch>
        </p:blipFill>
        <p:spPr>
          <a:xfrm>
            <a:off x="5073675" y="0"/>
            <a:ext cx="3852000" cy="2568000"/>
          </a:xfrm>
          <a:prstGeom prst="rect">
            <a:avLst/>
          </a:prstGeom>
          <a:noFill/>
          <a:ln>
            <a:noFill/>
          </a:ln>
        </p:spPr>
      </p:pic>
      <p:pic>
        <p:nvPicPr>
          <p:cNvPr id="117" name="Google Shape;117;p22"/>
          <p:cNvPicPr preferRelativeResize="0"/>
          <p:nvPr/>
        </p:nvPicPr>
        <p:blipFill>
          <a:blip r:embed="rId4">
            <a:alphaModFix/>
          </a:blip>
          <a:stretch>
            <a:fillRect/>
          </a:stretch>
        </p:blipFill>
        <p:spPr>
          <a:xfrm>
            <a:off x="4987200" y="2633950"/>
            <a:ext cx="3662575" cy="2441725"/>
          </a:xfrm>
          <a:prstGeom prst="rect">
            <a:avLst/>
          </a:prstGeom>
          <a:noFill/>
          <a:ln>
            <a:noFill/>
          </a:ln>
        </p:spPr>
      </p:pic>
      <p:pic>
        <p:nvPicPr>
          <p:cNvPr id="118" name="Google Shape;118;p22"/>
          <p:cNvPicPr preferRelativeResize="0"/>
          <p:nvPr/>
        </p:nvPicPr>
        <p:blipFill>
          <a:blip r:embed="rId5">
            <a:alphaModFix/>
          </a:blip>
          <a:stretch>
            <a:fillRect/>
          </a:stretch>
        </p:blipFill>
        <p:spPr>
          <a:xfrm>
            <a:off x="718525" y="2807753"/>
            <a:ext cx="3503685" cy="233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rPr>
              <a:t>The programme is an exercise in developing a machine learning model that can </a:t>
            </a:r>
            <a:r>
              <a:rPr lang="en" sz="1700">
                <a:solidFill>
                  <a:srgbClr val="000000"/>
                </a:solidFill>
                <a:highlight>
                  <a:srgbClr val="FFFFFF"/>
                </a:highlight>
              </a:rPr>
              <a:t>Predict the multiple targets of the Mechanism of Action (MoA) response(s) of different samples, each identified by a different sig_id, given various inputs such as gene expression data and cell viability data.</a:t>
            </a:r>
            <a:endParaRPr sz="1700">
              <a:solidFill>
                <a:srgbClr val="000000"/>
              </a:solidFill>
              <a:highlight>
                <a:srgbClr val="FFFFFF"/>
              </a:highlight>
            </a:endParaRPr>
          </a:p>
          <a:p>
            <a:pPr indent="-336550" lvl="0" marL="457200" rtl="0" algn="l">
              <a:spcBef>
                <a:spcPts val="0"/>
              </a:spcBef>
              <a:spcAft>
                <a:spcPts val="0"/>
              </a:spcAft>
              <a:buClr>
                <a:srgbClr val="000000"/>
              </a:buClr>
              <a:buSzPts val="1700"/>
              <a:buChar char="●"/>
            </a:pPr>
            <a:r>
              <a:rPr lang="en" sz="1700">
                <a:solidFill>
                  <a:srgbClr val="000000"/>
                </a:solidFill>
                <a:highlight>
                  <a:srgbClr val="FFFFFF"/>
                </a:highlight>
              </a:rPr>
              <a:t>The model is tested by finally evaluating the logarithmic loss function and applying this to each drug-MoA annotation pair.</a:t>
            </a:r>
            <a:endParaRPr sz="17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libraries and other requirements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4292E"/>
              </a:buClr>
              <a:buSzPts val="1500"/>
              <a:buChar char="●"/>
            </a:pPr>
            <a:r>
              <a:rPr lang="en" sz="1500">
                <a:solidFill>
                  <a:srgbClr val="24292E"/>
                </a:solidFill>
                <a:highlight>
                  <a:srgbClr val="FFFFFF"/>
                </a:highlight>
              </a:rPr>
              <a:t>While the program can run on the CPU, it is much faster on GPU. Hence, please have your </a:t>
            </a:r>
            <a:r>
              <a:rPr lang="en" sz="1600">
                <a:solidFill>
                  <a:srgbClr val="24292E"/>
                </a:solidFill>
                <a:highlight>
                  <a:srgbClr val="FFFFFF"/>
                </a:highlight>
              </a:rPr>
              <a:t>GPU/CUDA enabled.</a:t>
            </a:r>
            <a:endParaRPr sz="1600">
              <a:solidFill>
                <a:srgbClr val="24292E"/>
              </a:solidFill>
              <a:highlight>
                <a:srgbClr val="FFFFFF"/>
              </a:highlight>
            </a:endParaRPr>
          </a:p>
          <a:p>
            <a:pPr indent="-323850" lvl="0" marL="457200" rtl="0" algn="l">
              <a:spcBef>
                <a:spcPts val="0"/>
              </a:spcBef>
              <a:spcAft>
                <a:spcPts val="0"/>
              </a:spcAft>
              <a:buClr>
                <a:srgbClr val="24292E"/>
              </a:buClr>
              <a:buSzPts val="1500"/>
              <a:buChar char="●"/>
            </a:pPr>
            <a:r>
              <a:rPr lang="en" sz="1500">
                <a:solidFill>
                  <a:srgbClr val="24292E"/>
                </a:solidFill>
                <a:highlight>
                  <a:srgbClr val="FFFFFF"/>
                </a:highlight>
              </a:rPr>
              <a:t>Python 3.x</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Char char="●"/>
            </a:pPr>
            <a:r>
              <a:rPr lang="en" sz="1500">
                <a:solidFill>
                  <a:srgbClr val="24292E"/>
                </a:solidFill>
                <a:highlight>
                  <a:srgbClr val="FFFFFF"/>
                </a:highlight>
              </a:rPr>
              <a:t>GPU Used: NVIDIA GTX950M</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Char char="●"/>
            </a:pPr>
            <a:r>
              <a:rPr lang="en" sz="1500">
                <a:solidFill>
                  <a:srgbClr val="24292E"/>
                </a:solidFill>
                <a:highlight>
                  <a:srgbClr val="FFFFFF"/>
                </a:highlight>
              </a:rPr>
              <a:t>Some of the libraries that are required are:</a:t>
            </a:r>
            <a:endParaRPr sz="1500">
              <a:solidFill>
                <a:srgbClr val="24292E"/>
              </a:solidFill>
              <a:highlight>
                <a:srgbClr val="FFFFFF"/>
              </a:highlight>
            </a:endParaRPr>
          </a:p>
          <a:p>
            <a:pPr indent="-317500" lvl="1" marL="914400" rtl="0" algn="l">
              <a:spcBef>
                <a:spcPts val="0"/>
              </a:spcBef>
              <a:spcAft>
                <a:spcPts val="0"/>
              </a:spcAft>
              <a:buClr>
                <a:schemeClr val="dk1"/>
              </a:buClr>
              <a:buSzPts val="1400"/>
              <a:buAutoNum type="alphaLcPeriod"/>
            </a:pPr>
            <a:r>
              <a:rPr lang="en" sz="1500">
                <a:solidFill>
                  <a:srgbClr val="24292E"/>
                </a:solidFill>
                <a:highlight>
                  <a:srgbClr val="FFFFFF"/>
                </a:highlight>
              </a:rPr>
              <a:t>PyTorch</a:t>
            </a:r>
            <a:endParaRPr sz="1500">
              <a:solidFill>
                <a:srgbClr val="24292E"/>
              </a:solidFill>
              <a:highlight>
                <a:srgbClr val="FFFFFF"/>
              </a:highlight>
            </a:endParaRPr>
          </a:p>
          <a:p>
            <a:pPr indent="-317500" lvl="1" marL="914400" rtl="0" algn="l">
              <a:spcBef>
                <a:spcPts val="0"/>
              </a:spcBef>
              <a:spcAft>
                <a:spcPts val="0"/>
              </a:spcAft>
              <a:buClr>
                <a:schemeClr val="dk1"/>
              </a:buClr>
              <a:buSzPts val="1400"/>
              <a:buAutoNum type="alphaLcPeriod"/>
            </a:pPr>
            <a:r>
              <a:rPr lang="en" sz="1500">
                <a:solidFill>
                  <a:srgbClr val="24292E"/>
                </a:solidFill>
                <a:highlight>
                  <a:srgbClr val="FFFFFF"/>
                </a:highlight>
              </a:rPr>
              <a:t>seaborn</a:t>
            </a:r>
            <a:endParaRPr sz="1500">
              <a:solidFill>
                <a:srgbClr val="24292E"/>
              </a:solidFill>
              <a:highlight>
                <a:srgbClr val="FFFFFF"/>
              </a:highlight>
            </a:endParaRPr>
          </a:p>
          <a:p>
            <a:pPr indent="-317500" lvl="1" marL="914400" rtl="0" algn="l">
              <a:spcBef>
                <a:spcPts val="0"/>
              </a:spcBef>
              <a:spcAft>
                <a:spcPts val="0"/>
              </a:spcAft>
              <a:buClr>
                <a:schemeClr val="dk1"/>
              </a:buClr>
              <a:buSzPts val="1400"/>
              <a:buAutoNum type="alphaLcPeriod"/>
            </a:pPr>
            <a:r>
              <a:rPr lang="en" sz="1500">
                <a:solidFill>
                  <a:srgbClr val="24292E"/>
                </a:solidFill>
                <a:highlight>
                  <a:srgbClr val="FFFFFF"/>
                </a:highlight>
              </a:rPr>
              <a:t>NumPy</a:t>
            </a:r>
            <a:endParaRPr sz="1500">
              <a:solidFill>
                <a:srgbClr val="24292E"/>
              </a:solidFill>
              <a:highlight>
                <a:srgbClr val="FFFFFF"/>
              </a:highlight>
            </a:endParaRPr>
          </a:p>
          <a:p>
            <a:pPr indent="-317500" lvl="1" marL="914400" rtl="0" algn="l">
              <a:spcBef>
                <a:spcPts val="0"/>
              </a:spcBef>
              <a:spcAft>
                <a:spcPts val="0"/>
              </a:spcAft>
              <a:buClr>
                <a:schemeClr val="dk1"/>
              </a:buClr>
              <a:buSzPts val="1400"/>
              <a:buAutoNum type="alphaLcPeriod"/>
            </a:pPr>
            <a:r>
              <a:rPr lang="en" sz="1500">
                <a:solidFill>
                  <a:srgbClr val="24292E"/>
                </a:solidFill>
                <a:highlight>
                  <a:srgbClr val="FFFFFF"/>
                </a:highlight>
              </a:rPr>
              <a:t>sklearn</a:t>
            </a:r>
            <a:endParaRPr sz="1500">
              <a:solidFill>
                <a:srgbClr val="24292E"/>
              </a:solidFill>
              <a:highlight>
                <a:srgbClr val="FFFFFF"/>
              </a:highlight>
            </a:endParaRPr>
          </a:p>
          <a:p>
            <a:pPr indent="-317500" lvl="1" marL="914400" rtl="0" algn="l">
              <a:spcBef>
                <a:spcPts val="0"/>
              </a:spcBef>
              <a:spcAft>
                <a:spcPts val="0"/>
              </a:spcAft>
              <a:buClr>
                <a:schemeClr val="dk1"/>
              </a:buClr>
              <a:buSzPts val="1400"/>
              <a:buAutoNum type="alphaLcPeriod"/>
            </a:pPr>
            <a:r>
              <a:rPr lang="en" sz="1500">
                <a:solidFill>
                  <a:srgbClr val="24292E"/>
                </a:solidFill>
                <a:highlight>
                  <a:srgbClr val="FFFFFF"/>
                </a:highlight>
              </a:rPr>
              <a:t>matplotlib</a:t>
            </a:r>
            <a:endParaRPr sz="1500">
              <a:solidFill>
                <a:srgbClr val="24292E"/>
              </a:solidFill>
              <a:highlight>
                <a:srgbClr val="FFFFFF"/>
              </a:highlight>
            </a:endParaRPr>
          </a:p>
          <a:p>
            <a:pPr indent="-317500" lvl="1" marL="914400" rtl="0" algn="l">
              <a:spcBef>
                <a:spcPts val="0"/>
              </a:spcBef>
              <a:spcAft>
                <a:spcPts val="0"/>
              </a:spcAft>
              <a:buClr>
                <a:schemeClr val="dk1"/>
              </a:buClr>
              <a:buSzPts val="1400"/>
              <a:buAutoNum type="alphaLcPeriod"/>
            </a:pPr>
            <a:r>
              <a:rPr lang="en" sz="1500">
                <a:solidFill>
                  <a:srgbClr val="24292E"/>
                </a:solidFill>
                <a:highlight>
                  <a:srgbClr val="FFFFFF"/>
                </a:highlight>
              </a:rPr>
              <a:t>pandas</a:t>
            </a:r>
            <a:endParaRPr sz="1500">
              <a:solidFill>
                <a:srgbClr val="24292E"/>
              </a:solidFill>
              <a:highlight>
                <a:srgbClr val="FFFFFF"/>
              </a:highlight>
            </a:endParaRPr>
          </a:p>
          <a:p>
            <a:pPr indent="0" lvl="0" marL="0" rtl="0" algn="l">
              <a:spcBef>
                <a:spcPts val="120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7270950" y="1395775"/>
            <a:ext cx="1873050" cy="1873050"/>
          </a:xfrm>
          <a:prstGeom prst="rect">
            <a:avLst/>
          </a:prstGeom>
          <a:noFill/>
          <a:ln>
            <a:noFill/>
          </a:ln>
        </p:spPr>
      </p:pic>
      <p:pic>
        <p:nvPicPr>
          <p:cNvPr id="70" name="Google Shape;70;p15"/>
          <p:cNvPicPr preferRelativeResize="0"/>
          <p:nvPr/>
        </p:nvPicPr>
        <p:blipFill>
          <a:blip r:embed="rId4">
            <a:alphaModFix/>
          </a:blip>
          <a:stretch>
            <a:fillRect/>
          </a:stretch>
        </p:blipFill>
        <p:spPr>
          <a:xfrm>
            <a:off x="6648950" y="3646867"/>
            <a:ext cx="2117175" cy="1139725"/>
          </a:xfrm>
          <a:prstGeom prst="rect">
            <a:avLst/>
          </a:prstGeom>
          <a:noFill/>
          <a:ln>
            <a:noFill/>
          </a:ln>
        </p:spPr>
      </p:pic>
      <p:pic>
        <p:nvPicPr>
          <p:cNvPr id="71" name="Google Shape;71;p15"/>
          <p:cNvPicPr preferRelativeResize="0"/>
          <p:nvPr/>
        </p:nvPicPr>
        <p:blipFill>
          <a:blip r:embed="rId5">
            <a:alphaModFix/>
          </a:blip>
          <a:stretch>
            <a:fillRect/>
          </a:stretch>
        </p:blipFill>
        <p:spPr>
          <a:xfrm>
            <a:off x="3388822" y="3580372"/>
            <a:ext cx="2664050" cy="1079175"/>
          </a:xfrm>
          <a:prstGeom prst="rect">
            <a:avLst/>
          </a:prstGeom>
          <a:noFill/>
          <a:ln>
            <a:noFill/>
          </a:ln>
        </p:spPr>
      </p:pic>
      <p:pic>
        <p:nvPicPr>
          <p:cNvPr id="72" name="Google Shape;72;p15"/>
          <p:cNvPicPr preferRelativeResize="0"/>
          <p:nvPr/>
        </p:nvPicPr>
        <p:blipFill>
          <a:blip r:embed="rId6">
            <a:alphaModFix/>
          </a:blip>
          <a:stretch>
            <a:fillRect/>
          </a:stretch>
        </p:blipFill>
        <p:spPr>
          <a:xfrm>
            <a:off x="4572000" y="2380735"/>
            <a:ext cx="1570150" cy="95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used</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 decided to use a neural network for the assignment. We are going to leverage open libraries such as PyTorch to develop the neural network and configure them to predict the MoAs. PyTorch was used to do this because of the presence of online support and the wide array of </a:t>
            </a:r>
            <a:r>
              <a:rPr lang="en" sz="1400">
                <a:solidFill>
                  <a:schemeClr val="dk1"/>
                </a:solidFill>
              </a:rPr>
              <a:t>tool sets</a:t>
            </a:r>
            <a:r>
              <a:rPr lang="en" sz="1400">
                <a:solidFill>
                  <a:schemeClr val="dk1"/>
                </a:solidFill>
              </a:rPr>
              <a:t> at its disposal.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steps used to solve is as follows: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Prepare the dataset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Select the model</a:t>
            </a:r>
            <a:endParaRPr b="1"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Decide the Hyperparameters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Train the model</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Test for the out of sample error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Plot the validation loss, training loss, and the best-recorded loss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Preparation</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AutoNum type="arabicPeriod"/>
            </a:pPr>
            <a:r>
              <a:rPr lang="en" sz="1300">
                <a:solidFill>
                  <a:schemeClr val="dk1"/>
                </a:solidFill>
              </a:rPr>
              <a:t>The dataset is prepared by first separating the gene expression and cell viability columns. Now, on the Gene expression data, since our dimensions are really high, we can resort to using PCA for dimensionality reduction but is still able to capture the characteristics of the data. Now, this can be done by choosing a random dimension and having the same random state as before. </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After performing the PCA, we fir the PCA transform. </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We then split the data we have into training and test set. For readability, they are all converted to a pandas </a:t>
            </a:r>
            <a:r>
              <a:rPr lang="en" sz="1300">
                <a:solidFill>
                  <a:schemeClr val="dk1"/>
                </a:solidFill>
              </a:rPr>
              <a:t>dataframe</a:t>
            </a:r>
            <a:r>
              <a:rPr lang="en" sz="1300">
                <a:solidFill>
                  <a:schemeClr val="dk1"/>
                </a:solidFill>
              </a:rPr>
              <a:t> format. </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This process is repeated for the Cell viability data.</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Now, we set the desired threshold to calculate the VarianceThreshold. As per the math, all the Features with a training-set variance lower than this threshold will be removed. </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This is followed by combining the training and testing features</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We remove the unnecessary columns that do not contain numerical entries such as </a:t>
            </a:r>
            <a:r>
              <a:rPr b="1" lang="en" sz="1300">
                <a:solidFill>
                  <a:schemeClr val="dk1"/>
                </a:solidFill>
              </a:rPr>
              <a:t>'sig_id'</a:t>
            </a:r>
            <a:r>
              <a:rPr lang="en" sz="1300">
                <a:solidFill>
                  <a:schemeClr val="dk1"/>
                </a:solidFill>
              </a:rPr>
              <a:t>, </a:t>
            </a:r>
            <a:r>
              <a:rPr b="1" lang="en" sz="1300">
                <a:solidFill>
                  <a:schemeClr val="dk1"/>
                </a:solidFill>
              </a:rPr>
              <a:t>'cp_type'</a:t>
            </a:r>
            <a:r>
              <a:rPr lang="en" sz="1300">
                <a:solidFill>
                  <a:schemeClr val="dk1"/>
                </a:solidFill>
              </a:rPr>
              <a:t>.</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Now we merge the training and training targets scored columns. </a:t>
            </a:r>
            <a:endParaRPr sz="1300">
              <a:solidFill>
                <a:schemeClr val="dk1"/>
              </a:solidFill>
            </a:endParaRPr>
          </a:p>
          <a:p>
            <a:pPr indent="-311150" lvl="0" marL="457200" rtl="0" algn="just">
              <a:spcBef>
                <a:spcPts val="0"/>
              </a:spcBef>
              <a:spcAft>
                <a:spcPts val="0"/>
              </a:spcAft>
              <a:buClr>
                <a:schemeClr val="dk1"/>
              </a:buClr>
              <a:buSzPts val="1300"/>
              <a:buAutoNum type="arabicPeriod"/>
            </a:pPr>
            <a:r>
              <a:rPr lang="en" sz="1300">
                <a:solidFill>
                  <a:schemeClr val="dk1"/>
                </a:solidFill>
              </a:rPr>
              <a:t>This is followed by removing the rows with </a:t>
            </a:r>
            <a:r>
              <a:rPr b="1" lang="en" sz="1300">
                <a:solidFill>
                  <a:schemeClr val="dk1"/>
                </a:solidFill>
              </a:rPr>
              <a:t>cp_type</a:t>
            </a:r>
            <a:r>
              <a:rPr lang="en" sz="1300">
                <a:solidFill>
                  <a:schemeClr val="dk1"/>
                </a:solidFill>
              </a:rPr>
              <a:t> as </a:t>
            </a:r>
            <a:r>
              <a:rPr b="1" lang="en" sz="1300">
                <a:solidFill>
                  <a:schemeClr val="dk1"/>
                </a:solidFill>
              </a:rPr>
              <a:t>ctl_vehicle</a:t>
            </a:r>
            <a:r>
              <a:rPr lang="en" sz="1300">
                <a:solidFill>
                  <a:schemeClr val="dk1"/>
                </a:solidFill>
              </a:rPr>
              <a:t>  since control perturbations have no MoAs.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Used</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Char char="●"/>
            </a:pPr>
            <a:r>
              <a:rPr lang="en" sz="1500">
                <a:solidFill>
                  <a:schemeClr val="dk1"/>
                </a:solidFill>
              </a:rPr>
              <a:t>We are going to solve the problem by developing a 15 layer neural network that can help us with a wide variety of features we have in this problem.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We are going to be using a simple feed-forward network. </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These layers are </a:t>
            </a:r>
            <a:endParaRPr sz="1500">
              <a:solidFill>
                <a:schemeClr val="dk1"/>
              </a:solidFill>
            </a:endParaRPr>
          </a:p>
          <a:p>
            <a:pPr indent="-323850" lvl="1" marL="914400" rtl="0" algn="just">
              <a:spcBef>
                <a:spcPts val="0"/>
              </a:spcBef>
              <a:spcAft>
                <a:spcPts val="0"/>
              </a:spcAft>
              <a:buClr>
                <a:schemeClr val="dk1"/>
              </a:buClr>
              <a:buSzPts val="1500"/>
              <a:buChar char="○"/>
            </a:pPr>
            <a:r>
              <a:rPr lang="en" sz="1500">
                <a:solidFill>
                  <a:schemeClr val="dk1"/>
                </a:solidFill>
              </a:rPr>
              <a:t>BatchNorm1d: This applies batch normalization over a 2D input.</a:t>
            </a:r>
            <a:endParaRPr sz="1500">
              <a:solidFill>
                <a:schemeClr val="dk1"/>
              </a:solidFill>
            </a:endParaRPr>
          </a:p>
          <a:p>
            <a:pPr indent="-323850" lvl="1" marL="914400" rtl="0" algn="just">
              <a:spcBef>
                <a:spcPts val="0"/>
              </a:spcBef>
              <a:spcAft>
                <a:spcPts val="0"/>
              </a:spcAft>
              <a:buClr>
                <a:schemeClr val="dk1"/>
              </a:buClr>
              <a:buSzPts val="1500"/>
              <a:buChar char="○"/>
            </a:pPr>
            <a:r>
              <a:rPr lang="en" sz="1500">
                <a:solidFill>
                  <a:schemeClr val="dk1"/>
                </a:solidFill>
              </a:rPr>
              <a:t>Dropout: For regularization purposes</a:t>
            </a:r>
            <a:endParaRPr sz="1500">
              <a:solidFill>
                <a:schemeClr val="dk1"/>
              </a:solidFill>
            </a:endParaRPr>
          </a:p>
          <a:p>
            <a:pPr indent="-323850" lvl="1" marL="914400" rtl="0" algn="just">
              <a:spcBef>
                <a:spcPts val="0"/>
              </a:spcBef>
              <a:spcAft>
                <a:spcPts val="0"/>
              </a:spcAft>
              <a:buClr>
                <a:schemeClr val="dk1"/>
              </a:buClr>
              <a:buSzPts val="1500"/>
              <a:buChar char="○"/>
            </a:pPr>
            <a:r>
              <a:rPr lang="en" sz="1500">
                <a:solidFill>
                  <a:schemeClr val="dk1"/>
                </a:solidFill>
              </a:rPr>
              <a:t>Weight_norm: For weight normalization (faster than batch normalization)</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Using PyTorch we can easily model this.</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We are going to pass this neural network model to our training function along with an optimizer and scheduler.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chemeClr val="dk1"/>
                </a:solidFill>
              </a:rPr>
              <a:t>It is important to note that we have a lot of features and our dimensions are really large. In order to tackle this problem, we are going to deploy regularization techniques. The techniques of </a:t>
            </a:r>
            <a:r>
              <a:rPr i="1" lang="en" sz="1300">
                <a:solidFill>
                  <a:schemeClr val="dk1"/>
                </a:solidFill>
              </a:rPr>
              <a:t>regularization</a:t>
            </a:r>
            <a:r>
              <a:rPr lang="en" sz="1300">
                <a:solidFill>
                  <a:schemeClr val="dk1"/>
                </a:solidFill>
              </a:rPr>
              <a:t> that we are going to start with are:</a:t>
            </a:r>
            <a:endParaRPr sz="1300">
              <a:solidFill>
                <a:schemeClr val="dk1"/>
              </a:solidFill>
            </a:endParaRPr>
          </a:p>
          <a:p>
            <a:pPr indent="0" lvl="0" marL="457200" rtl="0" algn="just">
              <a:spcBef>
                <a:spcPts val="0"/>
              </a:spcBef>
              <a:spcAft>
                <a:spcPts val="0"/>
              </a:spcAft>
              <a:buNone/>
            </a:pPr>
            <a:r>
              <a:t/>
            </a:r>
            <a:endParaRPr b="1" sz="1300">
              <a:solidFill>
                <a:schemeClr val="dk1"/>
              </a:solidFill>
            </a:endParaRPr>
          </a:p>
          <a:p>
            <a:pPr indent="-311150" lvl="0" marL="457200" rtl="0" algn="just">
              <a:spcBef>
                <a:spcPts val="0"/>
              </a:spcBef>
              <a:spcAft>
                <a:spcPts val="0"/>
              </a:spcAft>
              <a:buClr>
                <a:schemeClr val="dk1"/>
              </a:buClr>
              <a:buSzPts val="1300"/>
              <a:buChar char="●"/>
            </a:pPr>
            <a:r>
              <a:rPr b="1" lang="en" sz="1300">
                <a:solidFill>
                  <a:schemeClr val="dk1"/>
                </a:solidFill>
              </a:rPr>
              <a:t>Batch Normalization:</a:t>
            </a:r>
            <a:endParaRPr b="1" sz="1300">
              <a:solidFill>
                <a:schemeClr val="dk1"/>
              </a:solidFill>
            </a:endParaRPr>
          </a:p>
          <a:p>
            <a:pPr indent="0" lvl="0" marL="0" rtl="0" algn="just">
              <a:spcBef>
                <a:spcPts val="0"/>
              </a:spcBef>
              <a:spcAft>
                <a:spcPts val="0"/>
              </a:spcAft>
              <a:buClr>
                <a:schemeClr val="dk1"/>
              </a:buClr>
              <a:buSzPts val="1100"/>
              <a:buFont typeface="Arial"/>
              <a:buNone/>
            </a:pPr>
            <a:r>
              <a:t/>
            </a:r>
            <a:endParaRPr b="1" i="1" sz="1300">
              <a:solidFill>
                <a:schemeClr val="dk1"/>
              </a:solidFill>
            </a:endParaRPr>
          </a:p>
          <a:p>
            <a:pPr indent="0" lvl="0" marL="457200" rtl="0" algn="just">
              <a:spcBef>
                <a:spcPts val="0"/>
              </a:spcBef>
              <a:spcAft>
                <a:spcPts val="0"/>
              </a:spcAft>
              <a:buClr>
                <a:schemeClr val="dk1"/>
              </a:buClr>
              <a:buSzPts val="1100"/>
              <a:buFont typeface="Arial"/>
              <a:buNone/>
            </a:pPr>
            <a:r>
              <a:rPr lang="en" sz="1300">
                <a:solidFill>
                  <a:schemeClr val="dk1"/>
                </a:solidFill>
              </a:rPr>
              <a:t>Applying batch normalization is done to standardize the input for each mini-batches and will help reduce the number of epochs for which the training is done. This limits the covariate shift (</a:t>
            </a:r>
            <a:r>
              <a:rPr i="1" lang="en" sz="1300">
                <a:solidFill>
                  <a:schemeClr val="dk1"/>
                </a:solidFill>
              </a:rPr>
              <a:t>this is the value by which the hidden layer values shift around</a:t>
            </a:r>
            <a:r>
              <a:rPr lang="en" sz="1300">
                <a:solidFill>
                  <a:schemeClr val="dk1"/>
                </a:solidFill>
              </a:rPr>
              <a:t>) and allows to learn from a more stable set of data. Sometimes, it also allows for a higher learning rate. This is also used for regularization and helps reduce overfitting. Generally, if batch normalization is used, you can use a smaller dropout, which in turn means that lesser layers can be lost in every step.</a:t>
            </a:r>
            <a:endParaRPr sz="1300">
              <a:solidFill>
                <a:schemeClr val="dk1"/>
              </a:solidFill>
            </a:endParaRPr>
          </a:p>
          <a:p>
            <a:pPr indent="0" lvl="0" marL="0" rtl="0" algn="just">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Regularization </a:t>
            </a:r>
            <a:r>
              <a:rPr lang="en" sz="1400"/>
              <a:t>contd...</a:t>
            </a:r>
            <a:endParaRPr sz="14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Char char="●"/>
            </a:pPr>
            <a:r>
              <a:rPr b="1" lang="en" sz="1300">
                <a:solidFill>
                  <a:schemeClr val="dk1"/>
                </a:solidFill>
              </a:rPr>
              <a:t>D</a:t>
            </a:r>
            <a:r>
              <a:rPr b="1" lang="en" sz="1300">
                <a:solidFill>
                  <a:schemeClr val="dk1"/>
                </a:solidFill>
              </a:rPr>
              <a:t>ropout layers:</a:t>
            </a:r>
            <a:endParaRPr b="1" sz="1300">
              <a:solidFill>
                <a:schemeClr val="dk1"/>
              </a:solidFill>
            </a:endParaRPr>
          </a:p>
          <a:p>
            <a:pPr indent="0" lvl="0" marL="0" rtl="0" algn="just">
              <a:spcBef>
                <a:spcPts val="0"/>
              </a:spcBef>
              <a:spcAft>
                <a:spcPts val="0"/>
              </a:spcAft>
              <a:buClr>
                <a:schemeClr val="dk1"/>
              </a:buClr>
              <a:buSzPts val="1100"/>
              <a:buFont typeface="Arial"/>
              <a:buNone/>
            </a:pPr>
            <a:r>
              <a:t/>
            </a:r>
            <a:endParaRPr b="1" i="1" sz="1300">
              <a:solidFill>
                <a:schemeClr val="dk1"/>
              </a:solidFill>
            </a:endParaRPr>
          </a:p>
          <a:p>
            <a:pPr indent="0" lvl="0" marL="457200" rtl="0" algn="just">
              <a:spcBef>
                <a:spcPts val="0"/>
              </a:spcBef>
              <a:spcAft>
                <a:spcPts val="0"/>
              </a:spcAft>
              <a:buClr>
                <a:schemeClr val="dk1"/>
              </a:buClr>
              <a:buSzPts val="1100"/>
              <a:buFont typeface="Arial"/>
              <a:buNone/>
            </a:pPr>
            <a:r>
              <a:rPr lang="en" sz="1300">
                <a:solidFill>
                  <a:schemeClr val="dk1"/>
                </a:solidFill>
              </a:rPr>
              <a:t>For regularization purposes, the dropout is set by setting a probability. Random neural networks are picked at a probability, say </a:t>
            </a:r>
            <a:r>
              <a:rPr b="1" i="1" lang="en" sz="1300">
                <a:solidFill>
                  <a:schemeClr val="dk1"/>
                </a:solidFill>
              </a:rPr>
              <a:t>p</a:t>
            </a:r>
            <a:r>
              <a:rPr lang="en" sz="1300">
                <a:solidFill>
                  <a:schemeClr val="dk1"/>
                </a:solidFill>
              </a:rPr>
              <a:t>, or dropped at a probability of </a:t>
            </a:r>
            <a:r>
              <a:rPr b="1" i="1" lang="en" sz="1300">
                <a:solidFill>
                  <a:schemeClr val="dk1"/>
                </a:solidFill>
              </a:rPr>
              <a:t>1-p</a:t>
            </a:r>
            <a:r>
              <a:rPr lang="en" sz="1300">
                <a:solidFill>
                  <a:schemeClr val="dk1"/>
                </a:solidFill>
              </a:rPr>
              <a:t>. This is essential to prevent overfitting of the model and also reduces the computation time. A fully connected neural network, if run without dropout will start forming dependencies between each other and this can lead to overfitting, which is not favorable.</a:t>
            </a:r>
            <a:endParaRPr sz="1300">
              <a:solidFill>
                <a:schemeClr val="dk1"/>
              </a:solidFill>
            </a:endParaRPr>
          </a:p>
          <a:p>
            <a:pPr indent="0" lvl="0" marL="0" rtl="0" algn="just">
              <a:spcBef>
                <a:spcPts val="0"/>
              </a:spcBef>
              <a:spcAft>
                <a:spcPts val="0"/>
              </a:spcAft>
              <a:buClr>
                <a:schemeClr val="dk1"/>
              </a:buClr>
              <a:buSzPts val="1100"/>
              <a:buFont typeface="Arial"/>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b="1" lang="en" sz="1300">
                <a:solidFill>
                  <a:schemeClr val="dk1"/>
                </a:solidFill>
              </a:rPr>
              <a:t>PCA:</a:t>
            </a:r>
            <a:endParaRPr b="1" sz="1300">
              <a:solidFill>
                <a:schemeClr val="dk1"/>
              </a:solidFill>
            </a:endParaRPr>
          </a:p>
          <a:p>
            <a:pPr indent="0" lvl="0" marL="0" rtl="0" algn="just">
              <a:spcBef>
                <a:spcPts val="0"/>
              </a:spcBef>
              <a:spcAft>
                <a:spcPts val="0"/>
              </a:spcAft>
              <a:buClr>
                <a:schemeClr val="dk1"/>
              </a:buClr>
              <a:buSzPts val="1100"/>
              <a:buFont typeface="Arial"/>
              <a:buNone/>
            </a:pPr>
            <a:r>
              <a:t/>
            </a:r>
            <a:endParaRPr b="1" i="1" sz="1300">
              <a:solidFill>
                <a:schemeClr val="dk1"/>
              </a:solidFill>
            </a:endParaRPr>
          </a:p>
          <a:p>
            <a:pPr indent="0" lvl="0" marL="457200" rtl="0" algn="just">
              <a:spcBef>
                <a:spcPts val="0"/>
              </a:spcBef>
              <a:spcAft>
                <a:spcPts val="0"/>
              </a:spcAft>
              <a:buClr>
                <a:schemeClr val="dk1"/>
              </a:buClr>
              <a:buSzPts val="1100"/>
              <a:buFont typeface="Arial"/>
              <a:buNone/>
            </a:pPr>
            <a:r>
              <a:rPr lang="en" sz="1300">
                <a:solidFill>
                  <a:schemeClr val="dk1"/>
                </a:solidFill>
              </a:rPr>
              <a:t>Besides this PCA is also applied during the dataset preparation, which can help with dimensionality reduction and can run the program faster. Doing PCA reduces the dimensions, but it can still capture the characteristics of the data.</a:t>
            </a:r>
            <a:endParaRPr sz="13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Hyperparameters</a:t>
            </a:r>
            <a:endParaRPr/>
          </a:p>
        </p:txBody>
      </p:sp>
      <p:sp>
        <p:nvSpPr>
          <p:cNvPr id="108" name="Google Shape;108;p21"/>
          <p:cNvSpPr txBox="1"/>
          <p:nvPr>
            <p:ph idx="1" type="body"/>
          </p:nvPr>
        </p:nvSpPr>
        <p:spPr>
          <a:xfrm>
            <a:off x="311700" y="1152475"/>
            <a:ext cx="378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parameters define the model and can be tuned in many different ways.</a:t>
            </a:r>
            <a:endParaRPr/>
          </a:p>
          <a:p>
            <a:pPr indent="0" lvl="0" marL="0" rtl="0" algn="l">
              <a:spcBef>
                <a:spcPts val="1600"/>
              </a:spcBef>
              <a:spcAft>
                <a:spcPts val="1600"/>
              </a:spcAft>
              <a:buNone/>
            </a:pPr>
            <a:r>
              <a:rPr lang="en"/>
              <a:t>The detailed explanation of each of the parameter is provided in the project report.</a:t>
            </a:r>
            <a:endParaRPr/>
          </a:p>
        </p:txBody>
      </p:sp>
      <p:graphicFrame>
        <p:nvGraphicFramePr>
          <p:cNvPr id="109" name="Google Shape;109;p21"/>
          <p:cNvGraphicFramePr/>
          <p:nvPr/>
        </p:nvGraphicFramePr>
        <p:xfrm>
          <a:off x="4636475" y="260338"/>
          <a:ext cx="3000000" cy="3000000"/>
        </p:xfrm>
        <a:graphic>
          <a:graphicData uri="http://schemas.openxmlformats.org/drawingml/2006/table">
            <a:tbl>
              <a:tblPr>
                <a:noFill/>
                <a:tableStyleId>{4AE76F0A-E459-4B80-BAAB-A8E67CF63D3C}</a:tableStyleId>
              </a:tblPr>
              <a:tblGrid>
                <a:gridCol w="1981200"/>
                <a:gridCol w="1981200"/>
              </a:tblGrid>
              <a:tr h="179325">
                <a:tc>
                  <a:txBody>
                    <a:bodyPr/>
                    <a:lstStyle/>
                    <a:p>
                      <a:pPr indent="0" lvl="0" marL="0" rtl="0" algn="ctr">
                        <a:spcBef>
                          <a:spcPts val="0"/>
                        </a:spcBef>
                        <a:spcAft>
                          <a:spcPts val="0"/>
                        </a:spcAft>
                        <a:buNone/>
                      </a:pPr>
                      <a:r>
                        <a:rPr b="1" lang="en" sz="1300"/>
                        <a:t>Hyperparameter</a:t>
                      </a:r>
                      <a:endParaRPr b="1" sz="1300"/>
                    </a:p>
                  </a:txBody>
                  <a:tcPr marT="63500" marB="63500" marR="63500" marL="63500"/>
                </a:tc>
                <a:tc>
                  <a:txBody>
                    <a:bodyPr/>
                    <a:lstStyle/>
                    <a:p>
                      <a:pPr indent="0" lvl="0" marL="0" rtl="0" algn="ctr">
                        <a:spcBef>
                          <a:spcPts val="0"/>
                        </a:spcBef>
                        <a:spcAft>
                          <a:spcPts val="0"/>
                        </a:spcAft>
                        <a:buNone/>
                      </a:pPr>
                      <a:r>
                        <a:rPr b="1" lang="en" sz="1300"/>
                        <a:t>Value</a:t>
                      </a:r>
                      <a:endParaRPr b="1" sz="1300"/>
                    </a:p>
                  </a:txBody>
                  <a:tcPr marT="63500" marB="63500" marR="63500" marL="63500"/>
                </a:tc>
              </a:tr>
              <a:tr h="398700">
                <a:tc>
                  <a:txBody>
                    <a:bodyPr/>
                    <a:lstStyle/>
                    <a:p>
                      <a:pPr indent="0" lvl="0" marL="0" rtl="0" algn="l">
                        <a:spcBef>
                          <a:spcPts val="0"/>
                        </a:spcBef>
                        <a:spcAft>
                          <a:spcPts val="0"/>
                        </a:spcAft>
                        <a:buNone/>
                      </a:pPr>
                      <a:r>
                        <a:rPr lang="en" sz="1100"/>
                        <a:t>Batch size</a:t>
                      </a:r>
                      <a:endParaRPr sz="1100"/>
                    </a:p>
                  </a:txBody>
                  <a:tcPr marT="63500" marB="63500" marR="63500" marL="63500"/>
                </a:tc>
                <a:tc>
                  <a:txBody>
                    <a:bodyPr/>
                    <a:lstStyle/>
                    <a:p>
                      <a:pPr indent="0" lvl="0" marL="0" rtl="0" algn="l">
                        <a:spcBef>
                          <a:spcPts val="0"/>
                        </a:spcBef>
                        <a:spcAft>
                          <a:spcPts val="0"/>
                        </a:spcAft>
                        <a:buNone/>
                      </a:pPr>
                      <a:r>
                        <a:rPr lang="en" sz="1100"/>
                        <a:t>64</a:t>
                      </a:r>
                      <a:endParaRPr sz="1100"/>
                    </a:p>
                  </a:txBody>
                  <a:tcPr marT="63500" marB="63500" marR="63500" marL="63500"/>
                </a:tc>
              </a:tr>
              <a:tr h="508375">
                <a:tc>
                  <a:txBody>
                    <a:bodyPr/>
                    <a:lstStyle/>
                    <a:p>
                      <a:pPr indent="0" lvl="0" marL="0" rtl="0" algn="l">
                        <a:spcBef>
                          <a:spcPts val="0"/>
                        </a:spcBef>
                        <a:spcAft>
                          <a:spcPts val="0"/>
                        </a:spcAft>
                        <a:buNone/>
                      </a:pPr>
                      <a:r>
                        <a:rPr lang="en" sz="1100"/>
                        <a:t>Learning rate</a:t>
                      </a:r>
                      <a:endParaRPr sz="1100"/>
                    </a:p>
                  </a:txBody>
                  <a:tcPr marT="63500" marB="63500" marR="63500" marL="63500"/>
                </a:tc>
                <a:tc>
                  <a:txBody>
                    <a:bodyPr/>
                    <a:lstStyle/>
                    <a:p>
                      <a:pPr indent="0" lvl="0" marL="0" rtl="0" algn="l">
                        <a:spcBef>
                          <a:spcPts val="0"/>
                        </a:spcBef>
                        <a:spcAft>
                          <a:spcPts val="0"/>
                        </a:spcAft>
                        <a:buNone/>
                      </a:pPr>
                      <a:r>
                        <a:rPr lang="en" sz="1100"/>
                        <a:t>0.001</a:t>
                      </a:r>
                      <a:endParaRPr sz="1100"/>
                    </a:p>
                  </a:txBody>
                  <a:tcPr marT="63500" marB="63500" marR="63500" marL="63500"/>
                </a:tc>
              </a:tr>
              <a:tr h="289000">
                <a:tc>
                  <a:txBody>
                    <a:bodyPr/>
                    <a:lstStyle/>
                    <a:p>
                      <a:pPr indent="0" lvl="0" marL="0" rtl="0" algn="l">
                        <a:spcBef>
                          <a:spcPts val="0"/>
                        </a:spcBef>
                        <a:spcAft>
                          <a:spcPts val="0"/>
                        </a:spcAft>
                        <a:buNone/>
                      </a:pPr>
                      <a:r>
                        <a:rPr lang="en" sz="1100"/>
                        <a:t>K folds</a:t>
                      </a:r>
                      <a:endParaRPr sz="1100"/>
                    </a:p>
                  </a:txBody>
                  <a:tcPr marT="63500" marB="63500" marR="63500" marL="63500"/>
                </a:tc>
                <a:tc>
                  <a:txBody>
                    <a:bodyPr/>
                    <a:lstStyle/>
                    <a:p>
                      <a:pPr indent="0" lvl="0" marL="0" rtl="0" algn="l">
                        <a:spcBef>
                          <a:spcPts val="0"/>
                        </a:spcBef>
                        <a:spcAft>
                          <a:spcPts val="0"/>
                        </a:spcAft>
                        <a:buNone/>
                      </a:pPr>
                      <a:r>
                        <a:rPr lang="en" sz="1100"/>
                        <a:t>3</a:t>
                      </a:r>
                      <a:endParaRPr sz="1100"/>
                    </a:p>
                  </a:txBody>
                  <a:tcPr marT="63500" marB="63500" marR="63500" marL="63500"/>
                </a:tc>
              </a:tr>
              <a:tr h="618050">
                <a:tc>
                  <a:txBody>
                    <a:bodyPr/>
                    <a:lstStyle/>
                    <a:p>
                      <a:pPr indent="0" lvl="0" marL="0" rtl="0" algn="l">
                        <a:spcBef>
                          <a:spcPts val="0"/>
                        </a:spcBef>
                        <a:spcAft>
                          <a:spcPts val="0"/>
                        </a:spcAft>
                        <a:buNone/>
                      </a:pPr>
                      <a:r>
                        <a:rPr lang="en" sz="1100"/>
                        <a:t>max_epochs</a:t>
                      </a:r>
                      <a:endParaRPr sz="1100"/>
                    </a:p>
                  </a:txBody>
                  <a:tcPr marT="63500" marB="63500" marR="63500" marL="63500"/>
                </a:tc>
                <a:tc>
                  <a:txBody>
                    <a:bodyPr/>
                    <a:lstStyle/>
                    <a:p>
                      <a:pPr indent="0" lvl="0" marL="0" rtl="0" algn="l">
                        <a:spcBef>
                          <a:spcPts val="0"/>
                        </a:spcBef>
                        <a:spcAft>
                          <a:spcPts val="0"/>
                        </a:spcAft>
                        <a:buNone/>
                      </a:pPr>
                      <a:r>
                        <a:rPr lang="en" sz="1100"/>
                        <a:t>15</a:t>
                      </a:r>
                      <a:endParaRPr sz="1100"/>
                    </a:p>
                  </a:txBody>
                  <a:tcPr marT="63500" marB="63500" marR="63500" marL="63500"/>
                </a:tc>
              </a:tr>
              <a:tr h="837425">
                <a:tc>
                  <a:txBody>
                    <a:bodyPr/>
                    <a:lstStyle/>
                    <a:p>
                      <a:pPr indent="0" lvl="0" marL="0" rtl="0" algn="l">
                        <a:spcBef>
                          <a:spcPts val="0"/>
                        </a:spcBef>
                        <a:spcAft>
                          <a:spcPts val="0"/>
                        </a:spcAft>
                        <a:buNone/>
                      </a:pPr>
                      <a:r>
                        <a:rPr lang="en" sz="1100"/>
                        <a:t>weight_decay</a:t>
                      </a:r>
                      <a:endParaRPr sz="1100"/>
                    </a:p>
                  </a:txBody>
                  <a:tcPr marT="63500" marB="63500" marR="63500" marL="63500"/>
                </a:tc>
                <a:tc>
                  <a:txBody>
                    <a:bodyPr/>
                    <a:lstStyle/>
                    <a:p>
                      <a:pPr indent="0" lvl="0" marL="0" rtl="0" algn="l">
                        <a:spcBef>
                          <a:spcPts val="0"/>
                        </a:spcBef>
                        <a:spcAft>
                          <a:spcPts val="0"/>
                        </a:spcAft>
                        <a:buNone/>
                      </a:pPr>
                      <a:r>
                        <a:rPr lang="en" sz="1100"/>
                        <a:t>0.00005</a:t>
                      </a:r>
                      <a:endParaRPr sz="1100"/>
                    </a:p>
                  </a:txBody>
                  <a:tcPr marT="63500" marB="63500" marR="63500" marL="63500"/>
                </a:tc>
              </a:tr>
              <a:tr h="618050">
                <a:tc>
                  <a:txBody>
                    <a:bodyPr/>
                    <a:lstStyle/>
                    <a:p>
                      <a:pPr indent="0" lvl="0" marL="0" rtl="0" algn="l">
                        <a:spcBef>
                          <a:spcPts val="0"/>
                        </a:spcBef>
                        <a:spcAft>
                          <a:spcPts val="0"/>
                        </a:spcAft>
                        <a:buNone/>
                      </a:pPr>
                      <a:r>
                        <a:rPr lang="en" sz="1100"/>
                        <a:t>num_features</a:t>
                      </a:r>
                      <a:endParaRPr sz="1100"/>
                    </a:p>
                  </a:txBody>
                  <a:tcPr marT="63500" marB="63500" marR="63500" marL="63500"/>
                </a:tc>
                <a:tc>
                  <a:txBody>
                    <a:bodyPr/>
                    <a:lstStyle/>
                    <a:p>
                      <a:pPr indent="0" lvl="0" marL="0" rtl="0" algn="l">
                        <a:spcBef>
                          <a:spcPts val="0"/>
                        </a:spcBef>
                        <a:spcAft>
                          <a:spcPts val="0"/>
                        </a:spcAft>
                        <a:buNone/>
                      </a:pPr>
                      <a:r>
                        <a:rPr lang="en" sz="1100"/>
                        <a:t>880</a:t>
                      </a:r>
                      <a:endParaRPr sz="1100"/>
                    </a:p>
                  </a:txBody>
                  <a:tcPr marT="63500" marB="63500" marR="63500" marL="63500"/>
                </a:tc>
              </a:tr>
              <a:tr h="508375">
                <a:tc>
                  <a:txBody>
                    <a:bodyPr/>
                    <a:lstStyle/>
                    <a:p>
                      <a:pPr indent="0" lvl="0" marL="0" rtl="0" algn="l">
                        <a:spcBef>
                          <a:spcPts val="0"/>
                        </a:spcBef>
                        <a:spcAft>
                          <a:spcPts val="0"/>
                        </a:spcAft>
                        <a:buNone/>
                      </a:pPr>
                      <a:r>
                        <a:rPr lang="en" sz="1100"/>
                        <a:t>num_targets</a:t>
                      </a:r>
                      <a:endParaRPr sz="1100"/>
                    </a:p>
                  </a:txBody>
                  <a:tcPr marT="63500" marB="63500" marR="63500" marL="63500"/>
                </a:tc>
                <a:tc>
                  <a:txBody>
                    <a:bodyPr/>
                    <a:lstStyle/>
                    <a:p>
                      <a:pPr indent="0" lvl="0" marL="0" rtl="0" algn="l">
                        <a:spcBef>
                          <a:spcPts val="0"/>
                        </a:spcBef>
                        <a:spcAft>
                          <a:spcPts val="0"/>
                        </a:spcAft>
                        <a:buNone/>
                      </a:pPr>
                      <a:r>
                        <a:rPr lang="en" sz="1100"/>
                        <a:t>206</a:t>
                      </a:r>
                      <a:endParaRPr sz="1100"/>
                    </a:p>
                  </a:txBody>
                  <a:tcPr marT="63500" marB="63500" marR="63500" marL="63500"/>
                </a:tc>
              </a:tr>
              <a:tr h="508375">
                <a:tc>
                  <a:txBody>
                    <a:bodyPr/>
                    <a:lstStyle/>
                    <a:p>
                      <a:pPr indent="0" lvl="0" marL="0" rtl="0" algn="l">
                        <a:spcBef>
                          <a:spcPts val="0"/>
                        </a:spcBef>
                        <a:spcAft>
                          <a:spcPts val="0"/>
                        </a:spcAft>
                        <a:buNone/>
                      </a:pPr>
                      <a:r>
                        <a:rPr lang="en" sz="1100"/>
                        <a:t>hidden_size</a:t>
                      </a:r>
                      <a:endParaRPr sz="1100"/>
                    </a:p>
                  </a:txBody>
                  <a:tcPr marT="63500" marB="63500" marR="63500" marL="63500"/>
                </a:tc>
                <a:tc>
                  <a:txBody>
                    <a:bodyPr/>
                    <a:lstStyle/>
                    <a:p>
                      <a:pPr indent="0" lvl="0" marL="0" rtl="0" algn="l">
                        <a:spcBef>
                          <a:spcPts val="0"/>
                        </a:spcBef>
                        <a:spcAft>
                          <a:spcPts val="0"/>
                        </a:spcAft>
                        <a:buNone/>
                      </a:pPr>
                      <a:r>
                        <a:rPr lang="en" sz="1100"/>
                        <a:t>1024</a:t>
                      </a:r>
                      <a:endParaRPr sz="11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