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8" r:id="rId2"/>
    <p:sldId id="257" r:id="rId3"/>
    <p:sldId id="280" r:id="rId4"/>
    <p:sldId id="258" r:id="rId5"/>
    <p:sldId id="276" r:id="rId6"/>
    <p:sldId id="259" r:id="rId7"/>
    <p:sldId id="260" r:id="rId8"/>
    <p:sldId id="261" r:id="rId9"/>
    <p:sldId id="275" r:id="rId10"/>
    <p:sldId id="277" r:id="rId11"/>
    <p:sldId id="262" r:id="rId12"/>
    <p:sldId id="263" r:id="rId13"/>
    <p:sldId id="264" r:id="rId14"/>
    <p:sldId id="268" r:id="rId15"/>
    <p:sldId id="265" r:id="rId16"/>
    <p:sldId id="279" r:id="rId17"/>
    <p:sldId id="281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8C385-25E6-4C22-A02D-9A7268D27F5A}" v="3" dt="2025-05-19T16:04:33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Singh" userId="3e23872ea71d9223" providerId="LiveId" clId="{D008C385-25E6-4C22-A02D-9A7268D27F5A}"/>
    <pc:docChg chg="undo custSel addSld modSld sldOrd">
      <pc:chgData name="Yash Singh" userId="3e23872ea71d9223" providerId="LiveId" clId="{D008C385-25E6-4C22-A02D-9A7268D27F5A}" dt="2025-05-19T16:04:16.683" v="104" actId="1076"/>
      <pc:docMkLst>
        <pc:docMk/>
      </pc:docMkLst>
      <pc:sldChg chg="modSp mod">
        <pc:chgData name="Yash Singh" userId="3e23872ea71d9223" providerId="LiveId" clId="{D008C385-25E6-4C22-A02D-9A7268D27F5A}" dt="2025-05-19T16:04:16.683" v="104" actId="1076"/>
        <pc:sldMkLst>
          <pc:docMk/>
          <pc:sldMk cId="2856357337" sldId="268"/>
        </pc:sldMkLst>
        <pc:spChg chg="mod">
          <ac:chgData name="Yash Singh" userId="3e23872ea71d9223" providerId="LiveId" clId="{D008C385-25E6-4C22-A02D-9A7268D27F5A}" dt="2025-05-19T16:04:16.683" v="104" actId="1076"/>
          <ac:spMkLst>
            <pc:docMk/>
            <pc:sldMk cId="2856357337" sldId="268"/>
            <ac:spMk id="5" creationId="{00000000-0000-0000-0000-000000000000}"/>
          </ac:spMkLst>
        </pc:spChg>
      </pc:sldChg>
      <pc:sldChg chg="modSp mod">
        <pc:chgData name="Yash Singh" userId="3e23872ea71d9223" providerId="LiveId" clId="{D008C385-25E6-4C22-A02D-9A7268D27F5A}" dt="2025-05-19T14:04:45.515" v="39" actId="2711"/>
        <pc:sldMkLst>
          <pc:docMk/>
          <pc:sldMk cId="0" sldId="278"/>
        </pc:sldMkLst>
        <pc:spChg chg="mod">
          <ac:chgData name="Yash Singh" userId="3e23872ea71d9223" providerId="LiveId" clId="{D008C385-25E6-4C22-A02D-9A7268D27F5A}" dt="2025-05-19T14:04:45.515" v="39" actId="2711"/>
          <ac:spMkLst>
            <pc:docMk/>
            <pc:sldMk cId="0" sldId="278"/>
            <ac:spMk id="8" creationId="{00000000-0000-0000-0000-000000000000}"/>
          </ac:spMkLst>
        </pc:spChg>
        <pc:spChg chg="mod">
          <ac:chgData name="Yash Singh" userId="3e23872ea71d9223" providerId="LiveId" clId="{D008C385-25E6-4C22-A02D-9A7268D27F5A}" dt="2025-05-19T14:03:25.020" v="18" actId="20577"/>
          <ac:spMkLst>
            <pc:docMk/>
            <pc:sldMk cId="0" sldId="278"/>
            <ac:spMk id="91" creationId="{00000000-0000-0000-0000-000000000000}"/>
          </ac:spMkLst>
        </pc:spChg>
      </pc:sldChg>
      <pc:sldChg chg="addSp delSp modSp add mod ord">
        <pc:chgData name="Yash Singh" userId="3e23872ea71d9223" providerId="LiveId" clId="{D008C385-25E6-4C22-A02D-9A7268D27F5A}" dt="2025-05-19T14:07:38.474" v="101" actId="14100"/>
        <pc:sldMkLst>
          <pc:docMk/>
          <pc:sldMk cId="3700405715" sldId="281"/>
        </pc:sldMkLst>
        <pc:spChg chg="del">
          <ac:chgData name="Yash Singh" userId="3e23872ea71d9223" providerId="LiveId" clId="{D008C385-25E6-4C22-A02D-9A7268D27F5A}" dt="2025-05-19T14:07:26.230" v="96" actId="478"/>
          <ac:spMkLst>
            <pc:docMk/>
            <pc:sldMk cId="3700405715" sldId="281"/>
            <ac:spMk id="5" creationId="{052382B7-803F-F443-5B36-DCDE243ED46F}"/>
          </ac:spMkLst>
        </pc:spChg>
        <pc:spChg chg="mod">
          <ac:chgData name="Yash Singh" userId="3e23872ea71d9223" providerId="LiveId" clId="{D008C385-25E6-4C22-A02D-9A7268D27F5A}" dt="2025-05-19T14:06:24.432" v="95" actId="20577"/>
          <ac:spMkLst>
            <pc:docMk/>
            <pc:sldMk cId="3700405715" sldId="281"/>
            <ac:spMk id="114" creationId="{807E96F8-ADE6-A531-6204-E35C25DB1A75}"/>
          </ac:spMkLst>
        </pc:spChg>
        <pc:picChg chg="add mod">
          <ac:chgData name="Yash Singh" userId="3e23872ea71d9223" providerId="LiveId" clId="{D008C385-25E6-4C22-A02D-9A7268D27F5A}" dt="2025-05-19T14:07:38.474" v="101" actId="14100"/>
          <ac:picMkLst>
            <pc:docMk/>
            <pc:sldMk cId="3700405715" sldId="281"/>
            <ac:picMk id="3" creationId="{8FEFDF72-E343-92C7-E748-80BB5E60C8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487C1F3F-DF70-C2D6-F95A-3414A7D4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F3288CD4-46E4-6C3B-DB68-B9CDE3B545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46B7CD74-F0C4-0F96-1C25-6E9266A9F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84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45B202CD-A288-D7D1-FBF1-6F32BF53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647FF493-F4A3-CE28-73F4-52BBD1571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36785453-AD3D-DA49-0F9C-5925C95BCF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22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vindchaudhary69/E-Vaul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5.0239090" TargetMode="External"/><Relationship Id="rId7" Type="http://schemas.openxmlformats.org/officeDocument/2006/relationships/hyperlink" Target="https://dl.acm.org/doi/abs/10.1145/3675888.36761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prems.com/uploadedfiles/paper/issue_4_april_2024/33256/final/fin_ijprems1713160202.pdf" TargetMode="External"/><Relationship Id="rId5" Type="http://schemas.openxmlformats.org/officeDocument/2006/relationships/hyperlink" Target="https://doi.org/10.48550/arXiv.2403.01186" TargetMode="External"/><Relationship Id="rId4" Type="http://schemas.openxmlformats.org/officeDocument/2006/relationships/hyperlink" Target="https://ieeexplore.ieee.org/document/1057492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CCDS60734.2024.10560457" TargetMode="External"/><Relationship Id="rId7" Type="http://schemas.openxmlformats.org/officeDocument/2006/relationships/hyperlink" Target="https://doi.org/10.1016/j.future.2019.12.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vcir.2019.102741" TargetMode="External"/><Relationship Id="rId5" Type="http://schemas.openxmlformats.org/officeDocument/2006/relationships/hyperlink" Target="https://doi.org/10.1177/1550147721999616" TargetMode="External"/><Relationship Id="rId4" Type="http://schemas.openxmlformats.org/officeDocument/2006/relationships/hyperlink" Target="https://doi.org/10.1109/ETNCC63262.2024.1076751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PSCS_7: Developing a Blockchain-Based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eVault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Legal Records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CBC-03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3017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20211CBC0006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20211CBC0029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20211CBC0048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20221LBC0003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GOVIND CHAUDHARY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YASH SINGH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AMITH GOWDA 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SHOAIB ABDULLA KHAJI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Ramamurthy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Ketha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VIVA-VOCE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Bachelor of Technology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Pravinth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r. Ramamurthy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Ketha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Mr. Md Ziaur Rahman and Dr. Sampath A K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Platform: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Ethereum (for smart contract execution).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 Development: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Solidity for writing and deploying smart contracts.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Framework: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Flask (Python) for API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Framework: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 for building user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Web3 Libraries: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Web3.js or Ethers.js for blockchain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PostgreSQL or MongoDB for metadata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System: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IPFS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System) for decentralized document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Security: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JWT (JSON Web Tokens) for authentication and encryption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 for collaborative development and source code management.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91BA49-E7D2-7558-6C02-EB0FED4853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324" y="1143000"/>
            <a:ext cx="853495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1C8C54-5AE1-5A37-1CEC-05B2F3FDD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572786"/>
            <a:ext cx="10668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functional blockchain-based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eVault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prototype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key features like document upload, retrieval, and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ensure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access control and document 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React.js 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allows lawyers, judges, and clients to interact with legal records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design document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outlining system architecture, smart contract logic, and integration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highlighting market potential, revenue models, and legal industry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 and trust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legal system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eliminating document tampering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 of legal documents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delays in case proceedings.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scalable 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ready for real-world implementation and expansion. 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blockchain-based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eVault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will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revolutionize legal record-keeping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ensuring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security, transparency, and accessibility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leveraging Ethereum and smart contracts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the system will provide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immutable record storage and access control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integration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IPFS for decentralized storage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ensures that legal documents remain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tamper-proof and accessible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Smart contract-based permissions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will prevent unauthorized access,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enhancing security and privacy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React.js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-based 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will offer an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intuitive interface for all stakeholders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system’s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interoperability with existing legal databases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ensures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seamless adoption and efficiency improvements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has the potential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reduce legal processing times and costs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making legal services more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accessible and efficient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Overall,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eVault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represents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significant advancement in legal technology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driving digital transformation in the justice sector.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IN">
                <a:hlinkClick r:id="rId3"/>
              </a:rPr>
              <a:t>E-vault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AD281-C774-0982-E2C0-E09546A2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" y="1156188"/>
            <a:ext cx="10668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Ismail, F. S. M.,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Baheti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Kurani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S., Sharma, O., Goyal, S., &amp; Thakur, 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(2024, November). Blockchain-based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legal records: A framework for review.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AIP Conference Proceedings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3214(1). AIP Publishing.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https://doi.org/10.1063/5.0239090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Rajesh, M. V., Navya, V.,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Konjarla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Birada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(2024, June). Blockchain-based e-vault for Legal Records.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3rd International Conference on Applied Artificial Intelligence and Computing (ICAAIC)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(pp. 1389-1392). IEEE.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https://ieeexplore.ieee.org/document/10574924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Abhishek, S., Anas, S.,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Anuragav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&amp; Sachin, K.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(2024).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Legal Records.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https://doi.org/10.48550/arXiv.2403.01186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Yeshwantrao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A.,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Satpute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C., Patil, T. H., &amp; Shinde, S. B.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(2024).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blockchain to store and manage legal records.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Pure and Applied Research in Engineering and Management Studies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https://www.ijprems.com/uploadedfiles/paper/issue_4_april_2024/33256/final/fin_ijprems1713160202.pdf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Kumar, R., Agarwal, H., Tayal, A.,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Nagaraja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(2024, August).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Courtsafe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Legal records storage &amp; management using blockchain.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2024 Sixteenth International Conference on Contemporary Computing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(pp. 726-734). ACM.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https://dl.acm.org/doi/abs/10.1145/3675888.3676140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30880C50-7D7F-38CD-3779-FF0F4729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30999521-9C95-5DE5-9F48-48B638A1C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C62FD591-F555-1763-19BD-121C92FEA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30FE9B-2B5B-6D37-3AD1-453D54D089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9129" y="1281500"/>
            <a:ext cx="112737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Vijayaraj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Prahalathan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P., Reddy, V. G., Dinesh, S., &amp; DV, A. R.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(2024, April). Legal documentation system using blockchain and interplanetary file system.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International Conference on Computing and Data Science (ICCDS)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(pp. 1-6). IEEE.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https://doi.org/10.1109/ICCDS60734.2024.10560457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Patil, M., Shah, R., Shinde, S., Pareek, J., Chauhan, D.,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Shekokar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(2024, July). Doc Vault: A blockchain and lattice-cryptography based secure document storage platform.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International Conference on Emerging Trends in Networks and Computer Communications (ETNCC)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(pp. 1-7). IEEE.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https://doi.org/10.1109/ETNCC63262.2024.10767517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Zuo, Y., Kang, Z., Xu, J., &amp; Chen, Z.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(2021). BCAS: A blockchain-based ciphertext-policy attribute-based encryption scheme for cloud data security sharing.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Distributed Sensor Networks, 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(3), 1550147721999616.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https://doi.org/10.1177/1550147721999616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Guo, L., Xie, H., &amp; Li, 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(2020). Data encryption based blockchain and privacy preserving mechanisms towards big data.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Visual Communication and Image Representation, 70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102741.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https://doi.org/10.1016/j.jvcir.2019.102741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Zheng, Z., Xie, S., Dai, H. N., Chen, W., Chen, X., Weng, J., &amp; Imran, M.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(2020). An overview on smart contracts: Challenges, advances and platforms.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Generation Computer Systems, 105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475-491.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https://doi.org/10.1016/j.future.2019.12.019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9A4D0C16-1CBD-1510-11E3-CCA42F67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807E96F8-ADE6-A531-6204-E35C25DB1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Plagiarism Report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7778CE1F-D5FE-EF91-C56D-319A3743B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8EC2936C-4DB7-35EF-551D-C9F6DFCC354C}"/>
              </a:ext>
            </a:extLst>
          </p:cNvPr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FDF72-E343-92C7-E748-80BB5E60C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75" y="1143000"/>
            <a:ext cx="4163481" cy="50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0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143001"/>
            <a:ext cx="5877973" cy="49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is mapped to :</a:t>
            </a:r>
          </a:p>
          <a:p>
            <a:r>
              <a:rPr lang="en-US" sz="1600" b="1" dirty="0"/>
              <a:t>SDG 16 (Peace, Justice, and Strong Institutions):</a:t>
            </a:r>
            <a:r>
              <a:rPr lang="en-US" sz="1600" dirty="0"/>
              <a:t> Ensures secure, transparent, and tamper-proof legal records to enhance trust in the judicial system.</a:t>
            </a:r>
          </a:p>
          <a:p>
            <a:r>
              <a:rPr lang="en-US" sz="1600" b="1" dirty="0"/>
              <a:t>SDG 9 (Industry, Innovation, and Infrastructure):</a:t>
            </a:r>
            <a:r>
              <a:rPr lang="en-US" sz="1600" dirty="0"/>
              <a:t> Leverages blockchain technology to improve digital infrastructure for legal record management.</a:t>
            </a:r>
          </a:p>
          <a:p>
            <a:r>
              <a:rPr lang="en-US" sz="1600" b="1" dirty="0"/>
              <a:t>SDG 10 (Reduced Inequalities):</a:t>
            </a:r>
            <a:r>
              <a:rPr lang="en-US" sz="1600" dirty="0"/>
              <a:t> Provides equitable access to legal records, reducing barriers to justice for marginalized communities.</a:t>
            </a:r>
          </a:p>
          <a:p>
            <a:r>
              <a:rPr lang="en-US" sz="1600" b="1" dirty="0"/>
              <a:t>SDG 17 (Partnerships for the Goals):</a:t>
            </a:r>
            <a:r>
              <a:rPr lang="en-US" sz="1600" dirty="0"/>
              <a:t> Encourages collaboration between legal institutions, technology providers, and governments for digital transformation.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9" b="30660"/>
          <a:stretch/>
        </p:blipFill>
        <p:spPr>
          <a:xfrm>
            <a:off x="6960637" y="1371600"/>
            <a:ext cx="5013336" cy="34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7CDF39-CF76-6752-E19B-6B1585F7A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95841"/>
            <a:ext cx="1037907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records are crucial documents that require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security, transparency, and 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legal record management systems rely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databases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them vulnerable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tampering, loss, and unauthorized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blockchain-based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eVault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immutability, decentralization, and secure document 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legal stakeholders.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aims to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document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integrating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databases and case management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automate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control, permission management, and transaction logging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legal documents.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system will enhance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trust, reduce costs, and streamline legal processes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is particularly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in India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digitalization of legal records can improve access to justice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will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adaptable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supporting future enhancements and compliance regulations. 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0C9C-404F-B3CA-F12A-F2963DD7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5CB5-BC37-6898-CF62-BB2BD5A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84D47-CC31-0DB9-2D44-A782B7BBC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7342"/>
            <a:ext cx="112839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Blockchain-Based eVault Framework for Legal Records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Ismail et al. (2024) propose a blockchain-based eVault framework ensuring secure and transparent management of legal records, leveraging decentralized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Rajesh et al. (2024) discuss blockchain’s role in eliminating unauthorized access while ensuring verifiability and traceability of legal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Legal Record Storage and Management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Abhishek et al. (2024) present a system integrating blockchain and IPFS for decentralized legal record storage, improving data integrity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Yeshwantrao et al. (2024) highlight blockchain’s ability to automate record verification, reducing dependency on intermediaries.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 for Secure Access Control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Kumar et al. (2024) introduce CourtSafe, a legal record storage platform utilizing smart contracts to enforce access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Vijayaraj et al. (2024) explore the integration of smart contracts with IPFS, ensuring immutability and controlled sharing of legal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3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BF341-72AE-CA29-B1F8-9560E71F6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7342"/>
            <a:ext cx="10668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and Privacy with Cryptographic Techniques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Patil et al. (2024) propose a blockchain and lattice-cryptography-based document storage platform, enhancing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Zuo et al. (2021) present a blockchain-based ciphertext-policy attribute-based encryption (CP-ABE) mechanism to protect sensitive legal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Privacy-Preserving Mechanisms in Blockchain Systems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Guo et al. (2020) discuss privacy-preserving blockchain mechanisms, using encryption techniques to protect legal records from unauthorized disclosure.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Zheng et al. (2020) provide an overview of smart contract security challenges and advancements, ensuring secure execution in legal record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and Challenges of Blockchain in Legal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studies highlight blockchain’s potential in streamlining legal documentation, reducing fraud, and ensuring data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such as scalability, regulatory compliance, and interoperability with legacy systems are discussed across various research 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Centralized Storage Risks: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Traditional legal document management relies on centralized databases that are prone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breaches and corruption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Lack of Transparency: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Current systems lack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transparent tracking of document changes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leading to disputes and inefficiencies.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Risk of Tampering: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Legal documents can be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altered or forged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affecting case proceedings and judicial trust.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Inefficient Document Retrieval: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Retrieving legal documents is often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time-consuming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due to manual record-keeping.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Limited Accessibility: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Stakeholders like lawyers, judges, and clients face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accessibility issues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viewing and managing legal records.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Integration Challenges: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Existing systems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lack interoperability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modern digital platforms and case management tools.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Operational Costs: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Maintaining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secure centralized databases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requires significant resources and cost.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Loss Possibilities: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cases of server crashes or cyberattacks,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legal records can be permanently lost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082E7-3642-BBBF-DB97-3B8EF9E94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11121"/>
            <a:ext cx="1041192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blockchain-based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eVault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securely store and manage legal documents using Ethereum smart contracts.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govern access control, ensuring only authorized users can retrieve or modify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storage (IPFS)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ensure that legal records remain accessible and tamper-proof.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will provide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web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React.js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document upload, retrieval, and sharing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Web3.js or Ethers.js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facilitate seamless interaction between the frontend and blockchain.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legal databases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ensure interoperability and adoption by existing case management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secure sensitive legal data, ensuring privacy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version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allow stakeholders to track modifications with timestamps. 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23BB1-FC15-2009-A3EB-B107A5C1A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1" y="1572785"/>
            <a:ext cx="1088778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transparent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eVault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legal records using blockchain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 unauthorized alterations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legal records through smart contract-based access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legal professionals, clients, and court officials.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and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cryptographic techniques for document storage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storage with IPFS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reliance on centralized legal repositories.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capabilities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existing legal systems for seamless adoption.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 and trust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legal proceedings by maintaining an immutable ledger of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system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adaptable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future upgrades and regulatory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73AC62-0C0B-F8C1-C07B-5DD12CE47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95841"/>
            <a:ext cx="10668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Analysis: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needs, security concerns, and blockchain requirements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Architecture Design: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 logic, database structures, and frontend-backend interaction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 Development: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Writing Solidity-based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 for document authentication and access control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&amp; Backend Implementation: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Developing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 UI with a Python (FastAPI/Flask) backend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with Web3.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Storage Setup: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IPFS to store legal records securely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Legal Databases: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interoperability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legal and case management systems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Security Audits: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 audits, penetration testing, and user acceptance testing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User Training: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Launching the system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Ethereum Testnet/Mainnet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training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adoption.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94F39-130F-CA81-35AB-BD5702F5B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25" y="1287625"/>
            <a:ext cx="9329203" cy="45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6114</TotalTime>
  <Words>2187</Words>
  <Application>Microsoft Office PowerPoint</Application>
  <PresentationFormat>Widescreen</PresentationFormat>
  <Paragraphs>161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Cambria</vt:lpstr>
      <vt:lpstr>Verdana</vt:lpstr>
      <vt:lpstr>Bioinformatics</vt:lpstr>
      <vt:lpstr>PSCS_7: Developing a Blockchain-Based eVault for Legal Records</vt:lpstr>
      <vt:lpstr>Introduction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Software components</vt:lpstr>
      <vt:lpstr>Timeline of Project</vt:lpstr>
      <vt:lpstr>Expected Outcomes</vt:lpstr>
      <vt:lpstr>Conclusion</vt:lpstr>
      <vt:lpstr>Github Link</vt:lpstr>
      <vt:lpstr>References </vt:lpstr>
      <vt:lpstr>References (IEEE Paper format)</vt:lpstr>
      <vt:lpstr>Plagiarism Report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Yash Singh</cp:lastModifiedBy>
  <cp:revision>22</cp:revision>
  <dcterms:created xsi:type="dcterms:W3CDTF">2023-03-16T03:26:27Z</dcterms:created>
  <dcterms:modified xsi:type="dcterms:W3CDTF">2025-05-19T16:04:33Z</dcterms:modified>
</cp:coreProperties>
</file>