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57" r:id="rId3"/>
    <p:sldId id="280" r:id="rId4"/>
    <p:sldId id="281" r:id="rId5"/>
    <p:sldId id="276" r:id="rId6"/>
    <p:sldId id="259" r:id="rId7"/>
    <p:sldId id="260" r:id="rId8"/>
    <p:sldId id="277" r:id="rId9"/>
    <p:sldId id="262" r:id="rId10"/>
    <p:sldId id="283" r:id="rId11"/>
    <p:sldId id="263" r:id="rId12"/>
    <p:sldId id="264" r:id="rId13"/>
    <p:sldId id="268" r:id="rId14"/>
    <p:sldId id="285" r:id="rId15"/>
    <p:sldId id="274" r:id="rId16"/>
    <p:sldId id="265" r:id="rId17"/>
    <p:sldId id="284" r:id="rId18"/>
    <p:sldId id="28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A799A-FB5C-48E7-A9A1-54D8EB14240B}" v="76" dt="2024-10-18T01:43:20.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4660"/>
  </p:normalViewPr>
  <p:slideViewPr>
    <p:cSldViewPr snapToGrid="0">
      <p:cViewPr>
        <p:scale>
          <a:sx n="105" d="100"/>
          <a:sy n="105" d="100"/>
        </p:scale>
        <p:origin x="94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435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ovindchaudhary69/RideRealm.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iu.diva-portal.org/smash/get/diva2:1127482/FULLTEXT01.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PSCS218- </a:t>
            </a:r>
            <a:r>
              <a:rPr lang="en-US" sz="2400" dirty="0">
                <a:solidFill>
                  <a:schemeClr val="tx1"/>
                </a:solidFill>
                <a:latin typeface="Cambria" panose="02040503050406030204" pitchFamily="18" charset="0"/>
                <a:ea typeface="Cambria" panose="02040503050406030204" pitchFamily="18" charset="0"/>
              </a:rPr>
              <a:t>A cross-platform mobile application to display the important features of Yamaha bikes (Yamaha </a:t>
            </a:r>
            <a:r>
              <a:rPr lang="en-US" sz="2400" dirty="0" err="1">
                <a:solidFill>
                  <a:schemeClr val="tx1"/>
                </a:solidFill>
                <a:latin typeface="Cambria" panose="02040503050406030204" pitchFamily="18" charset="0"/>
                <a:ea typeface="Cambria" panose="02040503050406030204" pitchFamily="18" charset="0"/>
              </a:rPr>
              <a:t>RideRealm</a:t>
            </a:r>
            <a:r>
              <a:rPr lang="en-US" sz="2400" dirty="0">
                <a:solidFill>
                  <a:schemeClr val="tx1"/>
                </a:solidFill>
                <a:latin typeface="Cambria" panose="02040503050406030204" pitchFamily="18" charset="0"/>
                <a:ea typeface="Cambria" panose="02040503050406030204" pitchFamily="18" charset="0"/>
              </a:rPr>
              <a:t>)</a:t>
            </a:r>
            <a:endParaRPr lang="en-GB"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97505" y="2721840"/>
          <a:ext cx="6148431" cy="3017580"/>
        </p:xfrm>
        <a:graphic>
          <a:graphicData uri="http://schemas.openxmlformats.org/drawingml/2006/table">
            <a:tbl>
              <a:tblPr firstRow="1" bandRow="1">
                <a:noFill/>
              </a:tblPr>
              <a:tblGrid>
                <a:gridCol w="2365796">
                  <a:extLst>
                    <a:ext uri="{9D8B030D-6E8A-4147-A177-3AD203B41FA5}">
                      <a16:colId xmlns:a16="http://schemas.microsoft.com/office/drawing/2014/main" val="20000"/>
                    </a:ext>
                  </a:extLst>
                </a:gridCol>
                <a:gridCol w="378263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20211CBC0006</a:t>
                      </a:r>
                    </a:p>
                    <a:p>
                      <a:pPr marL="0" marR="0" lvl="0" indent="0" algn="ctr" rtl="0">
                        <a:spcBef>
                          <a:spcPts val="0"/>
                        </a:spcBef>
                        <a:spcAft>
                          <a:spcPts val="0"/>
                        </a:spcAft>
                        <a:buFont typeface="+mj-lt"/>
                        <a:buNone/>
                      </a:pPr>
                      <a:r>
                        <a:rPr lang="en-IN" sz="1800" u="none" strike="noStrike" cap="none" dirty="0"/>
                        <a:t>20211CBC0029</a:t>
                      </a:r>
                    </a:p>
                    <a:p>
                      <a:pPr marL="0" marR="0" lvl="0" indent="0" algn="ctr" rtl="0">
                        <a:spcBef>
                          <a:spcPts val="0"/>
                        </a:spcBef>
                        <a:spcAft>
                          <a:spcPts val="0"/>
                        </a:spcAft>
                        <a:buFont typeface="+mj-lt"/>
                        <a:buNone/>
                      </a:pPr>
                      <a:r>
                        <a:rPr lang="en-IN" sz="1800" u="none" strike="noStrike" cap="none" dirty="0"/>
                        <a:t>20211CBC0048</a:t>
                      </a:r>
                    </a:p>
                    <a:p>
                      <a:pPr marL="0" marR="0" lvl="0" indent="0" algn="ctr" rtl="0">
                        <a:spcBef>
                          <a:spcPts val="0"/>
                        </a:spcBef>
                        <a:spcAft>
                          <a:spcPts val="0"/>
                        </a:spcAft>
                        <a:buFont typeface="+mj-lt"/>
                        <a:buNone/>
                      </a:pPr>
                      <a:r>
                        <a:rPr lang="en-IN" sz="1800" u="none" strike="noStrike" cap="none" dirty="0"/>
                        <a:t>20221LBC0003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GOVIND CHAUDHARY</a:t>
                      </a:r>
                    </a:p>
                    <a:p>
                      <a:pPr marL="0" marR="0" lvl="0" indent="0" algn="ctr" rtl="0">
                        <a:spcBef>
                          <a:spcPts val="0"/>
                        </a:spcBef>
                        <a:spcAft>
                          <a:spcPts val="0"/>
                        </a:spcAft>
                        <a:buNone/>
                      </a:pPr>
                      <a:r>
                        <a:rPr lang="en-IN" sz="1800" u="none" strike="noStrike" cap="none" dirty="0"/>
                        <a:t>YASH SINGH</a:t>
                      </a:r>
                    </a:p>
                    <a:p>
                      <a:pPr marL="0" marR="0" lvl="0" indent="0" algn="ctr" rtl="0">
                        <a:spcBef>
                          <a:spcPts val="0"/>
                        </a:spcBef>
                        <a:spcAft>
                          <a:spcPts val="0"/>
                        </a:spcAft>
                        <a:buNone/>
                      </a:pPr>
                      <a:r>
                        <a:rPr lang="en-IN" sz="1800" u="none" strike="noStrike" cap="none" dirty="0"/>
                        <a:t>AMITH GOWDA M</a:t>
                      </a:r>
                    </a:p>
                    <a:p>
                      <a:pPr marL="0" marR="0" lvl="0" indent="0" algn="ctr" rtl="0">
                        <a:spcBef>
                          <a:spcPts val="0"/>
                        </a:spcBef>
                        <a:spcAft>
                          <a:spcPts val="0"/>
                        </a:spcAft>
                        <a:buNone/>
                      </a:pPr>
                      <a:r>
                        <a:rPr lang="en-IN" sz="1800" u="none" strike="noStrike" cap="none" dirty="0"/>
                        <a:t>SHOAIB ABDULLA KHAJI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Ramamurthy </a:t>
            </a:r>
            <a:r>
              <a:rPr lang="en-GB" sz="1700" b="1" dirty="0" err="1">
                <a:solidFill>
                  <a:srgbClr val="17365D"/>
                </a:solidFill>
                <a:latin typeface="Cambria" panose="02040503050406030204" pitchFamily="18" charset="0"/>
                <a:ea typeface="Cambria" panose="02040503050406030204" pitchFamily="18" charset="0"/>
                <a:cs typeface="Verdana"/>
                <a:sym typeface="Verdana"/>
              </a:rPr>
              <a:t>K</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etha</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Bachelor of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Pravinth</a:t>
            </a:r>
            <a:r>
              <a:rPr lang="en-US" sz="2000" b="1" dirty="0">
                <a:solidFill>
                  <a:schemeClr val="accent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Mr. Ramamurthy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K</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etha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a:extLst>
              <a:ext uri="{FF2B5EF4-FFF2-40B4-BE49-F238E27FC236}">
                <a16:creationId xmlns:a16="http://schemas.microsoft.com/office/drawing/2014/main" id="{7482F7C1-8EB7-6EAC-5E0F-82875A044F4C}"/>
              </a:ext>
            </a:extLst>
          </p:cNvPr>
          <p:cNvPicPr>
            <a:picLocks noChangeAspect="1"/>
          </p:cNvPicPr>
          <p:nvPr/>
        </p:nvPicPr>
        <p:blipFill>
          <a:blip r:embed="rId2"/>
          <a:stretch>
            <a:fillRect/>
          </a:stretch>
        </p:blipFill>
        <p:spPr>
          <a:xfrm>
            <a:off x="0" y="1264780"/>
            <a:ext cx="12192000" cy="4578236"/>
          </a:xfrm>
          <a:prstGeom prst="rect">
            <a:avLst/>
          </a:prstGeom>
        </p:spPr>
      </p:pic>
    </p:spTree>
    <p:extLst>
      <p:ext uri="{BB962C8B-B14F-4D97-AF65-F5344CB8AC3E}">
        <p14:creationId xmlns:p14="http://schemas.microsoft.com/office/powerpoint/2010/main" val="391494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Rectangle 1">
            <a:extLst>
              <a:ext uri="{FF2B5EF4-FFF2-40B4-BE49-F238E27FC236}">
                <a16:creationId xmlns:a16="http://schemas.microsoft.com/office/drawing/2014/main" id="{023CD235-3F39-6F62-1B20-EAF3754A90E0}"/>
              </a:ext>
            </a:extLst>
          </p:cNvPr>
          <p:cNvSpPr>
            <a:spLocks noGrp="1" noChangeArrowheads="1"/>
          </p:cNvSpPr>
          <p:nvPr>
            <p:ph idx="1"/>
          </p:nvPr>
        </p:nvSpPr>
        <p:spPr bwMode="auto">
          <a:xfrm>
            <a:off x="812800" y="886114"/>
            <a:ext cx="113792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Successful implementation of an AR-based mobile application for Yamaha Motor Pvt Ltd.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 of Vuforia for QR code recognition and </a:t>
            </a:r>
            <a:r>
              <a:rPr kumimoji="0" lang="en-US" altLang="en-US" sz="2000" b="1" i="0" u="none" strike="noStrike" cap="none" normalizeH="0" baseline="0" dirty="0" err="1">
                <a:ln>
                  <a:noFill/>
                </a:ln>
                <a:solidFill>
                  <a:schemeClr val="tx1"/>
                </a:solidFill>
                <a:effectLst/>
                <a:latin typeface="Arial" panose="020B0604020202020204" pitchFamily="34" charset="0"/>
              </a:rPr>
              <a:t>ARCore</a:t>
            </a:r>
            <a:r>
              <a:rPr kumimoji="0" lang="en-US" altLang="en-US" sz="2000" b="1" i="0" u="none" strike="noStrike" cap="none" normalizeH="0" baseline="0" dirty="0">
                <a:ln>
                  <a:noFill/>
                </a:ln>
                <a:solidFill>
                  <a:schemeClr val="tx1"/>
                </a:solidFill>
                <a:effectLst/>
                <a:latin typeface="Arial" panose="020B0604020202020204" pitchFamily="34" charset="0"/>
              </a:rPr>
              <a:t> for placing bike models in real-world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user interaction through a smooth transition between AR visualization and web-based detailed product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High-quality 3D model rendering</a:t>
            </a:r>
            <a:r>
              <a:rPr kumimoji="0" lang="en-US" altLang="en-US" sz="2000" i="0" u="none" strike="noStrike" cap="none" normalizeH="0" baseline="0" dirty="0">
                <a:ln>
                  <a:noFill/>
                </a:ln>
                <a:solidFill>
                  <a:schemeClr val="tx1"/>
                </a:solidFill>
                <a:effectLst/>
                <a:latin typeface="Arial" panose="020B0604020202020204" pitchFamily="34" charset="0"/>
              </a:rPr>
              <a:t>: Successfully implemented high-resolution 3D bike models that provide an immersive user experience, with accurate representation of product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user engagement</a:t>
            </a:r>
            <a:r>
              <a:rPr kumimoji="0" lang="en-US" altLang="en-US" sz="2000" i="0" u="none" strike="noStrike" cap="none" normalizeH="0" baseline="0" dirty="0">
                <a:ln>
                  <a:noFill/>
                </a:ln>
                <a:solidFill>
                  <a:schemeClr val="tx1"/>
                </a:solidFill>
                <a:effectLst/>
                <a:latin typeface="Arial" panose="020B0604020202020204" pitchFamily="34" charset="0"/>
              </a:rPr>
              <a:t>: Enhanced customer engagement through gesture-based interactions and intuitive controls, allowing users to explore Yamaha bikes in-depth without needing to visit a showroom.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2000" i="0" u="none" strike="noStrike" cap="none" normalizeH="0" baseline="0" dirty="0">
                <a:ln>
                  <a:noFill/>
                </a:ln>
                <a:solidFill>
                  <a:schemeClr val="tx1"/>
                </a:solidFill>
                <a:effectLst/>
                <a:latin typeface="Arial" panose="020B0604020202020204" pitchFamily="34" charset="0"/>
              </a:rPr>
              <a:t>: Developed a robust cross-platform mobile application, ensuring consistent performance across both Android and iOS devices, enabling a wider user base.</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38FAFF2D-A481-2230-C013-4CDAA4EC5713}"/>
              </a:ext>
            </a:extLst>
          </p:cNvPr>
          <p:cNvSpPr>
            <a:spLocks noGrp="1" noChangeArrowheads="1"/>
          </p:cNvSpPr>
          <p:nvPr>
            <p:ph idx="1"/>
          </p:nvPr>
        </p:nvSpPr>
        <p:spPr bwMode="auto">
          <a:xfrm>
            <a:off x="706120" y="762000"/>
            <a:ext cx="10881359" cy="365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1600" dirty="0"/>
          </a:p>
          <a:p>
            <a:r>
              <a:rPr lang="en-IN" sz="1600" b="1" dirty="0"/>
              <a:t>Transformative Potential</a:t>
            </a:r>
            <a:r>
              <a:rPr lang="en-IN" sz="1600" dirty="0"/>
              <a:t>: This project demonstrates the impactful use of AR in revolutionizing customer interaction within the automotive industry.</a:t>
            </a:r>
          </a:p>
          <a:p>
            <a:r>
              <a:rPr lang="en-IN" sz="1600" b="1" dirty="0"/>
              <a:t>Enhanced Customer Experience</a:t>
            </a:r>
            <a:r>
              <a:rPr lang="en-IN" sz="1600" dirty="0"/>
              <a:t>: By integrating </a:t>
            </a:r>
            <a:r>
              <a:rPr lang="en-IN" sz="1600" dirty="0" err="1"/>
              <a:t>ARCore</a:t>
            </a:r>
            <a:r>
              <a:rPr lang="en-IN" sz="1600" dirty="0"/>
              <a:t> and QR code technology, it enables users to visualize and interact with Yamaha bike models in their real-world environments.</a:t>
            </a:r>
          </a:p>
          <a:p>
            <a:r>
              <a:rPr lang="en-IN" sz="1600" b="1" dirty="0"/>
              <a:t>Informed Decision-Making</a:t>
            </a:r>
            <a:r>
              <a:rPr lang="en-IN" sz="1600" dirty="0"/>
              <a:t>: The combination of AR visualization and web-based information empowers customers to make well-informed purchasing decisions.</a:t>
            </a:r>
          </a:p>
          <a:p>
            <a:r>
              <a:rPr lang="en-IN" sz="1600" b="1" dirty="0"/>
              <a:t>Future Marketing Applications</a:t>
            </a:r>
            <a:r>
              <a:rPr lang="en-IN" sz="1600" dirty="0"/>
              <a:t>: It sets a benchmark for AR-driven marketing strategies that align with the preferences of modern consumers.</a:t>
            </a:r>
          </a:p>
          <a:p>
            <a:r>
              <a:rPr lang="en-IN" sz="1600" b="1" dirty="0"/>
              <a:t>Scalability and Reference</a:t>
            </a:r>
            <a:r>
              <a:rPr lang="en-IN" sz="1600" dirty="0"/>
              <a:t>: The methodologies used provide a scalable reference for future AR-based solutions in the automotive and broader marketing sectors.</a:t>
            </a:r>
          </a:p>
          <a:p>
            <a:endParaRPr lang="en-IN" sz="1600" dirty="0"/>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RideRealm</a:t>
            </a:r>
            <a:endParaRPr lang="en-US" b="1" dirty="0">
              <a:solidFill>
                <a:schemeClr val="accent2">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Publication Details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746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l="10529" t="12160" r="6946" b="32200"/>
          <a:stretch/>
        </p:blipFill>
        <p:spPr>
          <a:xfrm>
            <a:off x="2315289" y="1064332"/>
            <a:ext cx="7256619" cy="4424535"/>
          </a:xfrm>
          <a:prstGeom prst="rect">
            <a:avLst/>
          </a:prstGeom>
        </p:spPr>
      </p:pic>
      <p:sp>
        <p:nvSpPr>
          <p:cNvPr id="5" name="TextBox 4">
            <a:extLst>
              <a:ext uri="{FF2B5EF4-FFF2-40B4-BE49-F238E27FC236}">
                <a16:creationId xmlns:a16="http://schemas.microsoft.com/office/drawing/2014/main" id="{B0DBB975-E03D-64B6-0315-9629FEE07E04}"/>
              </a:ext>
            </a:extLst>
          </p:cNvPr>
          <p:cNvSpPr txBox="1"/>
          <p:nvPr/>
        </p:nvSpPr>
        <p:spPr>
          <a:xfrm>
            <a:off x="2180390" y="5448945"/>
            <a:ext cx="7526419" cy="369332"/>
          </a:xfrm>
          <a:prstGeom prst="rect">
            <a:avLst/>
          </a:prstGeom>
          <a:noFill/>
        </p:spPr>
        <p:txBody>
          <a:bodyPr wrap="none" rtlCol="0">
            <a:spAutoFit/>
          </a:bodyPr>
          <a:lstStyle/>
          <a:p>
            <a:r>
              <a:rPr lang="en-US" dirty="0"/>
              <a:t>This project is mapped to SDG – 8, SDG – 9, SDG – 11, SDG - 12</a:t>
            </a:r>
          </a:p>
        </p:txBody>
      </p:sp>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8" name="Rectangle 3">
            <a:extLst>
              <a:ext uri="{FF2B5EF4-FFF2-40B4-BE49-F238E27FC236}">
                <a16:creationId xmlns:a16="http://schemas.microsoft.com/office/drawing/2014/main" id="{09512BF8-DF35-A78C-E8B7-BBD67B9BC62C}"/>
              </a:ext>
            </a:extLst>
          </p:cNvPr>
          <p:cNvSpPr>
            <a:spLocks noGrp="1" noChangeArrowheads="1"/>
          </p:cNvSpPr>
          <p:nvPr>
            <p:ph idx="1"/>
          </p:nvPr>
        </p:nvSpPr>
        <p:spPr bwMode="auto">
          <a:xfrm>
            <a:off x="812800" y="948321"/>
            <a:ext cx="10864850" cy="496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sz="1400" dirty="0">
                <a:solidFill>
                  <a:srgbClr val="000000"/>
                </a:solidFill>
                <a:effectLst/>
                <a:latin typeface="Times New Roman" panose="02020603050405020304" pitchFamily="18" charset="0"/>
              </a:rPr>
              <a:t>[1]. </a:t>
            </a:r>
            <a:r>
              <a:rPr lang="en-IN" sz="1400" dirty="0" err="1">
                <a:solidFill>
                  <a:srgbClr val="000000"/>
                </a:solidFill>
                <a:effectLst/>
                <a:latin typeface="Times New Roman" panose="02020603050405020304" pitchFamily="18" charset="0"/>
              </a:rPr>
              <a:t>Linowes</a:t>
            </a:r>
            <a:r>
              <a:rPr lang="en-IN" sz="1400" dirty="0">
                <a:solidFill>
                  <a:srgbClr val="000000"/>
                </a:solidFill>
                <a:effectLst/>
                <a:latin typeface="Times New Roman" panose="02020603050405020304" pitchFamily="18" charset="0"/>
              </a:rPr>
              <a:t>, J., &amp; </a:t>
            </a:r>
            <a:r>
              <a:rPr lang="en-IN" sz="1400" dirty="0" err="1">
                <a:solidFill>
                  <a:srgbClr val="000000"/>
                </a:solidFill>
                <a:effectLst/>
                <a:latin typeface="Times New Roman" panose="02020603050405020304" pitchFamily="18" charset="0"/>
              </a:rPr>
              <a:t>Babilinski</a:t>
            </a:r>
            <a:r>
              <a:rPr lang="en-IN" sz="1400" dirty="0">
                <a:solidFill>
                  <a:srgbClr val="000000"/>
                </a:solidFill>
                <a:effectLst/>
                <a:latin typeface="Times New Roman" panose="02020603050405020304" pitchFamily="18" charset="0"/>
              </a:rPr>
              <a:t>, K. (2017). Augmented reality for developers: Build practical</a:t>
            </a:r>
          </a:p>
          <a:p>
            <a:pPr marL="0" indent="0">
              <a:buNone/>
            </a:pPr>
            <a:r>
              <a:rPr lang="en-IN" sz="1400" dirty="0">
                <a:solidFill>
                  <a:srgbClr val="000000"/>
                </a:solidFill>
                <a:effectLst/>
                <a:latin typeface="Times New Roman" panose="02020603050405020304" pitchFamily="18" charset="0"/>
              </a:rPr>
              <a:t>augmented reality applications with unity, </a:t>
            </a:r>
            <a:r>
              <a:rPr lang="en-IN" sz="1400" dirty="0" err="1">
                <a:solidFill>
                  <a:srgbClr val="000000"/>
                </a:solidFill>
                <a:effectLst/>
                <a:latin typeface="Times New Roman" panose="02020603050405020304" pitchFamily="18" charset="0"/>
              </a:rPr>
              <a:t>ARCore</a:t>
            </a:r>
            <a:r>
              <a:rPr lang="en-IN" sz="1400" dirty="0">
                <a:solidFill>
                  <a:srgbClr val="000000"/>
                </a:solidFill>
                <a:effectLst/>
                <a:latin typeface="Times New Roman" panose="02020603050405020304" pitchFamily="18" charset="0"/>
              </a:rPr>
              <a:t>, </a:t>
            </a:r>
            <a:r>
              <a:rPr lang="en-IN" sz="1400" dirty="0" err="1">
                <a:solidFill>
                  <a:srgbClr val="000000"/>
                </a:solidFill>
                <a:effectLst/>
                <a:latin typeface="Times New Roman" panose="02020603050405020304" pitchFamily="18" charset="0"/>
              </a:rPr>
              <a:t>ARKit</a:t>
            </a:r>
            <a:r>
              <a:rPr lang="en-IN" sz="1400" dirty="0">
                <a:solidFill>
                  <a:srgbClr val="000000"/>
                </a:solidFill>
                <a:effectLst/>
                <a:latin typeface="Times New Roman" panose="02020603050405020304" pitchFamily="18" charset="0"/>
              </a:rPr>
              <a:t>, and Vuforia. </a:t>
            </a:r>
            <a:r>
              <a:rPr lang="en-IN" sz="1400" dirty="0" err="1">
                <a:solidFill>
                  <a:srgbClr val="000000"/>
                </a:solidFill>
                <a:effectLst/>
                <a:latin typeface="Times New Roman" panose="02020603050405020304" pitchFamily="18" charset="0"/>
              </a:rPr>
              <a:t>Packt</a:t>
            </a:r>
            <a:r>
              <a:rPr lang="en-IN" sz="1400" dirty="0">
                <a:solidFill>
                  <a:srgbClr val="000000"/>
                </a:solidFill>
                <a:effectLst/>
                <a:latin typeface="Times New Roman" panose="02020603050405020304" pitchFamily="18" charset="0"/>
              </a:rPr>
              <a:t> Publishing</a:t>
            </a:r>
          </a:p>
          <a:p>
            <a:pPr marL="0" indent="0">
              <a:buNone/>
            </a:pPr>
            <a:r>
              <a:rPr lang="en-IN" sz="1400" dirty="0">
                <a:solidFill>
                  <a:srgbClr val="000000"/>
                </a:solidFill>
                <a:effectLst/>
                <a:latin typeface="Times New Roman" panose="02020603050405020304" pitchFamily="18" charset="0"/>
              </a:rPr>
              <a:t>Ltd.</a:t>
            </a:r>
          </a:p>
          <a:p>
            <a:pPr marL="0" indent="0">
              <a:buNone/>
            </a:pPr>
            <a:r>
              <a:rPr lang="en-IN" sz="1400" dirty="0">
                <a:solidFill>
                  <a:srgbClr val="000000"/>
                </a:solidFill>
                <a:effectLst/>
                <a:latin typeface="Times New Roman" panose="02020603050405020304" pitchFamily="18" charset="0"/>
              </a:rPr>
              <a:t>Available at: </a:t>
            </a: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www.scirp.org</a:t>
            </a:r>
            <a:r>
              <a:rPr lang="en-IN" sz="1400" dirty="0">
                <a:solidFill>
                  <a:srgbClr val="0000FF"/>
                </a:solidFill>
                <a:effectLst/>
                <a:latin typeface="Times New Roman" panose="02020603050405020304" pitchFamily="18" charset="0"/>
              </a:rPr>
              <a:t>/reference/</a:t>
            </a:r>
            <a:r>
              <a:rPr lang="en-IN" sz="1400" dirty="0" err="1">
                <a:solidFill>
                  <a:srgbClr val="0000FF"/>
                </a:solidFill>
                <a:effectLst/>
                <a:latin typeface="Times New Roman" panose="02020603050405020304" pitchFamily="18" charset="0"/>
              </a:rPr>
              <a:t>referencespapers?referenceid</a:t>
            </a:r>
            <a:r>
              <a:rPr lang="en-IN" sz="1400" dirty="0">
                <a:solidFill>
                  <a:srgbClr val="0000FF"/>
                </a:solidFill>
                <a:effectLst/>
                <a:latin typeface="Times New Roman" panose="02020603050405020304" pitchFamily="18" charset="0"/>
              </a:rPr>
              <a:t>=3404098</a:t>
            </a:r>
          </a:p>
          <a:p>
            <a:pPr marL="0" indent="0">
              <a:buNone/>
            </a:pPr>
            <a:r>
              <a:rPr lang="en-IN" sz="1400" dirty="0">
                <a:solidFill>
                  <a:srgbClr val="000000"/>
                </a:solidFill>
                <a:effectLst/>
                <a:latin typeface="Times New Roman" panose="02020603050405020304" pitchFamily="18" charset="0"/>
              </a:rPr>
              <a:t>[2]. </a:t>
            </a:r>
            <a:r>
              <a:rPr lang="en-IN" sz="1400" dirty="0" err="1">
                <a:solidFill>
                  <a:srgbClr val="000000"/>
                </a:solidFill>
                <a:effectLst/>
                <a:latin typeface="Times New Roman" panose="02020603050405020304" pitchFamily="18" charset="0"/>
              </a:rPr>
              <a:t>Urbas</a:t>
            </a:r>
            <a:r>
              <a:rPr lang="en-IN" sz="1400" dirty="0">
                <a:solidFill>
                  <a:srgbClr val="000000"/>
                </a:solidFill>
                <a:effectLst/>
                <a:latin typeface="Times New Roman" panose="02020603050405020304" pitchFamily="18" charset="0"/>
              </a:rPr>
              <a:t>, U., &amp; </a:t>
            </a:r>
            <a:r>
              <a:rPr lang="en-IN" sz="1400" dirty="0" err="1">
                <a:solidFill>
                  <a:srgbClr val="000000"/>
                </a:solidFill>
                <a:effectLst/>
                <a:latin typeface="Times New Roman" panose="02020603050405020304" pitchFamily="18" charset="0"/>
              </a:rPr>
              <a:t>Vukašinović</a:t>
            </a:r>
            <a:r>
              <a:rPr lang="en-IN" sz="1400" dirty="0">
                <a:solidFill>
                  <a:srgbClr val="000000"/>
                </a:solidFill>
                <a:effectLst/>
                <a:latin typeface="Times New Roman" panose="02020603050405020304" pitchFamily="18" charset="0"/>
              </a:rPr>
              <a:t>, N. (2019). Displaying product manufacturing information in</a:t>
            </a:r>
          </a:p>
          <a:p>
            <a:pPr marL="0" indent="0">
              <a:buNone/>
            </a:pPr>
            <a:r>
              <a:rPr lang="en-IN" sz="1400" dirty="0">
                <a:solidFill>
                  <a:srgbClr val="000000"/>
                </a:solidFill>
                <a:effectLst/>
                <a:latin typeface="Times New Roman" panose="02020603050405020304" pitchFamily="18" charset="0"/>
              </a:rPr>
              <a:t>augmented reality for inspection. Procedia CIRP, 81, 832-837.</a:t>
            </a:r>
          </a:p>
          <a:p>
            <a:pPr marL="0" indent="0">
              <a:buNone/>
            </a:pPr>
            <a:r>
              <a:rPr lang="en-IN" sz="1400" dirty="0">
                <a:solidFill>
                  <a:srgbClr val="000000"/>
                </a:solidFill>
                <a:effectLst/>
                <a:latin typeface="Times New Roman" panose="02020603050405020304" pitchFamily="18" charset="0"/>
              </a:rPr>
              <a:t>Available at: </a:t>
            </a: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www.sciencedirect.com</a:t>
            </a:r>
            <a:r>
              <a:rPr lang="en-IN" sz="1400" dirty="0">
                <a:solidFill>
                  <a:srgbClr val="0000FF"/>
                </a:solidFill>
                <a:effectLst/>
                <a:latin typeface="Times New Roman" panose="02020603050405020304" pitchFamily="18" charset="0"/>
              </a:rPr>
              <a:t>/science/article/</a:t>
            </a:r>
            <a:r>
              <a:rPr lang="en-IN" sz="1400" dirty="0" err="1">
                <a:solidFill>
                  <a:srgbClr val="0000FF"/>
                </a:solidFill>
                <a:effectLst/>
                <a:latin typeface="Times New Roman" panose="02020603050405020304" pitchFamily="18" charset="0"/>
              </a:rPr>
              <a:t>pii</a:t>
            </a:r>
            <a:r>
              <a:rPr lang="en-IN" sz="1400" dirty="0">
                <a:solidFill>
                  <a:srgbClr val="0000FF"/>
                </a:solidFill>
                <a:effectLst/>
                <a:latin typeface="Times New Roman" panose="02020603050405020304" pitchFamily="18" charset="0"/>
              </a:rPr>
              <a:t>/S221282711930513X</a:t>
            </a:r>
          </a:p>
          <a:p>
            <a:pPr marL="0" indent="0">
              <a:buNone/>
            </a:pPr>
            <a:r>
              <a:rPr lang="en-IN" sz="1400" dirty="0">
                <a:solidFill>
                  <a:srgbClr val="000000"/>
                </a:solidFill>
                <a:effectLst/>
                <a:latin typeface="Times New Roman" panose="02020603050405020304" pitchFamily="18" charset="0"/>
              </a:rPr>
              <a:t>[3]. Harish, R., </a:t>
            </a:r>
            <a:r>
              <a:rPr lang="en-IN" sz="1400" dirty="0" err="1">
                <a:solidFill>
                  <a:srgbClr val="000000"/>
                </a:solidFill>
                <a:effectLst/>
                <a:latin typeface="Times New Roman" panose="02020603050405020304" pitchFamily="18" charset="0"/>
              </a:rPr>
              <a:t>Vollala</a:t>
            </a:r>
            <a:r>
              <a:rPr lang="en-IN" sz="1400" dirty="0">
                <a:solidFill>
                  <a:srgbClr val="000000"/>
                </a:solidFill>
                <a:effectLst/>
                <a:latin typeface="Times New Roman" panose="02020603050405020304" pitchFamily="18" charset="0"/>
              </a:rPr>
              <a:t>, A., &amp; Saheb, S. H. (2023). Augmented Reality Applications in</a:t>
            </a:r>
          </a:p>
          <a:p>
            <a:pPr marL="0" indent="0">
              <a:buNone/>
            </a:pPr>
            <a:r>
              <a:rPr lang="en-IN" sz="1400" dirty="0">
                <a:solidFill>
                  <a:srgbClr val="000000"/>
                </a:solidFill>
                <a:effectLst/>
                <a:latin typeface="Times New Roman" panose="02020603050405020304" pitchFamily="18" charset="0"/>
              </a:rPr>
              <a:t>Gaming. Metaverse and Immersive Technologies: An Introduction to Industrial, Business</a:t>
            </a:r>
          </a:p>
          <a:p>
            <a:pPr marL="0" indent="0">
              <a:buNone/>
            </a:pPr>
            <a:r>
              <a:rPr lang="en-IN" sz="1400" dirty="0">
                <a:solidFill>
                  <a:srgbClr val="000000"/>
                </a:solidFill>
                <a:effectLst/>
                <a:latin typeface="Times New Roman" panose="02020603050405020304" pitchFamily="18" charset="0"/>
              </a:rPr>
              <a:t>and Social Applications, 325-348.</a:t>
            </a:r>
          </a:p>
          <a:p>
            <a:pPr marL="0" indent="0">
              <a:buNone/>
            </a:pPr>
            <a:r>
              <a:rPr lang="en-IN" sz="1400" dirty="0">
                <a:solidFill>
                  <a:srgbClr val="000000"/>
                </a:solidFill>
                <a:effectLst/>
                <a:latin typeface="Times New Roman" panose="02020603050405020304" pitchFamily="18" charset="0"/>
              </a:rPr>
              <a:t>Available at: </a:t>
            </a: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doi.org</a:t>
            </a:r>
            <a:r>
              <a:rPr lang="en-IN" sz="1400" dirty="0">
                <a:solidFill>
                  <a:srgbClr val="0000FF"/>
                </a:solidFill>
                <a:effectLst/>
                <a:latin typeface="Times New Roman" panose="02020603050405020304" pitchFamily="18" charset="0"/>
              </a:rPr>
              <a:t>/10.1002/9781394177165.ch12</a:t>
            </a:r>
          </a:p>
          <a:p>
            <a:pPr marL="0" indent="0">
              <a:buNone/>
            </a:pPr>
            <a:r>
              <a:rPr lang="en-IN" sz="1400" dirty="0">
                <a:solidFill>
                  <a:srgbClr val="000000"/>
                </a:solidFill>
                <a:effectLst/>
                <a:latin typeface="Times New Roman" panose="02020603050405020304" pitchFamily="18" charset="0"/>
              </a:rPr>
              <a:t>[4]. </a:t>
            </a:r>
            <a:r>
              <a:rPr lang="en-IN" sz="1400" dirty="0" err="1">
                <a:solidFill>
                  <a:srgbClr val="000000"/>
                </a:solidFill>
                <a:effectLst/>
                <a:latin typeface="Times New Roman" panose="02020603050405020304" pitchFamily="18" charset="0"/>
              </a:rPr>
              <a:t>Kourakis</a:t>
            </a:r>
            <a:r>
              <a:rPr lang="en-IN" sz="1400" dirty="0">
                <a:solidFill>
                  <a:srgbClr val="000000"/>
                </a:solidFill>
                <a:effectLst/>
                <a:latin typeface="Times New Roman" panose="02020603050405020304" pitchFamily="18" charset="0"/>
              </a:rPr>
              <a:t>, A., Smith, G., &amp; Papas, V. (2021). Hybrid AR Systems for Improved Object</a:t>
            </a:r>
          </a:p>
          <a:p>
            <a:pPr marL="0" indent="0">
              <a:buNone/>
            </a:pPr>
            <a:r>
              <a:rPr lang="en-IN" sz="1400" dirty="0">
                <a:solidFill>
                  <a:srgbClr val="000000"/>
                </a:solidFill>
                <a:effectLst/>
                <a:latin typeface="Times New Roman" panose="02020603050405020304" pitchFamily="18" charset="0"/>
              </a:rPr>
              <a:t>Tracking and Visualization in Automotive Design. Computing and Visualization in Science.</a:t>
            </a:r>
          </a:p>
          <a:p>
            <a:pPr marL="0" indent="0">
              <a:buNone/>
            </a:pPr>
            <a:r>
              <a:rPr lang="en-IN" sz="1400" dirty="0">
                <a:solidFill>
                  <a:srgbClr val="000000"/>
                </a:solidFill>
                <a:effectLst/>
                <a:latin typeface="Times New Roman" panose="02020603050405020304" pitchFamily="18" charset="0"/>
              </a:rPr>
              <a:t>Available at:</a:t>
            </a:r>
          </a:p>
          <a:p>
            <a:pPr marL="0" indent="0">
              <a:buNone/>
            </a:pP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www.researchgate.net</a:t>
            </a:r>
            <a:r>
              <a:rPr lang="en-IN" sz="1400" dirty="0">
                <a:solidFill>
                  <a:srgbClr val="0000FF"/>
                </a:solidFill>
                <a:effectLst/>
                <a:latin typeface="Times New Roman" panose="02020603050405020304" pitchFamily="18" charset="0"/>
              </a:rPr>
              <a:t>/publication/318043159_Augmented_Visualization_of_Modeli</a:t>
            </a:r>
          </a:p>
          <a:p>
            <a:pPr marL="0" indent="0">
              <a:buNone/>
            </a:pPr>
            <a:r>
              <a:rPr lang="en-IN" sz="1400" dirty="0" err="1">
                <a:solidFill>
                  <a:srgbClr val="0000FF"/>
                </a:solidFill>
                <a:effectLst/>
                <a:latin typeface="Times New Roman" panose="02020603050405020304" pitchFamily="18" charset="0"/>
              </a:rPr>
              <a:t>ng_Simulation_Analysis_Results</a:t>
            </a:r>
            <a:endParaRPr lang="en-IN" sz="1400" dirty="0">
              <a:solidFill>
                <a:srgbClr val="0000FF"/>
              </a:solidFill>
              <a:effectLst/>
              <a:latin typeface="Times New Roman" panose="02020603050405020304" pitchFamily="18" charset="0"/>
            </a:endParaRPr>
          </a:p>
          <a:p>
            <a:pPr marL="0" indent="0">
              <a:buNone/>
            </a:pPr>
            <a:r>
              <a:rPr lang="en-IN" sz="1400" dirty="0">
                <a:solidFill>
                  <a:srgbClr val="000000"/>
                </a:solidFill>
                <a:effectLst/>
                <a:latin typeface="Times New Roman" panose="02020603050405020304" pitchFamily="18" charset="0"/>
              </a:rPr>
              <a:t>[5]. </a:t>
            </a:r>
            <a:r>
              <a:rPr lang="en-IN" sz="1400" dirty="0" err="1">
                <a:solidFill>
                  <a:srgbClr val="000000"/>
                </a:solidFill>
                <a:effectLst/>
                <a:latin typeface="Times New Roman" panose="02020603050405020304" pitchFamily="18" charset="0"/>
              </a:rPr>
              <a:t>Guimarães</a:t>
            </a:r>
            <a:r>
              <a:rPr lang="en-IN" sz="1400" dirty="0">
                <a:solidFill>
                  <a:srgbClr val="000000"/>
                </a:solidFill>
                <a:effectLst/>
                <a:latin typeface="Times New Roman" panose="02020603050405020304" pitchFamily="18" charset="0"/>
              </a:rPr>
              <a:t>, M. D. (2020). Exploring Augmented Reality for the Automotive Retail</a:t>
            </a:r>
          </a:p>
          <a:p>
            <a:pPr marL="0" indent="0">
              <a:buNone/>
            </a:pPr>
            <a:r>
              <a:rPr lang="en-IN" sz="1400" dirty="0">
                <a:solidFill>
                  <a:srgbClr val="000000"/>
                </a:solidFill>
                <a:effectLst/>
                <a:latin typeface="Times New Roman" panose="02020603050405020304" pitchFamily="18" charset="0"/>
              </a:rPr>
              <a:t>Industry. (Master's thesis, </a:t>
            </a:r>
            <a:r>
              <a:rPr lang="en-IN" sz="1400" dirty="0" err="1">
                <a:solidFill>
                  <a:srgbClr val="000000"/>
                </a:solidFill>
                <a:effectLst/>
                <a:latin typeface="Times New Roman" panose="02020603050405020304" pitchFamily="18" charset="0"/>
              </a:rPr>
              <a:t>Universidade</a:t>
            </a:r>
            <a:r>
              <a:rPr lang="en-IN" sz="1400" dirty="0">
                <a:solidFill>
                  <a:srgbClr val="000000"/>
                </a:solidFill>
                <a:effectLst/>
                <a:latin typeface="Times New Roman" panose="02020603050405020304" pitchFamily="18" charset="0"/>
              </a:rPr>
              <a:t> do Porto).</a:t>
            </a:r>
          </a:p>
          <a:p>
            <a:pPr marL="0" indent="0">
              <a:buNone/>
            </a:pPr>
            <a:r>
              <a:rPr lang="en-IN" sz="1400" dirty="0">
                <a:solidFill>
                  <a:srgbClr val="000000"/>
                </a:solidFill>
                <a:effectLst/>
                <a:latin typeface="Times New Roman" panose="02020603050405020304" pitchFamily="18" charset="0"/>
              </a:rPr>
              <a:t>Available at: </a:t>
            </a: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repositorio-aberto.up.pt</a:t>
            </a:r>
            <a:r>
              <a:rPr lang="en-IN" sz="1400" dirty="0">
                <a:solidFill>
                  <a:srgbClr val="0000FF"/>
                </a:solidFill>
                <a:effectLst/>
                <a:latin typeface="Times New Roman" panose="02020603050405020304" pitchFamily="18" charset="0"/>
              </a:rPr>
              <a:t>/bitstream/10216/130297/2/430737.pdf</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8" name="Rectangle 3">
            <a:extLst>
              <a:ext uri="{FF2B5EF4-FFF2-40B4-BE49-F238E27FC236}">
                <a16:creationId xmlns:a16="http://schemas.microsoft.com/office/drawing/2014/main" id="{09512BF8-DF35-A78C-E8B7-BBD67B9BC62C}"/>
              </a:ext>
            </a:extLst>
          </p:cNvPr>
          <p:cNvSpPr>
            <a:spLocks noGrp="1" noChangeArrowheads="1"/>
          </p:cNvSpPr>
          <p:nvPr>
            <p:ph idx="1"/>
          </p:nvPr>
        </p:nvSpPr>
        <p:spPr bwMode="auto">
          <a:xfrm>
            <a:off x="812800" y="896616"/>
            <a:ext cx="1086485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400" dirty="0">
                <a:solidFill>
                  <a:srgbClr val="000000"/>
                </a:solidFill>
                <a:effectLst/>
                <a:latin typeface="Times New Roman" panose="02020603050405020304" pitchFamily="18" charset="0"/>
              </a:rPr>
              <a:t>[6]. </a:t>
            </a:r>
            <a:r>
              <a:rPr lang="en-IN" sz="1400" dirty="0" err="1">
                <a:solidFill>
                  <a:srgbClr val="000000"/>
                </a:solidFill>
                <a:effectLst/>
                <a:latin typeface="Times New Roman" panose="02020603050405020304" pitchFamily="18" charset="0"/>
              </a:rPr>
              <a:t>Wieczorek</a:t>
            </a:r>
            <a:r>
              <a:rPr lang="en-IN" sz="1400" dirty="0">
                <a:solidFill>
                  <a:srgbClr val="000000"/>
                </a:solidFill>
                <a:effectLst/>
                <a:latin typeface="Times New Roman" panose="02020603050405020304" pitchFamily="18" charset="0"/>
              </a:rPr>
              <a:t>, B. (2018). The application of augmented reality to enhance the</a:t>
            </a:r>
          </a:p>
          <a:p>
            <a:pPr marL="0" indent="0" algn="just">
              <a:buNone/>
            </a:pPr>
            <a:r>
              <a:rPr lang="en-IN" sz="1400" dirty="0">
                <a:solidFill>
                  <a:srgbClr val="000000"/>
                </a:solidFill>
                <a:effectLst/>
                <a:latin typeface="Times New Roman" panose="02020603050405020304" pitchFamily="18" charset="0"/>
              </a:rPr>
              <a:t>communicativeness of a user interface: Case: The vehicle terminal.</a:t>
            </a:r>
          </a:p>
          <a:p>
            <a:pPr marL="0" indent="0" algn="just">
              <a:buNone/>
            </a:pPr>
            <a:r>
              <a:rPr lang="en-IN" sz="1400" dirty="0">
                <a:solidFill>
                  <a:srgbClr val="000000"/>
                </a:solidFill>
                <a:effectLst/>
                <a:latin typeface="Times New Roman" panose="02020603050405020304" pitchFamily="18" charset="0"/>
              </a:rPr>
              <a:t>Available at: </a:t>
            </a: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ceur-ws.org</a:t>
            </a:r>
            <a:r>
              <a:rPr lang="en-IN" sz="1400" dirty="0">
                <a:solidFill>
                  <a:srgbClr val="0000FF"/>
                </a:solidFill>
                <a:effectLst/>
                <a:latin typeface="Times New Roman" panose="02020603050405020304" pitchFamily="18" charset="0"/>
              </a:rPr>
              <a:t>/Vol-2898/paper06.pdf</a:t>
            </a:r>
          </a:p>
          <a:p>
            <a:pPr marL="0" indent="0" algn="just">
              <a:buNone/>
            </a:pPr>
            <a:r>
              <a:rPr lang="en-IN" sz="1400" dirty="0">
                <a:solidFill>
                  <a:srgbClr val="000000"/>
                </a:solidFill>
                <a:effectLst/>
                <a:latin typeface="Times New Roman" panose="02020603050405020304" pitchFamily="18" charset="0"/>
              </a:rPr>
              <a:t>[7]. </a:t>
            </a:r>
            <a:r>
              <a:rPr lang="en-IN" sz="1400" dirty="0" err="1">
                <a:solidFill>
                  <a:srgbClr val="000000"/>
                </a:solidFill>
                <a:effectLst/>
                <a:latin typeface="Times New Roman" panose="02020603050405020304" pitchFamily="18" charset="0"/>
              </a:rPr>
              <a:t>Vakaliuk</a:t>
            </a:r>
            <a:r>
              <a:rPr lang="en-IN" sz="1400" dirty="0">
                <a:solidFill>
                  <a:srgbClr val="000000"/>
                </a:solidFill>
                <a:effectLst/>
                <a:latin typeface="Times New Roman" panose="02020603050405020304" pitchFamily="18" charset="0"/>
              </a:rPr>
              <a:t>, T. A., &amp; </a:t>
            </a:r>
            <a:r>
              <a:rPr lang="en-IN" sz="1400" dirty="0" err="1">
                <a:solidFill>
                  <a:srgbClr val="000000"/>
                </a:solidFill>
                <a:effectLst/>
                <a:latin typeface="Times New Roman" panose="02020603050405020304" pitchFamily="18" charset="0"/>
              </a:rPr>
              <a:t>Pochtoviuk</a:t>
            </a:r>
            <a:r>
              <a:rPr lang="en-IN" sz="1400" dirty="0">
                <a:solidFill>
                  <a:srgbClr val="000000"/>
                </a:solidFill>
                <a:effectLst/>
                <a:latin typeface="Times New Roman" panose="02020603050405020304" pitchFamily="18" charset="0"/>
              </a:rPr>
              <a:t>, S. I. (2021, July). Analysis of tools for the development</a:t>
            </a:r>
          </a:p>
          <a:p>
            <a:pPr marL="0" indent="0">
              <a:buNone/>
            </a:pPr>
            <a:r>
              <a:rPr lang="en-IN" sz="1400" dirty="0">
                <a:solidFill>
                  <a:srgbClr val="000000"/>
                </a:solidFill>
                <a:effectLst/>
                <a:latin typeface="Times New Roman" panose="02020603050405020304" pitchFamily="18" charset="0"/>
              </a:rPr>
              <a:t>of augmented reality technologies. CEUR Workshop Proceedings. </a:t>
            </a:r>
            <a:r>
              <a:rPr lang="en-IN" sz="1400" dirty="0">
                <a:solidFill>
                  <a:srgbClr val="0000FF"/>
                </a:solidFill>
                <a:effectLst/>
                <a:latin typeface="Times New Roman" panose="02020603050405020304" pitchFamily="18" charset="0"/>
              </a:rPr>
              <a:t>Available here</a:t>
            </a:r>
            <a:endParaRPr lang="en-IN" sz="1400" dirty="0">
              <a:solidFill>
                <a:srgbClr val="000000"/>
              </a:solidFill>
              <a:effectLst/>
              <a:latin typeface="Times New Roman" panose="02020603050405020304" pitchFamily="18" charset="0"/>
            </a:endParaRPr>
          </a:p>
          <a:p>
            <a:pPr marL="0" indent="0" algn="just">
              <a:buNone/>
            </a:pPr>
            <a:r>
              <a:rPr lang="en-IN" sz="1400" dirty="0">
                <a:solidFill>
                  <a:srgbClr val="000000"/>
                </a:solidFill>
                <a:effectLst/>
                <a:latin typeface="Times New Roman" panose="02020603050405020304" pitchFamily="18" charset="0"/>
              </a:rPr>
              <a:t>[8]. </a:t>
            </a:r>
            <a:r>
              <a:rPr lang="en-IN" sz="1400" dirty="0" err="1">
                <a:solidFill>
                  <a:srgbClr val="000000"/>
                </a:solidFill>
                <a:effectLst/>
                <a:latin typeface="Times New Roman" panose="02020603050405020304" pitchFamily="18" charset="0"/>
              </a:rPr>
              <a:t>Grahn</a:t>
            </a:r>
            <a:r>
              <a:rPr lang="en-IN" sz="1400" dirty="0">
                <a:solidFill>
                  <a:srgbClr val="000000"/>
                </a:solidFill>
                <a:effectLst/>
                <a:latin typeface="Times New Roman" panose="02020603050405020304" pitchFamily="18" charset="0"/>
              </a:rPr>
              <a:t>, I. (2017). The </a:t>
            </a:r>
            <a:r>
              <a:rPr lang="en-IN" sz="1400" dirty="0" err="1">
                <a:solidFill>
                  <a:srgbClr val="000000"/>
                </a:solidFill>
                <a:effectLst/>
                <a:latin typeface="Times New Roman" panose="02020603050405020304" pitchFamily="18" charset="0"/>
              </a:rPr>
              <a:t>vuforia</a:t>
            </a:r>
            <a:r>
              <a:rPr lang="en-IN" sz="1400" dirty="0">
                <a:solidFill>
                  <a:srgbClr val="000000"/>
                </a:solidFill>
                <a:effectLst/>
                <a:latin typeface="Times New Roman" panose="02020603050405020304" pitchFamily="18" charset="0"/>
              </a:rPr>
              <a:t> </a:t>
            </a:r>
            <a:r>
              <a:rPr lang="en-IN" sz="1400" dirty="0" err="1">
                <a:solidFill>
                  <a:srgbClr val="000000"/>
                </a:solidFill>
                <a:effectLst/>
                <a:latin typeface="Times New Roman" panose="02020603050405020304" pitchFamily="18" charset="0"/>
              </a:rPr>
              <a:t>sdk</a:t>
            </a:r>
            <a:r>
              <a:rPr lang="en-IN" sz="1400" dirty="0">
                <a:solidFill>
                  <a:srgbClr val="000000"/>
                </a:solidFill>
                <a:effectLst/>
                <a:latin typeface="Times New Roman" panose="02020603050405020304" pitchFamily="18" charset="0"/>
              </a:rPr>
              <a:t> and unity3d game engine: Evaluating performance on</a:t>
            </a:r>
          </a:p>
          <a:p>
            <a:pPr marL="0" indent="0" algn="just">
              <a:buNone/>
            </a:pPr>
            <a:r>
              <a:rPr lang="en-IN" sz="1400" dirty="0">
                <a:solidFill>
                  <a:srgbClr val="000000"/>
                </a:solidFill>
                <a:effectLst/>
                <a:latin typeface="Times New Roman" panose="02020603050405020304" pitchFamily="18" charset="0"/>
              </a:rPr>
              <a:t>android devices.</a:t>
            </a:r>
          </a:p>
          <a:p>
            <a:pPr marL="0" indent="0" algn="just">
              <a:buNone/>
            </a:pPr>
            <a:r>
              <a:rPr lang="en-IN" sz="1400" dirty="0">
                <a:solidFill>
                  <a:srgbClr val="000000"/>
                </a:solidFill>
                <a:effectLst/>
                <a:latin typeface="Times New Roman" panose="02020603050405020304" pitchFamily="18" charset="0"/>
              </a:rPr>
              <a:t>Available at: </a:t>
            </a:r>
            <a:r>
              <a:rPr lang="en-IN" sz="1400" dirty="0">
                <a:solidFill>
                  <a:srgbClr val="0000FF"/>
                </a:solidFill>
                <a:effectLst/>
                <a:latin typeface="Times New Roman" panose="02020603050405020304" pitchFamily="18" charset="0"/>
                <a:hlinkClick r:id="rId2"/>
              </a:rPr>
              <a:t>https://liu.diva-portal.org/smash/get/diva2:1127482/FULLTEXT01.pdf</a:t>
            </a:r>
            <a:endParaRPr lang="en-IN" sz="1400" dirty="0">
              <a:solidFill>
                <a:srgbClr val="0000FF"/>
              </a:solidFill>
              <a:effectLst/>
              <a:latin typeface="Times New Roman" panose="02020603050405020304" pitchFamily="18" charset="0"/>
            </a:endParaRPr>
          </a:p>
          <a:p>
            <a:pPr marL="0" indent="0" algn="just">
              <a:buNone/>
            </a:pPr>
            <a:r>
              <a:rPr lang="en-IN" sz="1400" dirty="0">
                <a:solidFill>
                  <a:srgbClr val="000000"/>
                </a:solidFill>
                <a:effectLst/>
                <a:latin typeface="Times New Roman" panose="02020603050405020304" pitchFamily="18" charset="0"/>
              </a:rPr>
              <a:t>[9]. Gallardo, C., Rodríguez, S. P., </a:t>
            </a:r>
            <a:r>
              <a:rPr lang="en-IN" sz="1400" dirty="0" err="1">
                <a:solidFill>
                  <a:srgbClr val="000000"/>
                </a:solidFill>
                <a:effectLst/>
                <a:latin typeface="Times New Roman" panose="02020603050405020304" pitchFamily="18" charset="0"/>
              </a:rPr>
              <a:t>Chango</a:t>
            </a:r>
            <a:r>
              <a:rPr lang="en-IN" sz="1400" dirty="0">
                <a:solidFill>
                  <a:srgbClr val="000000"/>
                </a:solidFill>
                <a:effectLst/>
                <a:latin typeface="Times New Roman" panose="02020603050405020304" pitchFamily="18" charset="0"/>
              </a:rPr>
              <a:t>, I. E., Quevedo, W. X., Santana, J., Acosta, A.</a:t>
            </a:r>
          </a:p>
          <a:p>
            <a:pPr marL="0" indent="0" algn="just">
              <a:buNone/>
            </a:pPr>
            <a:r>
              <a:rPr lang="en-IN" sz="1400" dirty="0">
                <a:solidFill>
                  <a:srgbClr val="000000"/>
                </a:solidFill>
                <a:effectLst/>
                <a:latin typeface="Times New Roman" panose="02020603050405020304" pitchFamily="18" charset="0"/>
              </a:rPr>
              <a:t>G., ... &amp; </a:t>
            </a:r>
            <a:r>
              <a:rPr lang="en-IN" sz="1400" dirty="0" err="1">
                <a:solidFill>
                  <a:srgbClr val="000000"/>
                </a:solidFill>
                <a:effectLst/>
                <a:latin typeface="Times New Roman" panose="02020603050405020304" pitchFamily="18" charset="0"/>
              </a:rPr>
              <a:t>Andaluz</a:t>
            </a:r>
            <a:r>
              <a:rPr lang="en-IN" sz="1400" dirty="0">
                <a:solidFill>
                  <a:srgbClr val="000000"/>
                </a:solidFill>
                <a:effectLst/>
                <a:latin typeface="Times New Roman" panose="02020603050405020304" pitchFamily="18" charset="0"/>
              </a:rPr>
              <a:t>, V. H. (2018). Augmented reality as a new marketing strategy. In</a:t>
            </a:r>
          </a:p>
          <a:p>
            <a:pPr marL="0" indent="0" algn="just">
              <a:buNone/>
            </a:pPr>
            <a:r>
              <a:rPr lang="en-IN" sz="1400" dirty="0">
                <a:solidFill>
                  <a:srgbClr val="000000"/>
                </a:solidFill>
                <a:effectLst/>
                <a:latin typeface="Times New Roman" panose="02020603050405020304" pitchFamily="18" charset="0"/>
              </a:rPr>
              <a:t>Augmented Reality, Virtual Reality, and Computer Graphics: 5th International Conference,</a:t>
            </a:r>
          </a:p>
          <a:p>
            <a:pPr marL="0" indent="0" algn="just">
              <a:buNone/>
            </a:pPr>
            <a:r>
              <a:rPr lang="en-IN" sz="1400" dirty="0">
                <a:solidFill>
                  <a:srgbClr val="000000"/>
                </a:solidFill>
                <a:effectLst/>
                <a:latin typeface="Times New Roman" panose="02020603050405020304" pitchFamily="18" charset="0"/>
              </a:rPr>
              <a:t>AVR 2018, Otranto, Italy, June 24–27, 2018, Proceedings, Part I, 351-362. Springer</a:t>
            </a:r>
          </a:p>
          <a:p>
            <a:pPr marL="0" indent="0" algn="just">
              <a:buNone/>
            </a:pPr>
            <a:r>
              <a:rPr lang="en-IN" sz="1400" dirty="0">
                <a:solidFill>
                  <a:srgbClr val="000000"/>
                </a:solidFill>
                <a:effectLst/>
                <a:latin typeface="Times New Roman" panose="02020603050405020304" pitchFamily="18" charset="0"/>
              </a:rPr>
              <a:t>International Publishing.</a:t>
            </a:r>
          </a:p>
          <a:p>
            <a:pPr marL="0" indent="0" algn="just">
              <a:buNone/>
            </a:pPr>
            <a:r>
              <a:rPr lang="en-IN" sz="1400" dirty="0">
                <a:solidFill>
                  <a:srgbClr val="000000"/>
                </a:solidFill>
                <a:effectLst/>
                <a:latin typeface="Times New Roman" panose="02020603050405020304" pitchFamily="18" charset="0"/>
              </a:rPr>
              <a:t>Available Here:</a:t>
            </a:r>
          </a:p>
          <a:p>
            <a:pPr marL="0" indent="0" algn="just">
              <a:buNone/>
            </a:pP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www.researchgate.net</a:t>
            </a:r>
            <a:r>
              <a:rPr lang="en-IN" sz="1400" dirty="0">
                <a:solidFill>
                  <a:srgbClr val="0000FF"/>
                </a:solidFill>
                <a:effectLst/>
                <a:latin typeface="Times New Roman" panose="02020603050405020304" pitchFamily="18" charset="0"/>
              </a:rPr>
              <a:t>/publication/326371346_Augmented_Reality_as_a_New_Mark</a:t>
            </a:r>
          </a:p>
          <a:p>
            <a:pPr marL="0" indent="0" algn="just">
              <a:buNone/>
            </a:pPr>
            <a:r>
              <a:rPr lang="en-IN" sz="1400" dirty="0" err="1">
                <a:solidFill>
                  <a:srgbClr val="0000FF"/>
                </a:solidFill>
                <a:effectLst/>
                <a:latin typeface="Times New Roman" panose="02020603050405020304" pitchFamily="18" charset="0"/>
              </a:rPr>
              <a:t>eting_Strategy</a:t>
            </a:r>
            <a:endParaRPr lang="en-IN" sz="1400" dirty="0">
              <a:solidFill>
                <a:srgbClr val="0000FF"/>
              </a:solidFill>
              <a:effectLst/>
              <a:latin typeface="Times New Roman" panose="02020603050405020304" pitchFamily="18" charset="0"/>
            </a:endParaRPr>
          </a:p>
          <a:p>
            <a:pPr marL="0" indent="0" algn="just">
              <a:buNone/>
            </a:pPr>
            <a:r>
              <a:rPr lang="en-IN" sz="1400" dirty="0">
                <a:solidFill>
                  <a:srgbClr val="000000"/>
                </a:solidFill>
                <a:effectLst/>
                <a:latin typeface="Times New Roman" panose="02020603050405020304" pitchFamily="18" charset="0"/>
              </a:rPr>
              <a:t>[10]. </a:t>
            </a:r>
            <a:r>
              <a:rPr lang="en-IN" sz="1400" dirty="0" err="1">
                <a:solidFill>
                  <a:srgbClr val="000000"/>
                </a:solidFill>
                <a:effectLst/>
                <a:latin typeface="Times New Roman" panose="02020603050405020304" pitchFamily="18" charset="0"/>
              </a:rPr>
              <a:t>Boboc</a:t>
            </a:r>
            <a:r>
              <a:rPr lang="en-IN" sz="1400" dirty="0">
                <a:solidFill>
                  <a:srgbClr val="000000"/>
                </a:solidFill>
                <a:effectLst/>
                <a:latin typeface="Times New Roman" panose="02020603050405020304" pitchFamily="18" charset="0"/>
              </a:rPr>
              <a:t>, R. G., </a:t>
            </a:r>
            <a:r>
              <a:rPr lang="en-IN" sz="1400" dirty="0" err="1">
                <a:solidFill>
                  <a:srgbClr val="000000"/>
                </a:solidFill>
                <a:effectLst/>
                <a:latin typeface="Times New Roman" panose="02020603050405020304" pitchFamily="18" charset="0"/>
              </a:rPr>
              <a:t>Gîrbacia</a:t>
            </a:r>
            <a:r>
              <a:rPr lang="en-IN" sz="1400" dirty="0">
                <a:solidFill>
                  <a:srgbClr val="000000"/>
                </a:solidFill>
                <a:effectLst/>
                <a:latin typeface="Times New Roman" panose="02020603050405020304" pitchFamily="18" charset="0"/>
              </a:rPr>
              <a:t>, F., &amp; </a:t>
            </a:r>
            <a:r>
              <a:rPr lang="en-IN" sz="1400" dirty="0" err="1">
                <a:solidFill>
                  <a:srgbClr val="000000"/>
                </a:solidFill>
                <a:effectLst/>
                <a:latin typeface="Times New Roman" panose="02020603050405020304" pitchFamily="18" charset="0"/>
              </a:rPr>
              <a:t>Butilă</a:t>
            </a:r>
            <a:r>
              <a:rPr lang="en-IN" sz="1400" dirty="0">
                <a:solidFill>
                  <a:srgbClr val="000000"/>
                </a:solidFill>
                <a:effectLst/>
                <a:latin typeface="Times New Roman" panose="02020603050405020304" pitchFamily="18" charset="0"/>
              </a:rPr>
              <a:t>, E. V. (2020). The application of augmented</a:t>
            </a:r>
          </a:p>
          <a:p>
            <a:pPr marL="0" indent="0" algn="just">
              <a:buNone/>
            </a:pPr>
            <a:r>
              <a:rPr lang="en-IN" sz="1400" dirty="0">
                <a:solidFill>
                  <a:srgbClr val="000000"/>
                </a:solidFill>
                <a:effectLst/>
                <a:latin typeface="Times New Roman" panose="02020603050405020304" pitchFamily="18" charset="0"/>
              </a:rPr>
              <a:t>reality in the automotive industry: A systematic literature review. Applied Sciences, 10(12),</a:t>
            </a:r>
          </a:p>
          <a:p>
            <a:pPr marL="0" indent="0" algn="just">
              <a:buNone/>
            </a:pPr>
            <a:r>
              <a:rPr lang="en-IN" sz="1400" dirty="0">
                <a:solidFill>
                  <a:srgbClr val="000000"/>
                </a:solidFill>
                <a:effectLst/>
                <a:latin typeface="Times New Roman" panose="02020603050405020304" pitchFamily="18" charset="0"/>
              </a:rPr>
              <a:t>4259.</a:t>
            </a:r>
          </a:p>
          <a:p>
            <a:pPr marL="0" indent="0" algn="just">
              <a:buNone/>
            </a:pPr>
            <a:r>
              <a:rPr lang="en-IN" sz="1400" dirty="0">
                <a:solidFill>
                  <a:srgbClr val="000000"/>
                </a:solidFill>
                <a:effectLst/>
                <a:latin typeface="Times New Roman" panose="02020603050405020304" pitchFamily="18" charset="0"/>
              </a:rPr>
              <a:t>Available Here: </a:t>
            </a:r>
            <a:r>
              <a:rPr lang="en-IN" sz="1400" dirty="0">
                <a:solidFill>
                  <a:srgbClr val="0000FF"/>
                </a:solidFill>
                <a:effectLst/>
                <a:latin typeface="Times New Roman" panose="02020603050405020304" pitchFamily="18" charset="0"/>
              </a:rPr>
              <a:t>https://</a:t>
            </a:r>
            <a:r>
              <a:rPr lang="en-IN" sz="1400" dirty="0" err="1">
                <a:solidFill>
                  <a:srgbClr val="0000FF"/>
                </a:solidFill>
                <a:effectLst/>
                <a:latin typeface="Times New Roman" panose="02020603050405020304" pitchFamily="18" charset="0"/>
              </a:rPr>
              <a:t>www.mdpi.com</a:t>
            </a:r>
            <a:r>
              <a:rPr lang="en-IN" sz="1400" dirty="0">
                <a:solidFill>
                  <a:srgbClr val="0000FF"/>
                </a:solidFill>
                <a:effectLst/>
                <a:latin typeface="Times New Roman" panose="02020603050405020304" pitchFamily="18" charset="0"/>
              </a:rPr>
              <a:t>/2076-3417/10/12/4259</a:t>
            </a:r>
          </a:p>
          <a:p>
            <a:pPr marL="0" indent="0" algn="just">
              <a:buNone/>
            </a:pPr>
            <a:endParaRPr lang="en-IN" sz="1400" dirty="0">
              <a:solidFill>
                <a:srgbClr val="0000FF"/>
              </a:solidFill>
              <a:effectLst/>
              <a:latin typeface="Times New Roman" panose="02020603050405020304" pitchFamily="18" charset="0"/>
            </a:endParaRPr>
          </a:p>
        </p:txBody>
      </p:sp>
    </p:spTree>
    <p:extLst>
      <p:ext uri="{BB962C8B-B14F-4D97-AF65-F5344CB8AC3E}">
        <p14:creationId xmlns:p14="http://schemas.microsoft.com/office/powerpoint/2010/main" val="187527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7F26-2872-57A3-02D1-2A595C9968A6}"/>
              </a:ext>
            </a:extLst>
          </p:cNvPr>
          <p:cNvSpPr>
            <a:spLocks noGrp="1"/>
          </p:cNvSpPr>
          <p:nvPr>
            <p:ph type="title"/>
          </p:nvPr>
        </p:nvSpPr>
        <p:spPr/>
        <p:txBody>
          <a:bodyPr/>
          <a:lstStyle/>
          <a:p>
            <a:r>
              <a:rPr lang="en-US" dirty="0"/>
              <a:t>Plagiarism Report</a:t>
            </a:r>
          </a:p>
        </p:txBody>
      </p:sp>
      <p:pic>
        <p:nvPicPr>
          <p:cNvPr id="5" name="Content Placeholder 4">
            <a:extLst>
              <a:ext uri="{FF2B5EF4-FFF2-40B4-BE49-F238E27FC236}">
                <a16:creationId xmlns:a16="http://schemas.microsoft.com/office/drawing/2014/main" id="{69D83250-6B8C-6C96-9502-945FD344F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7571" y="987552"/>
            <a:ext cx="3956858" cy="5120640"/>
          </a:xfrm>
        </p:spPr>
      </p:pic>
    </p:spTree>
    <p:extLst>
      <p:ext uri="{BB962C8B-B14F-4D97-AF65-F5344CB8AC3E}">
        <p14:creationId xmlns:p14="http://schemas.microsoft.com/office/powerpoint/2010/main" val="217020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742950" lvl="1" indent="-285750">
              <a:lnSpc>
                <a:spcPct val="150000"/>
              </a:lnSpc>
              <a:buFont typeface="Arial" panose="020B0604020202020204" pitchFamily="34" charset="0"/>
              <a:buChar char="•"/>
            </a:pPr>
            <a:r>
              <a:rPr lang="en-IN" dirty="0"/>
              <a:t>Augmented Reality (AR) integrates digital content with the physical world.</a:t>
            </a:r>
          </a:p>
          <a:p>
            <a:pPr marL="742950" lvl="1" indent="-285750">
              <a:lnSpc>
                <a:spcPct val="150000"/>
              </a:lnSpc>
              <a:buFont typeface="Arial" panose="020B0604020202020204" pitchFamily="34" charset="0"/>
              <a:buChar char="•"/>
            </a:pPr>
            <a:r>
              <a:rPr lang="en-IN" dirty="0"/>
              <a:t>The project focuses on leveraging AR technology for Yamaha Motor Pvt Ltd.</a:t>
            </a:r>
          </a:p>
          <a:p>
            <a:pPr marL="742950" lvl="1" indent="-285750">
              <a:lnSpc>
                <a:spcPct val="150000"/>
              </a:lnSpc>
              <a:buFont typeface="Arial" panose="020B0604020202020204" pitchFamily="34" charset="0"/>
              <a:buChar char="•"/>
            </a:pPr>
            <a:r>
              <a:rPr lang="en-IN" dirty="0"/>
              <a:t>Enables customers to visualize Yamaha bikes through a cross-platform mobile app.</a:t>
            </a:r>
          </a:p>
          <a:p>
            <a:pPr marL="742950" lvl="1" indent="-285750">
              <a:lnSpc>
                <a:spcPct val="150000"/>
              </a:lnSpc>
              <a:buFont typeface="Arial" panose="020B0604020202020204" pitchFamily="34" charset="0"/>
              <a:buChar char="•"/>
            </a:pPr>
            <a:r>
              <a:rPr lang="en-IN" dirty="0"/>
              <a:t>Combines Vuforia for QR code recognition and Google </a:t>
            </a:r>
            <a:r>
              <a:rPr lang="en-IN" dirty="0" err="1"/>
              <a:t>ARCore</a:t>
            </a:r>
            <a:r>
              <a:rPr lang="en-IN" dirty="0"/>
              <a:t> for real-time 3D object placement.</a:t>
            </a:r>
          </a:p>
          <a:p>
            <a:pPr marL="742950" lvl="1" indent="-285750">
              <a:lnSpc>
                <a:spcPct val="150000"/>
              </a:lnSpc>
              <a:buFont typeface="Arial" panose="020B0604020202020204" pitchFamily="34" charset="0"/>
              <a:buChar char="•"/>
            </a:pPr>
            <a:r>
              <a:rPr lang="en-IN" dirty="0"/>
              <a:t>Built with Kotlin, featuring WebView for accessing Yamaha's website.</a:t>
            </a:r>
          </a:p>
          <a:p>
            <a:pPr marL="742950" lvl="1" indent="-285750">
              <a:lnSpc>
                <a:spcPct val="150000"/>
              </a:lnSpc>
              <a:buFont typeface="Arial" panose="020B0604020202020204" pitchFamily="34" charset="0"/>
              <a:buChar char="•"/>
            </a:pPr>
            <a:r>
              <a:rPr lang="en-IN" dirty="0"/>
              <a:t>Provides an immersive experience, enhancing user engagement and reducing reliance on physical showrooms.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Rectangle 1">
            <a:extLst>
              <a:ext uri="{FF2B5EF4-FFF2-40B4-BE49-F238E27FC236}">
                <a16:creationId xmlns:a16="http://schemas.microsoft.com/office/drawing/2014/main" id="{275B21B9-4ED7-69B7-61F4-7F510DDF1E38}"/>
              </a:ext>
            </a:extLst>
          </p:cNvPr>
          <p:cNvSpPr>
            <a:spLocks noChangeArrowheads="1"/>
          </p:cNvSpPr>
          <p:nvPr/>
        </p:nvSpPr>
        <p:spPr bwMode="auto">
          <a:xfrm>
            <a:off x="530225" y="1121124"/>
            <a:ext cx="11131550" cy="461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IN" dirty="0"/>
              <a:t>Augmented Reality (AR) has emerged as a transformative technology, bridging the gap between physical and digital experiences. Azuma (1997) defines AR as an interface that enhances the real world with digital content, offering interactivity in real-time. This technology has found applications in various industries, including automotive, where it aids customer engagement by providing immersive experiences. Studies highlight the role of AR in enhancing customer satisfaction by enabling virtual product exploration, which reduces the need for physical infrastructure (Huang &amp; Liao, 2015).</a:t>
            </a:r>
          </a:p>
          <a:p>
            <a:pPr algn="just">
              <a:lnSpc>
                <a:spcPct val="150000"/>
              </a:lnSpc>
            </a:pPr>
            <a:r>
              <a:rPr lang="en-IN" dirty="0"/>
              <a:t>The use of Vuforia for QR code recognition and Google </a:t>
            </a:r>
            <a:r>
              <a:rPr lang="en-IN" dirty="0" err="1"/>
              <a:t>ARCore</a:t>
            </a:r>
            <a:r>
              <a:rPr lang="en-IN" dirty="0"/>
              <a:t> for 3D object placement has been widely acknowledged for creating seamless AR experiences. Vuforia's precision in marker-based tracking and </a:t>
            </a:r>
            <a:r>
              <a:rPr lang="en-IN" dirty="0" err="1"/>
              <a:t>ARCore's</a:t>
            </a:r>
            <a:r>
              <a:rPr lang="en-IN" dirty="0"/>
              <a:t> capabilities in environment mapping enable accurate visualization of virtual objects in real-world scenarios (</a:t>
            </a:r>
            <a:r>
              <a:rPr lang="en-IN" dirty="0" err="1"/>
              <a:t>Billinghurst</a:t>
            </a:r>
            <a:r>
              <a:rPr lang="en-IN" dirty="0"/>
              <a:t> et al., 2015).</a:t>
            </a:r>
          </a:p>
        </p:txBody>
      </p:sp>
    </p:spTree>
    <p:extLst>
      <p:ext uri="{BB962C8B-B14F-4D97-AF65-F5344CB8AC3E}">
        <p14:creationId xmlns:p14="http://schemas.microsoft.com/office/powerpoint/2010/main" val="274592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B02FB585-438C-FD25-E9FF-C73E9923A80B}"/>
              </a:ext>
            </a:extLst>
          </p:cNvPr>
          <p:cNvSpPr>
            <a:spLocks noChangeArrowheads="1"/>
          </p:cNvSpPr>
          <p:nvPr/>
        </p:nvSpPr>
        <p:spPr bwMode="auto">
          <a:xfrm>
            <a:off x="257175" y="1086825"/>
            <a:ext cx="11934825" cy="3369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IN" dirty="0"/>
              <a:t>Mobile application development using Kotlin is gaining traction due to its modern syntax and compatibility with Android platforms. Integrating WebView into AR applications further extends user access to online resources, enhancing the user journey.</a:t>
            </a:r>
          </a:p>
          <a:p>
            <a:pPr algn="just">
              <a:lnSpc>
                <a:spcPct val="150000"/>
              </a:lnSpc>
            </a:pPr>
            <a:r>
              <a:rPr lang="en-IN" dirty="0"/>
              <a:t>By combining AR, mobile app development, and digital marketing strategies, this project aligns with current research on innovative customer-centric solutions. It leverages AR to empower users with interactive virtual experiences, facilitating informed purchasing decisions in the automotive industry.</a:t>
            </a:r>
          </a:p>
          <a:p>
            <a:pPr algn="just">
              <a:lnSpc>
                <a:spcPct val="150000"/>
              </a:lnSpc>
            </a:pPr>
            <a:br>
              <a:rPr lang="en-IN" dirty="0"/>
            </a:br>
            <a:endParaRPr lang="en-IN" dirty="0"/>
          </a:p>
        </p:txBody>
      </p:sp>
    </p:spTree>
    <p:extLst>
      <p:ext uri="{BB962C8B-B14F-4D97-AF65-F5344CB8AC3E}">
        <p14:creationId xmlns:p14="http://schemas.microsoft.com/office/powerpoint/2010/main" val="12991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10000"/>
          </a:bodyPr>
          <a:lstStyle/>
          <a:p>
            <a:r>
              <a:rPr lang="en-IN" b="1" dirty="0"/>
              <a:t>Limited Integration of AR in Automotive</a:t>
            </a:r>
            <a:r>
              <a:rPr lang="en-IN" dirty="0"/>
              <a:t>: AR's potential in virtual product visualization for the automotive sector is underexplored.</a:t>
            </a:r>
          </a:p>
          <a:p>
            <a:r>
              <a:rPr lang="en-IN" b="1" dirty="0"/>
              <a:t>Cross-Platform Compatibility</a:t>
            </a:r>
            <a:r>
              <a:rPr lang="en-IN" dirty="0"/>
              <a:t>: Many AR applications lack cross-platform functionality, restricting accessibility.</a:t>
            </a:r>
          </a:p>
          <a:p>
            <a:r>
              <a:rPr lang="en-IN" b="1" dirty="0"/>
              <a:t>Real-Time Interaction</a:t>
            </a:r>
            <a:r>
              <a:rPr lang="en-IN" dirty="0"/>
              <a:t>: Challenges remain in ensuring accurate real-time 3D object placement in dynamic environments.</a:t>
            </a:r>
          </a:p>
          <a:p>
            <a:r>
              <a:rPr lang="en-IN" b="1" dirty="0"/>
              <a:t>Customer </a:t>
            </a:r>
            <a:r>
              <a:rPr lang="en-IN" b="1" dirty="0" err="1"/>
              <a:t>Behavior</a:t>
            </a:r>
            <a:r>
              <a:rPr lang="en-IN" b="1" dirty="0"/>
              <a:t> Insights</a:t>
            </a:r>
            <a:r>
              <a:rPr lang="en-IN" dirty="0"/>
              <a:t>: The impact of AR experiences on customer purchasing decisions is insufficiently studied.</a:t>
            </a:r>
          </a:p>
          <a:p>
            <a:r>
              <a:rPr lang="en-IN" b="1" dirty="0"/>
              <a:t>Scalability Issues</a:t>
            </a:r>
            <a:r>
              <a:rPr lang="en-IN" dirty="0"/>
              <a:t>: AR solutions often fail to scale effectively for large product </a:t>
            </a:r>
            <a:r>
              <a:rPr lang="en-IN" dirty="0" err="1"/>
              <a:t>catalogs</a:t>
            </a:r>
            <a:r>
              <a:rPr lang="en-IN" dirty="0"/>
              <a:t> or diverse settings.</a:t>
            </a:r>
          </a:p>
          <a:p>
            <a:r>
              <a:rPr lang="en-IN" b="1" dirty="0"/>
              <a:t>Digital Marketing Integration</a:t>
            </a:r>
            <a:r>
              <a:rPr lang="en-IN" dirty="0"/>
              <a:t>: Research is limited on AR's role in enhancing digital marketing strategies for the automotive industry.</a:t>
            </a:r>
          </a:p>
          <a:p>
            <a:r>
              <a:rPr lang="en-IN" b="1" dirty="0"/>
              <a:t>User Experience Optimization</a:t>
            </a:r>
            <a:r>
              <a:rPr lang="en-IN" dirty="0"/>
              <a:t>: AR interfaces lack sufficient optimization for non-tech-savvy users exploring complex products.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4" name="Rectangle 1">
            <a:extLst>
              <a:ext uri="{FF2B5EF4-FFF2-40B4-BE49-F238E27FC236}">
                <a16:creationId xmlns:a16="http://schemas.microsoft.com/office/drawing/2014/main" id="{6DC3ACA9-CE57-910C-68E5-5A842418F0EC}"/>
              </a:ext>
            </a:extLst>
          </p:cNvPr>
          <p:cNvSpPr>
            <a:spLocks noGrp="1" noChangeArrowheads="1"/>
          </p:cNvSpPr>
          <p:nvPr>
            <p:ph idx="1"/>
          </p:nvPr>
        </p:nvSpPr>
        <p:spPr bwMode="auto">
          <a:xfrm>
            <a:off x="812800" y="875954"/>
            <a:ext cx="1096264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QR Code Integration:</a:t>
            </a:r>
            <a:r>
              <a:rPr kumimoji="0" lang="en-US" altLang="en-US" sz="2000" b="0" i="0" u="none" strike="noStrike" cap="none" normalizeH="0" baseline="0" dirty="0">
                <a:ln>
                  <a:noFill/>
                </a:ln>
                <a:solidFill>
                  <a:schemeClr val="tx1"/>
                </a:solidFill>
                <a:effectLst/>
                <a:latin typeface="Arial" panose="020B0604020202020204" pitchFamily="34" charset="0"/>
              </a:rPr>
              <a:t> Utilize QR codes to trigger the AR experience when scanned by the user's device.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Markerless</a:t>
            </a:r>
            <a:r>
              <a:rPr kumimoji="0" lang="en-US" altLang="en-US" sz="2000" b="1" i="0" u="none" strike="noStrike" cap="none" normalizeH="0" baseline="0" dirty="0">
                <a:ln>
                  <a:noFill/>
                </a:ln>
                <a:solidFill>
                  <a:schemeClr val="tx1"/>
                </a:solidFill>
                <a:effectLst/>
                <a:latin typeface="Arial" panose="020B0604020202020204" pitchFamily="34" charset="0"/>
              </a:rPr>
              <a:t> AR with Unity:</a:t>
            </a:r>
            <a:r>
              <a:rPr kumimoji="0" lang="en-US" altLang="en-US" sz="2000" b="0" i="0" u="none" strike="noStrike" cap="none" normalizeH="0" baseline="0" dirty="0">
                <a:ln>
                  <a:noFill/>
                </a:ln>
                <a:solidFill>
                  <a:schemeClr val="tx1"/>
                </a:solidFill>
                <a:effectLst/>
                <a:latin typeface="Arial" panose="020B0604020202020204" pitchFamily="34" charset="0"/>
              </a:rPr>
              <a:t> Enable users to place bike models in their environment using Unity’s AR Foundation, integrating </a:t>
            </a:r>
            <a:r>
              <a:rPr kumimoji="0" lang="en-US" altLang="en-US" sz="2000" b="0" i="0" u="none" strike="noStrike" cap="none" normalizeH="0" baseline="0" dirty="0" err="1">
                <a:ln>
                  <a:noFill/>
                </a:ln>
                <a:solidFill>
                  <a:schemeClr val="tx1"/>
                </a:solidFill>
                <a:effectLst/>
                <a:latin typeface="Arial" panose="020B0604020202020204" pitchFamily="34" charset="0"/>
              </a:rPr>
              <a:t>ARCore</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Arial" panose="020B0604020202020204" pitchFamily="34" charset="0"/>
              </a:rPr>
              <a:t>ARKit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3D Model Rendering in Unity:</a:t>
            </a:r>
            <a:r>
              <a:rPr kumimoji="0" lang="en-US" altLang="en-US" sz="2000" b="0" i="0" u="none" strike="noStrike" cap="none" normalizeH="0" baseline="0" dirty="0">
                <a:ln>
                  <a:noFill/>
                </a:ln>
                <a:solidFill>
                  <a:schemeClr val="tx1"/>
                </a:solidFill>
                <a:effectLst/>
                <a:latin typeface="Arial" panose="020B0604020202020204" pitchFamily="34" charset="0"/>
              </a:rPr>
              <a:t> Import high-quality 3D models of Yamaha bikes into Unity for realistic visualization.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Interface Design in Unity:</a:t>
            </a:r>
            <a:r>
              <a:rPr kumimoji="0" lang="en-US" altLang="en-US" sz="2000" b="0" i="0" u="none" strike="noStrike" cap="none" normalizeH="0" baseline="0" dirty="0">
                <a:ln>
                  <a:noFill/>
                </a:ln>
                <a:solidFill>
                  <a:schemeClr val="tx1"/>
                </a:solidFill>
                <a:effectLst/>
                <a:latin typeface="Arial" panose="020B0604020202020204" pitchFamily="34" charset="0"/>
              </a:rPr>
              <a:t> Create an intuitive user interface for interacting with bike models, allowing rotation and scaling.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WebView Integration:</a:t>
            </a:r>
            <a:r>
              <a:rPr kumimoji="0" lang="en-US" altLang="en-US" sz="2000" b="0" i="0" u="none" strike="noStrike" cap="none" normalizeH="0" baseline="0" dirty="0">
                <a:ln>
                  <a:noFill/>
                </a:ln>
                <a:solidFill>
                  <a:schemeClr val="tx1"/>
                </a:solidFill>
                <a:effectLst/>
                <a:latin typeface="Arial" panose="020B0604020202020204" pitchFamily="34" charset="0"/>
              </a:rPr>
              <a:t> Incorporate a WebView to redirect users to Yamaha’s official website for detailed product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Feedback Mechanism:</a:t>
            </a:r>
            <a:r>
              <a:rPr kumimoji="0" lang="en-US" altLang="en-US" sz="2000" b="0" i="0" u="none" strike="noStrike" cap="none" normalizeH="0" baseline="0" dirty="0">
                <a:ln>
                  <a:noFill/>
                </a:ln>
                <a:solidFill>
                  <a:schemeClr val="tx1"/>
                </a:solidFill>
                <a:effectLst/>
                <a:latin typeface="Arial" panose="020B0604020202020204" pitchFamily="34" charset="0"/>
              </a:rPr>
              <a:t> Include options for users to provide feedback on their AR experience within the app. </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6C228435-792C-4655-AD23-48F17C5679DF}"/>
              </a:ext>
            </a:extLst>
          </p:cNvPr>
          <p:cNvSpPr>
            <a:spLocks noGrp="1" noChangeArrowheads="1"/>
          </p:cNvSpPr>
          <p:nvPr>
            <p:ph idx="1"/>
          </p:nvPr>
        </p:nvSpPr>
        <p:spPr bwMode="auto">
          <a:xfrm>
            <a:off x="812800" y="931537"/>
            <a:ext cx="111353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Cross-Platform Development:</a:t>
            </a:r>
            <a:r>
              <a:rPr kumimoji="0" lang="en-US" altLang="en-US" sz="2000" b="0" i="0" u="none" strike="noStrike" cap="none" normalizeH="0" baseline="0" dirty="0">
                <a:ln>
                  <a:noFill/>
                </a:ln>
                <a:solidFill>
                  <a:schemeClr val="tx1"/>
                </a:solidFill>
                <a:effectLst/>
                <a:latin typeface="Arial" panose="020B0604020202020204" pitchFamily="34" charset="0"/>
              </a:rPr>
              <a:t> Create a cross-platform mobile app using Vuforia and Unity for both iOS and Android.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Augmented Reality Experience:</a:t>
            </a:r>
            <a:r>
              <a:rPr kumimoji="0" lang="en-US" altLang="en-US" sz="2000" b="0" i="0" u="none" strike="noStrike" cap="none" normalizeH="0" baseline="0" dirty="0">
                <a:ln>
                  <a:noFill/>
                </a:ln>
                <a:solidFill>
                  <a:schemeClr val="tx1"/>
                </a:solidFill>
                <a:effectLst/>
                <a:latin typeface="Arial" panose="020B0604020202020204" pitchFamily="34" charset="0"/>
              </a:rPr>
              <a:t> Implement an AR experience for users to scan Yamaha bikes and view interactive 3D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Interactive 3D Models:</a:t>
            </a:r>
            <a:r>
              <a:rPr kumimoji="0" lang="en-US" altLang="en-US" sz="2000" b="0" i="0" u="none" strike="noStrike" cap="none" normalizeH="0" baseline="0" dirty="0">
                <a:ln>
                  <a:noFill/>
                </a:ln>
                <a:solidFill>
                  <a:schemeClr val="tx1"/>
                </a:solidFill>
                <a:effectLst/>
                <a:latin typeface="Arial" panose="020B0604020202020204" pitchFamily="34" charset="0"/>
              </a:rPr>
              <a:t> Offer detailed 3D models of Yamaha bike features like the engine, headlights, and suspension.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 Information Display:</a:t>
            </a:r>
            <a:r>
              <a:rPr kumimoji="0" lang="en-US" altLang="en-US" sz="2000" b="0" i="0" u="none" strike="noStrike" cap="none" normalizeH="0" baseline="0" dirty="0">
                <a:ln>
                  <a:noFill/>
                </a:ln>
                <a:solidFill>
                  <a:schemeClr val="tx1"/>
                </a:solidFill>
                <a:effectLst/>
                <a:latin typeface="Arial" panose="020B0604020202020204" pitchFamily="34" charset="0"/>
              </a:rPr>
              <a:t> Include overlays that show specifications and descriptions of bike features during interactions.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Interaction Enhancements:</a:t>
            </a:r>
            <a:r>
              <a:rPr kumimoji="0" lang="en-US" altLang="en-US" sz="2000" b="0" i="0" u="none" strike="noStrike" cap="none" normalizeH="0" baseline="0" dirty="0">
                <a:ln>
                  <a:noFill/>
                </a:ln>
                <a:solidFill>
                  <a:schemeClr val="tx1"/>
                </a:solidFill>
                <a:effectLst/>
                <a:latin typeface="Arial" panose="020B0604020202020204" pitchFamily="34" charset="0"/>
              </a:rPr>
              <a:t> Enable intuitive interactions for users to rotate, zoom, and explore 3D models from various angles.</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System Design and Implementation</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Autofit/>
          </a:bodyPr>
          <a:lstStyle/>
          <a:p>
            <a:r>
              <a:rPr lang="en-IN" sz="2000" dirty="0"/>
              <a:t>System Architecture</a:t>
            </a:r>
          </a:p>
          <a:p>
            <a:r>
              <a:rPr lang="en-IN" sz="2000" dirty="0"/>
              <a:t>QR Code Integration</a:t>
            </a:r>
          </a:p>
          <a:p>
            <a:r>
              <a:rPr lang="en-IN" sz="2000" dirty="0" err="1"/>
              <a:t>Markerless</a:t>
            </a:r>
            <a:r>
              <a:rPr lang="en-IN" sz="2000" dirty="0"/>
              <a:t> AR Implementation</a:t>
            </a:r>
          </a:p>
          <a:p>
            <a:r>
              <a:rPr lang="en-IN" sz="2000" dirty="0"/>
              <a:t>3D Model Rendering</a:t>
            </a:r>
          </a:p>
          <a:p>
            <a:r>
              <a:rPr lang="en-IN" sz="2000" dirty="0"/>
              <a:t>User Interface (UI) Design</a:t>
            </a:r>
          </a:p>
          <a:p>
            <a:r>
              <a:rPr lang="en-IN" sz="2000" dirty="0"/>
              <a:t>WebView Integration</a:t>
            </a:r>
          </a:p>
          <a:p>
            <a:r>
              <a:rPr lang="en-IN" sz="2000" dirty="0"/>
              <a:t>User Feedback Mechanism</a:t>
            </a:r>
          </a:p>
          <a:p>
            <a:r>
              <a:rPr lang="en-IN" sz="2000" dirty="0"/>
              <a:t>Testing and Deployment</a:t>
            </a:r>
          </a:p>
          <a:p>
            <a:r>
              <a:rPr lang="en-IN" sz="2000" dirty="0"/>
              <a:t>Maintenance and Updates</a:t>
            </a:r>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Table 3">
            <a:extLst>
              <a:ext uri="{FF2B5EF4-FFF2-40B4-BE49-F238E27FC236}">
                <a16:creationId xmlns:a16="http://schemas.microsoft.com/office/drawing/2014/main" id="{4097D7F0-FE52-D927-DE05-9C6F82D34378}"/>
              </a:ext>
            </a:extLst>
          </p:cNvPr>
          <p:cNvGraphicFramePr>
            <a:graphicFrameLocks noGrp="1"/>
          </p:cNvGraphicFramePr>
          <p:nvPr>
            <p:extLst>
              <p:ext uri="{D42A27DB-BD31-4B8C-83A1-F6EECF244321}">
                <p14:modId xmlns:p14="http://schemas.microsoft.com/office/powerpoint/2010/main" val="2282486127"/>
              </p:ext>
            </p:extLst>
          </p:nvPr>
        </p:nvGraphicFramePr>
        <p:xfrm>
          <a:off x="2804160" y="941832"/>
          <a:ext cx="6746240" cy="4849429"/>
        </p:xfrm>
        <a:graphic>
          <a:graphicData uri="http://schemas.openxmlformats.org/drawingml/2006/table">
            <a:tbl>
              <a:tblPr firstRow="1" bandRow="1">
                <a:tableStyleId>{BDBED569-4797-4DF1-A0F4-6AAB3CD982D8}</a:tableStyleId>
              </a:tblPr>
              <a:tblGrid>
                <a:gridCol w="4970392">
                  <a:extLst>
                    <a:ext uri="{9D8B030D-6E8A-4147-A177-3AD203B41FA5}">
                      <a16:colId xmlns:a16="http://schemas.microsoft.com/office/drawing/2014/main" val="3132740278"/>
                    </a:ext>
                  </a:extLst>
                </a:gridCol>
                <a:gridCol w="1775848">
                  <a:extLst>
                    <a:ext uri="{9D8B030D-6E8A-4147-A177-3AD203B41FA5}">
                      <a16:colId xmlns:a16="http://schemas.microsoft.com/office/drawing/2014/main" val="3333635872"/>
                    </a:ext>
                  </a:extLst>
                </a:gridCol>
              </a:tblGrid>
              <a:tr h="368808">
                <a:tc>
                  <a:txBody>
                    <a:bodyPr/>
                    <a:lstStyle/>
                    <a:p>
                      <a:r>
                        <a:rPr lang="en-IN" dirty="0"/>
                        <a:t>Task </a:t>
                      </a:r>
                    </a:p>
                  </a:txBody>
                  <a:tcPr/>
                </a:tc>
                <a:tc>
                  <a:txBody>
                    <a:bodyPr/>
                    <a:lstStyle/>
                    <a:p>
                      <a:r>
                        <a:rPr lang="en-IN" dirty="0"/>
                        <a:t>Duration</a:t>
                      </a:r>
                    </a:p>
                  </a:txBody>
                  <a:tcPr/>
                </a:tc>
                <a:extLst>
                  <a:ext uri="{0D108BD9-81ED-4DB2-BD59-A6C34878D82A}">
                    <a16:rowId xmlns:a16="http://schemas.microsoft.com/office/drawing/2014/main" val="2960693448"/>
                  </a:ext>
                </a:extLst>
              </a:tr>
              <a:tr h="406461">
                <a:tc>
                  <a:txBody>
                    <a:bodyPr/>
                    <a:lstStyle/>
                    <a:p>
                      <a:r>
                        <a:rPr lang="en-IN" sz="1350" b="1" dirty="0"/>
                        <a:t>Project Planning and Requirements</a:t>
                      </a:r>
                    </a:p>
                  </a:txBody>
                  <a:tcPr anchor="ctr"/>
                </a:tc>
                <a:tc>
                  <a:txBody>
                    <a:bodyPr/>
                    <a:lstStyle/>
                    <a:p>
                      <a:r>
                        <a:rPr lang="en-IN" b="1" dirty="0"/>
                        <a:t>1 Week</a:t>
                      </a:r>
                    </a:p>
                  </a:txBody>
                  <a:tcPr/>
                </a:tc>
                <a:extLst>
                  <a:ext uri="{0D108BD9-81ED-4DB2-BD59-A6C34878D82A}">
                    <a16:rowId xmlns:a16="http://schemas.microsoft.com/office/drawing/2014/main" val="1184488836"/>
                  </a:ext>
                </a:extLst>
              </a:tr>
              <a:tr h="435972">
                <a:tc>
                  <a:txBody>
                    <a:bodyPr/>
                    <a:lstStyle/>
                    <a:p>
                      <a:r>
                        <a:rPr lang="en-US" sz="1350" b="1" dirty="0"/>
                        <a:t>Technology Stack Setup (Vuforia, Unity, iOS/Android)</a:t>
                      </a:r>
                      <a:endParaRPr lang="en-IN" sz="135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1 Week</a:t>
                      </a:r>
                    </a:p>
                    <a:p>
                      <a:endParaRPr lang="en-IN" b="1" dirty="0"/>
                    </a:p>
                  </a:txBody>
                  <a:tcPr/>
                </a:tc>
                <a:extLst>
                  <a:ext uri="{0D108BD9-81ED-4DB2-BD59-A6C34878D82A}">
                    <a16:rowId xmlns:a16="http://schemas.microsoft.com/office/drawing/2014/main" val="414559765"/>
                  </a:ext>
                </a:extLst>
              </a:tr>
              <a:tr h="426659">
                <a:tc>
                  <a:txBody>
                    <a:bodyPr/>
                    <a:lstStyle/>
                    <a:p>
                      <a:r>
                        <a:rPr lang="en-US" sz="1350" b="1" dirty="0"/>
                        <a:t>3D Model Creation using Vuforia Object Scanner</a:t>
                      </a:r>
                      <a:endParaRPr lang="en-IN" sz="1350" b="1" dirty="0"/>
                    </a:p>
                  </a:txBody>
                  <a:tcPr/>
                </a:tc>
                <a:tc>
                  <a:txBody>
                    <a:bodyPr/>
                    <a:lstStyle/>
                    <a:p>
                      <a:r>
                        <a:rPr lang="en-IN" b="1" dirty="0"/>
                        <a:t>3 Weeks</a:t>
                      </a:r>
                    </a:p>
                  </a:txBody>
                  <a:tcPr/>
                </a:tc>
                <a:extLst>
                  <a:ext uri="{0D108BD9-81ED-4DB2-BD59-A6C34878D82A}">
                    <a16:rowId xmlns:a16="http://schemas.microsoft.com/office/drawing/2014/main" val="421074537"/>
                  </a:ext>
                </a:extLst>
              </a:tr>
              <a:tr h="436880">
                <a:tc>
                  <a:txBody>
                    <a:bodyPr/>
                    <a:lstStyle/>
                    <a:p>
                      <a:r>
                        <a:rPr lang="en-IN" sz="1350" b="1" dirty="0"/>
                        <a:t>Frontend Development (Vuforia + Unity)</a:t>
                      </a:r>
                    </a:p>
                  </a:txBody>
                  <a:tcPr/>
                </a:tc>
                <a:tc>
                  <a:txBody>
                    <a:bodyPr/>
                    <a:lstStyle/>
                    <a:p>
                      <a:r>
                        <a:rPr lang="en-IN" b="1" dirty="0"/>
                        <a:t>2 Weeks</a:t>
                      </a:r>
                    </a:p>
                  </a:txBody>
                  <a:tcPr/>
                </a:tc>
                <a:extLst>
                  <a:ext uri="{0D108BD9-81ED-4DB2-BD59-A6C34878D82A}">
                    <a16:rowId xmlns:a16="http://schemas.microsoft.com/office/drawing/2014/main" val="1014432200"/>
                  </a:ext>
                </a:extLst>
              </a:tr>
              <a:tr h="572740">
                <a:tc>
                  <a:txBody>
                    <a:bodyPr/>
                    <a:lstStyle/>
                    <a:p>
                      <a:r>
                        <a:rPr lang="en-US" sz="1350" b="1" dirty="0"/>
                        <a:t>Backend Development (Vuforia Cloud Recognition, Google Poly API)</a:t>
                      </a:r>
                      <a:endParaRPr lang="en-IN" sz="1350" b="1" dirty="0"/>
                    </a:p>
                  </a:txBody>
                  <a:tcPr/>
                </a:tc>
                <a:tc>
                  <a:txBody>
                    <a:bodyPr/>
                    <a:lstStyle/>
                    <a:p>
                      <a:r>
                        <a:rPr lang="en-IN" b="1" dirty="0"/>
                        <a:t>2 Weeks</a:t>
                      </a:r>
                    </a:p>
                  </a:txBody>
                  <a:tcPr/>
                </a:tc>
                <a:extLst>
                  <a:ext uri="{0D108BD9-81ED-4DB2-BD59-A6C34878D82A}">
                    <a16:rowId xmlns:a16="http://schemas.microsoft.com/office/drawing/2014/main" val="1252779674"/>
                  </a:ext>
                </a:extLst>
              </a:tr>
              <a:tr h="422940">
                <a:tc>
                  <a:txBody>
                    <a:bodyPr/>
                    <a:lstStyle/>
                    <a:p>
                      <a:r>
                        <a:rPr lang="en-US" sz="1350" b="1" dirty="0"/>
                        <a:t>Feature Overlay Development (Augmented Reality)</a:t>
                      </a:r>
                      <a:endParaRPr lang="en-IN" sz="1350" b="1" dirty="0"/>
                    </a:p>
                  </a:txBody>
                  <a:tcPr/>
                </a:tc>
                <a:tc>
                  <a:txBody>
                    <a:bodyPr/>
                    <a:lstStyle/>
                    <a:p>
                      <a:r>
                        <a:rPr lang="en-IN" b="1" dirty="0"/>
                        <a:t>2 Weeks</a:t>
                      </a:r>
                    </a:p>
                  </a:txBody>
                  <a:tcPr/>
                </a:tc>
                <a:extLst>
                  <a:ext uri="{0D108BD9-81ED-4DB2-BD59-A6C34878D82A}">
                    <a16:rowId xmlns:a16="http://schemas.microsoft.com/office/drawing/2014/main" val="2551111975"/>
                  </a:ext>
                </a:extLst>
              </a:tr>
              <a:tr h="436880">
                <a:tc>
                  <a:txBody>
                    <a:bodyPr/>
                    <a:lstStyle/>
                    <a:p>
                      <a:r>
                        <a:rPr lang="en-US" sz="1350" b="1" dirty="0"/>
                        <a:t>Integration with Vuforia Object Recognition</a:t>
                      </a:r>
                      <a:endParaRPr lang="en-IN" sz="1350" b="1" dirty="0"/>
                    </a:p>
                  </a:txBody>
                  <a:tcPr/>
                </a:tc>
                <a:tc>
                  <a:txBody>
                    <a:bodyPr/>
                    <a:lstStyle/>
                    <a:p>
                      <a:r>
                        <a:rPr lang="en-IN" b="1" dirty="0"/>
                        <a:t>2 Weeks</a:t>
                      </a:r>
                    </a:p>
                  </a:txBody>
                  <a:tcPr/>
                </a:tc>
                <a:extLst>
                  <a:ext uri="{0D108BD9-81ED-4DB2-BD59-A6C34878D82A}">
                    <a16:rowId xmlns:a16="http://schemas.microsoft.com/office/drawing/2014/main" val="3344685342"/>
                  </a:ext>
                </a:extLst>
              </a:tr>
              <a:tr h="355600">
                <a:tc>
                  <a:txBody>
                    <a:bodyPr/>
                    <a:lstStyle/>
                    <a:p>
                      <a:r>
                        <a:rPr lang="en-IN" sz="1350" b="1" dirty="0"/>
                        <a:t>Testing &amp; Bug Fixing</a:t>
                      </a:r>
                    </a:p>
                  </a:txBody>
                  <a:tcPr/>
                </a:tc>
                <a:tc>
                  <a:txBody>
                    <a:bodyPr/>
                    <a:lstStyle/>
                    <a:p>
                      <a:r>
                        <a:rPr lang="en-IN" b="1" dirty="0"/>
                        <a:t>2 Weeks</a:t>
                      </a:r>
                    </a:p>
                  </a:txBody>
                  <a:tcPr/>
                </a:tc>
                <a:extLst>
                  <a:ext uri="{0D108BD9-81ED-4DB2-BD59-A6C34878D82A}">
                    <a16:rowId xmlns:a16="http://schemas.microsoft.com/office/drawing/2014/main" val="1103734056"/>
                  </a:ext>
                </a:extLst>
              </a:tr>
              <a:tr h="299713">
                <a:tc>
                  <a:txBody>
                    <a:bodyPr/>
                    <a:lstStyle/>
                    <a:p>
                      <a:r>
                        <a:rPr lang="en-IN" sz="1350" b="1" dirty="0"/>
                        <a:t>Final Review &amp; Updates</a:t>
                      </a:r>
                    </a:p>
                  </a:txBody>
                  <a:tcPr/>
                </a:tc>
                <a:tc>
                  <a:txBody>
                    <a:bodyPr/>
                    <a:lstStyle/>
                    <a:p>
                      <a:r>
                        <a:rPr lang="en-IN" b="1" dirty="0"/>
                        <a:t>1 Week</a:t>
                      </a:r>
                    </a:p>
                  </a:txBody>
                  <a:tcPr/>
                </a:tc>
                <a:extLst>
                  <a:ext uri="{0D108BD9-81ED-4DB2-BD59-A6C34878D82A}">
                    <a16:rowId xmlns:a16="http://schemas.microsoft.com/office/drawing/2014/main" val="2396650869"/>
                  </a:ext>
                </a:extLst>
              </a:tr>
              <a:tr h="406461">
                <a:tc>
                  <a:txBody>
                    <a:bodyPr/>
                    <a:lstStyle/>
                    <a:p>
                      <a:r>
                        <a:rPr lang="en-IN" sz="1350" b="1" dirty="0"/>
                        <a:t>Final Presentation &amp; Submission</a:t>
                      </a:r>
                    </a:p>
                  </a:txBody>
                  <a:tcPr/>
                </a:tc>
                <a:tc>
                  <a:txBody>
                    <a:bodyPr/>
                    <a:lstStyle/>
                    <a:p>
                      <a:r>
                        <a:rPr lang="en-IN" b="1" dirty="0"/>
                        <a:t>1 Week</a:t>
                      </a:r>
                    </a:p>
                  </a:txBody>
                  <a:tcPr/>
                </a:tc>
                <a:extLst>
                  <a:ext uri="{0D108BD9-81ED-4DB2-BD59-A6C34878D82A}">
                    <a16:rowId xmlns:a16="http://schemas.microsoft.com/office/drawing/2014/main" val="1314223252"/>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632</TotalTime>
  <Words>1744</Words>
  <Application>Microsoft Macintosh PowerPoint</Application>
  <PresentationFormat>Widescreen</PresentationFormat>
  <Paragraphs>185</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PSCS218- A cross-platform mobile application to display the important features of Yamaha bikes (Yamaha RideRealm)</vt:lpstr>
      <vt:lpstr>Introduction</vt:lpstr>
      <vt:lpstr>Literature Review</vt:lpstr>
      <vt:lpstr>Literature Review</vt:lpstr>
      <vt:lpstr>Research Gaps Identified</vt:lpstr>
      <vt:lpstr>Proposed Methodology</vt:lpstr>
      <vt:lpstr>Objectives</vt:lpstr>
      <vt:lpstr>System Design and Implementation</vt:lpstr>
      <vt:lpstr>Timeline of Project</vt:lpstr>
      <vt:lpstr>Timeline of Project</vt:lpstr>
      <vt:lpstr>Outcomes</vt:lpstr>
      <vt:lpstr>Conclusion</vt:lpstr>
      <vt:lpstr>Github Link</vt:lpstr>
      <vt:lpstr>Publication Details</vt:lpstr>
      <vt:lpstr>Project work mapping with SDG</vt:lpstr>
      <vt:lpstr>References</vt:lpstr>
      <vt:lpstr>References</vt:lpstr>
      <vt:lpstr>Plagiarism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Vicky Kumar</cp:lastModifiedBy>
  <cp:revision>19</cp:revision>
  <dcterms:created xsi:type="dcterms:W3CDTF">2023-03-16T03:26:27Z</dcterms:created>
  <dcterms:modified xsi:type="dcterms:W3CDTF">2025-01-13T07:45:10Z</dcterms:modified>
</cp:coreProperties>
</file>