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9c6705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d9c6705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9c67055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9c67055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9c67055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9c67055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9c67055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9c67055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21b979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21b979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21b979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21b979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9c6705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9c6705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6ee7df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6ee7df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88a930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88a930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88a930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88a930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88a930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88a930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88a93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88a93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sability.gov/how-to-and-tools/methods/personas.html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www.usability.gov/what-and-why/information-architectur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log.balsamiq.com/wireframe-presentation-tips/" TargetMode="External"/><Relationship Id="rId4" Type="http://schemas.openxmlformats.org/officeDocument/2006/relationships/hyperlink" Target="http://blog.teamtreehouse.com/3-steps-better-ui-wireframes" TargetMode="External"/><Relationship Id="rId5" Type="http://schemas.openxmlformats.org/officeDocument/2006/relationships/hyperlink" Target="http://uxmastery.com/wireframing-for-beginner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328300" y="1322450"/>
            <a:ext cx="43932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Prediction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495100" y="275760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improved balanced random forest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3675"/>
            <a:ext cx="4267200" cy="27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01</a:t>
            </a:r>
            <a:endParaRPr b="0" sz="3000"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List any research or data you have to support the need for a solution.</a:t>
            </a:r>
            <a:endParaRPr sz="1300"/>
          </a:p>
        </p:txBody>
      </p:sp>
      <p:pic>
        <p:nvPicPr>
          <p:cNvPr id="190" name="Google Shape;190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469" y="1319762"/>
            <a:ext cx="3781899" cy="280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 rot="10592382">
            <a:off x="5513499" y="1379656"/>
            <a:ext cx="2689002" cy="2689002"/>
          </a:xfrm>
          <a:prstGeom prst="blockArc">
            <a:avLst>
              <a:gd fmla="val 2627839" name="adj1"/>
              <a:gd fmla="val 5880699" name="adj2"/>
              <a:gd fmla="val 7985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02</a:t>
            </a:r>
            <a:endParaRPr sz="3000"/>
          </a:p>
        </p:txBody>
      </p:sp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724950" y="3313925"/>
            <a:ext cx="3068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Explain why you’re focusing on a particular part of the problem or a particular subset of users.</a:t>
            </a:r>
            <a:endParaRPr sz="1300"/>
          </a:p>
        </p:txBody>
      </p:sp>
      <p:sp>
        <p:nvSpPr>
          <p:cNvPr id="198" name="Google Shape;198;p27"/>
          <p:cNvSpPr txBox="1"/>
          <p:nvPr>
            <p:ph idx="2" type="body"/>
          </p:nvPr>
        </p:nvSpPr>
        <p:spPr>
          <a:xfrm>
            <a:off x="6038550" y="2081288"/>
            <a:ext cx="1638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82%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5513395" y="1379567"/>
            <a:ext cx="2688900" cy="2688900"/>
          </a:xfrm>
          <a:prstGeom prst="blockArc">
            <a:avLst>
              <a:gd fmla="val 16211102" name="adj1"/>
              <a:gd fmla="val 13367420" name="adj2"/>
              <a:gd fmla="val 7983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>
            <p:ph idx="2" type="body"/>
          </p:nvPr>
        </p:nvSpPr>
        <p:spPr>
          <a:xfrm>
            <a:off x="5877325" y="2715963"/>
            <a:ext cx="1961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Users are constantly searching for a solution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03</a:t>
            </a:r>
            <a:endParaRPr sz="3000"/>
          </a:p>
        </p:txBody>
      </p:sp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Reference your </a:t>
            </a:r>
            <a:r>
              <a:rPr lang="en" sz="1300" u="sng">
                <a:solidFill>
                  <a:schemeClr val="accent5"/>
                </a:solidFill>
                <a:hlinkClick r:id="rId3"/>
              </a:rPr>
              <a:t>personas</a:t>
            </a:r>
            <a:r>
              <a:rPr lang="en" sz="1300"/>
              <a:t>, if you have them.</a:t>
            </a:r>
            <a:endParaRPr sz="1300"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925" y="1188450"/>
            <a:ext cx="1440199" cy="14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5207600" y="2891725"/>
            <a:ext cx="3300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Julia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207600" y="3521563"/>
            <a:ext cx="3300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content of Julia’s job and the problem she and her team are currently facing.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5207575" y="3142990"/>
            <a:ext cx="3300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Manager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 cases, user stories, notes to set up the wireframes. Such as…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“As an Administrator, I would like to restrict permissions based on role.”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“As a Moderator, I would like to flag and approve comments.”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Executives indicated that being able to see a summary of each segment of data was their #1 priority.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Note: secondary admin workflow not planned for this release.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cases / user stories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29450" y="864300"/>
            <a:ext cx="70212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 b="0"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729450" y="1745716"/>
            <a:ext cx="70212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State your assumptions or any unknowns here.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that you’ve justified your attention to the problem, summarize your solution in one or two sentences.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it’s better than existing solutions 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Return to the problem now that you’ve introduced your solution. Compare your solution to others and describe how it is superior.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Information architecture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descr="Site Map HD.png"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75" y="873225"/>
            <a:ext cx="6888451" cy="324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35"/>
          <p:cNvGrpSpPr/>
          <p:nvPr/>
        </p:nvGrpSpPr>
        <p:grpSpPr>
          <a:xfrm>
            <a:off x="4117368" y="4819350"/>
            <a:ext cx="5102882" cy="274500"/>
            <a:chOff x="3722577" y="4819350"/>
            <a:chExt cx="5102882" cy="274500"/>
          </a:xfrm>
        </p:grpSpPr>
        <p:sp>
          <p:nvSpPr>
            <p:cNvPr id="253" name="Google Shape;253;p35"/>
            <p:cNvSpPr/>
            <p:nvPr/>
          </p:nvSpPr>
          <p:spPr>
            <a:xfrm>
              <a:off x="3722577" y="4844551"/>
              <a:ext cx="205500" cy="20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descr="ic_lightbulb_green.png" id="254" name="Google Shape;254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61069" y="4882185"/>
              <a:ext cx="128438" cy="128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35"/>
            <p:cNvSpPr txBox="1"/>
            <p:nvPr/>
          </p:nvSpPr>
          <p:spPr>
            <a:xfrm>
              <a:off x="3927958" y="4819350"/>
              <a:ext cx="48975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Balsamiq Tip   |   </a:t>
              </a:r>
              <a:r>
                <a:rPr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Information architecture is the flow of content across the site or application (</a:t>
              </a:r>
              <a:r>
                <a:rPr lang="en" sz="800" u="sng">
                  <a:solidFill>
                    <a:schemeClr val="accent4"/>
                  </a:solidFill>
                  <a:latin typeface="Lato"/>
                  <a:ea typeface="Lato"/>
                  <a:cs typeface="Lato"/>
                  <a:sym typeface="Lato"/>
                  <a:hlinkClick r:id="rId5"/>
                </a:rPr>
                <a:t>more info</a:t>
              </a:r>
              <a:r>
                <a:rPr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).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3" name="Google Shape;143;p18"/>
          <p:cNvSpPr txBox="1"/>
          <p:nvPr>
            <p:ph idx="4294967295" type="subTitle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Problem Statement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Previous Work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Solution Proposed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Dataset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Evaluation Criteria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Future Work Proposed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onents" id="260" name="Google Shape;2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463" y="198200"/>
            <a:ext cx="5923067" cy="444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36"/>
          <p:cNvGrpSpPr/>
          <p:nvPr/>
        </p:nvGrpSpPr>
        <p:grpSpPr>
          <a:xfrm>
            <a:off x="5690200" y="933250"/>
            <a:ext cx="3132300" cy="525000"/>
            <a:chOff x="5330350" y="2313675"/>
            <a:chExt cx="3132300" cy="525000"/>
          </a:xfrm>
        </p:grpSpPr>
        <p:sp>
          <p:nvSpPr>
            <p:cNvPr id="262" name="Google Shape;262;p36"/>
            <p:cNvSpPr/>
            <p:nvPr/>
          </p:nvSpPr>
          <p:spPr>
            <a:xfrm>
              <a:off x="6175750" y="2313675"/>
              <a:ext cx="2286900" cy="525000"/>
            </a:xfrm>
            <a:prstGeom prst="roundRect">
              <a:avLst>
                <a:gd fmla="val 10171" name="adj"/>
              </a:avLst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6"/>
            <p:cNvSpPr txBox="1"/>
            <p:nvPr/>
          </p:nvSpPr>
          <p:spPr>
            <a:xfrm>
              <a:off x="6278925" y="2387571"/>
              <a:ext cx="20970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Call out key parts of the UI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4" name="Google Shape;264;p36"/>
            <p:cNvCxnSpPr/>
            <p:nvPr/>
          </p:nvCxnSpPr>
          <p:spPr>
            <a:xfrm>
              <a:off x="5330350" y="2578675"/>
              <a:ext cx="845400" cy="0"/>
            </a:xfrm>
            <a:prstGeom prst="straightConnector1">
              <a:avLst/>
            </a:prstGeom>
            <a:noFill/>
            <a:ln cap="flat" cmpd="sng" w="28575">
              <a:solidFill>
                <a:srgbClr val="1A9988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65" name="Google Shape;265;p36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6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Component Browser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267" name="Google Shape;267;p36"/>
          <p:cNvGrpSpPr/>
          <p:nvPr/>
        </p:nvGrpSpPr>
        <p:grpSpPr>
          <a:xfrm>
            <a:off x="5601002" y="4819350"/>
            <a:ext cx="3695398" cy="274500"/>
            <a:chOff x="3722577" y="4819350"/>
            <a:chExt cx="3695398" cy="274500"/>
          </a:xfrm>
        </p:grpSpPr>
        <p:sp>
          <p:nvSpPr>
            <p:cNvPr id="268" name="Google Shape;268;p36"/>
            <p:cNvSpPr/>
            <p:nvPr/>
          </p:nvSpPr>
          <p:spPr>
            <a:xfrm>
              <a:off x="3722577" y="4844551"/>
              <a:ext cx="205500" cy="20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descr="ic_lightbulb_green.png" id="269" name="Google Shape;269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61069" y="4882185"/>
              <a:ext cx="128438" cy="128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6"/>
            <p:cNvSpPr txBox="1"/>
            <p:nvPr/>
          </p:nvSpPr>
          <p:spPr>
            <a:xfrm>
              <a:off x="3928075" y="4819350"/>
              <a:ext cx="34899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Balsamiq Tip   |   </a:t>
              </a:r>
              <a:r>
                <a:rPr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 the Balsamiq add-on to make your own wireframe.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omponent Detail" id="276" name="Google Shape;2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000" y="197100"/>
            <a:ext cx="5926001" cy="44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Component Detail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bile View"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213" y="197100"/>
            <a:ext cx="2295581" cy="444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38"/>
          <p:cNvGrpSpPr/>
          <p:nvPr/>
        </p:nvGrpSpPr>
        <p:grpSpPr>
          <a:xfrm>
            <a:off x="5156800" y="2381050"/>
            <a:ext cx="3132325" cy="566100"/>
            <a:chOff x="5330350" y="2313675"/>
            <a:chExt cx="3132325" cy="566100"/>
          </a:xfrm>
        </p:grpSpPr>
        <p:sp>
          <p:nvSpPr>
            <p:cNvPr id="284" name="Google Shape;284;p38"/>
            <p:cNvSpPr/>
            <p:nvPr/>
          </p:nvSpPr>
          <p:spPr>
            <a:xfrm>
              <a:off x="6175750" y="2313675"/>
              <a:ext cx="2286900" cy="566100"/>
            </a:xfrm>
            <a:prstGeom prst="roundRect">
              <a:avLst>
                <a:gd fmla="val 10171" name="adj"/>
              </a:avLst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8"/>
            <p:cNvSpPr txBox="1"/>
            <p:nvPr/>
          </p:nvSpPr>
          <p:spPr>
            <a:xfrm>
              <a:off x="6225275" y="2313675"/>
              <a:ext cx="2237400" cy="5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Articulate your design decisions by adding justifications</a:t>
              </a:r>
              <a:endParaRPr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86" name="Google Shape;286;p38"/>
            <p:cNvCxnSpPr/>
            <p:nvPr/>
          </p:nvCxnSpPr>
          <p:spPr>
            <a:xfrm>
              <a:off x="5330350" y="2606478"/>
              <a:ext cx="845400" cy="0"/>
            </a:xfrm>
            <a:prstGeom prst="straightConnector1">
              <a:avLst/>
            </a:prstGeom>
            <a:noFill/>
            <a:ln cap="flat" cmpd="sng" w="28575">
              <a:solidFill>
                <a:srgbClr val="1A9988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87" name="Google Shape;287;p38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8"/>
          <p:cNvSpPr txBox="1"/>
          <p:nvPr>
            <p:ph idx="4294967295" type="title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Component Detail (Mobile)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9"/>
          <p:cNvSpPr txBox="1"/>
          <p:nvPr>
            <p:ph idx="4294967295" type="title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Contacts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descr="Contacts" id="295" name="Google Shape;2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475" y="180675"/>
            <a:ext cx="5957025" cy="44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bile View"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200" y="197100"/>
            <a:ext cx="2295581" cy="444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40"/>
          <p:cNvSpPr txBox="1"/>
          <p:nvPr>
            <p:ph idx="4294967295" type="title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Contacts (Mobile)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next?</a:t>
            </a:r>
            <a:endParaRPr sz="3000"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Present the timeline.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Solicit comments on these slides or reviews on these wireframes in the Balsamiq add-on.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User testing plan.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43"/>
          <p:cNvCxnSpPr/>
          <p:nvPr/>
        </p:nvCxnSpPr>
        <p:spPr>
          <a:xfrm>
            <a:off x="4067669" y="3263604"/>
            <a:ext cx="46509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3"/>
          <p:cNvCxnSpPr/>
          <p:nvPr/>
        </p:nvCxnSpPr>
        <p:spPr>
          <a:xfrm>
            <a:off x="662650" y="3263604"/>
            <a:ext cx="32184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Timeline</a:t>
            </a:r>
            <a:endParaRPr sz="3000"/>
          </a:p>
        </p:txBody>
      </p:sp>
      <p:grpSp>
        <p:nvGrpSpPr>
          <p:cNvPr id="321" name="Google Shape;321;p43"/>
          <p:cNvGrpSpPr/>
          <p:nvPr/>
        </p:nvGrpSpPr>
        <p:grpSpPr>
          <a:xfrm>
            <a:off x="5293201" y="2678680"/>
            <a:ext cx="1040700" cy="1039104"/>
            <a:chOff x="5293201" y="2678680"/>
            <a:chExt cx="1040700" cy="1039104"/>
          </a:xfrm>
        </p:grpSpPr>
        <p:sp>
          <p:nvSpPr>
            <p:cNvPr id="322" name="Google Shape;322;p43"/>
            <p:cNvSpPr txBox="1"/>
            <p:nvPr/>
          </p:nvSpPr>
          <p:spPr>
            <a:xfrm>
              <a:off x="5297801" y="2856485"/>
              <a:ext cx="1029000" cy="861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Prototype</a:t>
              </a:r>
              <a:endPara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3" name="Google Shape;323;p43"/>
            <p:cNvSpPr txBox="1"/>
            <p:nvPr/>
          </p:nvSpPr>
          <p:spPr>
            <a:xfrm>
              <a:off x="5293201" y="2678680"/>
              <a:ext cx="10407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SEPT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24" name="Google Shape;324;p43"/>
          <p:cNvGrpSpPr/>
          <p:nvPr/>
        </p:nvGrpSpPr>
        <p:grpSpPr>
          <a:xfrm>
            <a:off x="6415277" y="2678680"/>
            <a:ext cx="1029017" cy="1039006"/>
            <a:chOff x="6415277" y="2678680"/>
            <a:chExt cx="1029017" cy="1039006"/>
          </a:xfrm>
        </p:grpSpPr>
        <p:sp>
          <p:nvSpPr>
            <p:cNvPr id="325" name="Google Shape;325;p43"/>
            <p:cNvSpPr txBox="1"/>
            <p:nvPr/>
          </p:nvSpPr>
          <p:spPr>
            <a:xfrm>
              <a:off x="6415277" y="2856387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 testing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6" name="Google Shape;326;p43"/>
            <p:cNvSpPr txBox="1"/>
            <p:nvPr/>
          </p:nvSpPr>
          <p:spPr>
            <a:xfrm>
              <a:off x="6415294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OCT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27" name="Google Shape;327;p43"/>
          <p:cNvGrpSpPr/>
          <p:nvPr/>
        </p:nvGrpSpPr>
        <p:grpSpPr>
          <a:xfrm>
            <a:off x="7532731" y="2678680"/>
            <a:ext cx="1029011" cy="1039104"/>
            <a:chOff x="7532731" y="2678680"/>
            <a:chExt cx="1029011" cy="1039104"/>
          </a:xfrm>
        </p:grpSpPr>
        <p:sp>
          <p:nvSpPr>
            <p:cNvPr id="328" name="Google Shape;328;p43"/>
            <p:cNvSpPr txBox="1"/>
            <p:nvPr/>
          </p:nvSpPr>
          <p:spPr>
            <a:xfrm>
              <a:off x="7532731" y="2856484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Dev hand-off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9" name="Google Shape;329;p43"/>
            <p:cNvSpPr txBox="1"/>
            <p:nvPr/>
          </p:nvSpPr>
          <p:spPr>
            <a:xfrm>
              <a:off x="7532742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NOV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30" name="Google Shape;330;p43"/>
          <p:cNvGrpSpPr/>
          <p:nvPr/>
        </p:nvGrpSpPr>
        <p:grpSpPr>
          <a:xfrm>
            <a:off x="4180373" y="2678680"/>
            <a:ext cx="1029024" cy="1039007"/>
            <a:chOff x="4180373" y="2678680"/>
            <a:chExt cx="1029024" cy="1039007"/>
          </a:xfrm>
        </p:grpSpPr>
        <p:sp>
          <p:nvSpPr>
            <p:cNvPr id="331" name="Google Shape;331;p43"/>
            <p:cNvSpPr txBox="1"/>
            <p:nvPr/>
          </p:nvSpPr>
          <p:spPr>
            <a:xfrm>
              <a:off x="4180373" y="2856387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Review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332;p43"/>
            <p:cNvSpPr txBox="1"/>
            <p:nvPr/>
          </p:nvSpPr>
          <p:spPr>
            <a:xfrm>
              <a:off x="4180397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AUG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33" name="Google Shape;333;p43"/>
          <p:cNvGrpSpPr/>
          <p:nvPr/>
        </p:nvGrpSpPr>
        <p:grpSpPr>
          <a:xfrm>
            <a:off x="3062921" y="2678680"/>
            <a:ext cx="1029028" cy="1039008"/>
            <a:chOff x="3062921" y="2678680"/>
            <a:chExt cx="1029028" cy="1039008"/>
          </a:xfrm>
        </p:grpSpPr>
        <p:sp>
          <p:nvSpPr>
            <p:cNvPr id="334" name="Google Shape;334;p43"/>
            <p:cNvSpPr txBox="1"/>
            <p:nvPr/>
          </p:nvSpPr>
          <p:spPr>
            <a:xfrm>
              <a:off x="3062921" y="2856388"/>
              <a:ext cx="1029000" cy="86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Wireframes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43"/>
            <p:cNvSpPr txBox="1"/>
            <p:nvPr/>
          </p:nvSpPr>
          <p:spPr>
            <a:xfrm>
              <a:off x="3062949" y="2678680"/>
              <a:ext cx="1029000" cy="1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TODAY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36" name="Google Shape;336;p43"/>
          <p:cNvGrpSpPr/>
          <p:nvPr/>
        </p:nvGrpSpPr>
        <p:grpSpPr>
          <a:xfrm>
            <a:off x="1945500" y="2678680"/>
            <a:ext cx="1029000" cy="1038995"/>
            <a:chOff x="1945500" y="2678680"/>
            <a:chExt cx="1029000" cy="1038995"/>
          </a:xfrm>
        </p:grpSpPr>
        <p:sp>
          <p:nvSpPr>
            <p:cNvPr id="337" name="Google Shape;337;p43"/>
            <p:cNvSpPr txBox="1"/>
            <p:nvPr/>
          </p:nvSpPr>
          <p:spPr>
            <a:xfrm>
              <a:off x="1945500" y="2856375"/>
              <a:ext cx="1029000" cy="861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 research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43"/>
            <p:cNvSpPr txBox="1"/>
            <p:nvPr/>
          </p:nvSpPr>
          <p:spPr>
            <a:xfrm>
              <a:off x="1945500" y="2678680"/>
              <a:ext cx="1029000" cy="164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JUN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39" name="Google Shape;339;p43"/>
          <p:cNvGrpSpPr/>
          <p:nvPr/>
        </p:nvGrpSpPr>
        <p:grpSpPr>
          <a:xfrm>
            <a:off x="828040" y="2678680"/>
            <a:ext cx="1029012" cy="1039104"/>
            <a:chOff x="828040" y="2678680"/>
            <a:chExt cx="1029012" cy="1039104"/>
          </a:xfrm>
        </p:grpSpPr>
        <p:sp>
          <p:nvSpPr>
            <p:cNvPr id="340" name="Google Shape;340;p43"/>
            <p:cNvSpPr txBox="1"/>
            <p:nvPr/>
          </p:nvSpPr>
          <p:spPr>
            <a:xfrm>
              <a:off x="828040" y="2856484"/>
              <a:ext cx="1029000" cy="861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Requirements gathering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1" name="Google Shape;341;p43"/>
            <p:cNvSpPr txBox="1"/>
            <p:nvPr/>
          </p:nvSpPr>
          <p:spPr>
            <a:xfrm>
              <a:off x="828052" y="2678680"/>
              <a:ext cx="1029000" cy="164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MAY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42" name="Google Shape;342;p43"/>
          <p:cNvGrpSpPr/>
          <p:nvPr/>
        </p:nvGrpSpPr>
        <p:grpSpPr>
          <a:xfrm>
            <a:off x="3062590" y="2041983"/>
            <a:ext cx="1368114" cy="1312853"/>
            <a:chOff x="3588475" y="2010171"/>
            <a:chExt cx="1318664" cy="1265400"/>
          </a:xfrm>
        </p:grpSpPr>
        <p:sp>
          <p:nvSpPr>
            <p:cNvPr id="343" name="Google Shape;343;p43"/>
            <p:cNvSpPr/>
            <p:nvPr/>
          </p:nvSpPr>
          <p:spPr>
            <a:xfrm>
              <a:off x="3588475" y="2010171"/>
              <a:ext cx="1265400" cy="1265400"/>
            </a:xfrm>
            <a:prstGeom prst="blockArc">
              <a:avLst>
                <a:gd fmla="val 10800000" name="adj1"/>
                <a:gd fmla="val 21145742" name="adj2"/>
                <a:gd fmla="val 4708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3"/>
            <p:cNvSpPr/>
            <p:nvPr/>
          </p:nvSpPr>
          <p:spPr>
            <a:xfrm rot="10264840">
              <a:off x="4745726" y="2501027"/>
              <a:ext cx="150925" cy="143128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43"/>
          <p:cNvGrpSpPr/>
          <p:nvPr/>
        </p:nvGrpSpPr>
        <p:grpSpPr>
          <a:xfrm rot="10800000">
            <a:off x="3841288" y="3035640"/>
            <a:ext cx="1368114" cy="1312853"/>
            <a:chOff x="3588475" y="2010171"/>
            <a:chExt cx="1318664" cy="1265400"/>
          </a:xfrm>
        </p:grpSpPr>
        <p:sp>
          <p:nvSpPr>
            <p:cNvPr id="346" name="Google Shape;346;p43"/>
            <p:cNvSpPr/>
            <p:nvPr/>
          </p:nvSpPr>
          <p:spPr>
            <a:xfrm>
              <a:off x="3588475" y="2010171"/>
              <a:ext cx="1265400" cy="1265400"/>
            </a:xfrm>
            <a:prstGeom prst="blockArc">
              <a:avLst>
                <a:gd fmla="val 10800000" name="adj1"/>
                <a:gd fmla="val 21145742" name="adj2"/>
                <a:gd fmla="val 4708" name="adj3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3"/>
            <p:cNvSpPr/>
            <p:nvPr/>
          </p:nvSpPr>
          <p:spPr>
            <a:xfrm rot="10264840">
              <a:off x="4745726" y="2501027"/>
              <a:ext cx="150925" cy="143128"/>
            </a:xfrm>
            <a:prstGeom prst="triangle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Tips for Presenting Your Wireframes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3 Steps to Better UI Wireframes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/>
              </a:rPr>
              <a:t>Wireframing for Beginners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29450" y="1322450"/>
            <a:ext cx="7688400" cy="25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Churn prediction is a major issue for companies in this competitive environment these days where their aim is to retain as many customers as possible by satisfying their needs. This problem is addressed and a novel data mining algorithm is presented to predict churning in imbalanced dataset conditions.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</a:t>
            </a:r>
            <a:r>
              <a:rPr lang="en"/>
              <a:t>evious Work</a:t>
            </a:r>
            <a:endParaRPr sz="3000"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5174225" y="625350"/>
            <a:ext cx="33744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Decisions tree</a:t>
            </a:r>
            <a:r>
              <a:rPr lang="en"/>
              <a:t>: vulnerable to noise and some leaves can have same class probabilities, also overfitting.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Neural Networks</a:t>
            </a:r>
            <a:r>
              <a:rPr lang="en"/>
              <a:t>: cannot express uncovered patterns in a easy way.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Genetic Algorithms</a:t>
            </a:r>
            <a:r>
              <a:rPr lang="en"/>
              <a:t>: cannot predict likelihood associated with their prediction.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Random Forest</a:t>
            </a:r>
            <a:r>
              <a:rPr lang="en"/>
              <a:t>: Doesn’t work well when data is highly unbalanced.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existing approach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0" name="Google Shape;160;p21"/>
          <p:cNvSpPr txBox="1"/>
          <p:nvPr>
            <p:ph idx="2" type="body"/>
          </p:nvPr>
        </p:nvSpPr>
        <p:spPr>
          <a:xfrm>
            <a:off x="5174225" y="555000"/>
            <a:ext cx="33744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provided is imbalanced and the number of churned customers constitutes a minority of the dataset.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applications will definitely have some noise in the dataset.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Predicting churn requires ranking of customers based on their likelihood to churn.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9450" y="231075"/>
            <a:ext cx="7688400" cy="4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Combination of weighted (cost sensitive learning) and balanced random forest( sampling). Both improve the prediction accuracy of minority class when the data is highly unbalanced but have their limitations.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Weighted Random Forest</a:t>
            </a:r>
            <a:endParaRPr sz="2400"/>
          </a:p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5174225" y="625350"/>
            <a:ext cx="33744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weight is assigned to each class and a higher weight is given to minority class and high penalisation in case of misclassification.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features are given a random weight and at each node all the features are considered for selection.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computationally inefficient and also very vulnerable to noise.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Balanced</a:t>
            </a:r>
            <a:r>
              <a:rPr lang="en" sz="2400"/>
              <a:t> Random Forest</a:t>
            </a:r>
            <a:endParaRPr sz="2400"/>
          </a:p>
        </p:txBody>
      </p:sp>
      <p:sp>
        <p:nvSpPr>
          <p:cNvPr id="177" name="Google Shape;177;p24"/>
          <p:cNvSpPr txBox="1"/>
          <p:nvPr>
            <p:ph idx="2" type="body"/>
          </p:nvPr>
        </p:nvSpPr>
        <p:spPr>
          <a:xfrm>
            <a:off x="5174225" y="625350"/>
            <a:ext cx="33744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the majority class is downsampled or the minority class is upsampled , however the downsampling gives better results.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number of data belonging to minority class is selected and similar no of data is drawn from majority class. Results in loss of data.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computationally efficient and noise tolerant but doesn’t produce any significant improvement in classification.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367400"/>
            <a:ext cx="7688400" cy="4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IMPROVED BALANCED RANDOM FOREST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Interval variables m and d are introduced which are initialised to 0.1 and varied to find the optimal performance.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𝝰 ( Distribution Variable ) is generated for each tree ranging from m-d/2 to m+d/2.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Draw n𝝰 samples from positive class and n(1-𝝰) samples from negative class and assign weights (1-𝝰) and 𝝰 respectively.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