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68" r:id="rId4"/>
    <p:sldId id="258" r:id="rId5"/>
    <p:sldId id="259" r:id="rId6"/>
    <p:sldId id="260" r:id="rId7"/>
    <p:sldId id="261" r:id="rId8"/>
    <p:sldId id="262" r:id="rId9"/>
    <p:sldId id="263" r:id="rId10"/>
    <p:sldId id="264" r:id="rId11"/>
    <p:sldId id="265" r:id="rId12"/>
    <p:sldId id="269" r:id="rId13"/>
    <p:sldId id="270" r:id="rId14"/>
    <p:sldId id="271" r:id="rId15"/>
    <p:sldId id="272" r:id="rId16"/>
    <p:sldId id="266" r:id="rId17"/>
    <p:sldId id="267"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Slab" pitchFamily="2" charset="0"/>
      <p:regular r:id="rId24"/>
      <p:bold r:id="rId25"/>
    </p:embeddedFon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40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b267129f5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b267129f5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b267129f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b267129f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8D62841-227F-3AC8-65B1-83FE3A6CA905}"/>
            </a:ext>
          </a:extLst>
        </p:cNvPr>
        <p:cNvGrpSpPr/>
        <p:nvPr/>
      </p:nvGrpSpPr>
      <p:grpSpPr>
        <a:xfrm>
          <a:off x="0" y="0"/>
          <a:ext cx="0" cy="0"/>
          <a:chOff x="0" y="0"/>
          <a:chExt cx="0" cy="0"/>
        </a:xfrm>
      </p:grpSpPr>
      <p:sp>
        <p:nvSpPr>
          <p:cNvPr id="123" name="Google Shape;123;g24b267129f5_0_10:notes">
            <a:extLst>
              <a:ext uri="{FF2B5EF4-FFF2-40B4-BE49-F238E27FC236}">
                <a16:creationId xmlns:a16="http://schemas.microsoft.com/office/drawing/2014/main" id="{DC8DD3F7-1723-299F-C0B8-D1DFEA8307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b267129f5_0_10:notes">
            <a:extLst>
              <a:ext uri="{FF2B5EF4-FFF2-40B4-BE49-F238E27FC236}">
                <a16:creationId xmlns:a16="http://schemas.microsoft.com/office/drawing/2014/main" id="{BE109782-9E6B-A047-CE5B-08CCE7C5A1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19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F355BF4-7A22-91B8-19BD-45300D481718}"/>
            </a:ext>
          </a:extLst>
        </p:cNvPr>
        <p:cNvGrpSpPr/>
        <p:nvPr/>
      </p:nvGrpSpPr>
      <p:grpSpPr>
        <a:xfrm>
          <a:off x="0" y="0"/>
          <a:ext cx="0" cy="0"/>
          <a:chOff x="0" y="0"/>
          <a:chExt cx="0" cy="0"/>
        </a:xfrm>
      </p:grpSpPr>
      <p:sp>
        <p:nvSpPr>
          <p:cNvPr id="123" name="Google Shape;123;g24b267129f5_0_10:notes">
            <a:extLst>
              <a:ext uri="{FF2B5EF4-FFF2-40B4-BE49-F238E27FC236}">
                <a16:creationId xmlns:a16="http://schemas.microsoft.com/office/drawing/2014/main" id="{043E1CFB-58B4-4854-B402-6173B81D46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b267129f5_0_10:notes">
            <a:extLst>
              <a:ext uri="{FF2B5EF4-FFF2-40B4-BE49-F238E27FC236}">
                <a16:creationId xmlns:a16="http://schemas.microsoft.com/office/drawing/2014/main" id="{EDAD9103-1AA0-C4FC-D06D-2BB00B9E23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991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048E4A70-9EA9-7E90-D4DA-477A98D982CB}"/>
            </a:ext>
          </a:extLst>
        </p:cNvPr>
        <p:cNvGrpSpPr/>
        <p:nvPr/>
      </p:nvGrpSpPr>
      <p:grpSpPr>
        <a:xfrm>
          <a:off x="0" y="0"/>
          <a:ext cx="0" cy="0"/>
          <a:chOff x="0" y="0"/>
          <a:chExt cx="0" cy="0"/>
        </a:xfrm>
      </p:grpSpPr>
      <p:sp>
        <p:nvSpPr>
          <p:cNvPr id="123" name="Google Shape;123;g24b267129f5_0_10:notes">
            <a:extLst>
              <a:ext uri="{FF2B5EF4-FFF2-40B4-BE49-F238E27FC236}">
                <a16:creationId xmlns:a16="http://schemas.microsoft.com/office/drawing/2014/main" id="{4EFAC742-6614-A0C3-3F3E-1CA610092D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b267129f5_0_10:notes">
            <a:extLst>
              <a:ext uri="{FF2B5EF4-FFF2-40B4-BE49-F238E27FC236}">
                <a16:creationId xmlns:a16="http://schemas.microsoft.com/office/drawing/2014/main" id="{104C9C3B-1D4D-4FA4-F262-C88400C726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206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7DC432C9-F162-21BA-7C9B-3F0820960319}"/>
            </a:ext>
          </a:extLst>
        </p:cNvPr>
        <p:cNvGrpSpPr/>
        <p:nvPr/>
      </p:nvGrpSpPr>
      <p:grpSpPr>
        <a:xfrm>
          <a:off x="0" y="0"/>
          <a:ext cx="0" cy="0"/>
          <a:chOff x="0" y="0"/>
          <a:chExt cx="0" cy="0"/>
        </a:xfrm>
      </p:grpSpPr>
      <p:sp>
        <p:nvSpPr>
          <p:cNvPr id="123" name="Google Shape;123;g24b267129f5_0_10:notes">
            <a:extLst>
              <a:ext uri="{FF2B5EF4-FFF2-40B4-BE49-F238E27FC236}">
                <a16:creationId xmlns:a16="http://schemas.microsoft.com/office/drawing/2014/main" id="{5BE0732C-3B06-10D4-C7FE-56AA4F389E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b267129f5_0_10:notes">
            <a:extLst>
              <a:ext uri="{FF2B5EF4-FFF2-40B4-BE49-F238E27FC236}">
                <a16:creationId xmlns:a16="http://schemas.microsoft.com/office/drawing/2014/main" id="{B7CF4AFB-4FBA-2E6E-4F21-85905496FC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208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b267129f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b267129f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b267129f5_0_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b267129f5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4b267129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4b267129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3CBEBDC0-F5A1-95E2-1971-4608F713EF99}"/>
            </a:ext>
          </a:extLst>
        </p:cNvPr>
        <p:cNvGrpSpPr/>
        <p:nvPr/>
      </p:nvGrpSpPr>
      <p:grpSpPr>
        <a:xfrm>
          <a:off x="0" y="0"/>
          <a:ext cx="0" cy="0"/>
          <a:chOff x="0" y="0"/>
          <a:chExt cx="0" cy="0"/>
        </a:xfrm>
      </p:grpSpPr>
      <p:sp>
        <p:nvSpPr>
          <p:cNvPr id="66" name="Google Shape;66;g24b267129f5_0_0:notes">
            <a:extLst>
              <a:ext uri="{FF2B5EF4-FFF2-40B4-BE49-F238E27FC236}">
                <a16:creationId xmlns:a16="http://schemas.microsoft.com/office/drawing/2014/main" id="{A21ACFEA-F063-2349-520C-8FED0AFB6D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4b267129f5_0_0:notes">
            <a:extLst>
              <a:ext uri="{FF2B5EF4-FFF2-40B4-BE49-F238E27FC236}">
                <a16:creationId xmlns:a16="http://schemas.microsoft.com/office/drawing/2014/main" id="{C8D48554-7399-D6AB-9973-708B4B78B8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919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b267129f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b267129f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b267129f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b267129f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b267129f5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b267129f5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267129f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267129f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b267129f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b267129f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b267129f5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b267129f5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892595" y="1325526"/>
            <a:ext cx="5295014" cy="1439434"/>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4000" b="1" dirty="0">
                <a:effectLst/>
                <a:latin typeface="Times New Roman" panose="02020603050405020304" pitchFamily="18" charset="0"/>
                <a:ea typeface="Times New Roman" panose="02020603050405020304" pitchFamily="18" charset="0"/>
              </a:rPr>
              <a:t>Medical Store Management System</a:t>
            </a:r>
            <a:endParaRPr dirty="0"/>
          </a:p>
        </p:txBody>
      </p:sp>
      <p:sp>
        <p:nvSpPr>
          <p:cNvPr id="64" name="Google Shape;64;p13"/>
          <p:cNvSpPr txBox="1">
            <a:spLocks noGrp="1"/>
          </p:cNvSpPr>
          <p:nvPr>
            <p:ph type="subTitle" idx="1"/>
          </p:nvPr>
        </p:nvSpPr>
        <p:spPr>
          <a:xfrm>
            <a:off x="1680302" y="2883844"/>
            <a:ext cx="5783400" cy="909000"/>
          </a:xfrm>
          <a:prstGeom prst="rect">
            <a:avLst/>
          </a:prstGeom>
        </p:spPr>
        <p:txBody>
          <a:bodyPr spcFirstLastPara="1" wrap="square" lIns="91425" tIns="91425" rIns="91425" bIns="91425" anchor="t" anchorCtr="0">
            <a:normAutofit fontScale="77500" lnSpcReduction="20000"/>
          </a:bodyPr>
          <a:lstStyle/>
          <a:p>
            <a:pPr algn="ctr"/>
            <a:r>
              <a:rPr lang="en-US" sz="2000" b="1" dirty="0">
                <a:solidFill>
                  <a:schemeClr val="tx1"/>
                </a:solidFill>
                <a:latin typeface="Times New Roman" panose="02020603050405020304" pitchFamily="18" charset="0"/>
                <a:cs typeface="Times New Roman" panose="02020603050405020304" pitchFamily="18" charset="0"/>
              </a:rPr>
              <a:t>Under the Guidance of  </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Mr</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Rakesh</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Kumar</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US" sz="2800" b="1" dirty="0">
                <a:solidFill>
                  <a:schemeClr val="tx1"/>
                </a:solidFill>
                <a:effectLst/>
                <a:latin typeface="Times New Roman" panose="02020603050405020304" pitchFamily="18" charset="0"/>
                <a:ea typeface="Times New Roman" panose="02020603050405020304" pitchFamily="18" charset="0"/>
              </a:rPr>
              <a:t>St. Aloysius institute of Management and IT</a:t>
            </a: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sz="2600" dirty="0"/>
          </a:p>
        </p:txBody>
      </p:sp>
      <p:sp>
        <p:nvSpPr>
          <p:cNvPr id="3" name="TextBox 2">
            <a:extLst>
              <a:ext uri="{FF2B5EF4-FFF2-40B4-BE49-F238E27FC236}">
                <a16:creationId xmlns:a16="http://schemas.microsoft.com/office/drawing/2014/main" id="{24464889-CEE5-059B-E4BD-98F1E78E0A7F}"/>
              </a:ext>
            </a:extLst>
          </p:cNvPr>
          <p:cNvSpPr txBox="1"/>
          <p:nvPr/>
        </p:nvSpPr>
        <p:spPr>
          <a:xfrm>
            <a:off x="1680301" y="0"/>
            <a:ext cx="5074918" cy="1107996"/>
          </a:xfrm>
          <a:prstGeom prst="rect">
            <a:avLst/>
          </a:prstGeom>
          <a:noFill/>
        </p:spPr>
        <p:txBody>
          <a:bodyPr wrap="square">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ST ALOYSIUS INSTITUTE OF   MANAGEMENT AND INFORMATION TECHNOLOGY (AIMIT)</a:t>
            </a: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US" sz="1200" b="1" dirty="0">
                <a:solidFill>
                  <a:schemeClr val="tx1"/>
                </a:solidFill>
                <a:effectLst/>
                <a:latin typeface="Tahoma" panose="020B0604030504040204" pitchFamily="34" charset="0"/>
                <a:ea typeface="Times New Roman" panose="02020603050405020304" pitchFamily="18" charset="0"/>
              </a:rPr>
              <a:t>            ST ALOYSIUS COLLEGE (DEEMED TO BE UNIVERSITY)</a:t>
            </a:r>
          </a:p>
          <a:p>
            <a:pPr algn="ctr"/>
            <a:endParaRPr lang="en-US" sz="1200" b="1" dirty="0">
              <a:solidFill>
                <a:schemeClr val="tx1"/>
              </a:solidFill>
              <a:effectLst/>
              <a:latin typeface="Tahoma" panose="020B0604030504040204" pitchFamily="34" charset="0"/>
              <a:ea typeface="Times New Roman" panose="02020603050405020304" pitchFamily="18" charset="0"/>
            </a:endParaRPr>
          </a:p>
        </p:txBody>
      </p:sp>
      <p:pic>
        <p:nvPicPr>
          <p:cNvPr id="6" name="Image 1">
            <a:extLst>
              <a:ext uri="{FF2B5EF4-FFF2-40B4-BE49-F238E27FC236}">
                <a16:creationId xmlns:a16="http://schemas.microsoft.com/office/drawing/2014/main" id="{6EBE8D99-1466-8B00-9111-70F5C1E5F3E5}"/>
              </a:ext>
            </a:extLst>
          </p:cNvPr>
          <p:cNvPicPr>
            <a:picLocks/>
          </p:cNvPicPr>
          <p:nvPr/>
        </p:nvPicPr>
        <p:blipFill>
          <a:blip r:embed="rId3" cstate="print"/>
          <a:stretch>
            <a:fillRect/>
          </a:stretch>
        </p:blipFill>
        <p:spPr>
          <a:xfrm>
            <a:off x="0" y="0"/>
            <a:ext cx="1318437" cy="1219200"/>
          </a:xfrm>
          <a:prstGeom prst="rect">
            <a:avLst/>
          </a:prstGeom>
        </p:spPr>
      </p:pic>
      <p:sp>
        <p:nvSpPr>
          <p:cNvPr id="7" name="TextBox 6">
            <a:extLst>
              <a:ext uri="{FF2B5EF4-FFF2-40B4-BE49-F238E27FC236}">
                <a16:creationId xmlns:a16="http://schemas.microsoft.com/office/drawing/2014/main" id="{5202B421-F549-9A6D-9AF0-1F082869CCE9}"/>
              </a:ext>
            </a:extLst>
          </p:cNvPr>
          <p:cNvSpPr txBox="1"/>
          <p:nvPr/>
        </p:nvSpPr>
        <p:spPr>
          <a:xfrm>
            <a:off x="57106" y="4127837"/>
            <a:ext cx="2189907" cy="1015663"/>
          </a:xfrm>
          <a:prstGeom prst="rect">
            <a:avLst/>
          </a:prstGeom>
          <a:noFill/>
        </p:spPr>
        <p:txBody>
          <a:bodyPr wrap="square">
            <a:spAutoFit/>
          </a:bodyPr>
          <a:lstStyle/>
          <a:p>
            <a:r>
              <a:rPr lang="en-IN" sz="2000" b="1" dirty="0">
                <a:solidFill>
                  <a:schemeClr val="tx2"/>
                </a:solidFill>
                <a:latin typeface="Times New Roman" panose="02020603050405020304" pitchFamily="18" charset="0"/>
                <a:cs typeface="Times New Roman" panose="02020603050405020304" pitchFamily="18" charset="0"/>
              </a:rPr>
              <a:t>Govind Kulkarni</a:t>
            </a:r>
          </a:p>
          <a:p>
            <a:r>
              <a:rPr lang="en-IN" sz="2000" b="1" dirty="0">
                <a:solidFill>
                  <a:schemeClr val="tx2"/>
                </a:solidFill>
                <a:latin typeface="Times New Roman" panose="02020603050405020304" pitchFamily="18" charset="0"/>
                <a:cs typeface="Times New Roman" panose="02020603050405020304" pitchFamily="18" charset="0"/>
              </a:rPr>
              <a:t>2317081</a:t>
            </a:r>
          </a:p>
          <a:p>
            <a:r>
              <a:rPr lang="en-IN" sz="2000" b="1" dirty="0">
                <a:solidFill>
                  <a:schemeClr val="tx2"/>
                </a:solidFill>
                <a:latin typeface="Times New Roman" panose="02020603050405020304" pitchFamily="18" charset="0"/>
                <a:cs typeface="Times New Roman" panose="02020603050405020304" pitchFamily="18" charset="0"/>
              </a:rPr>
              <a:t>II MCA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31956" y="1148318"/>
            <a:ext cx="2987684" cy="574158"/>
          </a:xfrm>
          <a:prstGeom prst="rect">
            <a:avLst/>
          </a:prstGeom>
        </p:spPr>
        <p:txBody>
          <a:bodyPr spcFirstLastPara="1" wrap="square" lIns="91425" tIns="91425" rIns="91425" bIns="91425" anchor="b" anchorCtr="0">
            <a:normAutofit fontScale="90000"/>
          </a:bodyPr>
          <a:lstStyle/>
          <a:p>
            <a:r>
              <a:rPr lang="en-US" sz="3200" dirty="0">
                <a:effectLst/>
                <a:latin typeface="Times New Roman" panose="02020603050405020304" pitchFamily="18" charset="0"/>
                <a:ea typeface="Times New Roman" panose="02020603050405020304" pitchFamily="18" charset="0"/>
              </a:rPr>
              <a:t>Registration</a:t>
            </a:r>
            <a:r>
              <a:rPr lang="en-US" sz="3200" spc="-15" dirty="0">
                <a:effectLst/>
                <a:latin typeface="Times New Roman" panose="02020603050405020304" pitchFamily="18" charset="0"/>
                <a:ea typeface="Times New Roman" panose="02020603050405020304" pitchFamily="18" charset="0"/>
              </a:rPr>
              <a:t> </a:t>
            </a:r>
            <a:r>
              <a:rPr lang="en-US" sz="3200" spc="-20" dirty="0">
                <a:effectLst/>
                <a:latin typeface="Times New Roman" panose="02020603050405020304" pitchFamily="18" charset="0"/>
                <a:ea typeface="Times New Roman" panose="02020603050405020304" pitchFamily="18" charset="0"/>
              </a:rPr>
              <a:t>Page</a:t>
            </a:r>
            <a:br>
              <a:rPr lang="en-IN" sz="3200" dirty="0"/>
            </a:br>
            <a:endParaRPr dirty="0"/>
          </a:p>
        </p:txBody>
      </p:sp>
      <p:pic>
        <p:nvPicPr>
          <p:cNvPr id="2" name="Picture 1" descr="A screenshot of a computer&#10;&#10;Description automatically generated">
            <a:extLst>
              <a:ext uri="{FF2B5EF4-FFF2-40B4-BE49-F238E27FC236}">
                <a16:creationId xmlns:a16="http://schemas.microsoft.com/office/drawing/2014/main" id="{E6C606B8-D4D5-7FCC-D61E-9D2DF05EA580}"/>
              </a:ext>
            </a:extLst>
          </p:cNvPr>
          <p:cNvPicPr>
            <a:picLocks noChangeAspect="1"/>
          </p:cNvPicPr>
          <p:nvPr/>
        </p:nvPicPr>
        <p:blipFill>
          <a:blip r:embed="rId3"/>
          <a:stretch>
            <a:fillRect/>
          </a:stretch>
        </p:blipFill>
        <p:spPr>
          <a:xfrm>
            <a:off x="447749" y="1263614"/>
            <a:ext cx="7909442" cy="3810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87900" y="1134757"/>
            <a:ext cx="8520600" cy="572700"/>
          </a:xfrm>
          <a:prstGeom prst="rect">
            <a:avLst/>
          </a:prstGeom>
        </p:spPr>
        <p:txBody>
          <a:bodyPr spcFirstLastPara="1" wrap="square" lIns="91425" tIns="91425" rIns="91425" bIns="91425" anchor="b" anchorCtr="0">
            <a:normAutofit fontScale="90000"/>
          </a:bodyPr>
          <a:lstStyle/>
          <a:p>
            <a:r>
              <a:rPr lang="en-IN" sz="3200" b="1" dirty="0">
                <a:latin typeface="Times New Roman" panose="02020603050405020304" pitchFamily="18" charset="0"/>
                <a:cs typeface="Times New Roman" panose="02020603050405020304" pitchFamily="18" charset="0"/>
              </a:rPr>
              <a:t>Login page</a:t>
            </a:r>
            <a:br>
              <a:rPr lang="en-IN" sz="3200" b="1" dirty="0">
                <a:latin typeface="Times New Roman" panose="02020603050405020304" pitchFamily="18" charset="0"/>
                <a:cs typeface="Times New Roman" panose="02020603050405020304" pitchFamily="18" charset="0"/>
              </a:rPr>
            </a:br>
            <a:endParaRPr dirty="0"/>
          </a:p>
        </p:txBody>
      </p:sp>
      <p:pic>
        <p:nvPicPr>
          <p:cNvPr id="4" name="Picture 3">
            <a:extLst>
              <a:ext uri="{FF2B5EF4-FFF2-40B4-BE49-F238E27FC236}">
                <a16:creationId xmlns:a16="http://schemas.microsoft.com/office/drawing/2014/main" id="{0D30D49A-0D89-4FA6-2895-30CDC21EFACD}"/>
              </a:ext>
            </a:extLst>
          </p:cNvPr>
          <p:cNvPicPr>
            <a:picLocks noChangeAspect="1"/>
          </p:cNvPicPr>
          <p:nvPr/>
        </p:nvPicPr>
        <p:blipFill>
          <a:blip r:embed="rId3"/>
          <a:stretch>
            <a:fillRect/>
          </a:stretch>
        </p:blipFill>
        <p:spPr>
          <a:xfrm>
            <a:off x="444135" y="1326764"/>
            <a:ext cx="8177351" cy="3816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531D8358-F76A-CB36-FBD7-A5012ABC2B2B}"/>
            </a:ext>
          </a:extLst>
        </p:cNvPr>
        <p:cNvGrpSpPr/>
        <p:nvPr/>
      </p:nvGrpSpPr>
      <p:grpSpPr>
        <a:xfrm>
          <a:off x="0" y="0"/>
          <a:ext cx="0" cy="0"/>
          <a:chOff x="0" y="0"/>
          <a:chExt cx="0" cy="0"/>
        </a:xfrm>
      </p:grpSpPr>
      <p:sp>
        <p:nvSpPr>
          <p:cNvPr id="126" name="Google Shape;126;p22">
            <a:extLst>
              <a:ext uri="{FF2B5EF4-FFF2-40B4-BE49-F238E27FC236}">
                <a16:creationId xmlns:a16="http://schemas.microsoft.com/office/drawing/2014/main" id="{DE3839F5-5123-0820-5745-B0D2FDDFB401}"/>
              </a:ext>
            </a:extLst>
          </p:cNvPr>
          <p:cNvSpPr txBox="1">
            <a:spLocks noGrp="1"/>
          </p:cNvSpPr>
          <p:nvPr>
            <p:ph type="title"/>
          </p:nvPr>
        </p:nvSpPr>
        <p:spPr>
          <a:xfrm>
            <a:off x="444135" y="754064"/>
            <a:ext cx="8520600" cy="572700"/>
          </a:xfrm>
          <a:prstGeom prst="rect">
            <a:avLst/>
          </a:prstGeom>
        </p:spPr>
        <p:txBody>
          <a:bodyPr spcFirstLastPara="1" wrap="square" lIns="91425" tIns="91425" rIns="91425" bIns="91425" anchor="b" anchorCtr="0">
            <a:normAutofit fontScale="90000"/>
          </a:bodyPr>
          <a:lstStyle/>
          <a:p>
            <a:r>
              <a:rPr lang="en-IN" sz="3200" b="1" dirty="0">
                <a:latin typeface="Times New Roman" panose="02020603050405020304" pitchFamily="18" charset="0"/>
                <a:cs typeface="Times New Roman" panose="02020603050405020304" pitchFamily="18" charset="0"/>
              </a:rPr>
              <a:t>Medicine list</a:t>
            </a:r>
            <a:endParaRPr dirty="0"/>
          </a:p>
        </p:txBody>
      </p:sp>
      <p:pic>
        <p:nvPicPr>
          <p:cNvPr id="2" name="Picture 1" descr="A screenshot of a computer&#10;&#10;Description automatically generated">
            <a:extLst>
              <a:ext uri="{FF2B5EF4-FFF2-40B4-BE49-F238E27FC236}">
                <a16:creationId xmlns:a16="http://schemas.microsoft.com/office/drawing/2014/main" id="{D598ACF7-2C59-A721-D5EA-BD6A06235EF3}"/>
              </a:ext>
            </a:extLst>
          </p:cNvPr>
          <p:cNvPicPr>
            <a:picLocks noChangeAspect="1"/>
          </p:cNvPicPr>
          <p:nvPr/>
        </p:nvPicPr>
        <p:blipFill>
          <a:blip r:embed="rId3"/>
          <a:stretch>
            <a:fillRect/>
          </a:stretch>
        </p:blipFill>
        <p:spPr>
          <a:xfrm>
            <a:off x="444136" y="1271948"/>
            <a:ext cx="7961118" cy="3871552"/>
          </a:xfrm>
          <a:prstGeom prst="rect">
            <a:avLst/>
          </a:prstGeom>
        </p:spPr>
      </p:pic>
    </p:spTree>
    <p:extLst>
      <p:ext uri="{BB962C8B-B14F-4D97-AF65-F5344CB8AC3E}">
        <p14:creationId xmlns:p14="http://schemas.microsoft.com/office/powerpoint/2010/main" val="414765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6D6244CF-0CCA-FA0A-9D13-8ADFB1308729}"/>
            </a:ext>
          </a:extLst>
        </p:cNvPr>
        <p:cNvGrpSpPr/>
        <p:nvPr/>
      </p:nvGrpSpPr>
      <p:grpSpPr>
        <a:xfrm>
          <a:off x="0" y="0"/>
          <a:ext cx="0" cy="0"/>
          <a:chOff x="0" y="0"/>
          <a:chExt cx="0" cy="0"/>
        </a:xfrm>
      </p:grpSpPr>
      <p:sp>
        <p:nvSpPr>
          <p:cNvPr id="126" name="Google Shape;126;p22">
            <a:extLst>
              <a:ext uri="{FF2B5EF4-FFF2-40B4-BE49-F238E27FC236}">
                <a16:creationId xmlns:a16="http://schemas.microsoft.com/office/drawing/2014/main" id="{4044E633-8DE6-FBDD-B696-1C4E434F6641}"/>
              </a:ext>
            </a:extLst>
          </p:cNvPr>
          <p:cNvSpPr txBox="1">
            <a:spLocks noGrp="1"/>
          </p:cNvSpPr>
          <p:nvPr>
            <p:ph type="title"/>
          </p:nvPr>
        </p:nvSpPr>
        <p:spPr>
          <a:xfrm>
            <a:off x="380643" y="750129"/>
            <a:ext cx="8520600" cy="572700"/>
          </a:xfrm>
          <a:prstGeom prst="rect">
            <a:avLst/>
          </a:prstGeom>
        </p:spPr>
        <p:txBody>
          <a:bodyPr spcFirstLastPara="1" wrap="square" lIns="91425" tIns="91425" rIns="91425" bIns="91425" anchor="b" anchorCtr="0">
            <a:normAutofit fontScale="90000"/>
          </a:bodyPr>
          <a:lstStyle/>
          <a:p>
            <a:r>
              <a:rPr lang="en-IN" sz="3200" b="1" dirty="0">
                <a:latin typeface="Times New Roman" panose="02020603050405020304" pitchFamily="18" charset="0"/>
                <a:cs typeface="Times New Roman" panose="02020603050405020304" pitchFamily="18" charset="0"/>
              </a:rPr>
              <a:t>Add to cart</a:t>
            </a:r>
          </a:p>
        </p:txBody>
      </p:sp>
      <p:pic>
        <p:nvPicPr>
          <p:cNvPr id="2" name="Picture 1" descr="A screenshot of a computer&#10;&#10;Description automatically generated">
            <a:extLst>
              <a:ext uri="{FF2B5EF4-FFF2-40B4-BE49-F238E27FC236}">
                <a16:creationId xmlns:a16="http://schemas.microsoft.com/office/drawing/2014/main" id="{DA2CEF61-E38C-E54F-BCC3-5D7C7BDAD379}"/>
              </a:ext>
            </a:extLst>
          </p:cNvPr>
          <p:cNvPicPr>
            <a:picLocks noChangeAspect="1"/>
          </p:cNvPicPr>
          <p:nvPr/>
        </p:nvPicPr>
        <p:blipFill>
          <a:blip r:embed="rId3"/>
          <a:stretch>
            <a:fillRect/>
          </a:stretch>
        </p:blipFill>
        <p:spPr>
          <a:xfrm>
            <a:off x="498379" y="1257448"/>
            <a:ext cx="8159111" cy="3754031"/>
          </a:xfrm>
          <a:prstGeom prst="rect">
            <a:avLst/>
          </a:prstGeom>
        </p:spPr>
      </p:pic>
    </p:spTree>
    <p:extLst>
      <p:ext uri="{BB962C8B-B14F-4D97-AF65-F5344CB8AC3E}">
        <p14:creationId xmlns:p14="http://schemas.microsoft.com/office/powerpoint/2010/main" val="337846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32344C92-266A-0940-8258-C8381561EB90}"/>
            </a:ext>
          </a:extLst>
        </p:cNvPr>
        <p:cNvGrpSpPr/>
        <p:nvPr/>
      </p:nvGrpSpPr>
      <p:grpSpPr>
        <a:xfrm>
          <a:off x="0" y="0"/>
          <a:ext cx="0" cy="0"/>
          <a:chOff x="0" y="0"/>
          <a:chExt cx="0" cy="0"/>
        </a:xfrm>
      </p:grpSpPr>
      <p:sp>
        <p:nvSpPr>
          <p:cNvPr id="126" name="Google Shape;126;p22">
            <a:extLst>
              <a:ext uri="{FF2B5EF4-FFF2-40B4-BE49-F238E27FC236}">
                <a16:creationId xmlns:a16="http://schemas.microsoft.com/office/drawing/2014/main" id="{05153432-C83B-8523-064F-871D20AECB76}"/>
              </a:ext>
            </a:extLst>
          </p:cNvPr>
          <p:cNvSpPr txBox="1">
            <a:spLocks noGrp="1"/>
          </p:cNvSpPr>
          <p:nvPr>
            <p:ph type="title"/>
          </p:nvPr>
        </p:nvSpPr>
        <p:spPr>
          <a:xfrm>
            <a:off x="380643" y="750129"/>
            <a:ext cx="8520600" cy="572700"/>
          </a:xfrm>
          <a:prstGeom prst="rect">
            <a:avLst/>
          </a:prstGeom>
        </p:spPr>
        <p:txBody>
          <a:bodyPr spcFirstLastPara="1" wrap="square" lIns="91425" tIns="91425" rIns="91425" bIns="91425" anchor="b" anchorCtr="0">
            <a:normAutofit fontScale="90000"/>
          </a:bodyPr>
          <a:lstStyle/>
          <a:p>
            <a:r>
              <a:rPr lang="en-IN" sz="3200" b="1" dirty="0">
                <a:latin typeface="Times New Roman" panose="02020603050405020304" pitchFamily="18" charset="0"/>
                <a:cs typeface="Times New Roman" panose="02020603050405020304" pitchFamily="18" charset="0"/>
              </a:rPr>
              <a:t>Payment page</a:t>
            </a:r>
          </a:p>
        </p:txBody>
      </p:sp>
      <p:pic>
        <p:nvPicPr>
          <p:cNvPr id="3" name="Picture 2" descr="A screenshot of a computer&#10;&#10;Description automatically generated">
            <a:extLst>
              <a:ext uri="{FF2B5EF4-FFF2-40B4-BE49-F238E27FC236}">
                <a16:creationId xmlns:a16="http://schemas.microsoft.com/office/drawing/2014/main" id="{2473FA73-57F4-C130-4DEB-75B450AB3411}"/>
              </a:ext>
            </a:extLst>
          </p:cNvPr>
          <p:cNvPicPr>
            <a:picLocks noChangeAspect="1"/>
          </p:cNvPicPr>
          <p:nvPr/>
        </p:nvPicPr>
        <p:blipFill>
          <a:blip r:embed="rId3"/>
          <a:stretch>
            <a:fillRect/>
          </a:stretch>
        </p:blipFill>
        <p:spPr>
          <a:xfrm>
            <a:off x="493484" y="1322829"/>
            <a:ext cx="7757887" cy="3820671"/>
          </a:xfrm>
          <a:prstGeom prst="rect">
            <a:avLst/>
          </a:prstGeom>
        </p:spPr>
      </p:pic>
    </p:spTree>
    <p:extLst>
      <p:ext uri="{BB962C8B-B14F-4D97-AF65-F5344CB8AC3E}">
        <p14:creationId xmlns:p14="http://schemas.microsoft.com/office/powerpoint/2010/main" val="314822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B0163F34-25CB-3E72-AD15-7DC4A521FC74}"/>
            </a:ext>
          </a:extLst>
        </p:cNvPr>
        <p:cNvGrpSpPr/>
        <p:nvPr/>
      </p:nvGrpSpPr>
      <p:grpSpPr>
        <a:xfrm>
          <a:off x="0" y="0"/>
          <a:ext cx="0" cy="0"/>
          <a:chOff x="0" y="0"/>
          <a:chExt cx="0" cy="0"/>
        </a:xfrm>
      </p:grpSpPr>
      <p:sp>
        <p:nvSpPr>
          <p:cNvPr id="126" name="Google Shape;126;p22">
            <a:extLst>
              <a:ext uri="{FF2B5EF4-FFF2-40B4-BE49-F238E27FC236}">
                <a16:creationId xmlns:a16="http://schemas.microsoft.com/office/drawing/2014/main" id="{786A33FC-3D81-C816-4DA7-2281C3F573F9}"/>
              </a:ext>
            </a:extLst>
          </p:cNvPr>
          <p:cNvSpPr txBox="1">
            <a:spLocks noGrp="1"/>
          </p:cNvSpPr>
          <p:nvPr>
            <p:ph type="title"/>
          </p:nvPr>
        </p:nvSpPr>
        <p:spPr>
          <a:xfrm>
            <a:off x="380643" y="750129"/>
            <a:ext cx="8520600" cy="572700"/>
          </a:xfrm>
          <a:prstGeom prst="rect">
            <a:avLst/>
          </a:prstGeom>
        </p:spPr>
        <p:txBody>
          <a:bodyPr spcFirstLastPara="1" wrap="square" lIns="91425" tIns="91425" rIns="91425" bIns="91425" anchor="b" anchorCtr="0">
            <a:normAutofit fontScale="90000"/>
          </a:bodyPr>
          <a:lstStyle/>
          <a:p>
            <a:r>
              <a:rPr lang="en-IN" sz="3200" b="1" dirty="0">
                <a:latin typeface="Times New Roman" panose="02020603050405020304" pitchFamily="18" charset="0"/>
                <a:cs typeface="Times New Roman" panose="02020603050405020304" pitchFamily="18" charset="0"/>
              </a:rPr>
              <a:t>Add to cart</a:t>
            </a:r>
          </a:p>
        </p:txBody>
      </p:sp>
      <p:pic>
        <p:nvPicPr>
          <p:cNvPr id="2" name="Picture 1" descr="A screenshot of a computer&#10;&#10;Description automatically generated">
            <a:extLst>
              <a:ext uri="{FF2B5EF4-FFF2-40B4-BE49-F238E27FC236}">
                <a16:creationId xmlns:a16="http://schemas.microsoft.com/office/drawing/2014/main" id="{A6AC086F-750A-95A3-7F83-CD3249549A33}"/>
              </a:ext>
            </a:extLst>
          </p:cNvPr>
          <p:cNvPicPr>
            <a:picLocks noChangeAspect="1"/>
          </p:cNvPicPr>
          <p:nvPr/>
        </p:nvPicPr>
        <p:blipFill>
          <a:blip r:embed="rId3"/>
          <a:stretch>
            <a:fillRect/>
          </a:stretch>
        </p:blipFill>
        <p:spPr>
          <a:xfrm>
            <a:off x="498379" y="1257448"/>
            <a:ext cx="8159111" cy="3754031"/>
          </a:xfrm>
          <a:prstGeom prst="rect">
            <a:avLst/>
          </a:prstGeom>
        </p:spPr>
      </p:pic>
    </p:spTree>
    <p:extLst>
      <p:ext uri="{BB962C8B-B14F-4D97-AF65-F5344CB8AC3E}">
        <p14:creationId xmlns:p14="http://schemas.microsoft.com/office/powerpoint/2010/main" val="122824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Conclusion</a:t>
            </a:r>
            <a:endParaRPr dirty="0"/>
          </a:p>
        </p:txBody>
      </p:sp>
      <p:sp>
        <p:nvSpPr>
          <p:cNvPr id="136" name="Google Shape;136;p23"/>
          <p:cNvSpPr txBox="1">
            <a:spLocks noGrp="1"/>
          </p:cNvSpPr>
          <p:nvPr>
            <p:ph type="body" idx="1"/>
          </p:nvPr>
        </p:nvSpPr>
        <p:spPr>
          <a:xfrm>
            <a:off x="288292" y="1371070"/>
            <a:ext cx="8296907" cy="3314405"/>
          </a:xfrm>
          <a:prstGeom prst="rect">
            <a:avLst/>
          </a:prstGeom>
        </p:spPr>
        <p:txBody>
          <a:bodyPr spcFirstLastPara="1" wrap="square" lIns="91425" tIns="91425" rIns="91425" bIns="91425" anchor="t" anchorCtr="0">
            <a:normAutofit/>
          </a:bodyPr>
          <a:lstStyle/>
          <a:p>
            <a:pPr marL="0" indent="0" algn="just">
              <a:spcAft>
                <a:spcPts val="1200"/>
              </a:spcAft>
              <a:buNone/>
            </a:pPr>
            <a:r>
              <a:rPr lang="en-IN" sz="2000" dirty="0">
                <a:effectLst/>
                <a:latin typeface="Times New Roman" panose="02020603050405020304" pitchFamily="18" charset="0"/>
                <a:ea typeface="Times New Roman" panose="02020603050405020304" pitchFamily="18" charset="0"/>
              </a:rPr>
              <a:t>The </a:t>
            </a:r>
            <a:r>
              <a:rPr lang="en-IN" sz="2000" b="1" dirty="0">
                <a:effectLst/>
                <a:latin typeface="Times New Roman" panose="02020603050405020304" pitchFamily="18" charset="0"/>
                <a:ea typeface="Times New Roman" panose="02020603050405020304" pitchFamily="18" charset="0"/>
              </a:rPr>
              <a:t>Medical Store Management System</a:t>
            </a:r>
            <a:r>
              <a:rPr lang="en-IN" sz="2000" dirty="0">
                <a:effectLst/>
                <a:latin typeface="Times New Roman" panose="02020603050405020304" pitchFamily="18" charset="0"/>
                <a:ea typeface="Times New Roman" panose="02020603050405020304" pitchFamily="18" charset="0"/>
              </a:rPr>
              <a:t> provides an efficient platform for both customers and admins to manage and access medical products. Customers can browse products, view their details, and place orders seamlessly. The system allows customers to access the latest product information, while the admin has control over the management of the store’s inventory, including adding, updating, and deleting products</a:t>
            </a:r>
            <a:r>
              <a:rPr lang="en-IN" sz="1800" dirty="0">
                <a:effectLst/>
                <a:latin typeface="Times New Roman" panose="02020603050405020304" pitchFamily="18" charset="0"/>
                <a:ea typeface="Times New Roman" panose="02020603050405020304" pitchFamily="18" charset="0"/>
              </a:rPr>
              <a:t>.</a:t>
            </a:r>
          </a:p>
          <a:p>
            <a:pPr marL="0" lvl="0" indent="0" algn="l" rtl="0">
              <a:spcBef>
                <a:spcPts val="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p:nvPr/>
        </p:nvSpPr>
        <p:spPr>
          <a:xfrm>
            <a:off x="1382225" y="2246125"/>
            <a:ext cx="60606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400">
                <a:solidFill>
                  <a:schemeClr val="dk1"/>
                </a:solidFill>
                <a:latin typeface="Roboto"/>
                <a:ea typeface="Roboto"/>
                <a:cs typeface="Roboto"/>
                <a:sym typeface="Roboto"/>
              </a:rPr>
              <a:t>THANK YOU</a:t>
            </a:r>
            <a:endParaRPr sz="54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69358" y="550173"/>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IN" dirty="0"/>
              <a:t>Content</a:t>
            </a:r>
            <a:endParaRPr dirty="0"/>
          </a:p>
        </p:txBody>
      </p:sp>
      <p:sp>
        <p:nvSpPr>
          <p:cNvPr id="70" name="Google Shape;70;p14"/>
          <p:cNvSpPr txBox="1">
            <a:spLocks noGrp="1"/>
          </p:cNvSpPr>
          <p:nvPr>
            <p:ph type="body" idx="1"/>
          </p:nvPr>
        </p:nvSpPr>
        <p:spPr>
          <a:xfrm>
            <a:off x="164812" y="1428922"/>
            <a:ext cx="5215262" cy="3341552"/>
          </a:xfrm>
          <a:prstGeom prst="rect">
            <a:avLst/>
          </a:prstGeom>
        </p:spPr>
        <p:txBody>
          <a:bodyPr spcFirstLastPara="1" wrap="square" lIns="91425" tIns="91425" rIns="91425" bIns="91425" anchor="t" anchorCtr="0">
            <a:normAutofit fontScale="55000" lnSpcReduction="20000"/>
          </a:bodyPr>
          <a:lstStyle/>
          <a:p>
            <a:pPr marL="342900" indent="-342900">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q"/>
            </a:pPr>
            <a:endParaRPr lang="en-IN" sz="29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Objectives</a:t>
            </a:r>
          </a:p>
          <a:p>
            <a:pPr marL="342900" indent="-342900">
              <a:buFont typeface="Wingdings" panose="05000000000000000000" pitchFamily="2" charset="2"/>
              <a:buChar char="q"/>
            </a:pPr>
            <a:endParaRPr lang="en-IN" sz="29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Scope of the Project</a:t>
            </a:r>
          </a:p>
          <a:p>
            <a:pPr marL="342900" indent="-342900">
              <a:buFont typeface="Wingdings" panose="05000000000000000000" pitchFamily="2" charset="2"/>
              <a:buChar char="q"/>
            </a:pPr>
            <a:endParaRPr lang="en-IN" sz="29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Technologies and Tools Used</a:t>
            </a:r>
          </a:p>
          <a:p>
            <a:pPr marL="342900" indent="-342900">
              <a:buFont typeface="Wingdings" panose="05000000000000000000" pitchFamily="2" charset="2"/>
              <a:buChar char="q"/>
            </a:pPr>
            <a:endParaRPr lang="en-IN" sz="29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2900" b="1" spc="-10" dirty="0">
                <a:effectLst/>
                <a:latin typeface="Times New Roman" panose="02020603050405020304" pitchFamily="18" charset="0"/>
                <a:ea typeface="Times New Roman" panose="02020603050405020304" pitchFamily="18" charset="0"/>
                <a:cs typeface="Times New Roman" panose="02020603050405020304" pitchFamily="18" charset="0"/>
              </a:rPr>
              <a:t> requirements and </a:t>
            </a:r>
            <a:r>
              <a:rPr lang="en-US" sz="2900" b="1" spc="-10" dirty="0">
                <a:latin typeface="Times New Roman" panose="02020603050405020304" pitchFamily="18" charset="0"/>
                <a:ea typeface="Times New Roman" panose="02020603050405020304" pitchFamily="18" charset="0"/>
                <a:cs typeface="Times New Roman" panose="02020603050405020304" pitchFamily="18" charset="0"/>
              </a:rPr>
              <a:t>S</a:t>
            </a:r>
            <a:r>
              <a:rPr lang="en-US" sz="2900" b="1" spc="-10" dirty="0">
                <a:effectLst/>
                <a:latin typeface="Times New Roman" panose="02020603050405020304" pitchFamily="18" charset="0"/>
                <a:ea typeface="Times New Roman" panose="02020603050405020304" pitchFamily="18" charset="0"/>
                <a:cs typeface="Times New Roman" panose="02020603050405020304" pitchFamily="18" charset="0"/>
              </a:rPr>
              <a:t>oftware requirement</a:t>
            </a:r>
          </a:p>
          <a:p>
            <a:endParaRPr lang="en-US" sz="2900"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900" b="1" spc="-10" dirty="0">
                <a:latin typeface="Times New Roman" panose="02020603050405020304" pitchFamily="18" charset="0"/>
                <a:ea typeface="Times New Roman" panose="02020603050405020304" pitchFamily="18" charset="0"/>
                <a:cs typeface="Times New Roman" panose="02020603050405020304" pitchFamily="18" charset="0"/>
              </a:rPr>
              <a:t>Design Documents</a:t>
            </a:r>
            <a:endParaRPr lang="en-US" sz="2900"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900" b="1" spc="-1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900" b="1" dirty="0">
                <a:latin typeface="Times New Roman" panose="02020603050405020304" pitchFamily="18" charset="0"/>
                <a:cs typeface="Times New Roman" panose="02020603050405020304" pitchFamily="18" charset="0"/>
              </a:rPr>
              <a:t>Conclusion</a:t>
            </a:r>
            <a:endParaRPr lang="en-US" sz="2900"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800"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5400" lvl="0" indent="0" algn="l" rtl="0">
              <a:spcBef>
                <a:spcPts val="1800"/>
              </a:spcBef>
              <a:spcAft>
                <a:spcPts val="1800"/>
              </a:spcAft>
              <a:buClr>
                <a:schemeClr val="dk1"/>
              </a:buClr>
              <a:buSzPts val="1100"/>
              <a:buFont typeface="Arial"/>
              <a:buNone/>
            </a:pPr>
            <a:endParaRPr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a:extLst>
            <a:ext uri="{FF2B5EF4-FFF2-40B4-BE49-F238E27FC236}">
              <a16:creationId xmlns:a16="http://schemas.microsoft.com/office/drawing/2014/main" id="{4872C53B-15BF-42B3-4AC9-2E103DA2C4CB}"/>
            </a:ext>
          </a:extLst>
        </p:cNvPr>
        <p:cNvGrpSpPr/>
        <p:nvPr/>
      </p:nvGrpSpPr>
      <p:grpSpPr>
        <a:xfrm>
          <a:off x="0" y="0"/>
          <a:ext cx="0" cy="0"/>
          <a:chOff x="0" y="0"/>
          <a:chExt cx="0" cy="0"/>
        </a:xfrm>
      </p:grpSpPr>
      <p:sp>
        <p:nvSpPr>
          <p:cNvPr id="69" name="Google Shape;69;p14">
            <a:extLst>
              <a:ext uri="{FF2B5EF4-FFF2-40B4-BE49-F238E27FC236}">
                <a16:creationId xmlns:a16="http://schemas.microsoft.com/office/drawing/2014/main" id="{26D1AC5A-3628-B644-EF80-ED7C76259330}"/>
              </a:ext>
            </a:extLst>
          </p:cNvPr>
          <p:cNvSpPr txBox="1">
            <a:spLocks noGrp="1"/>
          </p:cNvSpPr>
          <p:nvPr>
            <p:ph type="title"/>
          </p:nvPr>
        </p:nvSpPr>
        <p:spPr>
          <a:xfrm>
            <a:off x="387900" y="649411"/>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Introduction</a:t>
            </a:r>
            <a:endParaRPr dirty="0"/>
          </a:p>
        </p:txBody>
      </p:sp>
      <p:sp>
        <p:nvSpPr>
          <p:cNvPr id="70" name="Google Shape;70;p14">
            <a:extLst>
              <a:ext uri="{FF2B5EF4-FFF2-40B4-BE49-F238E27FC236}">
                <a16:creationId xmlns:a16="http://schemas.microsoft.com/office/drawing/2014/main" id="{E6705F20-48E5-4211-E019-7610EB862222}"/>
              </a:ext>
            </a:extLst>
          </p:cNvPr>
          <p:cNvSpPr txBox="1">
            <a:spLocks noGrp="1"/>
          </p:cNvSpPr>
          <p:nvPr>
            <p:ph type="body" idx="1"/>
          </p:nvPr>
        </p:nvSpPr>
        <p:spPr>
          <a:xfrm>
            <a:off x="155912" y="1488558"/>
            <a:ext cx="8832175" cy="3059052"/>
          </a:xfrm>
          <a:prstGeom prst="rect">
            <a:avLst/>
          </a:prstGeom>
        </p:spPr>
        <p:txBody>
          <a:bodyPr spcFirstLastPara="1" wrap="square" lIns="91425" tIns="91425" rIns="91425" bIns="91425" anchor="t" anchorCtr="0">
            <a:normAutofit fontScale="77500" lnSpcReduction="20000"/>
          </a:bodyPr>
          <a:lstStyle/>
          <a:p>
            <a:pPr marL="0" marR="25400" indent="0">
              <a:spcBef>
                <a:spcPts val="1800"/>
              </a:spcBef>
              <a:spcAft>
                <a:spcPts val="1800"/>
              </a:spcAft>
              <a:buSzPts val="1100"/>
              <a:buNone/>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Medicine Store Management System</a:t>
            </a:r>
            <a:r>
              <a:rPr lang="en-US" sz="2800" dirty="0">
                <a:latin typeface="Times New Roman" panose="02020603050405020304" pitchFamily="18" charset="0"/>
                <a:cs typeface="Times New Roman" panose="02020603050405020304" pitchFamily="18" charset="0"/>
              </a:rPr>
              <a:t> is a web-based application that helps manage a medical store's inventory, sales, customer details, and orders. The system is built with </a:t>
            </a:r>
            <a:r>
              <a:rPr lang="en-US" sz="2800" b="1" dirty="0">
                <a:latin typeface="Times New Roman" panose="02020603050405020304" pitchFamily="18" charset="0"/>
                <a:cs typeface="Times New Roman" panose="02020603050405020304" pitchFamily="18" charset="0"/>
              </a:rPr>
              <a:t>React</a:t>
            </a:r>
            <a:r>
              <a:rPr lang="en-US" sz="2800" dirty="0">
                <a:latin typeface="Times New Roman" panose="02020603050405020304" pitchFamily="18" charset="0"/>
                <a:cs typeface="Times New Roman" panose="02020603050405020304" pitchFamily="18" charset="0"/>
              </a:rPr>
              <a:t> for the frontend and </a:t>
            </a:r>
            <a:r>
              <a:rPr lang="en-US" sz="2800" b="1" dirty="0">
                <a:latin typeface="Times New Roman" panose="02020603050405020304" pitchFamily="18" charset="0"/>
                <a:cs typeface="Times New Roman" panose="02020603050405020304" pitchFamily="18" charset="0"/>
              </a:rPr>
              <a:t>Django</a:t>
            </a:r>
            <a:r>
              <a:rPr lang="en-US" sz="2800" dirty="0">
                <a:latin typeface="Times New Roman" panose="02020603050405020304" pitchFamily="18" charset="0"/>
                <a:cs typeface="Times New Roman" panose="02020603050405020304" pitchFamily="18" charset="0"/>
              </a:rPr>
              <a:t> for the backend. It allows the store to keep track of medicine stock, process customer orders, and handle sales more easily and accurately. Store managers can quickly update products, track sales, and provide better service to customers with this simple and efficient system</a:t>
            </a:r>
            <a:endParaRPr lang="en-IN" sz="2800" dirty="0">
              <a:latin typeface="Times New Roman" panose="02020603050405020304" pitchFamily="18" charset="0"/>
              <a:cs typeface="Times New Roman" panose="02020603050405020304" pitchFamily="18" charset="0"/>
            </a:endParaRPr>
          </a:p>
          <a:p>
            <a:pPr marL="0" marR="25400" lvl="0" indent="0" algn="l" rtl="0">
              <a:spcBef>
                <a:spcPts val="1800"/>
              </a:spcBef>
              <a:spcAft>
                <a:spcPts val="1800"/>
              </a:spcAft>
              <a:buClr>
                <a:schemeClr val="dk1"/>
              </a:buClr>
              <a:buSzPts val="1100"/>
              <a:buFont typeface="Arial"/>
              <a:buNone/>
            </a:pPr>
            <a:endParaRPr sz="2600" dirty="0"/>
          </a:p>
        </p:txBody>
      </p:sp>
    </p:spTree>
    <p:extLst>
      <p:ext uri="{BB962C8B-B14F-4D97-AF65-F5344CB8AC3E}">
        <p14:creationId xmlns:p14="http://schemas.microsoft.com/office/powerpoint/2010/main" val="284273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7929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IN" dirty="0"/>
              <a:t>Objectives</a:t>
            </a:r>
            <a:endParaRPr dirty="0"/>
          </a:p>
        </p:txBody>
      </p:sp>
      <p:sp>
        <p:nvSpPr>
          <p:cNvPr id="77" name="Google Shape;77;p15"/>
          <p:cNvSpPr txBox="1">
            <a:spLocks noGrp="1"/>
          </p:cNvSpPr>
          <p:nvPr>
            <p:ph type="body" idx="1"/>
          </p:nvPr>
        </p:nvSpPr>
        <p:spPr>
          <a:xfrm>
            <a:off x="155850" y="1165390"/>
            <a:ext cx="9087387" cy="3884700"/>
          </a:xfrm>
          <a:prstGeom prst="rect">
            <a:avLst/>
          </a:prstGeom>
        </p:spPr>
        <p:txBody>
          <a:bodyPr spcFirstLastPara="1" wrap="square" lIns="91425" tIns="91425" rIns="91425" bIns="91425" anchor="t" anchorCtr="0">
            <a:normAutofit fontScale="40000" lnSpcReduction="20000"/>
          </a:bodyPr>
          <a:lstStyle/>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Provide a Seamless Online Medicine Shopping Experience</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Enable users to browse and purchase medicines easily.</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User-Friendly Interface</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Ensure a smooth and intuitive UI for both users and admins.</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Efficient Medicine Management</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Allow the admin to add, update, and manage medicines.</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4)Secure User Authentication</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a secure login and registration system.</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Cart &amp; Order Management</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Enable users to add products to the cart and place orders.</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Admin Control Panel</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 an admin dashboard for managing orders and users.</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Order Processing &amp; Management</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Allow users to place orders, and admins to manage order status.</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Integrated Payment System</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 a secure payment method for users to complete their purchases.</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Ensure Data Security &amp; Privacy</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Protect user and transaction data with authentication and encryption. </a:t>
            </a:r>
          </a:p>
          <a:p>
            <a:pPr marL="114300" lvl="0" indent="0" algn="l" rtl="0">
              <a:spcBef>
                <a:spcPts val="0"/>
              </a:spcBef>
              <a:spcAft>
                <a:spcPts val="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31193" y="535998"/>
            <a:ext cx="5630128" cy="1172300"/>
          </a:xfrm>
          <a:prstGeom prst="rect">
            <a:avLst/>
          </a:prstGeom>
        </p:spPr>
        <p:txBody>
          <a:bodyPr spcFirstLastPara="1" wrap="square" lIns="91425" tIns="91425" rIns="91425" bIns="91425" anchor="b" anchorCtr="0">
            <a:normAutofit/>
          </a:bodyPr>
          <a:lstStyle/>
          <a:p>
            <a:r>
              <a:rPr lang="en-IN" sz="2800" b="1" dirty="0">
                <a:latin typeface="Times New Roman" panose="02020603050405020304" pitchFamily="18" charset="0"/>
                <a:cs typeface="Times New Roman" panose="02020603050405020304" pitchFamily="18" charset="0"/>
              </a:rPr>
              <a:t>Scope of the Project</a:t>
            </a:r>
            <a:br>
              <a:rPr lang="en-IN" sz="1600" b="1" dirty="0">
                <a:latin typeface="Times New Roman" panose="02020603050405020304" pitchFamily="18" charset="0"/>
                <a:cs typeface="Times New Roman" panose="02020603050405020304" pitchFamily="18" charset="0"/>
              </a:rPr>
            </a:br>
            <a:endParaRPr dirty="0"/>
          </a:p>
        </p:txBody>
      </p:sp>
      <p:sp>
        <p:nvSpPr>
          <p:cNvPr id="85" name="Google Shape;85;p16"/>
          <p:cNvSpPr txBox="1">
            <a:spLocks noGrp="1"/>
          </p:cNvSpPr>
          <p:nvPr>
            <p:ph type="body" idx="1"/>
          </p:nvPr>
        </p:nvSpPr>
        <p:spPr>
          <a:xfrm>
            <a:off x="155755" y="1434231"/>
            <a:ext cx="8600345" cy="3463834"/>
          </a:xfrm>
          <a:prstGeom prst="rect">
            <a:avLst/>
          </a:prstGeom>
        </p:spPr>
        <p:txBody>
          <a:bodyPr spcFirstLastPara="1" wrap="square" lIns="91425" tIns="91425" rIns="91425" bIns="91425" anchor="t" anchorCtr="0">
            <a:normAutofit lnSpcReduction="10000"/>
          </a:bodyPr>
          <a:lstStyle/>
          <a:p>
            <a:pPr lvl="0" algn="l" rtl="0">
              <a:spcBef>
                <a:spcPts val="0"/>
              </a:spcBef>
              <a:spcAft>
                <a:spcPts val="0"/>
              </a:spcAft>
              <a:buSzPts val="18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Medical Store Management System streamlines the process of purchasing and managing medical products. It aims to save time and reduce costs for both customers and store administrators. Operating 24/7, the system allows users to purchase medicines and related products at any time and from anywhere.</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proposed system serves two primary user roles:</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Admin:</a:t>
            </a:r>
            <a:r>
              <a:rPr lang="en-IN" sz="1800"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The admin, typically the owner or manager of the medical store, oversees the online platform. They are responsible for managing products, </a:t>
            </a:r>
            <a:br>
              <a:rPr lang="en-IN" sz="1800" b="0" dirty="0">
                <a:effectLst/>
                <a:latin typeface="Times New Roman" panose="02020603050405020304" pitchFamily="18" charset="0"/>
                <a:ea typeface="Times New Roman" panose="02020603050405020304" pitchFamily="18" charset="0"/>
              </a:rPr>
            </a:br>
            <a:r>
              <a:rPr lang="en-IN" sz="1800" b="0" dirty="0">
                <a:effectLst/>
                <a:latin typeface="Times New Roman" panose="02020603050405020304" pitchFamily="18" charset="0"/>
                <a:ea typeface="Times New Roman" panose="02020603050405020304" pitchFamily="18" charset="0"/>
              </a:rPr>
              <a:t>tracking payments, and monitoring overall system operations.</a:t>
            </a:r>
            <a:br>
              <a:rPr lang="en-IN" sz="36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Customers:</a:t>
            </a:r>
            <a:r>
              <a:rPr lang="en-IN" sz="1800"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Customers are regular users who can browse, search, and purchase various categories of medical products through the platform</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87900" y="198475"/>
            <a:ext cx="3723356" cy="105647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Technologies and Tools Used</a:t>
            </a:r>
            <a:endParaRPr b="1" dirty="0"/>
          </a:p>
        </p:txBody>
      </p:sp>
      <p:sp>
        <p:nvSpPr>
          <p:cNvPr id="93" name="Google Shape;93;p17"/>
          <p:cNvSpPr txBox="1">
            <a:spLocks noGrp="1"/>
          </p:cNvSpPr>
          <p:nvPr>
            <p:ph type="body" idx="1"/>
          </p:nvPr>
        </p:nvSpPr>
        <p:spPr>
          <a:xfrm>
            <a:off x="311701" y="1285375"/>
            <a:ext cx="4182328" cy="3761546"/>
          </a:xfrm>
          <a:prstGeom prst="rect">
            <a:avLst/>
          </a:prstGeom>
        </p:spPr>
        <p:txBody>
          <a:bodyPr spcFirstLastPara="1" wrap="square" lIns="91425" tIns="91425" rIns="91425" bIns="91425" anchor="t" anchorCtr="0">
            <a:normAutofit/>
          </a:bodyPr>
          <a:lstStyle/>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Front-End:</a:t>
            </a:r>
            <a:r>
              <a:rPr lang="en-IN"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React.js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HTML</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CSS</a:t>
            </a:r>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Back-End</a:t>
            </a:r>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Django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SQLite</a:t>
            </a:r>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Development Tools</a:t>
            </a:r>
            <a:r>
              <a:rPr lang="en-IN"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Visual Studio Code</a:t>
            </a:r>
          </a:p>
          <a:p>
            <a:endParaRPr lang="en-IN"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p>
        </p:txBody>
      </p:sp>
      <p:sp>
        <p:nvSpPr>
          <p:cNvPr id="5" name="TextBox 4">
            <a:extLst>
              <a:ext uri="{FF2B5EF4-FFF2-40B4-BE49-F238E27FC236}">
                <a16:creationId xmlns:a16="http://schemas.microsoft.com/office/drawing/2014/main" id="{B39C3433-29EA-4A1F-0798-64FE6FBF3D1F}"/>
              </a:ext>
            </a:extLst>
          </p:cNvPr>
          <p:cNvSpPr txBox="1"/>
          <p:nvPr/>
        </p:nvSpPr>
        <p:spPr>
          <a:xfrm>
            <a:off x="4472763" y="247086"/>
            <a:ext cx="4671237" cy="1384995"/>
          </a:xfrm>
          <a:prstGeom prst="rect">
            <a:avLst/>
          </a:prstGeom>
          <a:noFill/>
        </p:spPr>
        <p:txBody>
          <a:bodyPr wrap="square" rtlCol="0">
            <a:spAutoFit/>
          </a:bodyPr>
          <a:lstStyle/>
          <a:p>
            <a:r>
              <a:rPr lang="en-US" sz="2800" b="1" dirty="0">
                <a:solidFill>
                  <a:schemeClr val="tx1"/>
                </a:solidFill>
                <a:effectLst/>
                <a:latin typeface="Times New Roman" panose="02020603050405020304" pitchFamily="18" charset="0"/>
                <a:ea typeface="Times New Roman" panose="02020603050405020304" pitchFamily="18" charset="0"/>
              </a:rPr>
              <a:t>Hardware</a:t>
            </a:r>
            <a:r>
              <a:rPr lang="en-US" sz="2800" b="1" spc="-10" dirty="0">
                <a:solidFill>
                  <a:schemeClr val="tx1"/>
                </a:solidFill>
                <a:effectLst/>
                <a:latin typeface="Times New Roman" panose="02020603050405020304" pitchFamily="18" charset="0"/>
                <a:ea typeface="Times New Roman" panose="02020603050405020304" pitchFamily="18" charset="0"/>
              </a:rPr>
              <a:t> requirements and </a:t>
            </a:r>
            <a:r>
              <a:rPr lang="en-US" sz="2800" b="1" spc="-10" dirty="0">
                <a:solidFill>
                  <a:schemeClr val="tx1"/>
                </a:solidFill>
                <a:latin typeface="Times New Roman" panose="02020603050405020304" pitchFamily="18" charset="0"/>
                <a:ea typeface="Times New Roman" panose="02020603050405020304" pitchFamily="18" charset="0"/>
              </a:rPr>
              <a:t>S</a:t>
            </a:r>
            <a:r>
              <a:rPr lang="en-US" sz="2800" b="1" spc="-10" dirty="0">
                <a:solidFill>
                  <a:schemeClr val="tx1"/>
                </a:solidFill>
                <a:effectLst/>
                <a:latin typeface="Times New Roman" panose="02020603050405020304" pitchFamily="18" charset="0"/>
                <a:ea typeface="Times New Roman" panose="02020603050405020304" pitchFamily="18" charset="0"/>
              </a:rPr>
              <a:t>oftware requirement</a:t>
            </a:r>
            <a:endParaRPr lang="en-IN" sz="2800" b="1" dirty="0">
              <a:solidFill>
                <a:schemeClr val="tx1"/>
              </a:solidFill>
              <a:effectLst/>
              <a:latin typeface="Times New Roman" panose="02020603050405020304" pitchFamily="18" charset="0"/>
              <a:ea typeface="Times New Roman" panose="02020603050405020304" pitchFamily="18" charset="0"/>
            </a:endParaRPr>
          </a:p>
          <a:p>
            <a:r>
              <a:rPr lang="en-IN" sz="2800" dirty="0"/>
              <a:t> </a:t>
            </a:r>
          </a:p>
        </p:txBody>
      </p:sp>
      <p:sp>
        <p:nvSpPr>
          <p:cNvPr id="7" name="TextBox 6">
            <a:extLst>
              <a:ext uri="{FF2B5EF4-FFF2-40B4-BE49-F238E27FC236}">
                <a16:creationId xmlns:a16="http://schemas.microsoft.com/office/drawing/2014/main" id="{BC1C4460-865C-A3A1-8227-5677CBDDAFCB}"/>
              </a:ext>
            </a:extLst>
          </p:cNvPr>
          <p:cNvSpPr txBox="1"/>
          <p:nvPr/>
        </p:nvSpPr>
        <p:spPr>
          <a:xfrm>
            <a:off x="3645491" y="3465921"/>
            <a:ext cx="5498509" cy="1482072"/>
          </a:xfrm>
          <a:prstGeom prst="rect">
            <a:avLst/>
          </a:prstGeom>
          <a:noFill/>
        </p:spPr>
        <p:txBody>
          <a:bodyPr wrap="square" rtlCol="0">
            <a:spAutoFit/>
          </a:bodyPr>
          <a:lstStyle/>
          <a:p>
            <a:pPr marL="621665">
              <a:lnSpc>
                <a:spcPct val="115000"/>
              </a:lnSpc>
            </a:pPr>
            <a:r>
              <a:rPr lang="en-US" sz="1800" b="1" dirty="0">
                <a:solidFill>
                  <a:schemeClr val="tx1"/>
                </a:solidFill>
                <a:effectLst/>
                <a:latin typeface="Times New Roman" panose="02020603050405020304" pitchFamily="18" charset="0"/>
                <a:ea typeface="Times New Roman" panose="02020603050405020304" pitchFamily="18" charset="0"/>
              </a:rPr>
              <a:t>Software</a:t>
            </a:r>
            <a:r>
              <a:rPr lang="en-US" sz="1800" b="1" spc="-15" dirty="0">
                <a:solidFill>
                  <a:schemeClr val="tx1"/>
                </a:solidFill>
                <a:effectLst/>
                <a:latin typeface="Times New Roman" panose="02020603050405020304" pitchFamily="18" charset="0"/>
                <a:ea typeface="Times New Roman" panose="02020603050405020304" pitchFamily="18" charset="0"/>
              </a:rPr>
              <a:t> </a:t>
            </a:r>
            <a:r>
              <a:rPr lang="en-US" sz="1800" b="1" spc="-10" dirty="0">
                <a:solidFill>
                  <a:schemeClr val="tx1"/>
                </a:solidFill>
                <a:effectLst/>
                <a:latin typeface="Times New Roman" panose="02020603050405020304" pitchFamily="18" charset="0"/>
                <a:ea typeface="Times New Roman" panose="02020603050405020304" pitchFamily="18" charset="0"/>
              </a:rPr>
              <a:t>requirements</a:t>
            </a:r>
            <a:endParaRPr lang="en-IN" sz="1800" b="1" dirty="0">
              <a:solidFill>
                <a:schemeClr val="tx1"/>
              </a:solidFill>
              <a:effectLst/>
              <a:latin typeface="Times New Roman" panose="02020603050405020304" pitchFamily="18" charset="0"/>
              <a:ea typeface="Times New Roman" panose="02020603050405020304" pitchFamily="18" charset="0"/>
            </a:endParaRPr>
          </a:p>
          <a:p>
            <a:pPr marL="1143000" lvl="2" indent="-228600">
              <a:lnSpc>
                <a:spcPct val="115000"/>
              </a:lnSpc>
              <a:spcBef>
                <a:spcPts val="480"/>
              </a:spcBef>
              <a:buSzPts val="1400"/>
              <a:buFont typeface="Arial MT"/>
              <a:buChar char="•"/>
              <a:tabLst>
                <a:tab pos="1016635" algn="l"/>
              </a:tabLst>
            </a:pPr>
            <a:r>
              <a:rPr lang="en-US" sz="1800" spc="0" dirty="0">
                <a:solidFill>
                  <a:schemeClr val="tx1"/>
                </a:solidFill>
                <a:effectLst/>
                <a:latin typeface="Times New Roman" panose="02020603050405020304" pitchFamily="18" charset="0"/>
                <a:ea typeface="Arial MT"/>
                <a:cs typeface="Arial MT"/>
              </a:rPr>
              <a:t>Operating</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system:</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Windows</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7</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or</a:t>
            </a:r>
            <a:r>
              <a:rPr lang="en-US" sz="1800" spc="-5" dirty="0">
                <a:solidFill>
                  <a:schemeClr val="tx1"/>
                </a:solidFill>
                <a:effectLst/>
                <a:latin typeface="Times New Roman" panose="02020603050405020304" pitchFamily="18" charset="0"/>
                <a:ea typeface="Arial MT"/>
                <a:cs typeface="Arial MT"/>
              </a:rPr>
              <a:t> </a:t>
            </a:r>
            <a:r>
              <a:rPr lang="en-US" sz="1800" spc="-10" dirty="0">
                <a:solidFill>
                  <a:schemeClr val="tx1"/>
                </a:solidFill>
                <a:effectLst/>
                <a:latin typeface="Times New Roman" panose="02020603050405020304" pitchFamily="18" charset="0"/>
                <a:ea typeface="Arial MT"/>
                <a:cs typeface="Arial MT"/>
              </a:rPr>
              <a:t>above</a:t>
            </a:r>
            <a:endParaRPr lang="en-IN" sz="1800" spc="0" dirty="0">
              <a:solidFill>
                <a:schemeClr val="tx1"/>
              </a:solidFill>
              <a:effectLst/>
              <a:latin typeface="Times New Roman" panose="02020603050405020304" pitchFamily="18" charset="0"/>
              <a:ea typeface="Arial MT"/>
              <a:cs typeface="Arial MT"/>
            </a:endParaRPr>
          </a:p>
          <a:p>
            <a:pPr marL="1143000" lvl="2" indent="-228600">
              <a:lnSpc>
                <a:spcPct val="115000"/>
              </a:lnSpc>
              <a:spcBef>
                <a:spcPts val="610"/>
              </a:spcBef>
              <a:buSzPts val="1400"/>
              <a:buFont typeface="Arial MT"/>
              <a:buChar char="•"/>
              <a:tabLst>
                <a:tab pos="1016635" algn="l"/>
              </a:tabLst>
            </a:pPr>
            <a:r>
              <a:rPr lang="en-US" sz="1800" spc="0" dirty="0">
                <a:solidFill>
                  <a:schemeClr val="tx1"/>
                </a:solidFill>
                <a:effectLst/>
                <a:latin typeface="Times New Roman" panose="02020603050405020304" pitchFamily="18" charset="0"/>
                <a:ea typeface="Arial MT"/>
                <a:cs typeface="Arial MT"/>
              </a:rPr>
              <a:t>Web</a:t>
            </a:r>
            <a:r>
              <a:rPr lang="en-US" sz="1800" spc="-20"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Browsers:</a:t>
            </a:r>
            <a:r>
              <a:rPr lang="en-US" sz="1800" spc="-10"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Google</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Chrome/</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Mozilla</a:t>
            </a:r>
            <a:r>
              <a:rPr lang="en-US" sz="1800" spc="-10"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Firefox/</a:t>
            </a:r>
            <a:r>
              <a:rPr lang="en-US" sz="1800" spc="-10"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Internet</a:t>
            </a:r>
            <a:r>
              <a:rPr lang="en-US" sz="1800" spc="-5" dirty="0">
                <a:solidFill>
                  <a:schemeClr val="tx1"/>
                </a:solidFill>
                <a:effectLst/>
                <a:latin typeface="Times New Roman" panose="02020603050405020304" pitchFamily="18" charset="0"/>
                <a:ea typeface="Arial MT"/>
                <a:cs typeface="Arial MT"/>
              </a:rPr>
              <a:t> </a:t>
            </a:r>
            <a:r>
              <a:rPr lang="en-US" sz="1800" spc="-10" dirty="0">
                <a:solidFill>
                  <a:schemeClr val="tx1"/>
                </a:solidFill>
                <a:effectLst/>
                <a:latin typeface="Times New Roman" panose="02020603050405020304" pitchFamily="18" charset="0"/>
                <a:ea typeface="Arial MT"/>
                <a:cs typeface="Arial MT"/>
              </a:rPr>
              <a:t>explorer</a:t>
            </a:r>
            <a:endParaRPr lang="en-IN" sz="1800" spc="0" dirty="0">
              <a:solidFill>
                <a:schemeClr val="tx1"/>
              </a:solidFill>
              <a:effectLst/>
              <a:latin typeface="Times New Roman" panose="02020603050405020304" pitchFamily="18" charset="0"/>
              <a:ea typeface="Arial MT"/>
              <a:cs typeface="Arial MT"/>
            </a:endParaRPr>
          </a:p>
        </p:txBody>
      </p:sp>
      <p:sp>
        <p:nvSpPr>
          <p:cNvPr id="8" name="TextBox 7">
            <a:extLst>
              <a:ext uri="{FF2B5EF4-FFF2-40B4-BE49-F238E27FC236}">
                <a16:creationId xmlns:a16="http://schemas.microsoft.com/office/drawing/2014/main" id="{60A78FE8-4F7C-7FB3-ED71-681E5AC9855B}"/>
              </a:ext>
            </a:extLst>
          </p:cNvPr>
          <p:cNvSpPr txBox="1"/>
          <p:nvPr/>
        </p:nvSpPr>
        <p:spPr>
          <a:xfrm>
            <a:off x="3645491" y="1353878"/>
            <a:ext cx="5297714" cy="1874359"/>
          </a:xfrm>
          <a:prstGeom prst="rect">
            <a:avLst/>
          </a:prstGeom>
          <a:noFill/>
        </p:spPr>
        <p:txBody>
          <a:bodyPr wrap="square" rtlCol="0">
            <a:spAutoFit/>
          </a:bodyPr>
          <a:lstStyle/>
          <a:p>
            <a:pPr marL="626110">
              <a:lnSpc>
                <a:spcPct val="115000"/>
              </a:lnSpc>
              <a:spcBef>
                <a:spcPts val="125"/>
              </a:spcBef>
            </a:pPr>
            <a:r>
              <a:rPr lang="en-US" sz="1800" b="1" dirty="0">
                <a:solidFill>
                  <a:schemeClr val="tx1"/>
                </a:solidFill>
                <a:effectLst/>
                <a:latin typeface="Times New Roman" panose="02020603050405020304" pitchFamily="18" charset="0"/>
                <a:ea typeface="Times New Roman" panose="02020603050405020304" pitchFamily="18" charset="0"/>
              </a:rPr>
              <a:t>Hardware</a:t>
            </a:r>
            <a:r>
              <a:rPr lang="en-US" sz="1800" b="1" spc="-10" dirty="0">
                <a:solidFill>
                  <a:schemeClr val="tx1"/>
                </a:solidFill>
                <a:effectLst/>
                <a:latin typeface="Times New Roman" panose="02020603050405020304" pitchFamily="18" charset="0"/>
                <a:ea typeface="Times New Roman" panose="02020603050405020304" pitchFamily="18" charset="0"/>
              </a:rPr>
              <a:t> requirements</a:t>
            </a:r>
            <a:endParaRPr lang="en-IN" sz="1800" b="1" dirty="0">
              <a:solidFill>
                <a:schemeClr val="tx1"/>
              </a:solidFill>
              <a:effectLst/>
              <a:latin typeface="Times New Roman" panose="02020603050405020304" pitchFamily="18" charset="0"/>
              <a:ea typeface="Times New Roman" panose="02020603050405020304" pitchFamily="18" charset="0"/>
            </a:endParaRPr>
          </a:p>
          <a:p>
            <a:pPr marL="1143000" lvl="2" indent="-228600">
              <a:lnSpc>
                <a:spcPct val="115000"/>
              </a:lnSpc>
              <a:spcBef>
                <a:spcPts val="585"/>
              </a:spcBef>
              <a:buSzPts val="1400"/>
              <a:buFont typeface="Arial MT"/>
              <a:buChar char="•"/>
              <a:tabLst>
                <a:tab pos="1016635" algn="l"/>
              </a:tabLst>
            </a:pPr>
            <a:r>
              <a:rPr lang="en-US" sz="1800" spc="0" dirty="0">
                <a:solidFill>
                  <a:schemeClr val="tx1"/>
                </a:solidFill>
                <a:effectLst/>
                <a:latin typeface="Times New Roman" panose="02020603050405020304" pitchFamily="18" charset="0"/>
                <a:ea typeface="Arial MT"/>
                <a:cs typeface="Arial MT"/>
              </a:rPr>
              <a:t>Processor: Intel</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dual</a:t>
            </a:r>
            <a:r>
              <a:rPr lang="en-US" sz="1800" spc="-10"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core</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or</a:t>
            </a:r>
            <a:r>
              <a:rPr lang="en-US" sz="1800" spc="-5" dirty="0">
                <a:solidFill>
                  <a:schemeClr val="tx1"/>
                </a:solidFill>
                <a:effectLst/>
                <a:latin typeface="Times New Roman" panose="02020603050405020304" pitchFamily="18" charset="0"/>
                <a:ea typeface="Arial MT"/>
                <a:cs typeface="Arial MT"/>
              </a:rPr>
              <a:t> </a:t>
            </a:r>
            <a:r>
              <a:rPr lang="en-US" sz="1800" spc="-10" dirty="0">
                <a:solidFill>
                  <a:schemeClr val="tx1"/>
                </a:solidFill>
                <a:effectLst/>
                <a:latin typeface="Times New Roman" panose="02020603050405020304" pitchFamily="18" charset="0"/>
                <a:ea typeface="Arial MT"/>
                <a:cs typeface="Arial MT"/>
              </a:rPr>
              <a:t>above</a:t>
            </a:r>
            <a:endParaRPr lang="en-IN" sz="1800" spc="0" dirty="0">
              <a:solidFill>
                <a:schemeClr val="tx1"/>
              </a:solidFill>
              <a:effectLst/>
              <a:latin typeface="Times New Roman" panose="02020603050405020304" pitchFamily="18" charset="0"/>
              <a:ea typeface="Arial MT"/>
              <a:cs typeface="Arial MT"/>
            </a:endParaRPr>
          </a:p>
          <a:p>
            <a:pPr marL="1143000" lvl="2" indent="-228600">
              <a:lnSpc>
                <a:spcPct val="115000"/>
              </a:lnSpc>
              <a:spcBef>
                <a:spcPts val="610"/>
              </a:spcBef>
              <a:buSzPts val="1400"/>
              <a:buFont typeface="Arial MT"/>
              <a:buChar char="•"/>
              <a:tabLst>
                <a:tab pos="1016635" algn="l"/>
              </a:tabLst>
            </a:pPr>
            <a:r>
              <a:rPr lang="en-US" sz="1800" spc="0" dirty="0">
                <a:solidFill>
                  <a:schemeClr val="tx1"/>
                </a:solidFill>
                <a:effectLst/>
                <a:latin typeface="Times New Roman" panose="02020603050405020304" pitchFamily="18" charset="0"/>
                <a:ea typeface="Arial MT"/>
                <a:cs typeface="Arial MT"/>
              </a:rPr>
              <a:t>Processor</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speed:</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Minimum</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2 </a:t>
            </a:r>
            <a:r>
              <a:rPr lang="en-US" sz="1800" spc="-25" dirty="0">
                <a:solidFill>
                  <a:schemeClr val="tx1"/>
                </a:solidFill>
                <a:effectLst/>
                <a:latin typeface="Times New Roman" panose="02020603050405020304" pitchFamily="18" charset="0"/>
                <a:ea typeface="Arial MT"/>
                <a:cs typeface="Arial MT"/>
              </a:rPr>
              <a:t>GHz</a:t>
            </a:r>
            <a:endParaRPr lang="en-IN" sz="1800" spc="0" dirty="0">
              <a:solidFill>
                <a:schemeClr val="tx1"/>
              </a:solidFill>
              <a:effectLst/>
              <a:latin typeface="Times New Roman" panose="02020603050405020304" pitchFamily="18" charset="0"/>
              <a:ea typeface="Arial MT"/>
              <a:cs typeface="Arial MT"/>
            </a:endParaRPr>
          </a:p>
          <a:p>
            <a:pPr marL="1143000" lvl="2" indent="-228600">
              <a:lnSpc>
                <a:spcPct val="115000"/>
              </a:lnSpc>
              <a:spcBef>
                <a:spcPts val="610"/>
              </a:spcBef>
              <a:buSzPts val="1400"/>
              <a:buFont typeface="Arial MT"/>
              <a:buChar char="•"/>
              <a:tabLst>
                <a:tab pos="1016635" algn="l"/>
              </a:tabLst>
            </a:pPr>
            <a:r>
              <a:rPr lang="en-US" sz="1800" spc="0" dirty="0">
                <a:solidFill>
                  <a:schemeClr val="tx1"/>
                </a:solidFill>
                <a:effectLst/>
                <a:latin typeface="Times New Roman" panose="02020603050405020304" pitchFamily="18" charset="0"/>
                <a:ea typeface="Arial MT"/>
                <a:cs typeface="Arial MT"/>
              </a:rPr>
              <a:t>Hard</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disk:</a:t>
            </a:r>
            <a:r>
              <a:rPr lang="en-US" sz="1800" spc="-5" dirty="0">
                <a:solidFill>
                  <a:schemeClr val="tx1"/>
                </a:solidFill>
                <a:effectLst/>
                <a:latin typeface="Times New Roman" panose="02020603050405020304" pitchFamily="18" charset="0"/>
                <a:ea typeface="Arial MT"/>
                <a:cs typeface="Arial MT"/>
              </a:rPr>
              <a:t> </a:t>
            </a:r>
            <a:r>
              <a:rPr lang="en-US" sz="1800" spc="0" dirty="0">
                <a:solidFill>
                  <a:schemeClr val="tx1"/>
                </a:solidFill>
                <a:effectLst/>
                <a:latin typeface="Times New Roman" panose="02020603050405020304" pitchFamily="18" charset="0"/>
                <a:ea typeface="Arial MT"/>
                <a:cs typeface="Arial MT"/>
              </a:rPr>
              <a:t>Minimum </a:t>
            </a:r>
            <a:r>
              <a:rPr lang="en-US" sz="1800" spc="-20" dirty="0">
                <a:solidFill>
                  <a:schemeClr val="tx1"/>
                </a:solidFill>
                <a:effectLst/>
                <a:latin typeface="Times New Roman" panose="02020603050405020304" pitchFamily="18" charset="0"/>
                <a:ea typeface="Arial MT"/>
                <a:cs typeface="Arial MT"/>
              </a:rPr>
              <a:t>40GB</a:t>
            </a:r>
            <a:endParaRPr lang="en-IN" sz="1800" spc="0" dirty="0">
              <a:solidFill>
                <a:schemeClr val="tx1"/>
              </a:solidFill>
              <a:effectLst/>
              <a:latin typeface="Times New Roman" panose="02020603050405020304" pitchFamily="18" charset="0"/>
              <a:ea typeface="Arial MT"/>
              <a:cs typeface="Arial MT"/>
            </a:endParaRPr>
          </a:p>
          <a:p>
            <a:r>
              <a:rPr lang="en-US" sz="1800" dirty="0">
                <a:solidFill>
                  <a:schemeClr val="tx1"/>
                </a:solidFill>
                <a:effectLst/>
                <a:latin typeface="Times New Roman" panose="02020603050405020304" pitchFamily="18" charset="0"/>
                <a:ea typeface="Times New Roman" panose="02020603050405020304" pitchFamily="18" charset="0"/>
              </a:rPr>
              <a:t>                            RAM:</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4GB or </a:t>
            </a:r>
            <a:r>
              <a:rPr lang="en-US" sz="1800" spc="-10" dirty="0">
                <a:solidFill>
                  <a:schemeClr val="tx1"/>
                </a:solidFill>
                <a:effectLst/>
                <a:latin typeface="Times New Roman" panose="02020603050405020304" pitchFamily="18" charset="0"/>
                <a:ea typeface="Times New Roman" panose="02020603050405020304" pitchFamily="18" charset="0"/>
              </a:rPr>
              <a:t>above</a:t>
            </a:r>
            <a:endParaRPr lang="en-IN"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Use case Diagram</a:t>
            </a:r>
            <a:endParaRPr dirty="0"/>
          </a:p>
        </p:txBody>
      </p:sp>
      <p:pic>
        <p:nvPicPr>
          <p:cNvPr id="4" name="Picture 3" descr="A diagram of a person's work flow&#10;&#10;Description automatically generated">
            <a:extLst>
              <a:ext uri="{FF2B5EF4-FFF2-40B4-BE49-F238E27FC236}">
                <a16:creationId xmlns:a16="http://schemas.microsoft.com/office/drawing/2014/main" id="{E1611486-7589-92DC-B1BF-FA0762914321}"/>
              </a:ext>
            </a:extLst>
          </p:cNvPr>
          <p:cNvPicPr>
            <a:picLocks noChangeAspect="1"/>
          </p:cNvPicPr>
          <p:nvPr/>
        </p:nvPicPr>
        <p:blipFill>
          <a:blip r:embed="rId3"/>
          <a:stretch>
            <a:fillRect/>
          </a:stretch>
        </p:blipFill>
        <p:spPr>
          <a:xfrm>
            <a:off x="1687032" y="1200832"/>
            <a:ext cx="5521842" cy="38177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IN" b="1" i="0" dirty="0">
                <a:solidFill>
                  <a:schemeClr val="tx1"/>
                </a:solidFill>
                <a:effectLst/>
                <a:latin typeface="Source Sans 3"/>
              </a:rPr>
              <a:t>Class Diagram </a:t>
            </a:r>
            <a:endParaRPr dirty="0">
              <a:solidFill>
                <a:schemeClr val="tx1"/>
              </a:solidFill>
            </a:endParaRPr>
          </a:p>
        </p:txBody>
      </p:sp>
      <p:pic>
        <p:nvPicPr>
          <p:cNvPr id="3" name="Picture 2" descr="A diagram of a data flow&#10;&#10;Description automatically generated with medium confidence">
            <a:extLst>
              <a:ext uri="{FF2B5EF4-FFF2-40B4-BE49-F238E27FC236}">
                <a16:creationId xmlns:a16="http://schemas.microsoft.com/office/drawing/2014/main" id="{616DA5FC-8547-6E52-4A6F-72FEEFFBA05C}"/>
              </a:ext>
            </a:extLst>
          </p:cNvPr>
          <p:cNvPicPr>
            <a:picLocks noChangeAspect="1"/>
          </p:cNvPicPr>
          <p:nvPr/>
        </p:nvPicPr>
        <p:blipFill>
          <a:blip r:embed="rId3"/>
          <a:stretch>
            <a:fillRect/>
          </a:stretch>
        </p:blipFill>
        <p:spPr>
          <a:xfrm>
            <a:off x="975863" y="1291773"/>
            <a:ext cx="7192274" cy="38517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87900" y="932946"/>
            <a:ext cx="8368200" cy="686100"/>
          </a:xfrm>
          <a:prstGeom prst="rect">
            <a:avLst/>
          </a:prstGeom>
        </p:spPr>
        <p:txBody>
          <a:bodyPr spcFirstLastPara="1" wrap="square" lIns="91425" tIns="91425" rIns="91425" bIns="91425" anchor="b" anchorCtr="0">
            <a:normAutofit fontScale="90000"/>
          </a:bodyPr>
          <a:lstStyle/>
          <a:p>
            <a:r>
              <a:rPr lang="en-IN" sz="3200" b="1" dirty="0">
                <a:latin typeface="Times New Roman" panose="02020603050405020304" pitchFamily="18" charset="0"/>
                <a:cs typeface="Times New Roman" panose="02020603050405020304" pitchFamily="18" charset="0"/>
              </a:rPr>
              <a:t>Home page</a:t>
            </a:r>
            <a:br>
              <a:rPr lang="en-IN" sz="3200" b="1" dirty="0">
                <a:latin typeface="Times New Roman" panose="02020603050405020304" pitchFamily="18" charset="0"/>
                <a:cs typeface="Times New Roman" panose="02020603050405020304" pitchFamily="18" charset="0"/>
              </a:rPr>
            </a:br>
            <a:endParaRPr dirty="0"/>
          </a:p>
        </p:txBody>
      </p:sp>
      <p:pic>
        <p:nvPicPr>
          <p:cNvPr id="2" name="Picture 1" descr="A screenshot of a medical store&#10;&#10;Description automatically generated">
            <a:extLst>
              <a:ext uri="{FF2B5EF4-FFF2-40B4-BE49-F238E27FC236}">
                <a16:creationId xmlns:a16="http://schemas.microsoft.com/office/drawing/2014/main" id="{49801426-B1BA-942B-36B1-4853EDB172F2}"/>
              </a:ext>
            </a:extLst>
          </p:cNvPr>
          <p:cNvPicPr>
            <a:picLocks noChangeAspect="1"/>
          </p:cNvPicPr>
          <p:nvPr/>
        </p:nvPicPr>
        <p:blipFill>
          <a:blip r:embed="rId3"/>
          <a:stretch>
            <a:fillRect/>
          </a:stretch>
        </p:blipFill>
        <p:spPr>
          <a:xfrm>
            <a:off x="467290" y="1275996"/>
            <a:ext cx="8209419" cy="3763837"/>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On-screen Show (16:9)</PresentationFormat>
  <Paragraphs>69</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Source Sans 3</vt:lpstr>
      <vt:lpstr>Roboto Slab</vt:lpstr>
      <vt:lpstr>Arial MT</vt:lpstr>
      <vt:lpstr>Wingdings</vt:lpstr>
      <vt:lpstr>Roboto</vt:lpstr>
      <vt:lpstr>Times New Roman</vt:lpstr>
      <vt:lpstr>Arial</vt:lpstr>
      <vt:lpstr>Tahoma</vt:lpstr>
      <vt:lpstr>Marina</vt:lpstr>
      <vt:lpstr>Medical Store Management System</vt:lpstr>
      <vt:lpstr>Content</vt:lpstr>
      <vt:lpstr>Introduction</vt:lpstr>
      <vt:lpstr>Objectives</vt:lpstr>
      <vt:lpstr>Scope of the Project </vt:lpstr>
      <vt:lpstr>Technologies and Tools Used</vt:lpstr>
      <vt:lpstr>Use case Diagram</vt:lpstr>
      <vt:lpstr>Class Diagram </vt:lpstr>
      <vt:lpstr>Home page </vt:lpstr>
      <vt:lpstr>Registration Page </vt:lpstr>
      <vt:lpstr>Login page </vt:lpstr>
      <vt:lpstr>Medicine list</vt:lpstr>
      <vt:lpstr>Add to cart</vt:lpstr>
      <vt:lpstr>Payment page</vt:lpstr>
      <vt:lpstr>Add to cart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Govinda Kulkarni</dc:creator>
  <cp:lastModifiedBy>Govinda Kulkarni</cp:lastModifiedBy>
  <cp:revision>2</cp:revision>
  <dcterms:modified xsi:type="dcterms:W3CDTF">2025-02-07T11:27:21Z</dcterms:modified>
</cp:coreProperties>
</file>