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65" r:id="rId2"/>
    <p:sldMasterId id="2147483671" r:id="rId3"/>
    <p:sldMasterId id="2147483675" r:id="rId4"/>
    <p:sldMasterId id="2147483686" r:id="rId5"/>
    <p:sldMasterId id="2147483690" r:id="rId6"/>
    <p:sldMasterId id="2147483703" r:id="rId7"/>
    <p:sldMasterId id="2147483717" r:id="rId8"/>
  </p:sldMasterIdLst>
  <p:sldIdLst>
    <p:sldId id="285" r:id="rId9"/>
    <p:sldId id="271" r:id="rId10"/>
    <p:sldId id="286" r:id="rId11"/>
    <p:sldId id="259" r:id="rId12"/>
    <p:sldId id="257" r:id="rId13"/>
    <p:sldId id="269" r:id="rId14"/>
    <p:sldId id="258" r:id="rId15"/>
    <p:sldId id="266" r:id="rId16"/>
    <p:sldId id="260" r:id="rId17"/>
    <p:sldId id="261" r:id="rId18"/>
    <p:sldId id="287" r:id="rId19"/>
    <p:sldId id="270" r:id="rId20"/>
    <p:sldId id="262" r:id="rId21"/>
    <p:sldId id="263" r:id="rId22"/>
    <p:sldId id="264"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0"/>
    <p:restoredTop sz="94674"/>
  </p:normalViewPr>
  <p:slideViewPr>
    <p:cSldViewPr snapToGrid="0" snapToObjects="1">
      <p:cViewPr varScale="1">
        <p:scale>
          <a:sx n="98" d="100"/>
          <a:sy n="98" d="100"/>
        </p:scale>
        <p:origin x="21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731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15928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315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97964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277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8327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7298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8314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14684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8290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2954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4165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2090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5838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52599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45377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23169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33200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51447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76377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73024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9336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6003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80895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97187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36112970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27392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5575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40292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476588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20188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395355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922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9074983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503248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850049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484770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686483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80665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24097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372886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35429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7407089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137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754207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147592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674625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379243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9251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32024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977610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500332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438114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1694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6445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40539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47167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067963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3.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4.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5262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721" r:id="rId4"/>
    <p:sldLayoutId id="2147483722" r:id="rId5"/>
  </p:sldLayoutIdLst>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745712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725"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123066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724"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0378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951950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726" r:id="rId4"/>
    <p:sldLayoutId id="2147483727"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570323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6309608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4177644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p:txBody>
          <a:bodyPr/>
          <a:lstStyle/>
          <a:p>
            <a:r>
              <a:rPr lang="en-IN" dirty="0"/>
              <a:t>React Native App with Micro-apps Design Pattern</a:t>
            </a:r>
            <a:endParaRPr lang="en-US"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April 30, 2019</a:t>
            </a:r>
          </a:p>
        </p:txBody>
      </p:sp>
      <p:pic>
        <p:nvPicPr>
          <p:cNvPr id="4" name="Picture 4" descr="Résultat de recherche d'images pour &quot;Microservices&quot;">
            <a:extLst>
              <a:ext uri="{FF2B5EF4-FFF2-40B4-BE49-F238E27FC236}">
                <a16:creationId xmlns:a16="http://schemas.microsoft.com/office/drawing/2014/main" id="{42F42536-ACE0-8943-9794-8BF440003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691" y="552223"/>
            <a:ext cx="4776465" cy="185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1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FAC7-307E-884D-904F-F6A30E5A5C3F}"/>
              </a:ext>
            </a:extLst>
          </p:cNvPr>
          <p:cNvSpPr>
            <a:spLocks noGrp="1"/>
          </p:cNvSpPr>
          <p:nvPr>
            <p:ph type="title"/>
          </p:nvPr>
        </p:nvSpPr>
        <p:spPr/>
        <p:txBody>
          <a:bodyPr/>
          <a:lstStyle/>
          <a:p>
            <a:r>
              <a:rPr lang="en-US" dirty="0"/>
              <a:t>Micro-frontends</a:t>
            </a:r>
          </a:p>
        </p:txBody>
      </p:sp>
      <p:sp>
        <p:nvSpPr>
          <p:cNvPr id="3" name="Content Placeholder 2">
            <a:extLst>
              <a:ext uri="{FF2B5EF4-FFF2-40B4-BE49-F238E27FC236}">
                <a16:creationId xmlns:a16="http://schemas.microsoft.com/office/drawing/2014/main" id="{F4360369-D2A8-424B-BDBD-4A7A75FB9511}"/>
              </a:ext>
            </a:extLst>
          </p:cNvPr>
          <p:cNvSpPr>
            <a:spLocks noGrp="1"/>
          </p:cNvSpPr>
          <p:nvPr>
            <p:ph idx="1"/>
          </p:nvPr>
        </p:nvSpPr>
        <p:spPr/>
        <p:txBody>
          <a:bodyPr/>
          <a:lstStyle/>
          <a:p>
            <a:r>
              <a:rPr lang="en-US" dirty="0"/>
              <a:t>Composite UI</a:t>
            </a:r>
          </a:p>
        </p:txBody>
      </p:sp>
      <p:sp>
        <p:nvSpPr>
          <p:cNvPr id="4" name="Rectangle 3">
            <a:extLst>
              <a:ext uri="{FF2B5EF4-FFF2-40B4-BE49-F238E27FC236}">
                <a16:creationId xmlns:a16="http://schemas.microsoft.com/office/drawing/2014/main" id="{7DD9DD7B-BF0F-8441-A9EE-9F9DF6844973}"/>
              </a:ext>
            </a:extLst>
          </p:cNvPr>
          <p:cNvSpPr/>
          <p:nvPr/>
        </p:nvSpPr>
        <p:spPr>
          <a:xfrm>
            <a:off x="1779373" y="2372497"/>
            <a:ext cx="3101546" cy="2817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E2FF03-BBF0-6848-8943-513397CC82A7}"/>
              </a:ext>
            </a:extLst>
          </p:cNvPr>
          <p:cNvSpPr/>
          <p:nvPr/>
        </p:nvSpPr>
        <p:spPr>
          <a:xfrm>
            <a:off x="1791730" y="2360141"/>
            <a:ext cx="30768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27210-A0FE-9443-8E28-8B1A777EF93B}"/>
              </a:ext>
            </a:extLst>
          </p:cNvPr>
          <p:cNvSpPr/>
          <p:nvPr/>
        </p:nvSpPr>
        <p:spPr>
          <a:xfrm>
            <a:off x="1806148" y="3274541"/>
            <a:ext cx="3076832"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3D1418-6EA4-5549-8C9D-39481F137E43}"/>
              </a:ext>
            </a:extLst>
          </p:cNvPr>
          <p:cNvSpPr/>
          <p:nvPr/>
        </p:nvSpPr>
        <p:spPr>
          <a:xfrm>
            <a:off x="1791730" y="4195928"/>
            <a:ext cx="3076832"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A7EED7-59A5-C647-82C4-30BAC61D30F0}"/>
              </a:ext>
            </a:extLst>
          </p:cNvPr>
          <p:cNvSpPr/>
          <p:nvPr/>
        </p:nvSpPr>
        <p:spPr>
          <a:xfrm>
            <a:off x="5519352" y="2372497"/>
            <a:ext cx="19070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Composition + Microservices</a:t>
            </a:r>
          </a:p>
        </p:txBody>
      </p:sp>
      <p:sp>
        <p:nvSpPr>
          <p:cNvPr id="18" name="Rectangle 17">
            <a:extLst>
              <a:ext uri="{FF2B5EF4-FFF2-40B4-BE49-F238E27FC236}">
                <a16:creationId xmlns:a16="http://schemas.microsoft.com/office/drawing/2014/main" id="{191BBA33-B03F-C140-96E9-BD223A823F83}"/>
              </a:ext>
            </a:extLst>
          </p:cNvPr>
          <p:cNvSpPr/>
          <p:nvPr/>
        </p:nvSpPr>
        <p:spPr>
          <a:xfrm rot="5400000">
            <a:off x="7415871" y="3548051"/>
            <a:ext cx="3076832" cy="58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Aggregation Layer</a:t>
            </a:r>
          </a:p>
        </p:txBody>
      </p:sp>
      <p:cxnSp>
        <p:nvCxnSpPr>
          <p:cNvPr id="23" name="Straight Arrow Connector 22">
            <a:extLst>
              <a:ext uri="{FF2B5EF4-FFF2-40B4-BE49-F238E27FC236}">
                <a16:creationId xmlns:a16="http://schemas.microsoft.com/office/drawing/2014/main" id="{31AA2DAA-B909-F44F-A2CA-5D91D595B1E2}"/>
              </a:ext>
            </a:extLst>
          </p:cNvPr>
          <p:cNvCxnSpPr>
            <a:cxnSpLocks/>
            <a:endCxn id="12" idx="1"/>
          </p:cNvCxnSpPr>
          <p:nvPr/>
        </p:nvCxnSpPr>
        <p:spPr>
          <a:xfrm>
            <a:off x="4880919" y="2817341"/>
            <a:ext cx="63843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7C0711F-0899-1F43-B1E9-C8CACD7A5193}"/>
              </a:ext>
            </a:extLst>
          </p:cNvPr>
          <p:cNvCxnSpPr/>
          <p:nvPr/>
        </p:nvCxnSpPr>
        <p:spPr>
          <a:xfrm>
            <a:off x="4858266" y="3707029"/>
            <a:ext cx="63843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A53B38-6E6A-904F-A310-C98F61ADE844}"/>
              </a:ext>
            </a:extLst>
          </p:cNvPr>
          <p:cNvCxnSpPr/>
          <p:nvPr/>
        </p:nvCxnSpPr>
        <p:spPr>
          <a:xfrm>
            <a:off x="4846069" y="4737242"/>
            <a:ext cx="63843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7EAFE92-E44D-FF4B-AF3D-8AB5814AF30C}"/>
              </a:ext>
            </a:extLst>
          </p:cNvPr>
          <p:cNvSpPr/>
          <p:nvPr/>
        </p:nvSpPr>
        <p:spPr>
          <a:xfrm>
            <a:off x="5527430" y="3443015"/>
            <a:ext cx="19070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Composition + Microservices</a:t>
            </a:r>
          </a:p>
        </p:txBody>
      </p:sp>
      <p:sp>
        <p:nvSpPr>
          <p:cNvPr id="35" name="Rectangle 34">
            <a:extLst>
              <a:ext uri="{FF2B5EF4-FFF2-40B4-BE49-F238E27FC236}">
                <a16:creationId xmlns:a16="http://schemas.microsoft.com/office/drawing/2014/main" id="{BCAF789B-1C88-5A4D-821F-E12214E461A2}"/>
              </a:ext>
            </a:extLst>
          </p:cNvPr>
          <p:cNvSpPr/>
          <p:nvPr/>
        </p:nvSpPr>
        <p:spPr>
          <a:xfrm>
            <a:off x="5519352" y="4493342"/>
            <a:ext cx="19070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Composition + Microservices</a:t>
            </a:r>
          </a:p>
        </p:txBody>
      </p:sp>
      <p:cxnSp>
        <p:nvCxnSpPr>
          <p:cNvPr id="37" name="Straight Arrow Connector 36">
            <a:extLst>
              <a:ext uri="{FF2B5EF4-FFF2-40B4-BE49-F238E27FC236}">
                <a16:creationId xmlns:a16="http://schemas.microsoft.com/office/drawing/2014/main" id="{6D1C0926-148A-CB49-A323-C560F3F03890}"/>
              </a:ext>
            </a:extLst>
          </p:cNvPr>
          <p:cNvCxnSpPr/>
          <p:nvPr/>
        </p:nvCxnSpPr>
        <p:spPr>
          <a:xfrm>
            <a:off x="7465220" y="2817341"/>
            <a:ext cx="1221580"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57ACFA7-3010-F845-BED8-EE215654D307}"/>
              </a:ext>
            </a:extLst>
          </p:cNvPr>
          <p:cNvCxnSpPr/>
          <p:nvPr/>
        </p:nvCxnSpPr>
        <p:spPr>
          <a:xfrm>
            <a:off x="7442323" y="3822828"/>
            <a:ext cx="1221580"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FAD800-66C3-CE48-B113-9A678998671B}"/>
              </a:ext>
            </a:extLst>
          </p:cNvPr>
          <p:cNvCxnSpPr/>
          <p:nvPr/>
        </p:nvCxnSpPr>
        <p:spPr>
          <a:xfrm>
            <a:off x="7434245" y="4907042"/>
            <a:ext cx="1221580"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46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dirty="0"/>
              <a:t>Section 2</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685978" y="3307012"/>
            <a:ext cx="10820170" cy="571438"/>
          </a:xfrm>
        </p:spPr>
        <p:txBody>
          <a:bodyPr/>
          <a:lstStyle/>
          <a:p>
            <a:r>
              <a:rPr lang="en-US" sz="3600" dirty="0"/>
              <a:t>Micro apps what, why and How?</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314148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782E-FBB9-F642-85B7-2F121A3E74DA}"/>
              </a:ext>
            </a:extLst>
          </p:cNvPr>
          <p:cNvSpPr>
            <a:spLocks noGrp="1"/>
          </p:cNvSpPr>
          <p:nvPr>
            <p:ph type="title"/>
          </p:nvPr>
        </p:nvSpPr>
        <p:spPr/>
        <p:txBody>
          <a:bodyPr/>
          <a:lstStyle/>
          <a:p>
            <a:r>
              <a:rPr lang="en-US" dirty="0"/>
              <a:t>MicroApps</a:t>
            </a:r>
          </a:p>
        </p:txBody>
      </p:sp>
      <p:sp>
        <p:nvSpPr>
          <p:cNvPr id="3" name="Content Placeholder 2">
            <a:extLst>
              <a:ext uri="{FF2B5EF4-FFF2-40B4-BE49-F238E27FC236}">
                <a16:creationId xmlns:a16="http://schemas.microsoft.com/office/drawing/2014/main" id="{437D56C3-7B7D-0142-A164-E6E6F98F3F09}"/>
              </a:ext>
            </a:extLst>
          </p:cNvPr>
          <p:cNvSpPr>
            <a:spLocks noGrp="1"/>
          </p:cNvSpPr>
          <p:nvPr>
            <p:ph idx="1"/>
          </p:nvPr>
        </p:nvSpPr>
        <p:spPr/>
        <p:txBody>
          <a:bodyPr/>
          <a:lstStyle/>
          <a:p>
            <a:pPr marL="285750" indent="-285750">
              <a:buFont typeface="Arial" panose="020B0604020202020204" pitchFamily="34" charset="0"/>
              <a:buChar char="•"/>
            </a:pPr>
            <a:r>
              <a:rPr lang="en-US" dirty="0"/>
              <a:t>Single task</a:t>
            </a:r>
          </a:p>
          <a:p>
            <a:pPr marL="285750" indent="-285750">
              <a:buFont typeface="Arial" panose="020B0604020202020204" pitchFamily="34" charset="0"/>
              <a:buChar char="•"/>
            </a:pPr>
            <a:r>
              <a:rPr lang="en-US" dirty="0"/>
              <a:t>Cross-platform</a:t>
            </a:r>
          </a:p>
          <a:p>
            <a:pPr marL="285750" indent="-285750">
              <a:buFont typeface="Arial" panose="020B0604020202020204" pitchFamily="34" charset="0"/>
              <a:buChar char="•"/>
            </a:pPr>
            <a:r>
              <a:rPr lang="en-IN" dirty="0"/>
              <a:t>function offline</a:t>
            </a:r>
          </a:p>
          <a:p>
            <a:pPr marL="285750" indent="-285750">
              <a:buFont typeface="Arial" panose="020B0604020202020204" pitchFamily="34" charset="0"/>
              <a:buChar char="•"/>
            </a:pPr>
            <a:r>
              <a:rPr lang="en-IN" dirty="0"/>
              <a:t>be built and deployed without customized code</a:t>
            </a:r>
          </a:p>
          <a:p>
            <a:endParaRPr lang="en-US" dirty="0"/>
          </a:p>
        </p:txBody>
      </p:sp>
    </p:spTree>
    <p:extLst>
      <p:ext uri="{BB962C8B-B14F-4D97-AF65-F5344CB8AC3E}">
        <p14:creationId xmlns:p14="http://schemas.microsoft.com/office/powerpoint/2010/main" val="4842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A87B-D45F-CA44-BFA7-79368FA25421}"/>
              </a:ext>
            </a:extLst>
          </p:cNvPr>
          <p:cNvSpPr>
            <a:spLocks noGrp="1"/>
          </p:cNvSpPr>
          <p:nvPr>
            <p:ph type="title"/>
          </p:nvPr>
        </p:nvSpPr>
        <p:spPr/>
        <p:txBody>
          <a:bodyPr/>
          <a:lstStyle/>
          <a:p>
            <a:r>
              <a:rPr lang="en-US" dirty="0"/>
              <a:t>Micro-Apps</a:t>
            </a:r>
          </a:p>
        </p:txBody>
      </p:sp>
      <p:sp>
        <p:nvSpPr>
          <p:cNvPr id="3" name="Content Placeholder 2">
            <a:extLst>
              <a:ext uri="{FF2B5EF4-FFF2-40B4-BE49-F238E27FC236}">
                <a16:creationId xmlns:a16="http://schemas.microsoft.com/office/drawing/2014/main" id="{91AB963D-9042-274B-A8CD-39BF80ECA97F}"/>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367C7CD4-F4E2-5844-AA7D-68683540801C}"/>
              </a:ext>
            </a:extLst>
          </p:cNvPr>
          <p:cNvSpPr/>
          <p:nvPr/>
        </p:nvSpPr>
        <p:spPr>
          <a:xfrm>
            <a:off x="2977978" y="4448432"/>
            <a:ext cx="4794422" cy="852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5" name="Rectangle 4">
            <a:extLst>
              <a:ext uri="{FF2B5EF4-FFF2-40B4-BE49-F238E27FC236}">
                <a16:creationId xmlns:a16="http://schemas.microsoft.com/office/drawing/2014/main" id="{8B637307-23A5-0B46-9E4B-941FF16929B3}"/>
              </a:ext>
            </a:extLst>
          </p:cNvPr>
          <p:cNvSpPr/>
          <p:nvPr/>
        </p:nvSpPr>
        <p:spPr>
          <a:xfrm>
            <a:off x="2977977" y="2792628"/>
            <a:ext cx="4794423" cy="149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A38661-B84C-F449-91D0-41E46223A5BD}"/>
              </a:ext>
            </a:extLst>
          </p:cNvPr>
          <p:cNvSpPr txBox="1"/>
          <p:nvPr/>
        </p:nvSpPr>
        <p:spPr>
          <a:xfrm>
            <a:off x="4015946" y="3913804"/>
            <a:ext cx="3113903" cy="369332"/>
          </a:xfrm>
          <a:prstGeom prst="rect">
            <a:avLst/>
          </a:prstGeom>
          <a:noFill/>
        </p:spPr>
        <p:txBody>
          <a:bodyPr wrap="square" rtlCol="0">
            <a:spAutoFit/>
          </a:bodyPr>
          <a:lstStyle/>
          <a:p>
            <a:pPr algn="ctr"/>
            <a:r>
              <a:rPr lang="en-US" dirty="0">
                <a:solidFill>
                  <a:schemeClr val="bg1"/>
                </a:solidFill>
              </a:rPr>
              <a:t>Native App container</a:t>
            </a:r>
          </a:p>
        </p:txBody>
      </p:sp>
      <p:sp>
        <p:nvSpPr>
          <p:cNvPr id="7" name="Rectangle 6">
            <a:extLst>
              <a:ext uri="{FF2B5EF4-FFF2-40B4-BE49-F238E27FC236}">
                <a16:creationId xmlns:a16="http://schemas.microsoft.com/office/drawing/2014/main" id="{E924EEA8-FD3F-4040-AC79-88498CE322F1}"/>
              </a:ext>
            </a:extLst>
          </p:cNvPr>
          <p:cNvSpPr/>
          <p:nvPr/>
        </p:nvSpPr>
        <p:spPr>
          <a:xfrm>
            <a:off x="3105665" y="3073130"/>
            <a:ext cx="1433383" cy="5660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Microapp</a:t>
            </a:r>
          </a:p>
        </p:txBody>
      </p:sp>
      <p:sp>
        <p:nvSpPr>
          <p:cNvPr id="9" name="Rectangle 8">
            <a:extLst>
              <a:ext uri="{FF2B5EF4-FFF2-40B4-BE49-F238E27FC236}">
                <a16:creationId xmlns:a16="http://schemas.microsoft.com/office/drawing/2014/main" id="{B862C909-D650-5544-9FFE-A7579AD2BCC9}"/>
              </a:ext>
            </a:extLst>
          </p:cNvPr>
          <p:cNvSpPr/>
          <p:nvPr/>
        </p:nvSpPr>
        <p:spPr>
          <a:xfrm>
            <a:off x="4632063" y="3073130"/>
            <a:ext cx="1433383" cy="5660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Microapp</a:t>
            </a:r>
          </a:p>
        </p:txBody>
      </p:sp>
      <p:sp>
        <p:nvSpPr>
          <p:cNvPr id="10" name="Rectangle 9">
            <a:extLst>
              <a:ext uri="{FF2B5EF4-FFF2-40B4-BE49-F238E27FC236}">
                <a16:creationId xmlns:a16="http://schemas.microsoft.com/office/drawing/2014/main" id="{FC611FA8-4831-C549-BB96-3AAC3CF18C36}"/>
              </a:ext>
            </a:extLst>
          </p:cNvPr>
          <p:cNvSpPr/>
          <p:nvPr/>
        </p:nvSpPr>
        <p:spPr>
          <a:xfrm>
            <a:off x="6100119" y="3073130"/>
            <a:ext cx="1433383" cy="5660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Microapp</a:t>
            </a:r>
          </a:p>
        </p:txBody>
      </p:sp>
    </p:spTree>
    <p:extLst>
      <p:ext uri="{BB962C8B-B14F-4D97-AF65-F5344CB8AC3E}">
        <p14:creationId xmlns:p14="http://schemas.microsoft.com/office/powerpoint/2010/main" val="226963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8F8C-13C6-BE45-8187-D6E4A73780B8}"/>
              </a:ext>
            </a:extLst>
          </p:cNvPr>
          <p:cNvSpPr>
            <a:spLocks noGrp="1"/>
          </p:cNvSpPr>
          <p:nvPr>
            <p:ph type="title"/>
          </p:nvPr>
        </p:nvSpPr>
        <p:spPr/>
        <p:txBody>
          <a:bodyPr/>
          <a:lstStyle/>
          <a:p>
            <a:r>
              <a:rPr lang="en-US" dirty="0"/>
              <a:t>How Can we show </a:t>
            </a:r>
          </a:p>
        </p:txBody>
      </p:sp>
      <p:sp>
        <p:nvSpPr>
          <p:cNvPr id="3" name="Content Placeholder 2">
            <a:extLst>
              <a:ext uri="{FF2B5EF4-FFF2-40B4-BE49-F238E27FC236}">
                <a16:creationId xmlns:a16="http://schemas.microsoft.com/office/drawing/2014/main" id="{790A3E0A-FD90-B74C-A0C4-5ECB068F0EC5}"/>
              </a:ext>
            </a:extLst>
          </p:cNvPr>
          <p:cNvSpPr>
            <a:spLocks noGrp="1"/>
          </p:cNvSpPr>
          <p:nvPr>
            <p:ph idx="1"/>
          </p:nvPr>
        </p:nvSpPr>
        <p:spPr/>
        <p:txBody>
          <a:bodyPr/>
          <a:lstStyle/>
          <a:p>
            <a:pPr marL="285750" indent="-285750">
              <a:buFont typeface="Arial" panose="020B0604020202020204" pitchFamily="34" charset="0"/>
              <a:buChar char="•"/>
            </a:pPr>
            <a:r>
              <a:rPr lang="en-US" dirty="0"/>
              <a:t>Catalogues</a:t>
            </a:r>
          </a:p>
          <a:p>
            <a:pPr marL="285750" indent="-285750">
              <a:buFont typeface="Arial" panose="020B0604020202020204" pitchFamily="34" charset="0"/>
              <a:buChar char="•"/>
            </a:pPr>
            <a:r>
              <a:rPr lang="en-US" dirty="0"/>
              <a:t>Widgets</a:t>
            </a:r>
          </a:p>
          <a:p>
            <a:pPr marL="285750" indent="-285750">
              <a:buFont typeface="Arial" panose="020B0604020202020204" pitchFamily="34" charset="0"/>
              <a:buChar char="•"/>
            </a:pPr>
            <a:r>
              <a:rPr lang="en-US" dirty="0"/>
              <a:t>Conversational UI</a:t>
            </a:r>
          </a:p>
          <a:p>
            <a:endParaRPr lang="en-US" dirty="0"/>
          </a:p>
          <a:p>
            <a:endParaRPr lang="en-US" dirty="0"/>
          </a:p>
        </p:txBody>
      </p:sp>
    </p:spTree>
    <p:extLst>
      <p:ext uri="{BB962C8B-B14F-4D97-AF65-F5344CB8AC3E}">
        <p14:creationId xmlns:p14="http://schemas.microsoft.com/office/powerpoint/2010/main" val="369054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FFE2-4E3E-DD45-84F5-A170479D6A98}"/>
              </a:ext>
            </a:extLst>
          </p:cNvPr>
          <p:cNvSpPr>
            <a:spLocks noGrp="1"/>
          </p:cNvSpPr>
          <p:nvPr>
            <p:ph type="title"/>
          </p:nvPr>
        </p:nvSpPr>
        <p:spPr/>
        <p:txBody>
          <a:bodyPr/>
          <a:lstStyle/>
          <a:p>
            <a:r>
              <a:rPr lang="en-US" dirty="0"/>
              <a:t>How can we build microapp</a:t>
            </a:r>
          </a:p>
        </p:txBody>
      </p:sp>
      <p:pic>
        <p:nvPicPr>
          <p:cNvPr id="7" name="Content Placeholder 6">
            <a:extLst>
              <a:ext uri="{FF2B5EF4-FFF2-40B4-BE49-F238E27FC236}">
                <a16:creationId xmlns:a16="http://schemas.microsoft.com/office/drawing/2014/main" id="{3919A4D7-14D5-0E4F-986B-04F082073D0B}"/>
              </a:ext>
            </a:extLst>
          </p:cNvPr>
          <p:cNvPicPr>
            <a:picLocks noGrp="1" noChangeAspect="1"/>
          </p:cNvPicPr>
          <p:nvPr>
            <p:ph idx="1"/>
          </p:nvPr>
        </p:nvPicPr>
        <p:blipFill>
          <a:blip r:embed="rId2"/>
          <a:stretch>
            <a:fillRect/>
          </a:stretch>
        </p:blipFill>
        <p:spPr>
          <a:xfrm>
            <a:off x="1853514" y="1999049"/>
            <a:ext cx="1739900" cy="3202460"/>
          </a:xfrm>
        </p:spPr>
      </p:pic>
      <p:sp>
        <p:nvSpPr>
          <p:cNvPr id="4" name="Rectangle 3">
            <a:extLst>
              <a:ext uri="{FF2B5EF4-FFF2-40B4-BE49-F238E27FC236}">
                <a16:creationId xmlns:a16="http://schemas.microsoft.com/office/drawing/2014/main" id="{843E1E2A-66BD-8141-B07B-505012139E2F}"/>
              </a:ext>
            </a:extLst>
          </p:cNvPr>
          <p:cNvSpPr/>
          <p:nvPr/>
        </p:nvSpPr>
        <p:spPr>
          <a:xfrm>
            <a:off x="1853514" y="4942703"/>
            <a:ext cx="2409567" cy="420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0260178-20C4-F04B-B52C-9056A67EBA6A}"/>
              </a:ext>
            </a:extLst>
          </p:cNvPr>
          <p:cNvSpPr txBox="1"/>
          <p:nvPr/>
        </p:nvSpPr>
        <p:spPr>
          <a:xfrm>
            <a:off x="1838030" y="5410366"/>
            <a:ext cx="1695417" cy="369332"/>
          </a:xfrm>
          <a:prstGeom prst="rect">
            <a:avLst/>
          </a:prstGeom>
          <a:noFill/>
        </p:spPr>
        <p:txBody>
          <a:bodyPr wrap="square" rtlCol="0">
            <a:spAutoFit/>
          </a:bodyPr>
          <a:lstStyle/>
          <a:p>
            <a:r>
              <a:rPr lang="en-US" dirty="0"/>
              <a:t>Container</a:t>
            </a:r>
          </a:p>
        </p:txBody>
      </p:sp>
      <p:sp>
        <p:nvSpPr>
          <p:cNvPr id="8" name="TextBox 7">
            <a:extLst>
              <a:ext uri="{FF2B5EF4-FFF2-40B4-BE49-F238E27FC236}">
                <a16:creationId xmlns:a16="http://schemas.microsoft.com/office/drawing/2014/main" id="{480C2E67-4119-2B46-9DA1-237E06445D82}"/>
              </a:ext>
            </a:extLst>
          </p:cNvPr>
          <p:cNvSpPr txBox="1"/>
          <p:nvPr/>
        </p:nvSpPr>
        <p:spPr>
          <a:xfrm>
            <a:off x="557041" y="3363252"/>
            <a:ext cx="1111122" cy="369332"/>
          </a:xfrm>
          <a:prstGeom prst="rect">
            <a:avLst/>
          </a:prstGeom>
          <a:noFill/>
        </p:spPr>
        <p:txBody>
          <a:bodyPr wrap="square" rtlCol="0">
            <a:spAutoFit/>
          </a:bodyPr>
          <a:lstStyle/>
          <a:p>
            <a:pPr algn="ctr"/>
            <a:r>
              <a:rPr lang="en-US" dirty="0"/>
              <a:t>App</a:t>
            </a:r>
          </a:p>
        </p:txBody>
      </p:sp>
      <p:sp>
        <p:nvSpPr>
          <p:cNvPr id="9" name="Rectangle 8">
            <a:extLst>
              <a:ext uri="{FF2B5EF4-FFF2-40B4-BE49-F238E27FC236}">
                <a16:creationId xmlns:a16="http://schemas.microsoft.com/office/drawing/2014/main" id="{85191BF4-1937-A047-B40A-5BA932DD9F97}"/>
              </a:ext>
            </a:extLst>
          </p:cNvPr>
          <p:cNvSpPr/>
          <p:nvPr/>
        </p:nvSpPr>
        <p:spPr>
          <a:xfrm>
            <a:off x="6581500" y="2409568"/>
            <a:ext cx="247135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app registry</a:t>
            </a:r>
          </a:p>
        </p:txBody>
      </p:sp>
      <p:sp>
        <p:nvSpPr>
          <p:cNvPr id="10" name="Rectangle 9">
            <a:extLst>
              <a:ext uri="{FF2B5EF4-FFF2-40B4-BE49-F238E27FC236}">
                <a16:creationId xmlns:a16="http://schemas.microsoft.com/office/drawing/2014/main" id="{EA040A48-5EDB-1F47-8AAE-A31C05247905}"/>
              </a:ext>
            </a:extLst>
          </p:cNvPr>
          <p:cNvSpPr/>
          <p:nvPr/>
        </p:nvSpPr>
        <p:spPr>
          <a:xfrm>
            <a:off x="6600036" y="3149984"/>
            <a:ext cx="213771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5" name="Rectangle 14">
            <a:extLst>
              <a:ext uri="{FF2B5EF4-FFF2-40B4-BE49-F238E27FC236}">
                <a16:creationId xmlns:a16="http://schemas.microsoft.com/office/drawing/2014/main" id="{EDA5D0D4-AFE7-A742-9939-76B1835AAD0B}"/>
              </a:ext>
            </a:extLst>
          </p:cNvPr>
          <p:cNvSpPr/>
          <p:nvPr/>
        </p:nvSpPr>
        <p:spPr>
          <a:xfrm>
            <a:off x="6600036" y="3676411"/>
            <a:ext cx="213771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6" name="Rectangle 15">
            <a:extLst>
              <a:ext uri="{FF2B5EF4-FFF2-40B4-BE49-F238E27FC236}">
                <a16:creationId xmlns:a16="http://schemas.microsoft.com/office/drawing/2014/main" id="{1358BC55-4260-8844-845B-FC14B908A378}"/>
              </a:ext>
            </a:extLst>
          </p:cNvPr>
          <p:cNvSpPr/>
          <p:nvPr/>
        </p:nvSpPr>
        <p:spPr>
          <a:xfrm>
            <a:off x="6581500" y="5225700"/>
            <a:ext cx="213771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Aggregation layer</a:t>
            </a:r>
          </a:p>
        </p:txBody>
      </p:sp>
      <p:sp>
        <p:nvSpPr>
          <p:cNvPr id="17" name="Rectangle 16">
            <a:extLst>
              <a:ext uri="{FF2B5EF4-FFF2-40B4-BE49-F238E27FC236}">
                <a16:creationId xmlns:a16="http://schemas.microsoft.com/office/drawing/2014/main" id="{74D4C06C-86B5-084F-A5D8-DB7BF0E39167}"/>
              </a:ext>
            </a:extLst>
          </p:cNvPr>
          <p:cNvSpPr/>
          <p:nvPr/>
        </p:nvSpPr>
        <p:spPr>
          <a:xfrm>
            <a:off x="6600036" y="4168200"/>
            <a:ext cx="213771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8" name="Rectangle 17">
            <a:extLst>
              <a:ext uri="{FF2B5EF4-FFF2-40B4-BE49-F238E27FC236}">
                <a16:creationId xmlns:a16="http://schemas.microsoft.com/office/drawing/2014/main" id="{69471EF8-4DBF-D348-86D9-A5C22C55BDC1}"/>
              </a:ext>
            </a:extLst>
          </p:cNvPr>
          <p:cNvSpPr/>
          <p:nvPr/>
        </p:nvSpPr>
        <p:spPr>
          <a:xfrm>
            <a:off x="6600036" y="4696950"/>
            <a:ext cx="213771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cxnSp>
        <p:nvCxnSpPr>
          <p:cNvPr id="20" name="Straight Arrow Connector 19">
            <a:extLst>
              <a:ext uri="{FF2B5EF4-FFF2-40B4-BE49-F238E27FC236}">
                <a16:creationId xmlns:a16="http://schemas.microsoft.com/office/drawing/2014/main" id="{FE5E0152-DF6B-BC4C-A5C6-E1BE5B33F09E}"/>
              </a:ext>
            </a:extLst>
          </p:cNvPr>
          <p:cNvCxnSpPr/>
          <p:nvPr/>
        </p:nvCxnSpPr>
        <p:spPr>
          <a:xfrm>
            <a:off x="3593414" y="2743200"/>
            <a:ext cx="34993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CF59978-AC56-8E42-BD0D-3C813DDD2190}"/>
              </a:ext>
            </a:extLst>
          </p:cNvPr>
          <p:cNvSpPr/>
          <p:nvPr/>
        </p:nvSpPr>
        <p:spPr>
          <a:xfrm>
            <a:off x="9547123" y="2866768"/>
            <a:ext cx="2493815" cy="865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557BB8-70D9-9A45-BC4F-52E2A1176D8D}"/>
              </a:ext>
            </a:extLst>
          </p:cNvPr>
          <p:cNvSpPr txBox="1"/>
          <p:nvPr/>
        </p:nvSpPr>
        <p:spPr>
          <a:xfrm>
            <a:off x="9565659" y="2949677"/>
            <a:ext cx="29584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Add as dependencies</a:t>
            </a:r>
          </a:p>
          <a:p>
            <a:pPr marL="285750" indent="-285750">
              <a:buFont typeface="Arial" panose="020B0604020202020204" pitchFamily="34" charset="0"/>
              <a:buChar char="•"/>
            </a:pPr>
            <a:r>
              <a:rPr lang="en-US" dirty="0"/>
              <a:t>Upload on server</a:t>
            </a:r>
          </a:p>
        </p:txBody>
      </p:sp>
    </p:spTree>
    <p:extLst>
      <p:ext uri="{BB962C8B-B14F-4D97-AF65-F5344CB8AC3E}">
        <p14:creationId xmlns:p14="http://schemas.microsoft.com/office/powerpoint/2010/main" val="258086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animBg="1"/>
      <p:bldP spid="15" grpId="0" animBg="1"/>
      <p:bldP spid="16" grpId="0" animBg="1"/>
      <p:bldP spid="17" grpId="0" animBg="1"/>
      <p:bldP spid="18" grpId="0" animBg="1"/>
      <p:bldP spid="3"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1FBB-D4C2-0441-A06E-6D23689AABB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7A6DDCF-5F71-B345-A250-E5CBA29CBFAA}"/>
              </a:ext>
            </a:extLst>
          </p:cNvPr>
          <p:cNvSpPr>
            <a:spLocks noGrp="1"/>
          </p:cNvSpPr>
          <p:nvPr>
            <p:ph idx="1"/>
          </p:nvPr>
        </p:nvSpPr>
        <p:spPr/>
        <p:txBody>
          <a:bodyPr/>
          <a:lstStyle/>
          <a:p>
            <a:pPr marL="342900" indent="-342900">
              <a:buFont typeface="+mj-lt"/>
              <a:buAutoNum type="arabicPeriod"/>
            </a:pPr>
            <a:r>
              <a:rPr lang="en-US" dirty="0"/>
              <a:t>Facebook Messenger: </a:t>
            </a:r>
            <a:r>
              <a:rPr lang="en-IN" dirty="0"/>
              <a:t>Allows users to see who’s online and chat with their friends.</a:t>
            </a:r>
          </a:p>
          <a:p>
            <a:pPr marL="342900" indent="-342900">
              <a:buFont typeface="+mj-lt"/>
              <a:buAutoNum type="arabicPeriod"/>
            </a:pPr>
            <a:r>
              <a:rPr lang="en-IN" dirty="0"/>
              <a:t>AccuWeather: A world-class weather app to help you track local weather conditions with real-time updates.</a:t>
            </a:r>
          </a:p>
          <a:p>
            <a:pPr marL="342900" indent="-342900">
              <a:buFont typeface="+mj-lt"/>
              <a:buAutoNum type="arabicPeriod"/>
            </a:pPr>
            <a:r>
              <a:rPr lang="en-IN" dirty="0"/>
              <a:t>IRCTC: Many payment apps are using IRCTC micro app</a:t>
            </a:r>
          </a:p>
        </p:txBody>
      </p:sp>
    </p:spTree>
    <p:extLst>
      <p:ext uri="{BB962C8B-B14F-4D97-AF65-F5344CB8AC3E}">
        <p14:creationId xmlns:p14="http://schemas.microsoft.com/office/powerpoint/2010/main" val="5030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E1B0DFE-1816-8B41-8553-97BD2AC2A1CE}"/>
              </a:ext>
            </a:extLst>
          </p:cNvPr>
          <p:cNvPicPr>
            <a:picLocks noGrp="1" noChangeAspect="1"/>
          </p:cNvPicPr>
          <p:nvPr>
            <p:ph type="pic" sz="quarter" idx="14"/>
          </p:nvPr>
        </p:nvPicPr>
        <p:blipFill>
          <a:blip r:embed="rId2"/>
          <a:srcRect l="2537" r="2537"/>
          <a:stretch>
            <a:fillRect/>
          </a:stretch>
        </p:blipFill>
        <p:spPr/>
      </p:pic>
      <p:sp>
        <p:nvSpPr>
          <p:cNvPr id="2" name="Title 1">
            <a:extLst>
              <a:ext uri="{FF2B5EF4-FFF2-40B4-BE49-F238E27FC236}">
                <a16:creationId xmlns:a16="http://schemas.microsoft.com/office/drawing/2014/main" id="{1988394D-9461-524D-95A8-BE8ACC4D0177}"/>
              </a:ext>
            </a:extLst>
          </p:cNvPr>
          <p:cNvSpPr>
            <a:spLocks noGrp="1"/>
          </p:cNvSpPr>
          <p:nvPr>
            <p:ph type="ctrTitle"/>
          </p:nvPr>
        </p:nvSpPr>
        <p:spPr/>
        <p:txBody>
          <a:bodyPr/>
          <a:lstStyle/>
          <a:p>
            <a:r>
              <a:rPr lang="en-US" sz="1400" spc="50" dirty="0">
                <a:solidFill>
                  <a:schemeClr val="accent1"/>
                </a:solidFill>
              </a:rPr>
              <a:t>Agenda</a:t>
            </a:r>
          </a:p>
        </p:txBody>
      </p:sp>
      <p:sp>
        <p:nvSpPr>
          <p:cNvPr id="3" name="Content Placeholder 2">
            <a:extLst>
              <a:ext uri="{FF2B5EF4-FFF2-40B4-BE49-F238E27FC236}">
                <a16:creationId xmlns:a16="http://schemas.microsoft.com/office/drawing/2014/main" id="{9A6A2E4E-B7AD-FD4E-9B9B-31DE98D4C58A}"/>
              </a:ext>
            </a:extLst>
          </p:cNvPr>
          <p:cNvSpPr>
            <a:spLocks noGrp="1"/>
          </p:cNvSpPr>
          <p:nvPr>
            <p:ph type="body" sz="quarter" idx="13"/>
          </p:nvPr>
        </p:nvSpPr>
        <p:spPr/>
        <p:txBody>
          <a:bodyPr>
            <a:normAutofit/>
          </a:bodyPr>
          <a:lstStyle/>
          <a:p>
            <a:pPr marL="342900" indent="-342900">
              <a:buFont typeface="+mj-lt"/>
              <a:buAutoNum type="arabicPeriod"/>
            </a:pPr>
            <a:r>
              <a:rPr lang="en-US" sz="1800" dirty="0"/>
              <a:t>Evolution of application architecture</a:t>
            </a:r>
          </a:p>
          <a:p>
            <a:pPr marL="342900" indent="-342900">
              <a:buFont typeface="+mj-lt"/>
              <a:buAutoNum type="arabicPeriod"/>
            </a:pPr>
            <a:r>
              <a:rPr lang="en-US" sz="1800" dirty="0"/>
              <a:t>Micro apps what, why and How?</a:t>
            </a:r>
          </a:p>
        </p:txBody>
      </p:sp>
      <p:sp>
        <p:nvSpPr>
          <p:cNvPr id="7" name="TextBox 6">
            <a:extLst>
              <a:ext uri="{FF2B5EF4-FFF2-40B4-BE49-F238E27FC236}">
                <a16:creationId xmlns:a16="http://schemas.microsoft.com/office/drawing/2014/main" id="{3B2CA3F6-2551-4940-AE35-C1255D4C44A6}"/>
              </a:ext>
            </a:extLst>
          </p:cNvPr>
          <p:cNvSpPr txBox="1"/>
          <p:nvPr/>
        </p:nvSpPr>
        <p:spPr>
          <a:xfrm>
            <a:off x="8033657" y="2965269"/>
            <a:ext cx="1541417" cy="646331"/>
          </a:xfrm>
          <a:prstGeom prst="rect">
            <a:avLst/>
          </a:prstGeom>
          <a:noFill/>
        </p:spPr>
        <p:txBody>
          <a:bodyPr wrap="square" rtlCol="0">
            <a:spAutoFit/>
          </a:bodyPr>
          <a:lstStyle/>
          <a:p>
            <a:r>
              <a:rPr lang="en-US" dirty="0"/>
              <a:t>Payment Application</a:t>
            </a:r>
          </a:p>
        </p:txBody>
      </p:sp>
    </p:spTree>
    <p:extLst>
      <p:ext uri="{BB962C8B-B14F-4D97-AF65-F5344CB8AC3E}">
        <p14:creationId xmlns:p14="http://schemas.microsoft.com/office/powerpoint/2010/main" val="204140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dirty="0"/>
              <a:t>Section 1</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685978" y="3307012"/>
            <a:ext cx="10820170" cy="571438"/>
          </a:xfrm>
        </p:spPr>
        <p:txBody>
          <a:bodyPr/>
          <a:lstStyle/>
          <a:p>
            <a:r>
              <a:rPr lang="en-US" sz="3600" dirty="0"/>
              <a:t>Evolution of application architecture</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251218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477E-6727-3D4E-AC91-72533DFD674E}"/>
              </a:ext>
            </a:extLst>
          </p:cNvPr>
          <p:cNvSpPr>
            <a:spLocks noGrp="1"/>
          </p:cNvSpPr>
          <p:nvPr>
            <p:ph type="title"/>
          </p:nvPr>
        </p:nvSpPr>
        <p:spPr/>
        <p:txBody>
          <a:bodyPr/>
          <a:lstStyle/>
          <a:p>
            <a:r>
              <a:rPr lang="en-US" dirty="0"/>
              <a:t>Monolith Application</a:t>
            </a:r>
          </a:p>
        </p:txBody>
      </p:sp>
      <p:sp>
        <p:nvSpPr>
          <p:cNvPr id="3" name="Content Placeholder 2">
            <a:extLst>
              <a:ext uri="{FF2B5EF4-FFF2-40B4-BE49-F238E27FC236}">
                <a16:creationId xmlns:a16="http://schemas.microsoft.com/office/drawing/2014/main" id="{EF30162A-B95D-6742-801D-749EF1FE0D74}"/>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E2F1F1A4-3C10-0648-9F1B-030AC2099FF5}"/>
              </a:ext>
            </a:extLst>
          </p:cNvPr>
          <p:cNvSpPr/>
          <p:nvPr/>
        </p:nvSpPr>
        <p:spPr>
          <a:xfrm>
            <a:off x="1923536" y="2774781"/>
            <a:ext cx="913131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Frontend</a:t>
            </a:r>
          </a:p>
        </p:txBody>
      </p:sp>
      <p:sp>
        <p:nvSpPr>
          <p:cNvPr id="5" name="Rectangle 4">
            <a:extLst>
              <a:ext uri="{FF2B5EF4-FFF2-40B4-BE49-F238E27FC236}">
                <a16:creationId xmlns:a16="http://schemas.microsoft.com/office/drawing/2014/main" id="{E25B0C35-406B-D742-929C-F68841CD1DB0}"/>
              </a:ext>
            </a:extLst>
          </p:cNvPr>
          <p:cNvSpPr/>
          <p:nvPr/>
        </p:nvSpPr>
        <p:spPr>
          <a:xfrm>
            <a:off x="1923536" y="4115901"/>
            <a:ext cx="9131317" cy="66804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Database</a:t>
            </a:r>
          </a:p>
        </p:txBody>
      </p:sp>
      <p:sp>
        <p:nvSpPr>
          <p:cNvPr id="6" name="Rectangle 5">
            <a:extLst>
              <a:ext uri="{FF2B5EF4-FFF2-40B4-BE49-F238E27FC236}">
                <a16:creationId xmlns:a16="http://schemas.microsoft.com/office/drawing/2014/main" id="{90DA9711-320E-1743-A3EF-FBDB10C0657B}"/>
              </a:ext>
            </a:extLst>
          </p:cNvPr>
          <p:cNvSpPr/>
          <p:nvPr/>
        </p:nvSpPr>
        <p:spPr>
          <a:xfrm>
            <a:off x="1923536" y="3445341"/>
            <a:ext cx="9131317" cy="67056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Backend</a:t>
            </a:r>
          </a:p>
        </p:txBody>
      </p:sp>
      <p:sp>
        <p:nvSpPr>
          <p:cNvPr id="8" name="Rectangle 7">
            <a:extLst>
              <a:ext uri="{FF2B5EF4-FFF2-40B4-BE49-F238E27FC236}">
                <a16:creationId xmlns:a16="http://schemas.microsoft.com/office/drawing/2014/main" id="{59C405D9-27C2-D446-BEED-4955E2ADA3E4}"/>
              </a:ext>
            </a:extLst>
          </p:cNvPr>
          <p:cNvSpPr/>
          <p:nvPr/>
        </p:nvSpPr>
        <p:spPr>
          <a:xfrm>
            <a:off x="6023896" y="2879123"/>
            <a:ext cx="2174787" cy="18040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Monolith</a:t>
            </a:r>
          </a:p>
        </p:txBody>
      </p:sp>
    </p:spTree>
    <p:extLst>
      <p:ext uri="{BB962C8B-B14F-4D97-AF65-F5344CB8AC3E}">
        <p14:creationId xmlns:p14="http://schemas.microsoft.com/office/powerpoint/2010/main" val="242641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09B0-A806-004F-8CB7-4EF87F5ED737}"/>
              </a:ext>
            </a:extLst>
          </p:cNvPr>
          <p:cNvSpPr>
            <a:spLocks noGrp="1"/>
          </p:cNvSpPr>
          <p:nvPr>
            <p:ph type="title"/>
          </p:nvPr>
        </p:nvSpPr>
        <p:spPr/>
        <p:txBody>
          <a:bodyPr/>
          <a:lstStyle/>
          <a:p>
            <a:r>
              <a:rPr lang="en-US" dirty="0"/>
              <a:t>Client Server application</a:t>
            </a:r>
          </a:p>
        </p:txBody>
      </p:sp>
      <p:sp>
        <p:nvSpPr>
          <p:cNvPr id="11" name="Rectangle 10">
            <a:extLst>
              <a:ext uri="{FF2B5EF4-FFF2-40B4-BE49-F238E27FC236}">
                <a16:creationId xmlns:a16="http://schemas.microsoft.com/office/drawing/2014/main" id="{D055173C-24BD-DD42-8236-2995EFAE6FD1}"/>
              </a:ext>
            </a:extLst>
          </p:cNvPr>
          <p:cNvSpPr/>
          <p:nvPr/>
        </p:nvSpPr>
        <p:spPr>
          <a:xfrm>
            <a:off x="1886471" y="2524314"/>
            <a:ext cx="913131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Frontend</a:t>
            </a:r>
          </a:p>
        </p:txBody>
      </p:sp>
      <p:sp>
        <p:nvSpPr>
          <p:cNvPr id="12" name="Rectangle 11">
            <a:extLst>
              <a:ext uri="{FF2B5EF4-FFF2-40B4-BE49-F238E27FC236}">
                <a16:creationId xmlns:a16="http://schemas.microsoft.com/office/drawing/2014/main" id="{218BDCCD-E5B1-0844-A69E-F1479E7463CA}"/>
              </a:ext>
            </a:extLst>
          </p:cNvPr>
          <p:cNvSpPr/>
          <p:nvPr/>
        </p:nvSpPr>
        <p:spPr>
          <a:xfrm>
            <a:off x="1886471" y="3865434"/>
            <a:ext cx="9131317" cy="67056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Database</a:t>
            </a:r>
          </a:p>
        </p:txBody>
      </p:sp>
      <p:sp>
        <p:nvSpPr>
          <p:cNvPr id="13" name="Rectangle 12">
            <a:extLst>
              <a:ext uri="{FF2B5EF4-FFF2-40B4-BE49-F238E27FC236}">
                <a16:creationId xmlns:a16="http://schemas.microsoft.com/office/drawing/2014/main" id="{41B496CC-5F67-5D44-889C-637842A34F63}"/>
              </a:ext>
            </a:extLst>
          </p:cNvPr>
          <p:cNvSpPr/>
          <p:nvPr/>
        </p:nvSpPr>
        <p:spPr>
          <a:xfrm>
            <a:off x="1886471" y="3194874"/>
            <a:ext cx="9131317" cy="67056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Backend</a:t>
            </a:r>
          </a:p>
        </p:txBody>
      </p:sp>
      <p:sp>
        <p:nvSpPr>
          <p:cNvPr id="8" name="Rectangle 7">
            <a:extLst>
              <a:ext uri="{FF2B5EF4-FFF2-40B4-BE49-F238E27FC236}">
                <a16:creationId xmlns:a16="http://schemas.microsoft.com/office/drawing/2014/main" id="{55549F53-4B4F-6547-ACCB-B6CAC375D9B3}"/>
              </a:ext>
            </a:extLst>
          </p:cNvPr>
          <p:cNvSpPr/>
          <p:nvPr/>
        </p:nvSpPr>
        <p:spPr>
          <a:xfrm>
            <a:off x="7536748" y="2631989"/>
            <a:ext cx="2418080" cy="432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Frontend Team</a:t>
            </a:r>
          </a:p>
        </p:txBody>
      </p:sp>
      <p:sp>
        <p:nvSpPr>
          <p:cNvPr id="10" name="Rectangle 9">
            <a:extLst>
              <a:ext uri="{FF2B5EF4-FFF2-40B4-BE49-F238E27FC236}">
                <a16:creationId xmlns:a16="http://schemas.microsoft.com/office/drawing/2014/main" id="{AF7B5256-C3A6-F44B-8CFF-AF83AFB6C2EE}"/>
              </a:ext>
            </a:extLst>
          </p:cNvPr>
          <p:cNvSpPr/>
          <p:nvPr/>
        </p:nvSpPr>
        <p:spPr>
          <a:xfrm>
            <a:off x="7536748" y="3302549"/>
            <a:ext cx="2418080" cy="11335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Backend &amp; </a:t>
            </a:r>
            <a:r>
              <a:rPr lang="en-US" sz="2400" dirty="0" err="1"/>
              <a:t>Devops</a:t>
            </a:r>
            <a:endParaRPr lang="en-US" sz="2400" dirty="0"/>
          </a:p>
        </p:txBody>
      </p:sp>
    </p:spTree>
    <p:extLst>
      <p:ext uri="{BB962C8B-B14F-4D97-AF65-F5344CB8AC3E}">
        <p14:creationId xmlns:p14="http://schemas.microsoft.com/office/powerpoint/2010/main" val="212297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8DD5-6C50-2E4F-8F45-3BC74C125AE7}"/>
              </a:ext>
            </a:extLst>
          </p:cNvPr>
          <p:cNvSpPr>
            <a:spLocks noGrp="1"/>
          </p:cNvSpPr>
          <p:nvPr>
            <p:ph type="title"/>
          </p:nvPr>
        </p:nvSpPr>
        <p:spPr/>
        <p:txBody>
          <a:bodyPr/>
          <a:lstStyle/>
          <a:p>
            <a:r>
              <a:rPr lang="en-US" dirty="0"/>
              <a:t>… Monolith</a:t>
            </a:r>
          </a:p>
        </p:txBody>
      </p:sp>
      <p:sp>
        <p:nvSpPr>
          <p:cNvPr id="3" name="Content Placeholder 2">
            <a:extLst>
              <a:ext uri="{FF2B5EF4-FFF2-40B4-BE49-F238E27FC236}">
                <a16:creationId xmlns:a16="http://schemas.microsoft.com/office/drawing/2014/main" id="{51419AAE-1234-7F4B-A3F1-14D1D81B3CA8}"/>
              </a:ext>
            </a:extLst>
          </p:cNvPr>
          <p:cNvSpPr>
            <a:spLocks noGrp="1"/>
          </p:cNvSpPr>
          <p:nvPr>
            <p:ph idx="1"/>
          </p:nvPr>
        </p:nvSpPr>
        <p:spPr/>
        <p:txBody>
          <a:bodyPr/>
          <a:lstStyle/>
          <a:p>
            <a:r>
              <a:rPr lang="en-US" dirty="0"/>
              <a:t>Limitations:</a:t>
            </a:r>
          </a:p>
          <a:p>
            <a:pPr lvl="1"/>
            <a:r>
              <a:rPr lang="en-US" dirty="0"/>
              <a:t>Ship either all or none</a:t>
            </a:r>
          </a:p>
          <a:p>
            <a:pPr lvl="1"/>
            <a:r>
              <a:rPr lang="en-US" dirty="0"/>
              <a:t>Long test/build/release cycle</a:t>
            </a:r>
          </a:p>
          <a:p>
            <a:pPr lvl="1"/>
            <a:r>
              <a:rPr lang="en-US" dirty="0"/>
              <a:t>Target scalability </a:t>
            </a:r>
          </a:p>
          <a:p>
            <a:pPr lvl="1"/>
            <a:r>
              <a:rPr lang="en-US" dirty="0"/>
              <a:t>Team scaling</a:t>
            </a:r>
          </a:p>
          <a:p>
            <a:pPr lvl="1"/>
            <a:r>
              <a:rPr lang="en-US" dirty="0"/>
              <a:t>Technology lock </a:t>
            </a:r>
          </a:p>
          <a:p>
            <a:endParaRPr lang="en-US" dirty="0"/>
          </a:p>
        </p:txBody>
      </p:sp>
    </p:spTree>
    <p:extLst>
      <p:ext uri="{BB962C8B-B14F-4D97-AF65-F5344CB8AC3E}">
        <p14:creationId xmlns:p14="http://schemas.microsoft.com/office/powerpoint/2010/main" val="212645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5A94-3B41-4A4A-8B6E-50D5EE3D8102}"/>
              </a:ext>
            </a:extLst>
          </p:cNvPr>
          <p:cNvSpPr>
            <a:spLocks noGrp="1"/>
          </p:cNvSpPr>
          <p:nvPr>
            <p:ph type="title"/>
          </p:nvPr>
        </p:nvSpPr>
        <p:spPr/>
        <p:txBody>
          <a:bodyPr/>
          <a:lstStyle/>
          <a:p>
            <a:r>
              <a:rPr lang="en-US" dirty="0"/>
              <a:t>Micro services</a:t>
            </a:r>
          </a:p>
        </p:txBody>
      </p:sp>
      <p:sp>
        <p:nvSpPr>
          <p:cNvPr id="3" name="Content Placeholder 2">
            <a:extLst>
              <a:ext uri="{FF2B5EF4-FFF2-40B4-BE49-F238E27FC236}">
                <a16:creationId xmlns:a16="http://schemas.microsoft.com/office/drawing/2014/main" id="{BE6AA94B-4AC5-384E-B9B9-ECDA2B418009}"/>
              </a:ext>
            </a:extLst>
          </p:cNvPr>
          <p:cNvSpPr>
            <a:spLocks noGrp="1"/>
          </p:cNvSpPr>
          <p:nvPr>
            <p:ph idx="1"/>
          </p:nvPr>
        </p:nvSpPr>
        <p:spPr/>
        <p:txBody>
          <a:bodyPr/>
          <a:lstStyle/>
          <a:p>
            <a:pPr marL="0" indent="0">
              <a:buNone/>
            </a:pPr>
            <a:r>
              <a:rPr lang="en-US" dirty="0"/>
              <a:t> </a:t>
            </a:r>
          </a:p>
        </p:txBody>
      </p:sp>
      <p:sp>
        <p:nvSpPr>
          <p:cNvPr id="16" name="Rectangle 15">
            <a:extLst>
              <a:ext uri="{FF2B5EF4-FFF2-40B4-BE49-F238E27FC236}">
                <a16:creationId xmlns:a16="http://schemas.microsoft.com/office/drawing/2014/main" id="{371D1F84-FAC1-1F42-91C7-1EB4E2922EE3}"/>
              </a:ext>
            </a:extLst>
          </p:cNvPr>
          <p:cNvSpPr/>
          <p:nvPr/>
        </p:nvSpPr>
        <p:spPr>
          <a:xfrm>
            <a:off x="1886471" y="2524314"/>
            <a:ext cx="9129600"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Frontend</a:t>
            </a:r>
          </a:p>
        </p:txBody>
      </p:sp>
      <p:sp>
        <p:nvSpPr>
          <p:cNvPr id="17" name="Rectangle 16">
            <a:extLst>
              <a:ext uri="{FF2B5EF4-FFF2-40B4-BE49-F238E27FC236}">
                <a16:creationId xmlns:a16="http://schemas.microsoft.com/office/drawing/2014/main" id="{485EB258-5BF3-9C44-9D74-4E39E3662843}"/>
              </a:ext>
            </a:extLst>
          </p:cNvPr>
          <p:cNvSpPr/>
          <p:nvPr/>
        </p:nvSpPr>
        <p:spPr>
          <a:xfrm>
            <a:off x="1886471" y="4682326"/>
            <a:ext cx="9129600" cy="108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Database</a:t>
            </a:r>
          </a:p>
        </p:txBody>
      </p:sp>
      <p:sp>
        <p:nvSpPr>
          <p:cNvPr id="18" name="Rectangle 17">
            <a:extLst>
              <a:ext uri="{FF2B5EF4-FFF2-40B4-BE49-F238E27FC236}">
                <a16:creationId xmlns:a16="http://schemas.microsoft.com/office/drawing/2014/main" id="{8F90AFE2-F164-9F4D-A58C-B6C995850123}"/>
              </a:ext>
            </a:extLst>
          </p:cNvPr>
          <p:cNvSpPr/>
          <p:nvPr/>
        </p:nvSpPr>
        <p:spPr>
          <a:xfrm>
            <a:off x="1886082" y="3602326"/>
            <a:ext cx="9129600" cy="108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Backend</a:t>
            </a:r>
          </a:p>
        </p:txBody>
      </p:sp>
      <p:sp>
        <p:nvSpPr>
          <p:cNvPr id="19" name="Rectangle 18">
            <a:extLst>
              <a:ext uri="{FF2B5EF4-FFF2-40B4-BE49-F238E27FC236}">
                <a16:creationId xmlns:a16="http://schemas.microsoft.com/office/drawing/2014/main" id="{8C2F780D-BE10-B243-A617-341358A816AA}"/>
              </a:ext>
            </a:extLst>
          </p:cNvPr>
          <p:cNvSpPr/>
          <p:nvPr/>
        </p:nvSpPr>
        <p:spPr>
          <a:xfrm>
            <a:off x="7536748" y="2631989"/>
            <a:ext cx="2418080" cy="432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Frontend Team</a:t>
            </a:r>
          </a:p>
        </p:txBody>
      </p:sp>
      <p:sp>
        <p:nvSpPr>
          <p:cNvPr id="21" name="Rectangle 20">
            <a:extLst>
              <a:ext uri="{FF2B5EF4-FFF2-40B4-BE49-F238E27FC236}">
                <a16:creationId xmlns:a16="http://schemas.microsoft.com/office/drawing/2014/main" id="{1242D1D5-4707-314F-83AC-5C3DA302DEBD}"/>
              </a:ext>
            </a:extLst>
          </p:cNvPr>
          <p:cNvSpPr/>
          <p:nvPr/>
        </p:nvSpPr>
        <p:spPr>
          <a:xfrm>
            <a:off x="7536748" y="3711989"/>
            <a:ext cx="2418080" cy="36541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Aggregation Layer</a:t>
            </a:r>
          </a:p>
        </p:txBody>
      </p:sp>
      <p:sp>
        <p:nvSpPr>
          <p:cNvPr id="22" name="Rectangle 21">
            <a:extLst>
              <a:ext uri="{FF2B5EF4-FFF2-40B4-BE49-F238E27FC236}">
                <a16:creationId xmlns:a16="http://schemas.microsoft.com/office/drawing/2014/main" id="{3B0B7B5A-911D-2A4A-A39F-ECC16E80551E}"/>
              </a:ext>
            </a:extLst>
          </p:cNvPr>
          <p:cNvSpPr/>
          <p:nvPr/>
        </p:nvSpPr>
        <p:spPr>
          <a:xfrm rot="16200000">
            <a:off x="7083675" y="4703702"/>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25" name="Rectangle 24">
            <a:extLst>
              <a:ext uri="{FF2B5EF4-FFF2-40B4-BE49-F238E27FC236}">
                <a16:creationId xmlns:a16="http://schemas.microsoft.com/office/drawing/2014/main" id="{C0956B95-B3FC-2144-AAC9-BC3B0BFB429C}"/>
              </a:ext>
            </a:extLst>
          </p:cNvPr>
          <p:cNvSpPr/>
          <p:nvPr/>
        </p:nvSpPr>
        <p:spPr>
          <a:xfrm rot="16200000">
            <a:off x="7617221" y="4703702"/>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26" name="Rectangle 25">
            <a:extLst>
              <a:ext uri="{FF2B5EF4-FFF2-40B4-BE49-F238E27FC236}">
                <a16:creationId xmlns:a16="http://schemas.microsoft.com/office/drawing/2014/main" id="{D2A4B724-F789-504F-95AE-3C90EC6EFECD}"/>
              </a:ext>
            </a:extLst>
          </p:cNvPr>
          <p:cNvSpPr/>
          <p:nvPr/>
        </p:nvSpPr>
        <p:spPr>
          <a:xfrm rot="16200000">
            <a:off x="8204498" y="4694289"/>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27" name="Rectangle 26">
            <a:extLst>
              <a:ext uri="{FF2B5EF4-FFF2-40B4-BE49-F238E27FC236}">
                <a16:creationId xmlns:a16="http://schemas.microsoft.com/office/drawing/2014/main" id="{3F9F7D13-0A23-AD48-9AAE-F6CA20F20451}"/>
              </a:ext>
            </a:extLst>
          </p:cNvPr>
          <p:cNvSpPr/>
          <p:nvPr/>
        </p:nvSpPr>
        <p:spPr>
          <a:xfrm rot="16200000">
            <a:off x="8820870" y="4703111"/>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Tree>
    <p:extLst>
      <p:ext uri="{BB962C8B-B14F-4D97-AF65-F5344CB8AC3E}">
        <p14:creationId xmlns:p14="http://schemas.microsoft.com/office/powerpoint/2010/main" val="56023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A800-4F1A-F34B-9327-BAD6306C9820}"/>
              </a:ext>
            </a:extLst>
          </p:cNvPr>
          <p:cNvSpPr>
            <a:spLocks noGrp="1"/>
          </p:cNvSpPr>
          <p:nvPr>
            <p:ph type="title"/>
          </p:nvPr>
        </p:nvSpPr>
        <p:spPr/>
        <p:txBody>
          <a:bodyPr/>
          <a:lstStyle/>
          <a:p>
            <a:r>
              <a:rPr lang="en-US" dirty="0"/>
              <a:t>Microservices Application</a:t>
            </a:r>
          </a:p>
        </p:txBody>
      </p:sp>
      <p:sp>
        <p:nvSpPr>
          <p:cNvPr id="3" name="Content Placeholder 2">
            <a:extLst>
              <a:ext uri="{FF2B5EF4-FFF2-40B4-BE49-F238E27FC236}">
                <a16:creationId xmlns:a16="http://schemas.microsoft.com/office/drawing/2014/main" id="{0D1045C2-C30D-0C48-8076-042F3F8D610F}"/>
              </a:ext>
            </a:extLst>
          </p:cNvPr>
          <p:cNvSpPr>
            <a:spLocks noGrp="1"/>
          </p:cNvSpPr>
          <p:nvPr>
            <p:ph idx="1"/>
          </p:nvPr>
        </p:nvSpPr>
        <p:spPr/>
        <p:txBody>
          <a:bodyPr>
            <a:normAutofit/>
          </a:bodyPr>
          <a:lstStyle/>
          <a:p>
            <a:r>
              <a:rPr lang="en-US" dirty="0"/>
              <a:t>Many smaller, clearly scoped services</a:t>
            </a:r>
          </a:p>
          <a:p>
            <a:pPr lvl="1"/>
            <a:r>
              <a:rPr lang="en-US" dirty="0"/>
              <a:t>Multiple application</a:t>
            </a:r>
          </a:p>
          <a:p>
            <a:pPr lvl="1"/>
            <a:r>
              <a:rPr lang="en-US" dirty="0"/>
              <a:t>Single Responsibility Principle - Separate team for separate functionality with no inter-dependency</a:t>
            </a:r>
          </a:p>
          <a:p>
            <a:pPr lvl="1"/>
            <a:r>
              <a:rPr lang="en-US" dirty="0"/>
              <a:t>Independently Managed</a:t>
            </a:r>
          </a:p>
          <a:p>
            <a:pPr lvl="1"/>
            <a:r>
              <a:rPr lang="en-US" dirty="0"/>
              <a:t>Highly testable and maintainable</a:t>
            </a:r>
          </a:p>
          <a:p>
            <a:pPr lvl="1"/>
            <a:r>
              <a:rPr lang="en-US" dirty="0"/>
              <a:t>Each repo can be shipped differently</a:t>
            </a:r>
          </a:p>
          <a:p>
            <a:pPr lvl="1"/>
            <a:r>
              <a:rPr lang="en-US" dirty="0"/>
              <a:t>Independent technology stack</a:t>
            </a:r>
          </a:p>
        </p:txBody>
      </p:sp>
    </p:spTree>
    <p:extLst>
      <p:ext uri="{BB962C8B-B14F-4D97-AF65-F5344CB8AC3E}">
        <p14:creationId xmlns:p14="http://schemas.microsoft.com/office/powerpoint/2010/main" val="31936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9832-F3FE-AF44-8BE0-BECB81CE6376}"/>
              </a:ext>
            </a:extLst>
          </p:cNvPr>
          <p:cNvSpPr>
            <a:spLocks noGrp="1"/>
          </p:cNvSpPr>
          <p:nvPr>
            <p:ph type="title"/>
          </p:nvPr>
        </p:nvSpPr>
        <p:spPr/>
        <p:txBody>
          <a:bodyPr/>
          <a:lstStyle/>
          <a:p>
            <a:r>
              <a:rPr lang="en-US" dirty="0"/>
              <a:t>… Micro services</a:t>
            </a:r>
          </a:p>
        </p:txBody>
      </p:sp>
      <p:sp>
        <p:nvSpPr>
          <p:cNvPr id="3" name="Content Placeholder 2">
            <a:extLst>
              <a:ext uri="{FF2B5EF4-FFF2-40B4-BE49-F238E27FC236}">
                <a16:creationId xmlns:a16="http://schemas.microsoft.com/office/drawing/2014/main" id="{11C88FA1-DF74-FE4A-94DC-822E4311B6CB}"/>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1C549E3F-9A96-654F-BB5D-716C2B3BAD29}"/>
              </a:ext>
            </a:extLst>
          </p:cNvPr>
          <p:cNvSpPr/>
          <p:nvPr/>
        </p:nvSpPr>
        <p:spPr>
          <a:xfrm>
            <a:off x="1886471" y="2524314"/>
            <a:ext cx="9129600"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Frontend</a:t>
            </a:r>
          </a:p>
        </p:txBody>
      </p:sp>
      <p:sp>
        <p:nvSpPr>
          <p:cNvPr id="5" name="Rectangle 4">
            <a:extLst>
              <a:ext uri="{FF2B5EF4-FFF2-40B4-BE49-F238E27FC236}">
                <a16:creationId xmlns:a16="http://schemas.microsoft.com/office/drawing/2014/main" id="{6C9C5F9F-D3C3-7843-B993-9CEB9BC512FC}"/>
              </a:ext>
            </a:extLst>
          </p:cNvPr>
          <p:cNvSpPr/>
          <p:nvPr/>
        </p:nvSpPr>
        <p:spPr>
          <a:xfrm>
            <a:off x="1886471" y="4682326"/>
            <a:ext cx="9129600" cy="108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Database</a:t>
            </a:r>
          </a:p>
        </p:txBody>
      </p:sp>
      <p:sp>
        <p:nvSpPr>
          <p:cNvPr id="6" name="Rectangle 5">
            <a:extLst>
              <a:ext uri="{FF2B5EF4-FFF2-40B4-BE49-F238E27FC236}">
                <a16:creationId xmlns:a16="http://schemas.microsoft.com/office/drawing/2014/main" id="{26E2CC2F-9369-3D44-8FD3-1EE973371572}"/>
              </a:ext>
            </a:extLst>
          </p:cNvPr>
          <p:cNvSpPr/>
          <p:nvPr/>
        </p:nvSpPr>
        <p:spPr>
          <a:xfrm>
            <a:off x="1886082" y="3602326"/>
            <a:ext cx="9129600" cy="108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Backend</a:t>
            </a:r>
          </a:p>
        </p:txBody>
      </p:sp>
      <p:sp>
        <p:nvSpPr>
          <p:cNvPr id="7" name="Rectangle 6">
            <a:extLst>
              <a:ext uri="{FF2B5EF4-FFF2-40B4-BE49-F238E27FC236}">
                <a16:creationId xmlns:a16="http://schemas.microsoft.com/office/drawing/2014/main" id="{EF99D335-E520-9043-8F7A-E51F4CDC3A43}"/>
              </a:ext>
            </a:extLst>
          </p:cNvPr>
          <p:cNvSpPr/>
          <p:nvPr/>
        </p:nvSpPr>
        <p:spPr>
          <a:xfrm>
            <a:off x="4263081" y="2631989"/>
            <a:ext cx="5691747" cy="432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Frontend Team</a:t>
            </a:r>
          </a:p>
        </p:txBody>
      </p:sp>
      <p:sp>
        <p:nvSpPr>
          <p:cNvPr id="8" name="Rectangle 7">
            <a:extLst>
              <a:ext uri="{FF2B5EF4-FFF2-40B4-BE49-F238E27FC236}">
                <a16:creationId xmlns:a16="http://schemas.microsoft.com/office/drawing/2014/main" id="{A077786F-87B7-BE42-8F7D-A823D513B799}"/>
              </a:ext>
            </a:extLst>
          </p:cNvPr>
          <p:cNvSpPr/>
          <p:nvPr/>
        </p:nvSpPr>
        <p:spPr>
          <a:xfrm>
            <a:off x="5399897" y="3711989"/>
            <a:ext cx="2886763" cy="36541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Aggregation Layer</a:t>
            </a:r>
          </a:p>
        </p:txBody>
      </p:sp>
      <p:sp>
        <p:nvSpPr>
          <p:cNvPr id="9" name="Rectangle 8">
            <a:extLst>
              <a:ext uri="{FF2B5EF4-FFF2-40B4-BE49-F238E27FC236}">
                <a16:creationId xmlns:a16="http://schemas.microsoft.com/office/drawing/2014/main" id="{FA802107-82EE-5145-9426-038994D638E3}"/>
              </a:ext>
            </a:extLst>
          </p:cNvPr>
          <p:cNvSpPr/>
          <p:nvPr/>
        </p:nvSpPr>
        <p:spPr>
          <a:xfrm rot="16200000">
            <a:off x="7083675" y="4703702"/>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0" name="Rectangle 9">
            <a:extLst>
              <a:ext uri="{FF2B5EF4-FFF2-40B4-BE49-F238E27FC236}">
                <a16:creationId xmlns:a16="http://schemas.microsoft.com/office/drawing/2014/main" id="{A199F29D-AC20-2842-82C2-2B6144D1FA2A}"/>
              </a:ext>
            </a:extLst>
          </p:cNvPr>
          <p:cNvSpPr/>
          <p:nvPr/>
        </p:nvSpPr>
        <p:spPr>
          <a:xfrm rot="16200000">
            <a:off x="7617221" y="4703702"/>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1" name="Rectangle 10">
            <a:extLst>
              <a:ext uri="{FF2B5EF4-FFF2-40B4-BE49-F238E27FC236}">
                <a16:creationId xmlns:a16="http://schemas.microsoft.com/office/drawing/2014/main" id="{E581215A-EADA-0E4D-8EFA-80B97786723C}"/>
              </a:ext>
            </a:extLst>
          </p:cNvPr>
          <p:cNvSpPr/>
          <p:nvPr/>
        </p:nvSpPr>
        <p:spPr>
          <a:xfrm rot="16200000">
            <a:off x="8204498" y="4694289"/>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2" name="Rectangle 11">
            <a:extLst>
              <a:ext uri="{FF2B5EF4-FFF2-40B4-BE49-F238E27FC236}">
                <a16:creationId xmlns:a16="http://schemas.microsoft.com/office/drawing/2014/main" id="{2C1D8CE3-5C67-D145-AB00-A16FC7698D6A}"/>
              </a:ext>
            </a:extLst>
          </p:cNvPr>
          <p:cNvSpPr/>
          <p:nvPr/>
        </p:nvSpPr>
        <p:spPr>
          <a:xfrm rot="16200000">
            <a:off x="8820870" y="4703111"/>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4" name="Rectangle 13">
            <a:extLst>
              <a:ext uri="{FF2B5EF4-FFF2-40B4-BE49-F238E27FC236}">
                <a16:creationId xmlns:a16="http://schemas.microsoft.com/office/drawing/2014/main" id="{7CACBD17-7A45-B240-9142-8ED036C3384D}"/>
              </a:ext>
            </a:extLst>
          </p:cNvPr>
          <p:cNvSpPr/>
          <p:nvPr/>
        </p:nvSpPr>
        <p:spPr>
          <a:xfrm rot="16200000">
            <a:off x="3451499" y="4693378"/>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5" name="Rectangle 14">
            <a:extLst>
              <a:ext uri="{FF2B5EF4-FFF2-40B4-BE49-F238E27FC236}">
                <a16:creationId xmlns:a16="http://schemas.microsoft.com/office/drawing/2014/main" id="{136AAE49-629E-524D-8652-4915D883CE87}"/>
              </a:ext>
            </a:extLst>
          </p:cNvPr>
          <p:cNvSpPr/>
          <p:nvPr/>
        </p:nvSpPr>
        <p:spPr>
          <a:xfrm rot="16200000">
            <a:off x="4116736" y="4716341"/>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6" name="Rectangle 15">
            <a:extLst>
              <a:ext uri="{FF2B5EF4-FFF2-40B4-BE49-F238E27FC236}">
                <a16:creationId xmlns:a16="http://schemas.microsoft.com/office/drawing/2014/main" id="{B505498F-B3C2-AE48-9492-FB9D56FE5FD1}"/>
              </a:ext>
            </a:extLst>
          </p:cNvPr>
          <p:cNvSpPr/>
          <p:nvPr/>
        </p:nvSpPr>
        <p:spPr>
          <a:xfrm rot="16200000">
            <a:off x="6570837" y="4777253"/>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7" name="Rectangle 16">
            <a:extLst>
              <a:ext uri="{FF2B5EF4-FFF2-40B4-BE49-F238E27FC236}">
                <a16:creationId xmlns:a16="http://schemas.microsoft.com/office/drawing/2014/main" id="{F11612BA-F71D-214B-A926-F42DDD7D5CC5}"/>
              </a:ext>
            </a:extLst>
          </p:cNvPr>
          <p:cNvSpPr/>
          <p:nvPr/>
        </p:nvSpPr>
        <p:spPr>
          <a:xfrm rot="16200000">
            <a:off x="5936368" y="4764894"/>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8" name="Rectangle 17">
            <a:extLst>
              <a:ext uri="{FF2B5EF4-FFF2-40B4-BE49-F238E27FC236}">
                <a16:creationId xmlns:a16="http://schemas.microsoft.com/office/drawing/2014/main" id="{6332CAF6-7CB4-AB4B-9B70-93BF14CF1296}"/>
              </a:ext>
            </a:extLst>
          </p:cNvPr>
          <p:cNvSpPr/>
          <p:nvPr/>
        </p:nvSpPr>
        <p:spPr>
          <a:xfrm rot="16200000">
            <a:off x="5402822" y="4739887"/>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
        <p:nvSpPr>
          <p:cNvPr id="19" name="Rectangle 18">
            <a:extLst>
              <a:ext uri="{FF2B5EF4-FFF2-40B4-BE49-F238E27FC236}">
                <a16:creationId xmlns:a16="http://schemas.microsoft.com/office/drawing/2014/main" id="{DF1F3857-502B-1841-B001-B4BE422AC45B}"/>
              </a:ext>
            </a:extLst>
          </p:cNvPr>
          <p:cNvSpPr/>
          <p:nvPr/>
        </p:nvSpPr>
        <p:spPr>
          <a:xfrm rot="16200000">
            <a:off x="4801191" y="4746057"/>
            <a:ext cx="1553091" cy="4300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Services</a:t>
            </a:r>
          </a:p>
        </p:txBody>
      </p:sp>
    </p:spTree>
    <p:extLst>
      <p:ext uri="{BB962C8B-B14F-4D97-AF65-F5344CB8AC3E}">
        <p14:creationId xmlns:p14="http://schemas.microsoft.com/office/powerpoint/2010/main" val="791990759"/>
      </p:ext>
    </p:extLst>
  </p:cSld>
  <p:clrMapOvr>
    <a:masterClrMapping/>
  </p:clrMapOvr>
</p:sld>
</file>

<file path=ppt/theme/theme1.xml><?xml version="1.0" encoding="utf-8"?>
<a:theme xmlns:a="http://schemas.openxmlformats.org/drawingml/2006/main" name="SapientThem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pientTheme" id="{86F05678-A8EA-DB42-9A3A-524DA45639C1}" vid="{1529E4A5-06D2-AD4A-B2ED-34C8A1B68093}"/>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SapientTheme</Template>
  <TotalTime>4027</TotalTime>
  <Words>298</Words>
  <Application>Microsoft Macintosh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16</vt:i4>
      </vt:variant>
    </vt:vector>
  </HeadingPairs>
  <TitlesOfParts>
    <vt:vector size="29" baseType="lpstr">
      <vt:lpstr>Arial</vt:lpstr>
      <vt:lpstr>Futura Next Book</vt:lpstr>
      <vt:lpstr>Futura Next DemiBold</vt:lpstr>
      <vt:lpstr>Futura Next Medium</vt:lpstr>
      <vt:lpstr>Minion Pro</vt:lpstr>
      <vt:lpstr>SapientTheme</vt:lpstr>
      <vt:lpstr>Cover</vt:lpstr>
      <vt:lpstr>Agenda</vt:lpstr>
      <vt:lpstr>Divider</vt:lpstr>
      <vt:lpstr>Quote</vt:lpstr>
      <vt:lpstr>Voice</vt:lpstr>
      <vt:lpstr>Content</vt:lpstr>
      <vt:lpstr>Back Cover</vt:lpstr>
      <vt:lpstr>React Native App with Micro-apps Design Pattern</vt:lpstr>
      <vt:lpstr>Agenda</vt:lpstr>
      <vt:lpstr>Section 1</vt:lpstr>
      <vt:lpstr>Monolith Application</vt:lpstr>
      <vt:lpstr>Client Server application</vt:lpstr>
      <vt:lpstr>… Monolith</vt:lpstr>
      <vt:lpstr>Micro services</vt:lpstr>
      <vt:lpstr>Microservices Application</vt:lpstr>
      <vt:lpstr>… Micro services</vt:lpstr>
      <vt:lpstr>Micro-frontends</vt:lpstr>
      <vt:lpstr>Section 2</vt:lpstr>
      <vt:lpstr>MicroApps</vt:lpstr>
      <vt:lpstr>Micro-Apps</vt:lpstr>
      <vt:lpstr>How Can we show </vt:lpstr>
      <vt:lpstr>How can we build microapp</vt:lpstr>
      <vt:lpstr>Example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Govind Prasad Gupta</dc:creator>
  <cp:lastModifiedBy>Govind Prasad Gupta</cp:lastModifiedBy>
  <cp:revision>57</cp:revision>
  <dcterms:created xsi:type="dcterms:W3CDTF">2019-04-26T16:42:41Z</dcterms:created>
  <dcterms:modified xsi:type="dcterms:W3CDTF">2019-05-06T06:37:29Z</dcterms:modified>
</cp:coreProperties>
</file>