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sldIdLst>
    <p:sldId id="256" r:id="rId2"/>
    <p:sldId id="600" r:id="rId3"/>
    <p:sldId id="573" r:id="rId4"/>
    <p:sldId id="574" r:id="rId5"/>
    <p:sldId id="576" r:id="rId6"/>
    <p:sldId id="575" r:id="rId7"/>
    <p:sldId id="577" r:id="rId8"/>
    <p:sldId id="601" r:id="rId9"/>
    <p:sldId id="578" r:id="rId10"/>
    <p:sldId id="579" r:id="rId11"/>
    <p:sldId id="580" r:id="rId12"/>
    <p:sldId id="581" r:id="rId13"/>
    <p:sldId id="582" r:id="rId14"/>
    <p:sldId id="602" r:id="rId15"/>
    <p:sldId id="583" r:id="rId16"/>
    <p:sldId id="603" r:id="rId17"/>
    <p:sldId id="584" r:id="rId18"/>
    <p:sldId id="604" r:id="rId19"/>
    <p:sldId id="585" r:id="rId20"/>
    <p:sldId id="605" r:id="rId21"/>
    <p:sldId id="586" r:id="rId22"/>
    <p:sldId id="588" r:id="rId23"/>
    <p:sldId id="589" r:id="rId24"/>
    <p:sldId id="587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  <p:sldId id="599" r:id="rId35"/>
    <p:sldId id="606" r:id="rId36"/>
    <p:sldId id="607" r:id="rId3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4265" autoAdjust="0"/>
  </p:normalViewPr>
  <p:slideViewPr>
    <p:cSldViewPr>
      <p:cViewPr varScale="1">
        <p:scale>
          <a:sx n="87" d="100"/>
          <a:sy n="87" d="100"/>
        </p:scale>
        <p:origin x="156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31F8BF2E-5362-432D-9781-6594482739B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4003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ECB7E73-F9C8-4824-94F1-AD844535986A}" type="slidenum">
              <a:rPr lang="en-IN" altLang="en-US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IN" altLang="en-US" smtClean="0"/>
          </a:p>
        </p:txBody>
      </p:sp>
      <p:sp>
        <p:nvSpPr>
          <p:cNvPr id="5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8DD2-BFBC-4095-9135-B7420CBD3419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88B8F-A67D-4D63-B13B-18EB3393283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7311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B0A0-86DA-4DCF-927C-F56E146B8121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608F9-1358-4332-875B-39301EDE8D7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92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FFAB-1E11-4A2D-B4D9-2111D8596F0E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983E-CEF3-447C-996D-950B5D562D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6384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86808" cy="5286412"/>
          </a:xfrm>
        </p:spPr>
        <p:txBody>
          <a:bodyPr/>
          <a:lstStyle>
            <a:lvl1pPr>
              <a:defRPr sz="1800" b="1" i="0" baseline="0">
                <a:solidFill>
                  <a:srgbClr val="3399FF"/>
                </a:solidFill>
                <a:latin typeface="Arial Black" pitchFamily="34" charset="0"/>
              </a:defRPr>
            </a:lvl1pPr>
            <a:lvl2pPr>
              <a:buClr>
                <a:srgbClr val="FF0000"/>
              </a:buClr>
              <a:buFont typeface="Wingdings" pitchFamily="2" charset="2"/>
              <a:buChar char="ü"/>
              <a:defRPr sz="17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2pPr>
            <a:lvl3pPr>
              <a:buClr>
                <a:srgbClr val="FF0000"/>
              </a:buClr>
              <a:buFont typeface="Wingdings" pitchFamily="2" charset="2"/>
              <a:buChar char="ü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3pPr>
            <a:lvl4pPr>
              <a:buClr>
                <a:srgbClr val="FF0000"/>
              </a:buClr>
              <a:buFont typeface="Wingdings" pitchFamily="2" charset="2"/>
              <a:buChar char="ü"/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4pPr>
            <a:lvl5pPr>
              <a:buClr>
                <a:srgbClr val="FF0000"/>
              </a:buClr>
              <a:buFont typeface="Wingdings" pitchFamily="2" charset="2"/>
              <a:buChar char="ü"/>
              <a:defRPr sz="147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46"/>
          </a:xfrm>
          <a:solidFill>
            <a:srgbClr val="FF0000"/>
          </a:solidFill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10B8-B49E-442B-B2B6-3BF2EA1E6659}" type="datetime1">
              <a:rPr lang="en-US"/>
              <a:pPr>
                <a:defRPr/>
              </a:pPr>
              <a:t>9/5/2016</a:t>
            </a:fld>
            <a:endParaRPr lang="en-IN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E1EC-EAA6-4DE2-A5D2-A2FC5E2120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70" b="1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Jagadeesh.mri@gmail.com</a:t>
            </a:r>
          </a:p>
        </p:txBody>
      </p:sp>
    </p:spTree>
    <p:extLst>
      <p:ext uri="{BB962C8B-B14F-4D97-AF65-F5344CB8AC3E}">
        <p14:creationId xmlns:p14="http://schemas.microsoft.com/office/powerpoint/2010/main" val="50670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FC045-7796-4E97-A7B5-F29C2F32BCAD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7385-F995-4448-B4A3-28ADDB1E79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66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24FD-5759-4E12-A15D-CCA5B4B2E80C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403FC-BE52-4DD4-AD5D-FBE4CE0394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597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5C86F-004A-4529-AC00-932EBF94690F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75693-6626-4C08-9A61-3C11A4629F4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210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4C717-E49C-4E3F-A3CB-672A84C6DB26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3D9F6-9A0E-42D6-8E62-D745A7D350D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184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C1E8-5B6A-4EA8-8354-96A3C1F22AE2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1C74-9296-4C48-B29B-A1D142084F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8313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AA652-B88F-4EBE-BF90-AB367B2D21FA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9134-A18E-4842-97C2-ED4A4E18EA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96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FEB0-DBAE-4393-81A6-40F9C8D6B3DE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B64E5-902E-4580-9CB8-EBAF5D3B567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620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4F75C-D371-4BAC-A7F2-483BA4211F9B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D259D-C664-4BE7-A456-0E62201C1AE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573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57938"/>
            <a:ext cx="2000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13"/>
            <a:ext cx="25717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55EB4622-A054-4D86-A698-E59C1216D731}" type="datetime1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>
              <a:cs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9FCC1468-FCE5-4EE7-B572-6B5512543AE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8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  <p:sldLayoutId id="2147484769" r:id="rId12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28625" y="2643188"/>
            <a:ext cx="7858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4400" b="1">
                <a:solidFill>
                  <a:srgbClr val="FF0000"/>
                </a:solidFill>
              </a:rPr>
              <a:t>Why 2 Million Developers Depend on Mule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DCF1AF-60E2-4C9E-96BC-FD301EA2EC41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28625" y="1052513"/>
            <a:ext cx="5006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 dirty="0">
                <a:solidFill>
                  <a:schemeClr val="tx1"/>
                </a:solidFill>
              </a:rPr>
              <a:t>So MakeATrip App must be integrated with various types of other applications like Indigo, GoAir and AirIndia in this case.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6" y="2303463"/>
            <a:ext cx="8662367" cy="3977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All Integrations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876080"/>
            <a:ext cx="6219825" cy="529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Make sure the </a:t>
            </a:r>
            <a:r>
              <a:rPr lang="en-IN" dirty="0" smtClean="0">
                <a:solidFill>
                  <a:srgbClr val="FF0000"/>
                </a:solidFill>
              </a:rPr>
              <a:t>client side code</a:t>
            </a:r>
            <a:r>
              <a:rPr lang="en-IN" dirty="0" smtClean="0"/>
              <a:t> never requires to be changed</a:t>
            </a:r>
            <a:endParaRPr lang="en-IN" dirty="0"/>
          </a:p>
          <a:p>
            <a:pPr lvl="1">
              <a:defRPr/>
            </a:pPr>
            <a:endParaRPr lang="en-IN" dirty="0" smtClean="0"/>
          </a:p>
          <a:p>
            <a:pPr lvl="1">
              <a:defRPr/>
            </a:pPr>
            <a:r>
              <a:rPr lang="en-IN" dirty="0" smtClean="0"/>
              <a:t>Loose coupling</a:t>
            </a:r>
          </a:p>
          <a:p>
            <a:pPr lvl="1">
              <a:defRPr/>
            </a:pPr>
            <a:endParaRPr lang="en-IN" dirty="0" smtClean="0"/>
          </a:p>
          <a:p>
            <a:pPr lvl="1">
              <a:defRPr/>
            </a:pPr>
            <a:r>
              <a:rPr lang="en-IN" dirty="0" smtClean="0"/>
              <a:t>Logical coupling</a:t>
            </a:r>
            <a:endParaRPr lang="en-IN" dirty="0"/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Best way to integrate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r>
              <a:rPr lang="en-IN" altLang="en-US" dirty="0" smtClean="0"/>
              <a:t>Integrate two applications with a contract</a:t>
            </a:r>
          </a:p>
          <a:p>
            <a:endParaRPr lang="en-IN" altLang="en-US" dirty="0" smtClean="0"/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Loose coupling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916832"/>
            <a:ext cx="813435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As long as the contract remains same, the client </a:t>
            </a:r>
            <a:r>
              <a:rPr lang="en-IN" altLang="en-US" dirty="0" smtClean="0"/>
              <a:t>is not required to change </a:t>
            </a:r>
            <a:r>
              <a:rPr lang="en-IN" altLang="en-US" dirty="0"/>
              <a:t>its code though the code is changed on service side.</a:t>
            </a:r>
          </a:p>
          <a:p>
            <a:endParaRPr lang="en-IN" altLang="en-US" dirty="0"/>
          </a:p>
          <a:p>
            <a:r>
              <a:rPr lang="en-IN" altLang="en-US" dirty="0"/>
              <a:t>i.e. The service is free to change its logic as well as the implementation.</a:t>
            </a:r>
          </a:p>
          <a:p>
            <a:endParaRPr lang="en-IN" altLang="en-US" dirty="0"/>
          </a:p>
          <a:p>
            <a:r>
              <a:rPr lang="en-IN" altLang="en-US" dirty="0"/>
              <a:t>Service can be implemented by C or C++, it is free to migrate to Java or .NET as long as it follows the contract.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Change in the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20750"/>
            <a:ext cx="62992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 side code changes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if Endpoint url is changed, </a:t>
            </a:r>
          </a:p>
          <a:p>
            <a:r>
              <a:rPr lang="en-IN" dirty="0" smtClean="0"/>
              <a:t>or one web service is split into two web services </a:t>
            </a:r>
          </a:p>
          <a:p>
            <a:r>
              <a:rPr lang="en-IN" dirty="0" smtClean="0"/>
              <a:t>or the response property names are changed.</a:t>
            </a:r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012" y="2636912"/>
            <a:ext cx="81819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2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r>
              <a:rPr lang="en-IN" altLang="en-US" smtClean="0"/>
              <a:t>Though the contract is changed, the client side code is not required to be change.</a:t>
            </a:r>
          </a:p>
          <a:p>
            <a:endParaRPr lang="en-IN" altLang="en-US" smtClean="0"/>
          </a:p>
          <a:p>
            <a:r>
              <a:rPr lang="en-IN" altLang="en-US" smtClean="0"/>
              <a:t>To achieve this, the client should not know any details about the service and vice versa.</a:t>
            </a:r>
          </a:p>
          <a:p>
            <a:endParaRPr lang="en-IN" altLang="en-US" smtClean="0"/>
          </a:p>
          <a:p>
            <a:r>
              <a:rPr lang="en-IN" altLang="en-US" smtClean="0"/>
              <a:t>So the client and service should be completely isolated by using a middleware server i.e. MOM (Message Oriented Middleware).</a:t>
            </a:r>
          </a:p>
          <a:p>
            <a:endParaRPr lang="en-IN" altLang="en-US" smtClean="0"/>
          </a:p>
          <a:p>
            <a:endParaRPr lang="en-IN" altLang="en-US" smtClean="0"/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Logical coupling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achieve loose coupling but not logical coupling</a:t>
            </a:r>
          </a:p>
          <a:p>
            <a:endParaRPr lang="en-IN" dirty="0"/>
          </a:p>
          <a:p>
            <a:r>
              <a:rPr lang="en-IN" dirty="0" smtClean="0"/>
              <a:t>To achieve logical coupling, the integration architecture should be changed.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 to Point Integration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281257"/>
            <a:ext cx="5000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dirty="0" smtClean="0"/>
              <a:t>Integration architecture for logical coupling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Client needs to know only</a:t>
            </a:r>
          </a:p>
          <a:p>
            <a:pPr lvl="1"/>
            <a:r>
              <a:rPr lang="en-IN" dirty="0" smtClean="0"/>
              <a:t>How to create a JMS message</a:t>
            </a:r>
          </a:p>
          <a:p>
            <a:pPr lvl="1"/>
            <a:r>
              <a:rPr lang="en-IN" dirty="0" smtClean="0"/>
              <a:t>Send the JMS message to corresponding JMS queue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7" y="2083013"/>
            <a:ext cx="6690146" cy="4202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an ESB?</a:t>
            </a:r>
          </a:p>
          <a:p>
            <a:endParaRPr lang="en-IN" dirty="0"/>
          </a:p>
          <a:p>
            <a:r>
              <a:rPr lang="en-IN" dirty="0" smtClean="0"/>
              <a:t>Why do we need to use it?</a:t>
            </a:r>
          </a:p>
          <a:p>
            <a:pPr lvl="1"/>
            <a:r>
              <a:rPr lang="en-IN" dirty="0" smtClean="0"/>
              <a:t>What challenges it can solve?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What is Mule?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and Why ESB?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JMS listeners should be implemented</a:t>
            </a:r>
          </a:p>
          <a:p>
            <a:pPr lvl="1"/>
            <a:r>
              <a:rPr lang="en-IN" dirty="0" smtClean="0"/>
              <a:t>For each and every queue in the JMS</a:t>
            </a:r>
          </a:p>
          <a:p>
            <a:pPr lvl="1"/>
            <a:r>
              <a:rPr lang="en-IN" dirty="0" smtClean="0"/>
              <a:t>For receiving JMS messages and send them to the API’s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Integration architecture for logical coupling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7" y="1962676"/>
            <a:ext cx="8587705" cy="44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dirty="0" smtClean="0"/>
              <a:t>Take closer look at JMS listeners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4647460" cy="5286412"/>
          </a:xfrm>
        </p:spPr>
        <p:txBody>
          <a:bodyPr/>
          <a:lstStyle/>
          <a:p>
            <a:r>
              <a:rPr lang="en-IN" dirty="0" smtClean="0"/>
              <a:t>Each JMS listener contains logic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To receive JMS message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To connect to the right side applications i.e. Connector logic</a:t>
            </a:r>
            <a:endParaRPr lang="en-IN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54" y="928704"/>
            <a:ext cx="3959225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dirty="0" smtClean="0"/>
              <a:t>Advantages of this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048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880" y="2803804"/>
            <a:ext cx="5543550" cy="357752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8596" y="928670"/>
            <a:ext cx="8239154" cy="178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800" b="1" i="0" baseline="0">
                <a:solidFill>
                  <a:srgbClr val="3399FF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7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47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IN" kern="0" dirty="0" smtClean="0"/>
              <a:t>If contract changes on the right side applications, the corresponding changes can be made in the JMS listeners</a:t>
            </a:r>
          </a:p>
          <a:p>
            <a:endParaRPr lang="en-IN" kern="0" dirty="0" smtClean="0"/>
          </a:p>
          <a:p>
            <a:r>
              <a:rPr lang="en-IN" kern="0" dirty="0" smtClean="0"/>
              <a:t>We can simply remove Database connector and keep RESTful connector in the airindiaq listener</a:t>
            </a:r>
            <a:endParaRPr lang="en-IN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596" y="3067909"/>
            <a:ext cx="3063284" cy="292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800" b="1" i="0" baseline="0">
                <a:solidFill>
                  <a:srgbClr val="3399FF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7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47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IN" kern="0" dirty="0"/>
              <a:t>Instead of changing code in the Make A Trip app, we have to change in JMS listeners</a:t>
            </a:r>
          </a:p>
          <a:p>
            <a:endParaRPr lang="en-IN" kern="0" dirty="0" smtClean="0"/>
          </a:p>
          <a:p>
            <a:pPr algn="just"/>
            <a:r>
              <a:rPr lang="en-IN" kern="0" dirty="0" smtClean="0"/>
              <a:t>But what makes different? </a:t>
            </a:r>
            <a:r>
              <a:rPr lang="en-IN" kern="0" dirty="0" smtClean="0">
                <a:solidFill>
                  <a:srgbClr val="FF0000"/>
                </a:solidFill>
              </a:rPr>
              <a:t>(Will be discussed)</a:t>
            </a:r>
          </a:p>
          <a:p>
            <a:endParaRPr lang="en-IN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r>
              <a:rPr lang="en-IN" altLang="en-US" smtClean="0"/>
              <a:t>Implement lot of JMS listeners</a:t>
            </a:r>
          </a:p>
          <a:p>
            <a:endParaRPr lang="en-IN" altLang="en-US" smtClean="0"/>
          </a:p>
          <a:p>
            <a:r>
              <a:rPr lang="en-IN" altLang="en-US" smtClean="0"/>
              <a:t>Implement various connectors like Facebook connector, Google connector, SOAP, RESTful, Database connector.</a:t>
            </a:r>
          </a:p>
          <a:p>
            <a:endParaRPr lang="en-IN" altLang="en-US" smtClean="0"/>
          </a:p>
          <a:p>
            <a:r>
              <a:rPr lang="en-IN" altLang="en-US" smtClean="0"/>
              <a:t>The overhead of JMS middleware.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dirty="0" smtClean="0"/>
              <a:t>Issues to be faced by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2532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-947"/>
            <a:ext cx="4676329" cy="301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162300"/>
            <a:ext cx="81851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4" name="Straight Arrow Connector 9"/>
          <p:cNvCxnSpPr>
            <a:cxnSpLocks noChangeShapeType="1"/>
          </p:cNvCxnSpPr>
          <p:nvPr/>
        </p:nvCxnSpPr>
        <p:spPr bwMode="auto">
          <a:xfrm flipH="1">
            <a:off x="4787900" y="1628800"/>
            <a:ext cx="72132" cy="2160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Straight Arrow Connector 14"/>
          <p:cNvCxnSpPr>
            <a:cxnSpLocks noChangeShapeType="1"/>
          </p:cNvCxnSpPr>
          <p:nvPr/>
        </p:nvCxnSpPr>
        <p:spPr bwMode="auto">
          <a:xfrm flipH="1">
            <a:off x="7740651" y="1628800"/>
            <a:ext cx="791789" cy="2663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Implement lot of JMS listeners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Implement various connectors like Facebook connector, Google connector, SOAP, RESTful, Database connector.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endParaRPr lang="en-IN" dirty="0" smtClean="0"/>
          </a:p>
          <a:p>
            <a:pPr>
              <a:defRPr/>
            </a:pPr>
            <a:r>
              <a:rPr lang="en-IN" dirty="0" smtClean="0"/>
              <a:t>Implement various payload transformers</a:t>
            </a:r>
            <a:endParaRPr lang="en-IN" dirty="0"/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r>
              <a:rPr lang="en-IN" dirty="0"/>
              <a:t>Implement various </a:t>
            </a:r>
            <a:r>
              <a:rPr lang="en-IN" dirty="0" smtClean="0"/>
              <a:t>filters and </a:t>
            </a:r>
            <a:r>
              <a:rPr lang="en-IN" dirty="0" smtClean="0">
                <a:solidFill>
                  <a:srgbClr val="FF0000"/>
                </a:solidFill>
              </a:rPr>
              <a:t>routers</a:t>
            </a:r>
            <a:endParaRPr lang="en-IN" dirty="0">
              <a:solidFill>
                <a:srgbClr val="FF0000"/>
              </a:solidFill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Using JMS queues to interconnect multiple components is costly.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The overhead of JMS middleware.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Issues to be faced by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Connectors</a:t>
            </a:r>
          </a:p>
          <a:p>
            <a:pPr lvl="1">
              <a:defRPr/>
            </a:pPr>
            <a:r>
              <a:rPr lang="en-IN" dirty="0" smtClean="0"/>
              <a:t>More than 120 predefined connectors</a:t>
            </a:r>
          </a:p>
          <a:p>
            <a:pPr lvl="2">
              <a:defRPr/>
            </a:pPr>
            <a:r>
              <a:rPr lang="en-IN" dirty="0" smtClean="0"/>
              <a:t>Endpoint based connectors</a:t>
            </a:r>
          </a:p>
          <a:p>
            <a:pPr lvl="2">
              <a:defRPr/>
            </a:pPr>
            <a:endParaRPr lang="en-IN" dirty="0"/>
          </a:p>
          <a:p>
            <a:pPr lvl="2">
              <a:defRPr/>
            </a:pPr>
            <a:endParaRPr lang="en-IN" dirty="0" smtClean="0"/>
          </a:p>
          <a:p>
            <a:pPr lvl="2">
              <a:defRPr/>
            </a:pPr>
            <a:endParaRPr lang="en-IN" dirty="0"/>
          </a:p>
          <a:p>
            <a:pPr lvl="2">
              <a:defRPr/>
            </a:pPr>
            <a:endParaRPr lang="en-IN" dirty="0" smtClean="0"/>
          </a:p>
          <a:p>
            <a:pPr lvl="2">
              <a:defRPr/>
            </a:pPr>
            <a:endParaRPr lang="en-IN" dirty="0"/>
          </a:p>
          <a:p>
            <a:pPr lvl="2">
              <a:defRPr/>
            </a:pPr>
            <a:endParaRPr lang="en-IN" dirty="0" smtClean="0"/>
          </a:p>
          <a:p>
            <a:pPr lvl="2">
              <a:defRPr/>
            </a:pPr>
            <a:endParaRPr lang="en-IN" dirty="0"/>
          </a:p>
          <a:p>
            <a:pPr lvl="2">
              <a:defRPr/>
            </a:pPr>
            <a:r>
              <a:rPr lang="en-IN" dirty="0" smtClean="0"/>
              <a:t>Operation based connectors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How mule makes developers life easy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458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060575"/>
            <a:ext cx="32289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552950"/>
            <a:ext cx="3267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Filters</a:t>
            </a:r>
          </a:p>
          <a:p>
            <a:pPr lvl="1">
              <a:defRPr/>
            </a:pPr>
            <a:r>
              <a:rPr lang="en-IN" dirty="0" smtClean="0"/>
              <a:t>Mule provides so many predefined filter to filter the requests based on conditions.</a:t>
            </a:r>
          </a:p>
          <a:p>
            <a:pPr lvl="1">
              <a:defRPr/>
            </a:pPr>
            <a:endParaRPr lang="en-IN" dirty="0"/>
          </a:p>
          <a:p>
            <a:pPr lvl="1">
              <a:defRPr/>
            </a:pPr>
            <a:endParaRPr lang="en-IN" dirty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870075"/>
            <a:ext cx="26955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Transformers </a:t>
            </a:r>
          </a:p>
          <a:p>
            <a:pPr lvl="1">
              <a:defRPr/>
            </a:pPr>
            <a:r>
              <a:rPr lang="en-IN" dirty="0" smtClean="0"/>
              <a:t>Mule provides various transformers to transform the payload from one representation to other</a:t>
            </a:r>
            <a:endParaRPr lang="en-IN" dirty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16113"/>
            <a:ext cx="25273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Routers</a:t>
            </a:r>
          </a:p>
          <a:p>
            <a:pPr lvl="1">
              <a:defRPr/>
            </a:pPr>
            <a:r>
              <a:rPr lang="en-IN" dirty="0" smtClean="0"/>
              <a:t>To perform unicasting</a:t>
            </a:r>
          </a:p>
          <a:p>
            <a:pPr lvl="1">
              <a:defRPr/>
            </a:pPr>
            <a:r>
              <a:rPr lang="en-IN" dirty="0" smtClean="0"/>
              <a:t>To perform multicasting</a:t>
            </a:r>
          </a:p>
          <a:p>
            <a:pPr lvl="1">
              <a:defRPr/>
            </a:pPr>
            <a:endParaRPr lang="en-IN" dirty="0"/>
          </a:p>
          <a:p>
            <a:pPr>
              <a:defRPr/>
            </a:pPr>
            <a:r>
              <a:rPr lang="en-IN" dirty="0" smtClean="0"/>
              <a:t>In-memory queues</a:t>
            </a:r>
          </a:p>
          <a:p>
            <a:pPr lvl="1">
              <a:defRPr/>
            </a:pPr>
            <a:r>
              <a:rPr lang="en-IN" dirty="0" smtClean="0"/>
              <a:t>To reduce the overhead cased by JMS interactions</a:t>
            </a:r>
            <a:endParaRPr lang="en-IN" dirty="0"/>
          </a:p>
        </p:txBody>
      </p:sp>
      <p:sp>
        <p:nvSpPr>
          <p:cNvPr id="27651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5693" y="980728"/>
            <a:ext cx="4392613" cy="3559175"/>
          </a:xfrm>
        </p:spPr>
      </p:pic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Example 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28596" y="928670"/>
            <a:ext cx="8286808" cy="52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800" b="1" i="0" baseline="0">
                <a:solidFill>
                  <a:srgbClr val="3399FF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7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50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ü"/>
              <a:defRPr sz="147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Black" pitchFamily="34" charset="0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lvl="5"/>
            <a:endParaRPr lang="en-IN" kern="0" dirty="0" smtClean="0"/>
          </a:p>
          <a:p>
            <a:pPr lvl="5"/>
            <a:endParaRPr lang="en-IN" kern="0" dirty="0"/>
          </a:p>
          <a:p>
            <a:pPr lvl="5"/>
            <a:endParaRPr lang="en-IN" kern="0" dirty="0" smtClean="0"/>
          </a:p>
          <a:p>
            <a:pPr lvl="5"/>
            <a:endParaRPr lang="en-IN" kern="0" dirty="0"/>
          </a:p>
          <a:p>
            <a:pPr lvl="5"/>
            <a:endParaRPr lang="en-IN" kern="0" dirty="0" smtClean="0"/>
          </a:p>
          <a:p>
            <a:pPr lvl="5"/>
            <a:endParaRPr lang="en-IN" kern="0" dirty="0"/>
          </a:p>
          <a:p>
            <a:pPr lvl="5"/>
            <a:endParaRPr lang="en-IN" kern="0" dirty="0" smtClean="0"/>
          </a:p>
          <a:p>
            <a:pPr lvl="5"/>
            <a:endParaRPr lang="en-IN" kern="0" dirty="0"/>
          </a:p>
          <a:p>
            <a:pPr lvl="5"/>
            <a:endParaRPr lang="en-IN" kern="0" dirty="0" smtClean="0"/>
          </a:p>
          <a:p>
            <a:pPr lvl="5"/>
            <a:endParaRPr lang="en-IN" kern="0" dirty="0"/>
          </a:p>
          <a:p>
            <a:pPr lvl="5"/>
            <a:r>
              <a:rPr lang="en-IN" kern="0" dirty="0"/>
              <a:t>https://</a:t>
            </a:r>
            <a:r>
              <a:rPr lang="en-IN" kern="0" dirty="0" smtClean="0"/>
              <a:t>www.makemytrip.com</a:t>
            </a:r>
          </a:p>
          <a:p>
            <a:pPr lvl="5"/>
            <a:r>
              <a:rPr lang="en-IN" kern="0" dirty="0"/>
              <a:t>http://</a:t>
            </a:r>
            <a:r>
              <a:rPr lang="en-IN" kern="0" dirty="0" smtClean="0"/>
              <a:t>www.yatra.com</a:t>
            </a:r>
            <a:endParaRPr lang="en-IN" kern="0" dirty="0"/>
          </a:p>
          <a:p>
            <a:pPr lvl="5"/>
            <a:r>
              <a:rPr lang="en-IN" kern="0" dirty="0"/>
              <a:t>https://</a:t>
            </a:r>
            <a:r>
              <a:rPr lang="en-IN" kern="0" dirty="0" smtClean="0"/>
              <a:t>www.tripadvisor.com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428625" y="928688"/>
            <a:ext cx="8286750" cy="5286375"/>
          </a:xfrm>
        </p:spPr>
        <p:txBody>
          <a:bodyPr/>
          <a:lstStyle/>
          <a:p>
            <a:r>
              <a:rPr lang="en-IN" altLang="en-US" smtClean="0"/>
              <a:t>Error handling</a:t>
            </a:r>
          </a:p>
          <a:p>
            <a:endParaRPr lang="en-IN" altLang="en-US" smtClean="0"/>
          </a:p>
          <a:p>
            <a:r>
              <a:rPr lang="en-IN" altLang="en-US" smtClean="0"/>
              <a:t>Enterprise services like security</a:t>
            </a:r>
          </a:p>
          <a:p>
            <a:endParaRPr lang="en-IN" altLang="en-US" smtClean="0"/>
          </a:p>
          <a:p>
            <a:r>
              <a:rPr lang="en-IN" altLang="en-US" smtClean="0"/>
              <a:t>A way to expose RESTful web services</a:t>
            </a:r>
          </a:p>
          <a:p>
            <a:endParaRPr lang="en-IN" altLang="en-US" smtClean="0"/>
          </a:p>
          <a:p>
            <a:r>
              <a:rPr lang="en-IN" altLang="en-US" smtClean="0"/>
              <a:t>Batch processing</a:t>
            </a:r>
          </a:p>
          <a:p>
            <a:endParaRPr lang="en-IN" altLang="en-US" smtClean="0"/>
          </a:p>
          <a:p>
            <a:r>
              <a:rPr lang="en-IN" altLang="en-US" smtClean="0"/>
              <a:t>Cloud deployments</a:t>
            </a:r>
          </a:p>
          <a:p>
            <a:endParaRPr lang="en-IN" altLang="en-US" smtClean="0"/>
          </a:p>
          <a:p>
            <a:r>
              <a:rPr lang="en-IN" altLang="en-US" smtClean="0"/>
              <a:t>On-premises deployments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Other features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MakeATrip App without Mule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2970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84313"/>
            <a:ext cx="7977187" cy="3744912"/>
          </a:xfr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MakeATrip App with Mule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3072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1574800"/>
            <a:ext cx="8286750" cy="3994150"/>
          </a:xfrm>
        </p:spPr>
      </p:pic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55875" y="3571875"/>
            <a:ext cx="78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HTTP</a:t>
            </a:r>
          </a:p>
          <a:p>
            <a:r>
              <a:rPr lang="en-IN" altLang="en-US">
                <a:solidFill>
                  <a:schemeClr val="tx1"/>
                </a:solidFill>
              </a:rPr>
              <a:t>JMS</a:t>
            </a:r>
          </a:p>
          <a:p>
            <a:endParaRPr lang="en-I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Mule ESB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31748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" y="3284538"/>
            <a:ext cx="8286750" cy="2587625"/>
          </a:xfrm>
        </p:spPr>
      </p:pic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539750" y="1195388"/>
            <a:ext cx="8175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Mule ESB contains set of message processors interconnected through in-memory queues</a:t>
            </a:r>
          </a:p>
          <a:p>
            <a:endParaRPr lang="en-IN" altLang="en-US">
              <a:solidFill>
                <a:schemeClr val="tx1"/>
              </a:solidFill>
            </a:endParaRPr>
          </a:p>
          <a:p>
            <a:r>
              <a:rPr lang="en-IN" altLang="en-US">
                <a:solidFill>
                  <a:schemeClr val="tx1"/>
                </a:solidFill>
              </a:rPr>
              <a:t>So it is called as BUS</a:t>
            </a:r>
          </a:p>
          <a:p>
            <a:endParaRPr lang="en-IN" altLang="en-US">
              <a:solidFill>
                <a:schemeClr val="tx1"/>
              </a:solidFill>
            </a:endParaRPr>
          </a:p>
          <a:p>
            <a:r>
              <a:rPr lang="en-IN" altLang="en-US">
                <a:solidFill>
                  <a:schemeClr val="tx1"/>
                </a:solidFill>
              </a:rPr>
              <a:t>But Mule provides enterprise services as well so called as ESB (Enterprise Service BUS)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Mule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3277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5" y="928688"/>
            <a:ext cx="8045450" cy="5286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Mule flows are xml code.</a:t>
            </a:r>
          </a:p>
          <a:p>
            <a:endParaRPr lang="en-IN" dirty="0"/>
          </a:p>
          <a:p>
            <a:r>
              <a:rPr lang="en-IN" dirty="0" smtClean="0"/>
              <a:t>No need to write xml.</a:t>
            </a:r>
          </a:p>
          <a:p>
            <a:endParaRPr lang="en-IN" dirty="0"/>
          </a:p>
          <a:p>
            <a:r>
              <a:rPr lang="en-IN" dirty="0" smtClean="0"/>
              <a:t>Drag and drop components from the palette into the mule xml canvas, so mule generates xml implicitly.</a:t>
            </a:r>
          </a:p>
          <a:p>
            <a:endParaRPr lang="en-IN" dirty="0"/>
          </a:p>
          <a:p>
            <a:r>
              <a:rPr lang="en-IN" dirty="0" smtClean="0"/>
              <a:t>Then deploy the mule flows(i.e. Mule application) in mule server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Mule Flow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not web server (does not implement J2EE spec)</a:t>
            </a:r>
          </a:p>
          <a:p>
            <a:endParaRPr lang="en-IN" dirty="0"/>
          </a:p>
          <a:p>
            <a:r>
              <a:rPr lang="en-IN" dirty="0" smtClean="0"/>
              <a:t>Not an application server.</a:t>
            </a:r>
          </a:p>
          <a:p>
            <a:endParaRPr lang="en-IN" dirty="0"/>
          </a:p>
          <a:p>
            <a:r>
              <a:rPr lang="en-IN" dirty="0" smtClean="0"/>
              <a:t>Is a JVM based server.</a:t>
            </a:r>
          </a:p>
          <a:p>
            <a:endParaRPr lang="en-IN" dirty="0"/>
          </a:p>
          <a:p>
            <a:r>
              <a:rPr lang="en-IN" dirty="0" smtClean="0"/>
              <a:t>Is nothing but a Java program that can simultaneously run multiple mule applications using multiple threads.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Mule Server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Features of MakeATrip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847725"/>
            <a:ext cx="3067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29000"/>
            <a:ext cx="3114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539750" y="1628775"/>
            <a:ext cx="4319588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 sz="2500">
                <a:solidFill>
                  <a:schemeClr val="tx1"/>
                </a:solidFill>
              </a:rPr>
              <a:t>Login into MakeATrip</a:t>
            </a:r>
          </a:p>
          <a:p>
            <a:endParaRPr lang="en-IN" altLang="en-US" sz="2500">
              <a:solidFill>
                <a:schemeClr val="tx1"/>
              </a:solidFill>
            </a:endParaRPr>
          </a:p>
          <a:p>
            <a:endParaRPr lang="en-IN" altLang="en-US" sz="2500">
              <a:solidFill>
                <a:schemeClr val="tx1"/>
              </a:solidFill>
            </a:endParaRPr>
          </a:p>
          <a:p>
            <a:endParaRPr lang="en-IN" altLang="en-US" sz="2500">
              <a:solidFill>
                <a:schemeClr val="tx1"/>
              </a:solidFill>
            </a:endParaRPr>
          </a:p>
          <a:p>
            <a:endParaRPr lang="en-IN" altLang="en-US" sz="2500">
              <a:solidFill>
                <a:schemeClr val="tx1"/>
              </a:solidFill>
            </a:endParaRPr>
          </a:p>
          <a:p>
            <a:endParaRPr lang="en-IN" altLang="en-US" sz="2500">
              <a:solidFill>
                <a:schemeClr val="tx1"/>
              </a:solidFill>
            </a:endParaRPr>
          </a:p>
          <a:p>
            <a:endParaRPr lang="en-IN" altLang="en-US" sz="2500">
              <a:solidFill>
                <a:schemeClr val="tx1"/>
              </a:solidFill>
            </a:endParaRPr>
          </a:p>
          <a:p>
            <a:r>
              <a:rPr lang="en-IN" altLang="en-US" sz="2500">
                <a:solidFill>
                  <a:schemeClr val="tx1"/>
                </a:solidFill>
              </a:rPr>
              <a:t>Search flights and book tickets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Registration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539750" y="1700213"/>
            <a:ext cx="3816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In order to login, customer must register into the MakeATrip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684213" y="3357563"/>
            <a:ext cx="36718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Registration process is very tedious.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350963"/>
            <a:ext cx="4181475" cy="382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773238"/>
            <a:ext cx="3948112" cy="3168650"/>
          </a:xfrm>
        </p:spPr>
      </p:pic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Login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395288" y="2349500"/>
            <a:ext cx="42481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Customers expect flexible authentication like Login through Google and Facebook.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7975" y="1341438"/>
            <a:ext cx="4495800" cy="3600450"/>
          </a:xfrm>
        </p:spPr>
      </p:pic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APIs to be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39750" y="1989138"/>
            <a:ext cx="35782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Facebook API and Google API need to be used in MakeATrip application in order to incorporate the Login through Social media option.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application should integrate with Google application and Facebook application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Integrations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85714"/>
            <a:ext cx="8305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7538" y="1341438"/>
            <a:ext cx="4387850" cy="3487737"/>
          </a:xfrm>
        </p:spPr>
      </p:pic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5488"/>
          </a:xfrm>
        </p:spPr>
        <p:txBody>
          <a:bodyPr/>
          <a:lstStyle/>
          <a:p>
            <a:r>
              <a:rPr lang="en-IN" altLang="en-US" smtClean="0"/>
              <a:t>Search and Book tickets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Jagadeesh.mri@gmail.com</a:t>
            </a:r>
            <a:endParaRPr lang="en-IN"/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539750" y="1484313"/>
            <a:ext cx="38877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altLang="en-US">
                <a:solidFill>
                  <a:schemeClr val="tx1"/>
                </a:solidFill>
              </a:rPr>
              <a:t>To Search and book tickets, customer must enter the origination, destination and date of travel.</a:t>
            </a:r>
          </a:p>
          <a:p>
            <a:endParaRPr lang="en-IN" altLang="en-US">
              <a:solidFill>
                <a:schemeClr val="tx1"/>
              </a:solidFill>
            </a:endParaRPr>
          </a:p>
          <a:p>
            <a:endParaRPr lang="en-IN" altLang="en-US">
              <a:solidFill>
                <a:schemeClr val="tx1"/>
              </a:solidFill>
            </a:endParaRPr>
          </a:p>
          <a:p>
            <a:r>
              <a:rPr lang="en-IN" altLang="en-US">
                <a:solidFill>
                  <a:schemeClr val="tx1"/>
                </a:solidFill>
              </a:rPr>
              <a:t>On click of search button, MakeATrip app should internally contact various flight operators, gather all flights information and render the response to the customer.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13803</TotalTime>
  <Words>898</Words>
  <Application>Microsoft Office PowerPoint</Application>
  <PresentationFormat>On-screen Show (4:3)</PresentationFormat>
  <Paragraphs>213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Unicode MS</vt:lpstr>
      <vt:lpstr>Microsoft YaHei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What and Why ESB?</vt:lpstr>
      <vt:lpstr>Example scenario</vt:lpstr>
      <vt:lpstr>Features of MakeATrip</vt:lpstr>
      <vt:lpstr>Registration module</vt:lpstr>
      <vt:lpstr>Login Module</vt:lpstr>
      <vt:lpstr>APIs to be used</vt:lpstr>
      <vt:lpstr>Application Integrations</vt:lpstr>
      <vt:lpstr>Search and Book tickets</vt:lpstr>
      <vt:lpstr>PowerPoint Presentation</vt:lpstr>
      <vt:lpstr>All Integrations</vt:lpstr>
      <vt:lpstr>Best way to integrate</vt:lpstr>
      <vt:lpstr>Loose coupling</vt:lpstr>
      <vt:lpstr>PowerPoint Presentation</vt:lpstr>
      <vt:lpstr>Change in the contract</vt:lpstr>
      <vt:lpstr>Client side code changes</vt:lpstr>
      <vt:lpstr>Logical coupling</vt:lpstr>
      <vt:lpstr>Point to Point Integration</vt:lpstr>
      <vt:lpstr>Integration architecture for logical coupling</vt:lpstr>
      <vt:lpstr>Integration architecture for logical coupling</vt:lpstr>
      <vt:lpstr>Take closer look at JMS listeners</vt:lpstr>
      <vt:lpstr>Advantages of this architecture</vt:lpstr>
      <vt:lpstr>Issues to be faced by developers</vt:lpstr>
      <vt:lpstr>PowerPoint Presentation</vt:lpstr>
      <vt:lpstr>Issues to be faced by developers</vt:lpstr>
      <vt:lpstr>How mule makes developers life easy</vt:lpstr>
      <vt:lpstr>PowerPoint Presentation</vt:lpstr>
      <vt:lpstr>PowerPoint Presentation</vt:lpstr>
      <vt:lpstr>PowerPoint Presentation</vt:lpstr>
      <vt:lpstr>Other features</vt:lpstr>
      <vt:lpstr>MakeATrip App without Mule</vt:lpstr>
      <vt:lpstr>MakeATrip App with Mule</vt:lpstr>
      <vt:lpstr>Mule ESB</vt:lpstr>
      <vt:lpstr>Mule Application</vt:lpstr>
      <vt:lpstr>Mule Flow</vt:lpstr>
      <vt:lpstr>Mule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Jagadeesh Maddhuri</cp:lastModifiedBy>
  <cp:revision>1252</cp:revision>
  <cp:lastPrinted>1601-01-01T00:00:00Z</cp:lastPrinted>
  <dcterms:created xsi:type="dcterms:W3CDTF">2013-12-11T08:14:32Z</dcterms:created>
  <dcterms:modified xsi:type="dcterms:W3CDTF">2016-09-05T04:24:05Z</dcterms:modified>
</cp:coreProperties>
</file>