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76" r:id="rId7"/>
    <p:sldId id="266" r:id="rId8"/>
    <p:sldId id="267" r:id="rId9"/>
    <p:sldId id="268" r:id="rId10"/>
    <p:sldId id="270" r:id="rId11"/>
    <p:sldId id="269" r:id="rId12"/>
    <p:sldId id="263" r:id="rId13"/>
    <p:sldId id="262" r:id="rId14"/>
    <p:sldId id="265" r:id="rId15"/>
    <p:sldId id="272" r:id="rId16"/>
    <p:sldId id="273" r:id="rId17"/>
    <p:sldId id="274" r:id="rId18"/>
    <p:sldId id="271" r:id="rId19"/>
    <p:sldId id="275" r:id="rId20"/>
    <p:sldId id="264" r:id="rId21"/>
    <p:sldId id="25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595" autoAdjust="0"/>
  </p:normalViewPr>
  <p:slideViewPr>
    <p:cSldViewPr>
      <p:cViewPr varScale="1">
        <p:scale>
          <a:sx n="78" d="100"/>
          <a:sy n="78" d="100"/>
        </p:scale>
        <p:origin x="-92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6/12/2011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6/12/2011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6/12/2011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6/12/2011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10.10.10.2:6666/post.html" TargetMode="Externa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0400" y="0"/>
            <a:ext cx="2263313" cy="2308324"/>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a:t>
            </a:r>
          </a:p>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Project</a:t>
            </a:r>
            <a:endPar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lgn="ct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on</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TextBox 2"/>
          <p:cNvSpPr txBox="1"/>
          <p:nvPr/>
        </p:nvSpPr>
        <p:spPr>
          <a:xfrm>
            <a:off x="1752600" y="2590800"/>
            <a:ext cx="5867400" cy="954107"/>
          </a:xfrm>
          <a:prstGeom prst="rect">
            <a:avLst/>
          </a:prstGeom>
          <a:noFill/>
        </p:spPr>
        <p:txBody>
          <a:bodyPr wrap="square" rtlCol="0">
            <a:spAutoFit/>
          </a:bodyPr>
          <a:lstStyle/>
          <a:p>
            <a:pPr algn="ctr"/>
            <a:r>
              <a:rPr lang="en-US" sz="2800" b="1" dirty="0" smtClean="0">
                <a:solidFill>
                  <a:srgbClr val="FF0000"/>
                </a:solidFill>
              </a:rPr>
              <a:t>“Distributed Data management and Recovery System”</a:t>
            </a:r>
            <a:endParaRPr lang="en-US" b="1" dirty="0">
              <a:solidFill>
                <a:srgbClr val="FF0000"/>
              </a:solidFill>
            </a:endParaRPr>
          </a:p>
        </p:txBody>
      </p:sp>
      <p:sp>
        <p:nvSpPr>
          <p:cNvPr id="4" name="TextBox 3"/>
          <p:cNvSpPr txBox="1"/>
          <p:nvPr/>
        </p:nvSpPr>
        <p:spPr>
          <a:xfrm>
            <a:off x="5181600" y="4343400"/>
            <a:ext cx="3352800" cy="2431435"/>
          </a:xfrm>
          <a:prstGeom prst="rect">
            <a:avLst/>
          </a:prstGeom>
          <a:noFill/>
        </p:spPr>
        <p:txBody>
          <a:bodyPr wrap="square" rtlCol="0">
            <a:spAutoFit/>
          </a:bodyPr>
          <a:lstStyle/>
          <a:p>
            <a:r>
              <a:rPr lang="en-US" sz="2800" b="1" dirty="0" smtClean="0">
                <a:solidFill>
                  <a:srgbClr val="FF0000"/>
                </a:solidFill>
              </a:rPr>
              <a:t>By</a:t>
            </a:r>
          </a:p>
          <a:p>
            <a:r>
              <a:rPr lang="en-US" sz="2000" b="1" dirty="0" err="1" smtClean="0">
                <a:solidFill>
                  <a:srgbClr val="FF0000"/>
                </a:solidFill>
              </a:rPr>
              <a:t>Govind</a:t>
            </a:r>
            <a:r>
              <a:rPr lang="en-US" sz="2000" b="1" dirty="0" smtClean="0">
                <a:solidFill>
                  <a:srgbClr val="FF0000"/>
                </a:solidFill>
              </a:rPr>
              <a:t> </a:t>
            </a:r>
            <a:r>
              <a:rPr lang="en-US" sz="2000" b="1" dirty="0" err="1" smtClean="0">
                <a:solidFill>
                  <a:srgbClr val="FF0000"/>
                </a:solidFill>
              </a:rPr>
              <a:t>Salvi</a:t>
            </a:r>
            <a:endParaRPr lang="en-US" sz="2000" b="1" dirty="0" smtClean="0">
              <a:solidFill>
                <a:srgbClr val="FF0000"/>
              </a:solidFill>
            </a:endParaRPr>
          </a:p>
          <a:p>
            <a:r>
              <a:rPr lang="en-US" sz="2000" b="1" dirty="0" err="1" smtClean="0">
                <a:solidFill>
                  <a:srgbClr val="FF0000"/>
                </a:solidFill>
              </a:rPr>
              <a:t>Nitin</a:t>
            </a:r>
            <a:r>
              <a:rPr lang="en-US" sz="2000" b="1" dirty="0" smtClean="0">
                <a:solidFill>
                  <a:srgbClr val="FF0000"/>
                </a:solidFill>
              </a:rPr>
              <a:t> Tater</a:t>
            </a:r>
          </a:p>
          <a:p>
            <a:r>
              <a:rPr lang="en-US" sz="2000" b="1" dirty="0" smtClean="0">
                <a:solidFill>
                  <a:srgbClr val="FF0000"/>
                </a:solidFill>
              </a:rPr>
              <a:t>Don </a:t>
            </a:r>
            <a:r>
              <a:rPr lang="en-US" sz="2000" b="1" dirty="0" err="1" smtClean="0">
                <a:solidFill>
                  <a:srgbClr val="FF0000"/>
                </a:solidFill>
              </a:rPr>
              <a:t>Pandya</a:t>
            </a:r>
            <a:endParaRPr lang="en-US" sz="2000" b="1" dirty="0" smtClean="0">
              <a:solidFill>
                <a:srgbClr val="FF0000"/>
              </a:solidFill>
            </a:endParaRPr>
          </a:p>
          <a:p>
            <a:r>
              <a:rPr lang="en-US" sz="2000" b="1" dirty="0" smtClean="0">
                <a:solidFill>
                  <a:srgbClr val="FF0000"/>
                </a:solidFill>
              </a:rPr>
              <a:t>Bharat </a:t>
            </a:r>
            <a:r>
              <a:rPr lang="en-US" sz="2000" b="1" dirty="0" err="1" smtClean="0">
                <a:solidFill>
                  <a:srgbClr val="FF0000"/>
                </a:solidFill>
              </a:rPr>
              <a:t>Choudhary</a:t>
            </a:r>
            <a:endParaRPr lang="en-US" sz="2000" b="1" dirty="0" smtClean="0">
              <a:solidFill>
                <a:srgbClr val="FF0000"/>
              </a:solidFill>
            </a:endParaRPr>
          </a:p>
          <a:p>
            <a:r>
              <a:rPr lang="en-US" sz="2000" b="1" dirty="0" smtClean="0">
                <a:solidFill>
                  <a:srgbClr val="FF0000"/>
                </a:solidFill>
              </a:rPr>
              <a:t>Information Technology</a:t>
            </a:r>
          </a:p>
          <a:p>
            <a:endParaRPr lang="en-US" sz="2400" b="1" dirty="0">
              <a:solidFill>
                <a:srgbClr val="FF0000"/>
              </a:solidFill>
            </a:endParaRPr>
          </a:p>
        </p:txBody>
      </p:sp>
      <p:sp>
        <p:nvSpPr>
          <p:cNvPr id="5" name="TextBox 4"/>
          <p:cNvSpPr txBox="1"/>
          <p:nvPr/>
        </p:nvSpPr>
        <p:spPr>
          <a:xfrm>
            <a:off x="228600" y="4419600"/>
            <a:ext cx="3200400" cy="1631216"/>
          </a:xfrm>
          <a:prstGeom prst="rect">
            <a:avLst/>
          </a:prstGeom>
          <a:noFill/>
        </p:spPr>
        <p:txBody>
          <a:bodyPr wrap="square" rtlCol="0">
            <a:spAutoFit/>
          </a:bodyPr>
          <a:lstStyle/>
          <a:p>
            <a:r>
              <a:rPr lang="en-US" sz="2800" b="1" dirty="0" smtClean="0">
                <a:solidFill>
                  <a:srgbClr val="FF0000"/>
                </a:solidFill>
              </a:rPr>
              <a:t>Guided By</a:t>
            </a:r>
          </a:p>
          <a:p>
            <a:r>
              <a:rPr lang="en-US" sz="2400" b="1" dirty="0" smtClean="0">
                <a:solidFill>
                  <a:srgbClr val="FF0000"/>
                </a:solidFill>
              </a:rPr>
              <a:t>Asst. Prof. </a:t>
            </a:r>
            <a:r>
              <a:rPr lang="en-US" sz="2400" b="1" dirty="0" err="1" smtClean="0">
                <a:solidFill>
                  <a:srgbClr val="FF0000"/>
                </a:solidFill>
              </a:rPr>
              <a:t>A.S.Gehlot</a:t>
            </a:r>
            <a:endParaRPr lang="en-US" sz="2400" b="1" dirty="0" smtClean="0">
              <a:solidFill>
                <a:srgbClr val="FF0000"/>
              </a:solidFill>
            </a:endParaRPr>
          </a:p>
          <a:p>
            <a:r>
              <a:rPr lang="en-US" sz="2400" b="1" dirty="0" smtClean="0">
                <a:solidFill>
                  <a:srgbClr val="FF0000"/>
                </a:solidFill>
              </a:rPr>
              <a:t>MBM Engg. College</a:t>
            </a:r>
          </a:p>
          <a:p>
            <a:endParaRPr lang="en-US" sz="2400"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Bank Project\login.jpg"/>
          <p:cNvPicPr/>
          <p:nvPr/>
        </p:nvPicPr>
        <p:blipFill>
          <a:blip r:embed="rId2"/>
          <a:srcRect/>
          <a:stretch>
            <a:fillRect/>
          </a:stretch>
        </p:blipFill>
        <p:spPr bwMode="auto">
          <a:xfrm>
            <a:off x="914400" y="1752600"/>
            <a:ext cx="7086600" cy="4724400"/>
          </a:xfrm>
          <a:prstGeom prst="rect">
            <a:avLst/>
          </a:prstGeom>
          <a:noFill/>
          <a:ln w="9525">
            <a:noFill/>
            <a:miter lim="800000"/>
            <a:headEnd/>
            <a:tailEnd/>
          </a:ln>
        </p:spPr>
      </p:pic>
      <p:sp>
        <p:nvSpPr>
          <p:cNvPr id="3" name="TextBox 2"/>
          <p:cNvSpPr txBox="1"/>
          <p:nvPr/>
        </p:nvSpPr>
        <p:spPr>
          <a:xfrm>
            <a:off x="1295400" y="381000"/>
            <a:ext cx="5257800" cy="400110"/>
          </a:xfrm>
          <a:prstGeom prst="rect">
            <a:avLst/>
          </a:prstGeom>
          <a:noFill/>
        </p:spPr>
        <p:txBody>
          <a:bodyPr wrap="square" rtlCol="0">
            <a:spAutoFit/>
          </a:bodyPr>
          <a:lstStyle/>
          <a:p>
            <a:r>
              <a:rPr lang="en-US" sz="2000" b="1" dirty="0" smtClean="0">
                <a:solidFill>
                  <a:srgbClr val="FF0000"/>
                </a:solidFill>
              </a:rPr>
              <a:t>Client Side Snap Shoot of the login Screen</a:t>
            </a:r>
            <a:endParaRPr lang="en-US" sz="2000" b="1"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49" name="Group 25"/>
          <p:cNvGrpSpPr>
            <a:grpSpLocks/>
          </p:cNvGrpSpPr>
          <p:nvPr/>
        </p:nvGrpSpPr>
        <p:grpSpPr bwMode="auto">
          <a:xfrm>
            <a:off x="1143000" y="3048000"/>
            <a:ext cx="5800725" cy="3429244"/>
            <a:chOff x="1095" y="6525"/>
            <a:chExt cx="9135" cy="5401"/>
          </a:xfrm>
        </p:grpSpPr>
        <p:grpSp>
          <p:nvGrpSpPr>
            <p:cNvPr id="26650" name="Group 26"/>
            <p:cNvGrpSpPr>
              <a:grpSpLocks/>
            </p:cNvGrpSpPr>
            <p:nvPr/>
          </p:nvGrpSpPr>
          <p:grpSpPr bwMode="auto">
            <a:xfrm>
              <a:off x="1095" y="6525"/>
              <a:ext cx="9135" cy="5401"/>
              <a:chOff x="1095" y="6525"/>
              <a:chExt cx="9135" cy="5401"/>
            </a:xfrm>
          </p:grpSpPr>
          <p:sp>
            <p:nvSpPr>
              <p:cNvPr id="26651" name="AutoShape 27"/>
              <p:cNvSpPr>
                <a:spLocks noChangeArrowheads="1"/>
              </p:cNvSpPr>
              <p:nvPr/>
            </p:nvSpPr>
            <p:spPr bwMode="auto">
              <a:xfrm>
                <a:off x="1095" y="7802"/>
                <a:ext cx="1408" cy="1017"/>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rgbClr val="FF0000"/>
                    </a:solidFill>
                    <a:effectLst/>
                    <a:latin typeface="Arial" pitchFamily="34" charset="0"/>
                    <a:cs typeface="Arial" pitchFamily="34" charset="0"/>
                  </a:rPr>
                  <a:t>Client</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rgbClr val="FF0000"/>
                    </a:solidFill>
                    <a:effectLst/>
                    <a:latin typeface="Arial" pitchFamily="34" charset="0"/>
                    <a:cs typeface="Arial" pitchFamily="34" charset="0"/>
                  </a:rPr>
                  <a:t>System</a:t>
                </a:r>
                <a:endParaRPr kumimoji="0" lang="en-US" sz="2000" b="1" i="0" u="none" strike="noStrike" cap="none" normalizeH="0" baseline="0" dirty="0" smtClean="0">
                  <a:ln>
                    <a:noFill/>
                  </a:ln>
                  <a:solidFill>
                    <a:srgbClr val="FF0000"/>
                  </a:solidFill>
                  <a:effectLst/>
                  <a:latin typeface="Arial" pitchFamily="34" charset="0"/>
                  <a:cs typeface="Arial" pitchFamily="34" charset="0"/>
                </a:endParaRPr>
              </a:p>
            </p:txBody>
          </p:sp>
          <p:sp useBgFill="1">
            <p:nvSpPr>
              <p:cNvPr id="26652" name="Rectangle 28"/>
              <p:cNvSpPr>
                <a:spLocks noChangeArrowheads="1"/>
              </p:cNvSpPr>
              <p:nvPr/>
            </p:nvSpPr>
            <p:spPr bwMode="auto">
              <a:xfrm>
                <a:off x="4377" y="6525"/>
                <a:ext cx="5853" cy="5401"/>
              </a:xfrm>
              <a:prstGeom prst="rect">
                <a:avLst/>
              </a:prstGeom>
              <a:ln w="9525">
                <a:solidFill>
                  <a:srgbClr val="FF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600" b="0" i="0" u="none" strike="noStrike" cap="none" normalizeH="0" baseline="0" dirty="0" smtClean="0">
                    <a:ln>
                      <a:noFill/>
                    </a:ln>
                    <a:solidFill>
                      <a:schemeClr val="tx1"/>
                    </a:solidFill>
                    <a:effectLst/>
                    <a:latin typeface="Arial" pitchFamily="34" charset="0"/>
                    <a:cs typeface="Arial" pitchFamily="34" charset="0"/>
                  </a:rPr>
                  <a:t>Web</a:t>
                </a:r>
                <a:r>
                  <a:rPr kumimoji="0" lang="en-US" sz="1600" b="0" i="0" u="none" strike="noStrike" cap="none" normalizeH="0" baseline="0" dirty="0" smtClean="0">
                    <a:ln>
                      <a:noFill/>
                    </a:ln>
                    <a:solidFill>
                      <a:schemeClr val="tx1"/>
                    </a:solidFill>
                    <a:effectLst/>
                    <a:latin typeface="Calibri" pitchFamily="34" charset="0"/>
                    <a:cs typeface="Arial" pitchFamily="34" charset="0"/>
                  </a:rPr>
                  <a:t> </a:t>
                </a:r>
                <a:r>
                  <a:rPr kumimoji="0" lang="en-US" sz="1600" b="0" i="0" u="none" strike="noStrike" cap="none" normalizeH="0" baseline="0" dirty="0" smtClean="0">
                    <a:ln>
                      <a:noFill/>
                    </a:ln>
                    <a:solidFill>
                      <a:schemeClr val="tx1"/>
                    </a:solidFill>
                    <a:effectLst/>
                    <a:latin typeface="Arial" pitchFamily="34" charset="0"/>
                    <a:cs typeface="Arial" pitchFamily="34" charset="0"/>
                  </a:rPr>
                  <a:t>Server</a:t>
                </a:r>
                <a:endParaRPr kumimoji="0" lang="en-US" sz="11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Arial" pitchFamily="34" charset="0"/>
                  </a:rPr>
                  <a:t>                                   No</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Arial" pitchFamily="34" charset="0"/>
                  </a:rPr>
                  <a:t>                                                   </a:t>
                </a:r>
                <a:r>
                  <a:rPr kumimoji="0" lang="en-US" sz="1600" b="0" i="0" u="none" strike="noStrike" cap="none" normalizeH="0" baseline="0" dirty="0" smtClean="0">
                    <a:ln>
                      <a:noFill/>
                    </a:ln>
                    <a:solidFill>
                      <a:schemeClr val="tx1"/>
                    </a:solidFill>
                    <a:effectLst/>
                    <a:latin typeface="Arial" pitchFamily="34" charset="0"/>
                    <a:cs typeface="Arial" pitchFamily="34" charset="0"/>
                  </a:rPr>
                  <a:t>No</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1" fontAlgn="base" latinLnBrk="0" hangingPunct="1">
                  <a:lnSpc>
                    <a:spcPct val="100000"/>
                  </a:lnSpc>
                  <a:spcBef>
                    <a:spcPct val="0"/>
                  </a:spcBef>
                  <a:spcAft>
                    <a:spcPts val="1000"/>
                  </a:spcAft>
                  <a:buClrTx/>
                  <a:buSzTx/>
                  <a:buFontTx/>
                  <a:buNone/>
                  <a:tabLst/>
                </a:pPr>
                <a:r>
                  <a:rPr lang="en-US" sz="1600" dirty="0" smtClean="0">
                    <a:latin typeface="Arial" pitchFamily="34" charset="0"/>
                    <a:cs typeface="Arial" pitchFamily="34" charset="0"/>
                  </a:rPr>
                  <a:t>	</a:t>
                </a:r>
                <a:r>
                  <a:rPr kumimoji="0" lang="en-US" sz="1600" b="0" i="0" u="none" strike="noStrike" cap="none" normalizeH="0" baseline="0" dirty="0" smtClean="0">
                    <a:ln>
                      <a:noFill/>
                    </a:ln>
                    <a:solidFill>
                      <a:schemeClr val="tx1"/>
                    </a:solidFill>
                    <a:effectLst/>
                    <a:latin typeface="Arial" pitchFamily="34" charset="0"/>
                    <a:cs typeface="Arial" pitchFamily="34" charset="0"/>
                  </a:rPr>
                  <a:t>Yes</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600" b="0" i="0" u="none" strike="noStrike" cap="none" normalizeH="0" baseline="0" dirty="0" smtClean="0">
                    <a:ln>
                      <a:noFill/>
                    </a:ln>
                    <a:solidFill>
                      <a:schemeClr val="tx1"/>
                    </a:solidFill>
                    <a:effectLst/>
                    <a:latin typeface="Calibri"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6653" name="AutoShape 29"/>
              <p:cNvCxnSpPr>
                <a:cxnSpLocks noChangeShapeType="1"/>
              </p:cNvCxnSpPr>
              <p:nvPr/>
            </p:nvCxnSpPr>
            <p:spPr bwMode="auto">
              <a:xfrm>
                <a:off x="2503" y="8033"/>
                <a:ext cx="1874" cy="0"/>
              </a:xfrm>
              <a:prstGeom prst="straightConnector1">
                <a:avLst/>
              </a:prstGeom>
              <a:noFill/>
              <a:ln w="9525">
                <a:solidFill>
                  <a:srgbClr val="FF0000"/>
                </a:solidFill>
                <a:round/>
                <a:headEnd/>
                <a:tailEnd type="triangle" w="med" len="med"/>
              </a:ln>
            </p:spPr>
          </p:cxnSp>
          <p:cxnSp>
            <p:nvCxnSpPr>
              <p:cNvPr id="26654" name="AutoShape 30"/>
              <p:cNvCxnSpPr>
                <a:cxnSpLocks noChangeShapeType="1"/>
              </p:cNvCxnSpPr>
              <p:nvPr/>
            </p:nvCxnSpPr>
            <p:spPr bwMode="auto">
              <a:xfrm flipH="1">
                <a:off x="2503" y="8520"/>
                <a:ext cx="1874" cy="0"/>
              </a:xfrm>
              <a:prstGeom prst="straightConnector1">
                <a:avLst/>
              </a:prstGeom>
              <a:noFill/>
              <a:ln w="9525">
                <a:solidFill>
                  <a:srgbClr val="FF0000"/>
                </a:solidFill>
                <a:round/>
                <a:headEnd/>
                <a:tailEnd type="triangle" w="med" len="med"/>
              </a:ln>
            </p:spPr>
          </p:cxnSp>
          <p:sp>
            <p:nvSpPr>
              <p:cNvPr id="26655" name="AutoShape 31"/>
              <p:cNvSpPr>
                <a:spLocks noChangeArrowheads="1"/>
              </p:cNvSpPr>
              <p:nvPr/>
            </p:nvSpPr>
            <p:spPr bwMode="auto">
              <a:xfrm>
                <a:off x="4935" y="7245"/>
                <a:ext cx="2400" cy="1680"/>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50" b="1" i="0" u="none" strike="noStrike" cap="none" normalizeH="0" baseline="0" dirty="0" smtClean="0">
                    <a:ln>
                      <a:noFill/>
                    </a:ln>
                    <a:solidFill>
                      <a:srgbClr val="FF0000"/>
                    </a:solidFill>
                    <a:effectLst/>
                    <a:latin typeface="Arial" pitchFamily="34" charset="0"/>
                    <a:cs typeface="Arial" pitchFamily="34" charset="0"/>
                  </a:rPr>
                  <a:t>If Static </a:t>
                </a:r>
                <a:endParaRPr kumimoji="0" lang="en-US" sz="1050" b="1" i="0" u="none" strike="noStrike" cap="none" normalizeH="0" baseline="0" dirty="0" smtClean="0">
                  <a:ln>
                    <a:noFill/>
                  </a:ln>
                  <a:solidFill>
                    <a:srgbClr val="FF0000"/>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50" b="1" i="0" u="none" strike="noStrike" cap="none" normalizeH="0" baseline="0" dirty="0" smtClean="0">
                    <a:ln>
                      <a:noFill/>
                    </a:ln>
                    <a:solidFill>
                      <a:srgbClr val="FF0000"/>
                    </a:solidFill>
                    <a:effectLst/>
                    <a:latin typeface="Arial" pitchFamily="34" charset="0"/>
                    <a:cs typeface="Arial" pitchFamily="34" charset="0"/>
                  </a:rPr>
                  <a:t>Web page</a:t>
                </a:r>
              </a:p>
            </p:txBody>
          </p:sp>
          <p:sp>
            <p:nvSpPr>
              <p:cNvPr id="26656" name="Oval 32"/>
              <p:cNvSpPr>
                <a:spLocks noChangeArrowheads="1"/>
              </p:cNvSpPr>
              <p:nvPr/>
            </p:nvSpPr>
            <p:spPr bwMode="auto">
              <a:xfrm>
                <a:off x="5055" y="10245"/>
                <a:ext cx="2106" cy="108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rgbClr val="FF0000"/>
                    </a:solidFill>
                    <a:effectLst/>
                    <a:latin typeface="Arial" pitchFamily="34" charset="0"/>
                    <a:cs typeface="Arial" pitchFamily="34" charset="0"/>
                  </a:rPr>
                  <a:t>Web Container</a:t>
                </a:r>
                <a:endParaRPr kumimoji="0" lang="en-US" sz="1800" b="0" i="0" u="none" strike="noStrike" cap="none" normalizeH="0" baseline="0" dirty="0" smtClean="0">
                  <a:ln>
                    <a:noFill/>
                  </a:ln>
                  <a:solidFill>
                    <a:srgbClr val="FF0000"/>
                  </a:solidFill>
                  <a:effectLst/>
                  <a:latin typeface="Arial" pitchFamily="34" charset="0"/>
                  <a:cs typeface="Arial" pitchFamily="34" charset="0"/>
                </a:endParaRPr>
              </a:p>
            </p:txBody>
          </p:sp>
          <p:sp>
            <p:nvSpPr>
              <p:cNvPr id="26657" name="AutoShape 33"/>
              <p:cNvSpPr>
                <a:spLocks noChangeArrowheads="1"/>
              </p:cNvSpPr>
              <p:nvPr/>
            </p:nvSpPr>
            <p:spPr bwMode="auto">
              <a:xfrm>
                <a:off x="8098" y="7320"/>
                <a:ext cx="1744" cy="1309"/>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dirty="0" smtClean="0">
                  <a:ln>
                    <a:noFill/>
                  </a:ln>
                  <a:solidFill>
                    <a:srgbClr val="FF0000"/>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rgbClr val="FF0000"/>
                    </a:solidFill>
                    <a:effectLst/>
                    <a:latin typeface="Calibri" pitchFamily="34" charset="0"/>
                    <a:cs typeface="Arial" pitchFamily="34" charset="0"/>
                  </a:rPr>
                  <a:t>Pr</a:t>
                </a:r>
                <a:r>
                  <a:rPr kumimoji="0" lang="en-US" sz="1400" b="0" i="0" u="none" strike="noStrike" cap="none" normalizeH="0" baseline="0" dirty="0" smtClean="0">
                    <a:ln>
                      <a:noFill/>
                    </a:ln>
                    <a:solidFill>
                      <a:srgbClr val="FF0000"/>
                    </a:solidFill>
                    <a:effectLst/>
                    <a:latin typeface="Arial" pitchFamily="34" charset="0"/>
                    <a:cs typeface="Arial" pitchFamily="34" charset="0"/>
                  </a:rPr>
                  <a:t>ocess</a:t>
                </a:r>
                <a:endParaRPr kumimoji="0" lang="en-US" sz="1800" b="0" i="0" u="none" strike="noStrike" cap="none" normalizeH="0" baseline="0" dirty="0" smtClean="0">
                  <a:ln>
                    <a:noFill/>
                  </a:ln>
                  <a:solidFill>
                    <a:srgbClr val="FF0000"/>
                  </a:solidFill>
                  <a:effectLst/>
                  <a:latin typeface="Arial" pitchFamily="34" charset="0"/>
                  <a:cs typeface="Arial" pitchFamily="34" charset="0"/>
                </a:endParaRPr>
              </a:p>
            </p:txBody>
          </p:sp>
          <p:cxnSp>
            <p:nvCxnSpPr>
              <p:cNvPr id="26658" name="AutoShape 34"/>
              <p:cNvCxnSpPr>
                <a:cxnSpLocks noChangeShapeType="1"/>
              </p:cNvCxnSpPr>
              <p:nvPr/>
            </p:nvCxnSpPr>
            <p:spPr bwMode="auto">
              <a:xfrm>
                <a:off x="6975" y="7965"/>
                <a:ext cx="1176" cy="0"/>
              </a:xfrm>
              <a:prstGeom prst="straightConnector1">
                <a:avLst/>
              </a:prstGeom>
              <a:noFill/>
              <a:ln w="9525">
                <a:solidFill>
                  <a:srgbClr val="FF0000"/>
                </a:solidFill>
                <a:round/>
                <a:headEnd/>
                <a:tailEnd type="triangle" w="med" len="med"/>
              </a:ln>
            </p:spPr>
          </p:cxnSp>
          <p:cxnSp>
            <p:nvCxnSpPr>
              <p:cNvPr id="26659" name="AutoShape 35"/>
              <p:cNvCxnSpPr>
                <a:cxnSpLocks noChangeShapeType="1"/>
              </p:cNvCxnSpPr>
              <p:nvPr/>
            </p:nvCxnSpPr>
            <p:spPr bwMode="auto">
              <a:xfrm flipH="1">
                <a:off x="6922" y="8629"/>
                <a:ext cx="2003" cy="1187"/>
              </a:xfrm>
              <a:prstGeom prst="straightConnector1">
                <a:avLst/>
              </a:prstGeom>
              <a:noFill/>
              <a:ln w="9525">
                <a:solidFill>
                  <a:srgbClr val="000000"/>
                </a:solidFill>
                <a:round/>
                <a:headEnd/>
                <a:tailEnd type="triangle" w="med" len="med"/>
              </a:ln>
            </p:spPr>
          </p:cxnSp>
          <p:cxnSp>
            <p:nvCxnSpPr>
              <p:cNvPr id="26660" name="AutoShape 36"/>
              <p:cNvCxnSpPr>
                <a:cxnSpLocks noChangeShapeType="1"/>
                <a:endCxn id="26655" idx="1"/>
              </p:cNvCxnSpPr>
              <p:nvPr/>
            </p:nvCxnSpPr>
            <p:spPr bwMode="auto">
              <a:xfrm flipV="1">
                <a:off x="4335" y="8085"/>
                <a:ext cx="600" cy="0"/>
              </a:xfrm>
              <a:prstGeom prst="straightConnector1">
                <a:avLst/>
              </a:prstGeom>
              <a:noFill/>
              <a:ln w="9525">
                <a:solidFill>
                  <a:srgbClr val="FF0000"/>
                </a:solidFill>
                <a:round/>
                <a:headEnd/>
                <a:tailEnd type="triangle" w="med" len="med"/>
              </a:ln>
            </p:spPr>
          </p:cxnSp>
        </p:grpSp>
        <p:cxnSp>
          <p:nvCxnSpPr>
            <p:cNvPr id="26661" name="AutoShape 37"/>
            <p:cNvCxnSpPr>
              <a:cxnSpLocks noChangeShapeType="1"/>
              <a:stCxn id="26655" idx="2"/>
              <a:endCxn id="26656" idx="0"/>
            </p:cNvCxnSpPr>
            <p:nvPr/>
          </p:nvCxnSpPr>
          <p:spPr bwMode="auto">
            <a:xfrm rot="5400000">
              <a:off x="5461" y="9572"/>
              <a:ext cx="1320" cy="27"/>
            </a:xfrm>
            <a:prstGeom prst="straightConnector1">
              <a:avLst/>
            </a:prstGeom>
            <a:noFill/>
            <a:ln w="9525">
              <a:solidFill>
                <a:srgbClr val="FF0000"/>
              </a:solidFill>
              <a:round/>
              <a:headEnd/>
              <a:tailEnd type="triangle" w="med" len="med"/>
            </a:ln>
          </p:spPr>
        </p:cxnSp>
      </p:grpSp>
      <p:sp>
        <p:nvSpPr>
          <p:cNvPr id="20" name="TextBox 19"/>
          <p:cNvSpPr txBox="1"/>
          <p:nvPr/>
        </p:nvSpPr>
        <p:spPr>
          <a:xfrm>
            <a:off x="1981200" y="3505200"/>
            <a:ext cx="1524000" cy="369332"/>
          </a:xfrm>
          <a:prstGeom prst="rect">
            <a:avLst/>
          </a:prstGeom>
          <a:noFill/>
        </p:spPr>
        <p:txBody>
          <a:bodyPr wrap="square" rtlCol="0">
            <a:spAutoFit/>
          </a:bodyPr>
          <a:lstStyle/>
          <a:p>
            <a:r>
              <a:rPr lang="en-US" dirty="0" smtClean="0">
                <a:solidFill>
                  <a:srgbClr val="FF0000"/>
                </a:solidFill>
              </a:rPr>
              <a:t>Http request</a:t>
            </a:r>
            <a:endParaRPr lang="en-US" dirty="0">
              <a:solidFill>
                <a:srgbClr val="FF0000"/>
              </a:solidFill>
            </a:endParaRPr>
          </a:p>
        </p:txBody>
      </p:sp>
      <p:sp>
        <p:nvSpPr>
          <p:cNvPr id="21" name="TextBox 20"/>
          <p:cNvSpPr txBox="1"/>
          <p:nvPr/>
        </p:nvSpPr>
        <p:spPr>
          <a:xfrm>
            <a:off x="1905000" y="4343400"/>
            <a:ext cx="1524000" cy="369332"/>
          </a:xfrm>
          <a:prstGeom prst="rect">
            <a:avLst/>
          </a:prstGeom>
          <a:noFill/>
        </p:spPr>
        <p:txBody>
          <a:bodyPr wrap="square" rtlCol="0">
            <a:spAutoFit/>
          </a:bodyPr>
          <a:lstStyle/>
          <a:p>
            <a:r>
              <a:rPr lang="en-US" dirty="0" smtClean="0">
                <a:solidFill>
                  <a:srgbClr val="FF0000"/>
                </a:solidFill>
              </a:rPr>
              <a:t>Http response</a:t>
            </a:r>
            <a:endParaRPr lang="en-US" dirty="0">
              <a:solidFill>
                <a:srgbClr val="FF0000"/>
              </a:solidFill>
            </a:endParaRPr>
          </a:p>
        </p:txBody>
      </p:sp>
      <p:sp>
        <p:nvSpPr>
          <p:cNvPr id="26" name="Rectangle 25"/>
          <p:cNvSpPr/>
          <p:nvPr/>
        </p:nvSpPr>
        <p:spPr>
          <a:xfrm>
            <a:off x="685800" y="0"/>
            <a:ext cx="4412938"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Web Server’s Working</a:t>
            </a:r>
            <a:endParaRPr 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7" name="TextBox 26"/>
          <p:cNvSpPr txBox="1"/>
          <p:nvPr/>
        </p:nvSpPr>
        <p:spPr>
          <a:xfrm>
            <a:off x="838200" y="609600"/>
            <a:ext cx="8001000" cy="2862322"/>
          </a:xfrm>
          <a:prstGeom prst="rect">
            <a:avLst/>
          </a:prstGeom>
          <a:noFill/>
        </p:spPr>
        <p:txBody>
          <a:bodyPr wrap="square" rtlCol="0">
            <a:spAutoFit/>
          </a:bodyPr>
          <a:lstStyle/>
          <a:p>
            <a:r>
              <a:rPr lang="en-IN" sz="2000" dirty="0" smtClean="0">
                <a:solidFill>
                  <a:srgbClr val="FF0000"/>
                </a:solidFill>
                <a:latin typeface="Times New Roman" pitchFamily="18" charset="0"/>
                <a:cs typeface="Times New Roman" pitchFamily="18" charset="0"/>
              </a:rPr>
              <a:t>The web Server attached to the whole application works as like, We have a 24*7 on Server System at the Central Server like (Apache) when Client ask for a particular page the Web Server first finds is it a static web page or a dynamic if static the it directly return it to the asking Client machine or otherwise if dynamic page request it first invoke </a:t>
            </a:r>
            <a:r>
              <a:rPr lang="en-IN" sz="2000" dirty="0" smtClean="0">
                <a:solidFill>
                  <a:srgbClr val="FF0000"/>
                </a:solidFill>
              </a:rPr>
              <a:t>the apache server then with the help of it our web server make an equivalent static web page then this static web page is sent to the Client.</a:t>
            </a:r>
            <a:endParaRPr lang="en-US" sz="2000" dirty="0" smtClean="0">
              <a:solidFill>
                <a:srgbClr val="FF0000"/>
              </a:solidFill>
            </a:endParaRPr>
          </a:p>
          <a:p>
            <a:endParaRPr lang="en-US" sz="2000" dirty="0" smtClean="0">
              <a:solidFill>
                <a:srgbClr val="FF0000"/>
              </a:solidFill>
              <a:latin typeface="Times New Roman" pitchFamily="18" charset="0"/>
              <a:cs typeface="Times New Roman" pitchFamily="18" charset="0"/>
            </a:endParaRPr>
          </a:p>
          <a:p>
            <a:endParaRPr lang="en-US" sz="2000" dirty="0">
              <a:solidFill>
                <a:srgbClr val="FF0000"/>
              </a:solidFill>
              <a:latin typeface="Times New Roman" pitchFamily="18" charset="0"/>
              <a:cs typeface="Times New Roman" pitchFamily="18" charset="0"/>
            </a:endParaRPr>
          </a:p>
        </p:txBody>
      </p:sp>
      <p:cxnSp>
        <p:nvCxnSpPr>
          <p:cNvPr id="22" name="Straight Arrow Connector 21"/>
          <p:cNvCxnSpPr>
            <a:stCxn id="26656" idx="1"/>
          </p:cNvCxnSpPr>
          <p:nvPr/>
        </p:nvCxnSpPr>
        <p:spPr>
          <a:xfrm rot="16200000" flipV="1">
            <a:off x="2943261" y="4600540"/>
            <a:ext cx="1167325" cy="65304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4850863" y="4521739"/>
            <a:ext cx="1271076" cy="106679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pPr algn="l"/>
            <a:r>
              <a:rPr lang="en-US" sz="3200" dirty="0" smtClean="0">
                <a:solidFill>
                  <a:srgbClr val="FF0000"/>
                </a:solidFill>
              </a:rPr>
              <a:t>HTTP request message: general format</a:t>
            </a:r>
            <a:endParaRPr lang="en-US" sz="3200" dirty="0">
              <a:solidFill>
                <a:srgbClr val="FF0000"/>
              </a:solidFill>
            </a:endParaRPr>
          </a:p>
        </p:txBody>
      </p:sp>
      <p:grpSp>
        <p:nvGrpSpPr>
          <p:cNvPr id="3098" name="Group 26"/>
          <p:cNvGrpSpPr>
            <a:grpSpLocks/>
          </p:cNvGrpSpPr>
          <p:nvPr/>
        </p:nvGrpSpPr>
        <p:grpSpPr bwMode="auto">
          <a:xfrm>
            <a:off x="1295400" y="3352800"/>
            <a:ext cx="6629400" cy="3030537"/>
            <a:chOff x="1490" y="2090"/>
            <a:chExt cx="7703" cy="4772"/>
          </a:xfrm>
        </p:grpSpPr>
        <p:grpSp>
          <p:nvGrpSpPr>
            <p:cNvPr id="3099" name="Group 27"/>
            <p:cNvGrpSpPr>
              <a:grpSpLocks/>
            </p:cNvGrpSpPr>
            <p:nvPr/>
          </p:nvGrpSpPr>
          <p:grpSpPr bwMode="auto">
            <a:xfrm>
              <a:off x="1490" y="2090"/>
              <a:ext cx="7703" cy="4772"/>
              <a:chOff x="1490" y="6798"/>
              <a:chExt cx="7703" cy="4772"/>
            </a:xfrm>
          </p:grpSpPr>
          <p:sp>
            <p:nvSpPr>
              <p:cNvPr id="3100" name="Rectangle 28"/>
              <p:cNvSpPr>
                <a:spLocks noChangeArrowheads="1"/>
              </p:cNvSpPr>
              <p:nvPr/>
            </p:nvSpPr>
            <p:spPr bwMode="auto">
              <a:xfrm>
                <a:off x="1491" y="6798"/>
                <a:ext cx="7133" cy="55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300" b="1" i="0" u="none" strike="noStrike" cap="none" normalizeH="0" baseline="0" dirty="0" smtClean="0">
                    <a:ln>
                      <a:noFill/>
                    </a:ln>
                    <a:solidFill>
                      <a:srgbClr val="FF0000"/>
                    </a:solidFill>
                    <a:effectLst/>
                    <a:latin typeface="Calibri" pitchFamily="34" charset="0"/>
                    <a:cs typeface="Arial" pitchFamily="34" charset="0"/>
                  </a:rPr>
                  <a:t>Method                   sp	  URL  	            sp	version	                </a:t>
                </a:r>
                <a:r>
                  <a:rPr kumimoji="0" lang="en-US" sz="1300" b="1" i="0" u="none" strike="noStrike" cap="none" normalizeH="0" baseline="0" dirty="0" err="1" smtClean="0">
                    <a:ln>
                      <a:noFill/>
                    </a:ln>
                    <a:solidFill>
                      <a:srgbClr val="FF0000"/>
                    </a:solidFill>
                    <a:effectLst/>
                    <a:latin typeface="Calibri" pitchFamily="34" charset="0"/>
                    <a:cs typeface="Arial" pitchFamily="34" charset="0"/>
                  </a:rPr>
                  <a:t>cr</a:t>
                </a:r>
                <a:r>
                  <a:rPr kumimoji="0" lang="en-US" sz="1300" b="1" i="0" u="none" strike="noStrike" cap="none" normalizeH="0" baseline="0" dirty="0" smtClean="0">
                    <a:ln>
                      <a:noFill/>
                    </a:ln>
                    <a:solidFill>
                      <a:srgbClr val="FF0000"/>
                    </a:solidFill>
                    <a:effectLst/>
                    <a:latin typeface="Calibri" pitchFamily="34" charset="0"/>
                    <a:cs typeface="Arial" pitchFamily="34" charset="0"/>
                  </a:rPr>
                  <a:t>	      lf</a:t>
                </a:r>
                <a:endParaRPr kumimoji="0" lang="en-US" sz="1800" b="0" i="0" u="none" strike="noStrike" cap="none" normalizeH="0" baseline="0" dirty="0" smtClean="0">
                  <a:ln>
                    <a:noFill/>
                  </a:ln>
                  <a:solidFill>
                    <a:srgbClr val="FF0000"/>
                  </a:solidFill>
                  <a:effectLst/>
                  <a:latin typeface="Arial" pitchFamily="34" charset="0"/>
                  <a:cs typeface="Arial" pitchFamily="34" charset="0"/>
                </a:endParaRPr>
              </a:p>
            </p:txBody>
          </p:sp>
          <p:sp>
            <p:nvSpPr>
              <p:cNvPr id="3101" name="Rectangle 29"/>
              <p:cNvSpPr>
                <a:spLocks noChangeArrowheads="1"/>
              </p:cNvSpPr>
              <p:nvPr/>
            </p:nvSpPr>
            <p:spPr bwMode="auto">
              <a:xfrm>
                <a:off x="1490" y="7351"/>
                <a:ext cx="5794" cy="55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300" b="1" i="0" u="none" strike="noStrike" cap="none" normalizeH="0" baseline="0" dirty="0" smtClean="0">
                    <a:ln>
                      <a:noFill/>
                    </a:ln>
                    <a:solidFill>
                      <a:srgbClr val="FF0000"/>
                    </a:solidFill>
                    <a:effectLst/>
                    <a:latin typeface="Calibri" pitchFamily="34" charset="0"/>
                    <a:cs typeface="Arial" pitchFamily="34" charset="0"/>
                  </a:rPr>
                  <a:t>Header field name	            :	      value	        </a:t>
                </a:r>
                <a:r>
                  <a:rPr kumimoji="0" lang="en-US" sz="1300" b="1" i="0" u="none" strike="noStrike" cap="none" normalizeH="0" baseline="0" dirty="0" err="1" smtClean="0">
                    <a:ln>
                      <a:noFill/>
                    </a:ln>
                    <a:solidFill>
                      <a:srgbClr val="FF0000"/>
                    </a:solidFill>
                    <a:effectLst/>
                    <a:latin typeface="Calibri" pitchFamily="34" charset="0"/>
                    <a:cs typeface="Arial" pitchFamily="34" charset="0"/>
                  </a:rPr>
                  <a:t>cr</a:t>
                </a:r>
                <a:r>
                  <a:rPr kumimoji="0" lang="en-US" sz="1300" b="1" i="0" u="none" strike="noStrike" cap="none" normalizeH="0" baseline="0" dirty="0" smtClean="0">
                    <a:ln>
                      <a:noFill/>
                    </a:ln>
                    <a:solidFill>
                      <a:srgbClr val="FF0000"/>
                    </a:solidFill>
                    <a:effectLst/>
                    <a:latin typeface="Calibri" pitchFamily="34" charset="0"/>
                    <a:cs typeface="Arial" pitchFamily="34" charset="0"/>
                  </a:rPr>
                  <a:t>	  lf</a:t>
                </a:r>
                <a:endParaRPr kumimoji="0" lang="en-US" sz="1800" b="0" i="0" u="none" strike="noStrike" cap="none" normalizeH="0" baseline="0" dirty="0" smtClean="0">
                  <a:ln>
                    <a:noFill/>
                  </a:ln>
                  <a:solidFill>
                    <a:srgbClr val="FF0000"/>
                  </a:solidFill>
                  <a:effectLst/>
                  <a:latin typeface="Arial" pitchFamily="34" charset="0"/>
                  <a:cs typeface="Arial" pitchFamily="34" charset="0"/>
                </a:endParaRPr>
              </a:p>
            </p:txBody>
          </p:sp>
          <p:sp>
            <p:nvSpPr>
              <p:cNvPr id="3102" name="Rectangle 30"/>
              <p:cNvSpPr>
                <a:spLocks noChangeArrowheads="1"/>
              </p:cNvSpPr>
              <p:nvPr/>
            </p:nvSpPr>
            <p:spPr bwMode="auto">
              <a:xfrm>
                <a:off x="1490" y="8914"/>
                <a:ext cx="5794" cy="55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300" b="1" i="0" u="none" strike="noStrike" cap="none" normalizeH="0" baseline="0" dirty="0" smtClean="0">
                    <a:ln>
                      <a:noFill/>
                    </a:ln>
                    <a:solidFill>
                      <a:srgbClr val="FF0000"/>
                    </a:solidFill>
                    <a:effectLst/>
                    <a:latin typeface="Calibri" pitchFamily="34" charset="0"/>
                    <a:cs typeface="Arial" pitchFamily="34" charset="0"/>
                  </a:rPr>
                  <a:t>Header field name	             :         value</a:t>
                </a:r>
                <a:r>
                  <a:rPr kumimoji="0" lang="en-US" sz="1300" b="1" i="0" u="none" strike="noStrike" cap="none" normalizeH="0" baseline="0" dirty="0" smtClean="0">
                    <a:ln>
                      <a:noFill/>
                    </a:ln>
                    <a:solidFill>
                      <a:srgbClr val="FF0000"/>
                    </a:solidFill>
                    <a:effectLst/>
                    <a:latin typeface="Times New Roman" pitchFamily="18" charset="0"/>
                    <a:cs typeface="Arial" pitchFamily="34" charset="0"/>
                  </a:rPr>
                  <a:t>	</a:t>
                </a:r>
                <a:r>
                  <a:rPr kumimoji="0" lang="en-US" sz="1300" b="1" i="0" u="none" strike="noStrike" cap="none" normalizeH="0" baseline="0" dirty="0" smtClean="0">
                    <a:ln>
                      <a:noFill/>
                    </a:ln>
                    <a:solidFill>
                      <a:srgbClr val="FF0000"/>
                    </a:solidFill>
                    <a:effectLst/>
                    <a:latin typeface="Calibri" pitchFamily="34" charset="0"/>
                    <a:cs typeface="Arial" pitchFamily="34" charset="0"/>
                  </a:rPr>
                  <a:t>     </a:t>
                </a:r>
                <a:r>
                  <a:rPr kumimoji="0" lang="en-US" sz="1300" b="1" i="0" u="none" strike="noStrike" cap="none" normalizeH="0" baseline="0" dirty="0" err="1" smtClean="0">
                    <a:ln>
                      <a:noFill/>
                    </a:ln>
                    <a:solidFill>
                      <a:srgbClr val="FF0000"/>
                    </a:solidFill>
                    <a:effectLst/>
                    <a:latin typeface="Calibri" pitchFamily="34" charset="0"/>
                    <a:cs typeface="Arial" pitchFamily="34" charset="0"/>
                  </a:rPr>
                  <a:t>cr</a:t>
                </a:r>
                <a:r>
                  <a:rPr kumimoji="0" lang="en-US" sz="1300" b="1" i="0" u="none" strike="noStrike" cap="none" normalizeH="0" baseline="0" dirty="0" smtClean="0">
                    <a:ln>
                      <a:noFill/>
                    </a:ln>
                    <a:solidFill>
                      <a:srgbClr val="FF0000"/>
                    </a:solidFill>
                    <a:effectLst/>
                    <a:latin typeface="Calibri" pitchFamily="34" charset="0"/>
                    <a:cs typeface="Arial" pitchFamily="34" charset="0"/>
                  </a:rPr>
                  <a:t>              lf       </a:t>
                </a:r>
                <a:r>
                  <a:rPr kumimoji="0" lang="en-US" sz="1100" b="1" i="0" u="none" strike="noStrike" cap="none" normalizeH="0" baseline="0" dirty="0" smtClean="0">
                    <a:ln>
                      <a:noFill/>
                    </a:ln>
                    <a:solidFill>
                      <a:srgbClr val="FF0000"/>
                    </a:solidFill>
                    <a:effectLst/>
                    <a:latin typeface="Times New Roman" pitchFamily="18" charset="0"/>
                    <a:cs typeface="Arial" pitchFamily="34" charset="0"/>
                  </a:rPr>
                  <a:t>		</a:t>
                </a:r>
                <a:r>
                  <a:rPr kumimoji="0" lang="en-US" sz="1100" b="1" i="0" u="none" strike="noStrike" cap="none" normalizeH="0" baseline="0" dirty="0" smtClean="0">
                    <a:ln>
                      <a:noFill/>
                    </a:ln>
                    <a:solidFill>
                      <a:srgbClr val="FF0000"/>
                    </a:solidFill>
                    <a:effectLst/>
                    <a:latin typeface="Calibri" pitchFamily="34" charset="0"/>
                    <a:cs typeface="Arial" pitchFamily="34" charset="0"/>
                  </a:rPr>
                  <a:t>    </a:t>
                </a:r>
                <a:endParaRPr kumimoji="0" lang="en-US" sz="1800" b="0" i="0" u="none" strike="noStrike" cap="none" normalizeH="0" baseline="0" dirty="0" smtClean="0">
                  <a:ln>
                    <a:noFill/>
                  </a:ln>
                  <a:solidFill>
                    <a:srgbClr val="FF0000"/>
                  </a:solidFill>
                  <a:effectLst/>
                  <a:latin typeface="Arial" pitchFamily="34" charset="0"/>
                  <a:cs typeface="Arial" pitchFamily="34" charset="0"/>
                </a:endParaRPr>
              </a:p>
            </p:txBody>
          </p:sp>
          <p:sp>
            <p:nvSpPr>
              <p:cNvPr id="3103" name="Rectangle 31"/>
              <p:cNvSpPr>
                <a:spLocks noChangeArrowheads="1"/>
              </p:cNvSpPr>
              <p:nvPr/>
            </p:nvSpPr>
            <p:spPr bwMode="auto">
              <a:xfrm>
                <a:off x="1490" y="10018"/>
                <a:ext cx="7703" cy="155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rgbClr val="FF0000"/>
                    </a:solidFill>
                    <a:effectLst/>
                    <a:latin typeface="Calibri" pitchFamily="34" charset="0"/>
                    <a:cs typeface="Arial" pitchFamily="34" charset="0"/>
                  </a:rPr>
                  <a:t>                   </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rgbClr val="FF0000"/>
                    </a:solidFill>
                    <a:effectLst/>
                    <a:latin typeface="Calibri" pitchFamily="34" charset="0"/>
                    <a:cs typeface="Arial" pitchFamily="34" charset="0"/>
                  </a:rPr>
                  <a:t>			</a:t>
                </a:r>
                <a:r>
                  <a:rPr kumimoji="0" lang="en-US" sz="1300" b="1" i="0" u="none" strike="noStrike" cap="none" normalizeH="0" baseline="0" dirty="0" smtClean="0">
                    <a:ln>
                      <a:noFill/>
                    </a:ln>
                    <a:solidFill>
                      <a:srgbClr val="FF0000"/>
                    </a:solidFill>
                    <a:effectLst/>
                    <a:latin typeface="Calibri" pitchFamily="34" charset="0"/>
                    <a:cs typeface="Arial" pitchFamily="34" charset="0"/>
                  </a:rPr>
                  <a:t>Entity Body</a:t>
                </a:r>
                <a:endParaRPr kumimoji="0" lang="en-US" sz="1800" b="0" i="0" u="none" strike="noStrike" cap="none" normalizeH="0" baseline="0" dirty="0" smtClean="0">
                  <a:ln>
                    <a:noFill/>
                  </a:ln>
                  <a:solidFill>
                    <a:srgbClr val="FF0000"/>
                  </a:solidFill>
                  <a:effectLst/>
                  <a:latin typeface="Arial" pitchFamily="34" charset="0"/>
                  <a:cs typeface="Arial" pitchFamily="34" charset="0"/>
                </a:endParaRPr>
              </a:p>
            </p:txBody>
          </p:sp>
          <p:cxnSp>
            <p:nvCxnSpPr>
              <p:cNvPr id="3104" name="AutoShape 32"/>
              <p:cNvCxnSpPr>
                <a:cxnSpLocks noChangeShapeType="1"/>
              </p:cNvCxnSpPr>
              <p:nvPr/>
            </p:nvCxnSpPr>
            <p:spPr bwMode="auto">
              <a:xfrm>
                <a:off x="1490" y="6798"/>
                <a:ext cx="1" cy="4772"/>
              </a:xfrm>
              <a:prstGeom prst="straightConnector1">
                <a:avLst/>
              </a:prstGeom>
              <a:noFill/>
              <a:ln w="9525">
                <a:solidFill>
                  <a:srgbClr val="FF0000"/>
                </a:solidFill>
                <a:round/>
                <a:headEnd/>
                <a:tailEnd/>
              </a:ln>
            </p:spPr>
          </p:cxnSp>
          <p:cxnSp>
            <p:nvCxnSpPr>
              <p:cNvPr id="3105" name="AutoShape 33"/>
              <p:cNvCxnSpPr>
                <a:cxnSpLocks noChangeShapeType="1"/>
              </p:cNvCxnSpPr>
              <p:nvPr/>
            </p:nvCxnSpPr>
            <p:spPr bwMode="auto">
              <a:xfrm>
                <a:off x="2932" y="6798"/>
                <a:ext cx="0" cy="553"/>
              </a:xfrm>
              <a:prstGeom prst="straightConnector1">
                <a:avLst/>
              </a:prstGeom>
              <a:noFill/>
              <a:ln w="9525">
                <a:solidFill>
                  <a:srgbClr val="000000"/>
                </a:solidFill>
                <a:round/>
                <a:headEnd/>
                <a:tailEnd/>
              </a:ln>
            </p:spPr>
          </p:cxnSp>
          <p:cxnSp>
            <p:nvCxnSpPr>
              <p:cNvPr id="3106" name="AutoShape 34"/>
              <p:cNvCxnSpPr>
                <a:cxnSpLocks noChangeShapeType="1"/>
              </p:cNvCxnSpPr>
              <p:nvPr/>
            </p:nvCxnSpPr>
            <p:spPr bwMode="auto">
              <a:xfrm flipH="1">
                <a:off x="3516" y="6798"/>
                <a:ext cx="17" cy="553"/>
              </a:xfrm>
              <a:prstGeom prst="straightConnector1">
                <a:avLst/>
              </a:prstGeom>
              <a:noFill/>
              <a:ln w="9525">
                <a:solidFill>
                  <a:srgbClr val="000000"/>
                </a:solidFill>
                <a:round/>
                <a:headEnd/>
                <a:tailEnd/>
              </a:ln>
            </p:spPr>
          </p:cxnSp>
          <p:cxnSp>
            <p:nvCxnSpPr>
              <p:cNvPr id="3107" name="AutoShape 35"/>
              <p:cNvCxnSpPr>
                <a:cxnSpLocks noChangeShapeType="1"/>
              </p:cNvCxnSpPr>
              <p:nvPr/>
            </p:nvCxnSpPr>
            <p:spPr bwMode="auto">
              <a:xfrm flipH="1">
                <a:off x="5123" y="6798"/>
                <a:ext cx="17" cy="553"/>
              </a:xfrm>
              <a:prstGeom prst="straightConnector1">
                <a:avLst/>
              </a:prstGeom>
              <a:noFill/>
              <a:ln w="9525">
                <a:solidFill>
                  <a:srgbClr val="000000"/>
                </a:solidFill>
                <a:round/>
                <a:headEnd/>
                <a:tailEnd/>
              </a:ln>
            </p:spPr>
          </p:cxnSp>
          <p:cxnSp>
            <p:nvCxnSpPr>
              <p:cNvPr id="3108" name="AutoShape 36"/>
              <p:cNvCxnSpPr>
                <a:cxnSpLocks noChangeShapeType="1"/>
              </p:cNvCxnSpPr>
              <p:nvPr/>
            </p:nvCxnSpPr>
            <p:spPr bwMode="auto">
              <a:xfrm flipH="1">
                <a:off x="5643" y="6798"/>
                <a:ext cx="17" cy="553"/>
              </a:xfrm>
              <a:prstGeom prst="straightConnector1">
                <a:avLst/>
              </a:prstGeom>
              <a:noFill/>
              <a:ln w="9525">
                <a:solidFill>
                  <a:srgbClr val="000000"/>
                </a:solidFill>
                <a:round/>
                <a:headEnd/>
                <a:tailEnd/>
              </a:ln>
            </p:spPr>
          </p:cxnSp>
          <p:cxnSp>
            <p:nvCxnSpPr>
              <p:cNvPr id="3109" name="AutoShape 37"/>
              <p:cNvCxnSpPr>
                <a:cxnSpLocks noChangeShapeType="1"/>
              </p:cNvCxnSpPr>
              <p:nvPr/>
            </p:nvCxnSpPr>
            <p:spPr bwMode="auto">
              <a:xfrm flipH="1">
                <a:off x="8037" y="6798"/>
                <a:ext cx="17" cy="553"/>
              </a:xfrm>
              <a:prstGeom prst="straightConnector1">
                <a:avLst/>
              </a:prstGeom>
              <a:noFill/>
              <a:ln w="9525">
                <a:solidFill>
                  <a:srgbClr val="000000"/>
                </a:solidFill>
                <a:round/>
                <a:headEnd/>
                <a:tailEnd/>
              </a:ln>
            </p:spPr>
          </p:cxnSp>
          <p:cxnSp>
            <p:nvCxnSpPr>
              <p:cNvPr id="3110" name="AutoShape 38"/>
              <p:cNvCxnSpPr>
                <a:cxnSpLocks noChangeShapeType="1"/>
              </p:cNvCxnSpPr>
              <p:nvPr/>
            </p:nvCxnSpPr>
            <p:spPr bwMode="auto">
              <a:xfrm flipH="1">
                <a:off x="7468" y="6798"/>
                <a:ext cx="17" cy="553"/>
              </a:xfrm>
              <a:prstGeom prst="straightConnector1">
                <a:avLst/>
              </a:prstGeom>
              <a:noFill/>
              <a:ln w="9525">
                <a:solidFill>
                  <a:srgbClr val="000000"/>
                </a:solidFill>
                <a:round/>
                <a:headEnd/>
                <a:tailEnd/>
              </a:ln>
            </p:spPr>
          </p:cxnSp>
          <p:cxnSp>
            <p:nvCxnSpPr>
              <p:cNvPr id="3111" name="AutoShape 39"/>
              <p:cNvCxnSpPr>
                <a:cxnSpLocks noChangeShapeType="1"/>
              </p:cNvCxnSpPr>
              <p:nvPr/>
            </p:nvCxnSpPr>
            <p:spPr bwMode="auto">
              <a:xfrm>
                <a:off x="4153" y="8914"/>
                <a:ext cx="0" cy="553"/>
              </a:xfrm>
              <a:prstGeom prst="straightConnector1">
                <a:avLst/>
              </a:prstGeom>
              <a:noFill/>
              <a:ln w="9525">
                <a:solidFill>
                  <a:srgbClr val="000000"/>
                </a:solidFill>
                <a:round/>
                <a:headEnd/>
                <a:tailEnd/>
              </a:ln>
            </p:spPr>
          </p:cxnSp>
          <p:cxnSp>
            <p:nvCxnSpPr>
              <p:cNvPr id="3112" name="AutoShape 40"/>
              <p:cNvCxnSpPr>
                <a:cxnSpLocks noChangeShapeType="1"/>
              </p:cNvCxnSpPr>
              <p:nvPr/>
            </p:nvCxnSpPr>
            <p:spPr bwMode="auto">
              <a:xfrm flipH="1">
                <a:off x="4153" y="7351"/>
                <a:ext cx="17" cy="553"/>
              </a:xfrm>
              <a:prstGeom prst="straightConnector1">
                <a:avLst/>
              </a:prstGeom>
              <a:noFill/>
              <a:ln w="9525">
                <a:solidFill>
                  <a:srgbClr val="000000"/>
                </a:solidFill>
                <a:round/>
                <a:headEnd/>
                <a:tailEnd/>
              </a:ln>
            </p:spPr>
          </p:cxnSp>
          <p:cxnSp>
            <p:nvCxnSpPr>
              <p:cNvPr id="3113" name="AutoShape 41"/>
              <p:cNvCxnSpPr>
                <a:cxnSpLocks noChangeShapeType="1"/>
              </p:cNvCxnSpPr>
              <p:nvPr/>
            </p:nvCxnSpPr>
            <p:spPr bwMode="auto">
              <a:xfrm flipH="1">
                <a:off x="6647" y="7351"/>
                <a:ext cx="17" cy="553"/>
              </a:xfrm>
              <a:prstGeom prst="straightConnector1">
                <a:avLst/>
              </a:prstGeom>
              <a:noFill/>
              <a:ln w="9525">
                <a:solidFill>
                  <a:srgbClr val="000000"/>
                </a:solidFill>
                <a:round/>
                <a:headEnd/>
                <a:tailEnd/>
              </a:ln>
            </p:spPr>
          </p:cxnSp>
          <p:cxnSp>
            <p:nvCxnSpPr>
              <p:cNvPr id="3114" name="AutoShape 42"/>
              <p:cNvCxnSpPr>
                <a:cxnSpLocks noChangeShapeType="1"/>
              </p:cNvCxnSpPr>
              <p:nvPr/>
            </p:nvCxnSpPr>
            <p:spPr bwMode="auto">
              <a:xfrm flipH="1">
                <a:off x="6045" y="7351"/>
                <a:ext cx="17" cy="553"/>
              </a:xfrm>
              <a:prstGeom prst="straightConnector1">
                <a:avLst/>
              </a:prstGeom>
              <a:noFill/>
              <a:ln w="9525">
                <a:solidFill>
                  <a:srgbClr val="000000"/>
                </a:solidFill>
                <a:round/>
                <a:headEnd/>
                <a:tailEnd/>
              </a:ln>
            </p:spPr>
          </p:cxnSp>
          <p:cxnSp>
            <p:nvCxnSpPr>
              <p:cNvPr id="3115" name="AutoShape 43"/>
              <p:cNvCxnSpPr>
                <a:cxnSpLocks noChangeShapeType="1"/>
              </p:cNvCxnSpPr>
              <p:nvPr/>
            </p:nvCxnSpPr>
            <p:spPr bwMode="auto">
              <a:xfrm>
                <a:off x="6045" y="8914"/>
                <a:ext cx="0" cy="553"/>
              </a:xfrm>
              <a:prstGeom prst="straightConnector1">
                <a:avLst/>
              </a:prstGeom>
              <a:noFill/>
              <a:ln w="9525">
                <a:solidFill>
                  <a:srgbClr val="000000"/>
                </a:solidFill>
                <a:round/>
                <a:headEnd/>
                <a:tailEnd/>
              </a:ln>
            </p:spPr>
          </p:cxnSp>
          <p:cxnSp>
            <p:nvCxnSpPr>
              <p:cNvPr id="3116" name="AutoShape 44"/>
              <p:cNvCxnSpPr>
                <a:cxnSpLocks noChangeShapeType="1"/>
              </p:cNvCxnSpPr>
              <p:nvPr/>
            </p:nvCxnSpPr>
            <p:spPr bwMode="auto">
              <a:xfrm>
                <a:off x="6664" y="8914"/>
                <a:ext cx="0" cy="553"/>
              </a:xfrm>
              <a:prstGeom prst="straightConnector1">
                <a:avLst/>
              </a:prstGeom>
              <a:noFill/>
              <a:ln w="9525">
                <a:solidFill>
                  <a:srgbClr val="000000"/>
                </a:solidFill>
                <a:round/>
                <a:headEnd/>
                <a:tailEnd/>
              </a:ln>
            </p:spPr>
          </p:cxnSp>
          <p:cxnSp>
            <p:nvCxnSpPr>
              <p:cNvPr id="3117" name="AutoShape 45"/>
              <p:cNvCxnSpPr>
                <a:cxnSpLocks noChangeShapeType="1"/>
              </p:cNvCxnSpPr>
              <p:nvPr/>
            </p:nvCxnSpPr>
            <p:spPr bwMode="auto">
              <a:xfrm>
                <a:off x="4437" y="8914"/>
                <a:ext cx="0" cy="553"/>
              </a:xfrm>
              <a:prstGeom prst="straightConnector1">
                <a:avLst/>
              </a:prstGeom>
              <a:noFill/>
              <a:ln w="9525">
                <a:solidFill>
                  <a:srgbClr val="000000"/>
                </a:solidFill>
                <a:round/>
                <a:headEnd/>
                <a:tailEnd/>
              </a:ln>
            </p:spPr>
          </p:cxnSp>
          <p:cxnSp>
            <p:nvCxnSpPr>
              <p:cNvPr id="3118" name="AutoShape 46"/>
              <p:cNvCxnSpPr>
                <a:cxnSpLocks noChangeShapeType="1"/>
              </p:cNvCxnSpPr>
              <p:nvPr/>
            </p:nvCxnSpPr>
            <p:spPr bwMode="auto">
              <a:xfrm>
                <a:off x="7284" y="7904"/>
                <a:ext cx="0" cy="1010"/>
              </a:xfrm>
              <a:prstGeom prst="straightConnector1">
                <a:avLst/>
              </a:prstGeom>
              <a:noFill/>
              <a:ln w="9525">
                <a:solidFill>
                  <a:srgbClr val="FF0000"/>
                </a:solidFill>
                <a:round/>
                <a:headEnd/>
                <a:tailEnd/>
              </a:ln>
            </p:spPr>
          </p:cxnSp>
          <p:sp>
            <p:nvSpPr>
              <p:cNvPr id="3119" name="Rectangle 47"/>
              <p:cNvSpPr>
                <a:spLocks noChangeArrowheads="1"/>
              </p:cNvSpPr>
              <p:nvPr/>
            </p:nvSpPr>
            <p:spPr bwMode="auto">
              <a:xfrm>
                <a:off x="1490" y="9465"/>
                <a:ext cx="1105" cy="55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300" b="1" i="0" u="none" strike="noStrike" cap="none" normalizeH="0" baseline="0" dirty="0" smtClean="0">
                    <a:ln>
                      <a:noFill/>
                    </a:ln>
                    <a:solidFill>
                      <a:srgbClr val="FF0000"/>
                    </a:solidFill>
                    <a:effectLst/>
                    <a:latin typeface="Calibri" pitchFamily="34" charset="0"/>
                    <a:cs typeface="Arial" pitchFamily="34" charset="0"/>
                  </a:rPr>
                  <a:t>Cr         lf</a:t>
                </a:r>
                <a:endParaRPr kumimoji="0" lang="en-US" sz="1800" b="0" i="0" u="none" strike="noStrike" cap="none" normalizeH="0" baseline="0" dirty="0" smtClean="0">
                  <a:ln>
                    <a:noFill/>
                  </a:ln>
                  <a:solidFill>
                    <a:srgbClr val="FF0000"/>
                  </a:solidFill>
                  <a:effectLst/>
                  <a:latin typeface="Arial" pitchFamily="34" charset="0"/>
                  <a:cs typeface="Arial" pitchFamily="34" charset="0"/>
                </a:endParaRPr>
              </a:p>
            </p:txBody>
          </p:sp>
          <p:cxnSp>
            <p:nvCxnSpPr>
              <p:cNvPr id="3120" name="AutoShape 48"/>
              <p:cNvCxnSpPr>
                <a:cxnSpLocks noChangeShapeType="1"/>
              </p:cNvCxnSpPr>
              <p:nvPr/>
            </p:nvCxnSpPr>
            <p:spPr bwMode="auto">
              <a:xfrm flipH="1">
                <a:off x="2026" y="9465"/>
                <a:ext cx="17" cy="553"/>
              </a:xfrm>
              <a:prstGeom prst="straightConnector1">
                <a:avLst/>
              </a:prstGeom>
              <a:noFill/>
              <a:ln w="9525">
                <a:solidFill>
                  <a:srgbClr val="000000"/>
                </a:solidFill>
                <a:round/>
                <a:headEnd/>
                <a:tailEnd/>
              </a:ln>
            </p:spPr>
          </p:cxnSp>
        </p:grpSp>
        <p:cxnSp>
          <p:nvCxnSpPr>
            <p:cNvPr id="3121" name="AutoShape 49"/>
            <p:cNvCxnSpPr>
              <a:cxnSpLocks noChangeShapeType="1"/>
            </p:cNvCxnSpPr>
            <p:nvPr/>
          </p:nvCxnSpPr>
          <p:spPr bwMode="auto">
            <a:xfrm>
              <a:off x="4437" y="2643"/>
              <a:ext cx="0" cy="553"/>
            </a:xfrm>
            <a:prstGeom prst="straightConnector1">
              <a:avLst/>
            </a:prstGeom>
            <a:noFill/>
            <a:ln w="9525">
              <a:solidFill>
                <a:srgbClr val="000000"/>
              </a:solidFill>
              <a:round/>
              <a:headEnd/>
              <a:tailEnd/>
            </a:ln>
          </p:spPr>
        </p:cxnSp>
      </p:grpSp>
      <p:sp>
        <p:nvSpPr>
          <p:cNvPr id="51" name="TextBox 50"/>
          <p:cNvSpPr txBox="1"/>
          <p:nvPr/>
        </p:nvSpPr>
        <p:spPr>
          <a:xfrm>
            <a:off x="1981200" y="1371600"/>
            <a:ext cx="4876800" cy="1877437"/>
          </a:xfrm>
          <a:prstGeom prst="rect">
            <a:avLst/>
          </a:prstGeom>
          <a:noFill/>
        </p:spPr>
        <p:txBody>
          <a:bodyPr wrap="square" rtlCol="0">
            <a:spAutoFit/>
          </a:bodyPr>
          <a:lstStyle/>
          <a:p>
            <a:r>
              <a:rPr lang="en-IN" sz="1600" dirty="0" smtClean="0">
                <a:solidFill>
                  <a:srgbClr val="FF0000"/>
                </a:solidFill>
                <a:latin typeface="Times New Roman" pitchFamily="18" charset="0"/>
                <a:cs typeface="Times New Roman" pitchFamily="18" charset="0"/>
              </a:rPr>
              <a:t>Request       =		  Request-Line              </a:t>
            </a:r>
            <a:endParaRPr lang="en-US" sz="1600" dirty="0" smtClean="0">
              <a:solidFill>
                <a:srgbClr val="FF0000"/>
              </a:solidFill>
              <a:latin typeface="Times New Roman" pitchFamily="18" charset="0"/>
              <a:cs typeface="Times New Roman" pitchFamily="18" charset="0"/>
            </a:endParaRPr>
          </a:p>
          <a:p>
            <a:r>
              <a:rPr lang="en-IN" sz="1600" dirty="0" smtClean="0">
                <a:solidFill>
                  <a:srgbClr val="FF0000"/>
                </a:solidFill>
                <a:latin typeface="Times New Roman" pitchFamily="18" charset="0"/>
                <a:cs typeface="Times New Roman" pitchFamily="18" charset="0"/>
              </a:rPr>
              <a:t>                         	                         *( general-header         </a:t>
            </a:r>
            <a:endParaRPr lang="en-US" sz="1600" dirty="0" smtClean="0">
              <a:solidFill>
                <a:srgbClr val="FF0000"/>
              </a:solidFill>
              <a:latin typeface="Times New Roman" pitchFamily="18" charset="0"/>
              <a:cs typeface="Times New Roman" pitchFamily="18" charset="0"/>
            </a:endParaRPr>
          </a:p>
          <a:p>
            <a:r>
              <a:rPr lang="en-IN" sz="1600" dirty="0" smtClean="0">
                <a:solidFill>
                  <a:srgbClr val="FF0000"/>
                </a:solidFill>
                <a:latin typeface="Times New Roman" pitchFamily="18" charset="0"/>
                <a:cs typeface="Times New Roman" pitchFamily="18" charset="0"/>
              </a:rPr>
              <a:t>                           		 | request-header         </a:t>
            </a:r>
            <a:endParaRPr lang="en-US" sz="1600" dirty="0" smtClean="0">
              <a:solidFill>
                <a:srgbClr val="FF0000"/>
              </a:solidFill>
              <a:latin typeface="Times New Roman" pitchFamily="18" charset="0"/>
              <a:cs typeface="Times New Roman" pitchFamily="18" charset="0"/>
            </a:endParaRPr>
          </a:p>
          <a:p>
            <a:r>
              <a:rPr lang="en-IN" sz="1600" dirty="0" smtClean="0">
                <a:solidFill>
                  <a:srgbClr val="FF0000"/>
                </a:solidFill>
                <a:latin typeface="Times New Roman" pitchFamily="18" charset="0"/>
                <a:cs typeface="Times New Roman" pitchFamily="18" charset="0"/>
              </a:rPr>
              <a:t>                          		| entity-header )        </a:t>
            </a:r>
            <a:endParaRPr lang="en-US" sz="1600" dirty="0" smtClean="0">
              <a:solidFill>
                <a:srgbClr val="FF0000"/>
              </a:solidFill>
              <a:latin typeface="Times New Roman" pitchFamily="18" charset="0"/>
              <a:cs typeface="Times New Roman" pitchFamily="18" charset="0"/>
            </a:endParaRPr>
          </a:p>
          <a:p>
            <a:r>
              <a:rPr lang="en-IN" sz="1600" dirty="0" smtClean="0">
                <a:solidFill>
                  <a:srgbClr val="FF0000"/>
                </a:solidFill>
                <a:latin typeface="Times New Roman" pitchFamily="18" charset="0"/>
                <a:cs typeface="Times New Roman" pitchFamily="18" charset="0"/>
              </a:rPr>
              <a:t>                          			   CRLF</a:t>
            </a:r>
            <a:endParaRPr lang="en-US" sz="1600" dirty="0" smtClean="0">
              <a:solidFill>
                <a:srgbClr val="FF0000"/>
              </a:solidFill>
              <a:latin typeface="Times New Roman" pitchFamily="18" charset="0"/>
              <a:cs typeface="Times New Roman" pitchFamily="18" charset="0"/>
            </a:endParaRPr>
          </a:p>
          <a:p>
            <a:r>
              <a:rPr lang="en-IN" sz="1600" dirty="0" smtClean="0">
                <a:solidFill>
                  <a:srgbClr val="FF0000"/>
                </a:solidFill>
                <a:latin typeface="Times New Roman" pitchFamily="18" charset="0"/>
                <a:cs typeface="Times New Roman" pitchFamily="18" charset="0"/>
              </a:rPr>
              <a:t>          			[ message-body ]   </a:t>
            </a:r>
            <a:endParaRPr lang="en-US" sz="1600" dirty="0" smtClean="0">
              <a:solidFill>
                <a:srgbClr val="FF0000"/>
              </a:solidFill>
              <a:latin typeface="Times New Roman" pitchFamily="18" charset="0"/>
              <a:cs typeface="Times New Roman" pitchFamily="18" charset="0"/>
            </a:endParaRPr>
          </a:p>
          <a:p>
            <a:endParaRPr lang="en-US" sz="16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HTTP request message</a:t>
            </a:r>
            <a:endParaRPr lang="en-US" dirty="0">
              <a:solidFill>
                <a:srgbClr val="FF0000"/>
              </a:solidFill>
            </a:endParaRPr>
          </a:p>
        </p:txBody>
      </p:sp>
      <p:sp>
        <p:nvSpPr>
          <p:cNvPr id="3" name="Text Box 4"/>
          <p:cNvSpPr txBox="1">
            <a:spLocks noChangeArrowheads="1"/>
          </p:cNvSpPr>
          <p:nvPr/>
        </p:nvSpPr>
        <p:spPr bwMode="auto">
          <a:xfrm>
            <a:off x="2971800" y="2819400"/>
            <a:ext cx="3953518" cy="2185214"/>
          </a:xfrm>
          <a:prstGeom prst="rect">
            <a:avLst/>
          </a:prstGeom>
          <a:noFill/>
          <a:ln w="9525">
            <a:noFill/>
            <a:miter lim="800000"/>
            <a:headEnd/>
            <a:tailEnd/>
          </a:ln>
        </p:spPr>
        <p:txBody>
          <a:bodyPr wrap="none">
            <a:spAutoFit/>
          </a:bodyPr>
          <a:lstStyle/>
          <a:p>
            <a:pPr>
              <a:spcBef>
                <a:spcPct val="0"/>
              </a:spcBef>
              <a:buClrTx/>
              <a:buSzTx/>
              <a:buFontTx/>
              <a:buNone/>
            </a:pPr>
            <a:r>
              <a:rPr lang="en-US" sz="2000" b="1" dirty="0">
                <a:solidFill>
                  <a:srgbClr val="FF0000"/>
                </a:solidFill>
                <a:latin typeface="Times New Roman" pitchFamily="18" charset="0"/>
                <a:cs typeface="Times New Roman" pitchFamily="18" charset="0"/>
              </a:rPr>
              <a:t>GET </a:t>
            </a:r>
            <a:r>
              <a:rPr lang="en-US" sz="2000" b="1" dirty="0" smtClean="0">
                <a:solidFill>
                  <a:srgbClr val="FF0000"/>
                </a:solidFill>
                <a:latin typeface="Times New Roman" pitchFamily="18" charset="0"/>
                <a:cs typeface="Times New Roman" pitchFamily="18" charset="0"/>
              </a:rPr>
              <a:t>/M.B.M/page.html </a:t>
            </a:r>
            <a:r>
              <a:rPr lang="en-US" sz="2000" b="1" dirty="0">
                <a:solidFill>
                  <a:srgbClr val="FF0000"/>
                </a:solidFill>
                <a:latin typeface="Times New Roman" pitchFamily="18" charset="0"/>
                <a:cs typeface="Times New Roman" pitchFamily="18" charset="0"/>
              </a:rPr>
              <a:t>HTTP/1.1</a:t>
            </a:r>
          </a:p>
          <a:p>
            <a:pPr>
              <a:spcBef>
                <a:spcPct val="0"/>
              </a:spcBef>
              <a:buClrTx/>
              <a:buSzTx/>
              <a:buFontTx/>
              <a:buNone/>
            </a:pPr>
            <a:r>
              <a:rPr lang="en-US" sz="2000" b="1" dirty="0">
                <a:solidFill>
                  <a:srgbClr val="FF0000"/>
                </a:solidFill>
                <a:latin typeface="Times New Roman" pitchFamily="18" charset="0"/>
                <a:cs typeface="Times New Roman" pitchFamily="18" charset="0"/>
              </a:rPr>
              <a:t>Host: </a:t>
            </a:r>
            <a:r>
              <a:rPr lang="en-US" sz="2000" b="1" dirty="0" smtClean="0">
                <a:solidFill>
                  <a:srgbClr val="FF0000"/>
                </a:solidFill>
                <a:latin typeface="Times New Roman" pitchFamily="18" charset="0"/>
                <a:cs typeface="Times New Roman" pitchFamily="18" charset="0"/>
              </a:rPr>
              <a:t>www.mbmengg.edu </a:t>
            </a:r>
            <a:endParaRPr lang="en-US" sz="2000" b="1" dirty="0">
              <a:solidFill>
                <a:srgbClr val="FF0000"/>
              </a:solidFill>
              <a:latin typeface="Times New Roman" pitchFamily="18" charset="0"/>
              <a:cs typeface="Times New Roman" pitchFamily="18" charset="0"/>
            </a:endParaRPr>
          </a:p>
          <a:p>
            <a:pPr>
              <a:spcBef>
                <a:spcPct val="0"/>
              </a:spcBef>
              <a:buClrTx/>
              <a:buSzTx/>
              <a:buFontTx/>
              <a:buNone/>
            </a:pPr>
            <a:r>
              <a:rPr lang="en-US" sz="2000" b="1" dirty="0">
                <a:solidFill>
                  <a:srgbClr val="FF0000"/>
                </a:solidFill>
                <a:latin typeface="Times New Roman" pitchFamily="18" charset="0"/>
                <a:cs typeface="Times New Roman" pitchFamily="18" charset="0"/>
              </a:rPr>
              <a:t>User-agent: Mozilla/4.0</a:t>
            </a:r>
          </a:p>
          <a:p>
            <a:pPr>
              <a:spcBef>
                <a:spcPct val="0"/>
              </a:spcBef>
              <a:buClrTx/>
              <a:buSzTx/>
              <a:buFontTx/>
              <a:buNone/>
            </a:pPr>
            <a:r>
              <a:rPr lang="en-US" sz="2000" b="1" dirty="0">
                <a:solidFill>
                  <a:srgbClr val="FF0000"/>
                </a:solidFill>
                <a:latin typeface="Times New Roman" pitchFamily="18" charset="0"/>
                <a:cs typeface="Times New Roman" pitchFamily="18" charset="0"/>
              </a:rPr>
              <a:t>Connection: close </a:t>
            </a:r>
          </a:p>
          <a:p>
            <a:pPr>
              <a:spcBef>
                <a:spcPct val="0"/>
              </a:spcBef>
              <a:buClrTx/>
              <a:buSzTx/>
              <a:buFontTx/>
              <a:buNone/>
            </a:pPr>
            <a:r>
              <a:rPr lang="en-US" sz="2000" b="1" dirty="0" smtClean="0">
                <a:solidFill>
                  <a:srgbClr val="FF0000"/>
                </a:solidFill>
                <a:latin typeface="Times New Roman" pitchFamily="18" charset="0"/>
                <a:cs typeface="Times New Roman" pitchFamily="18" charset="0"/>
              </a:rPr>
              <a:t>Accept-language :</a:t>
            </a:r>
            <a:r>
              <a:rPr lang="en-US" sz="2000" b="1" dirty="0" err="1">
                <a:solidFill>
                  <a:srgbClr val="FF0000"/>
                </a:solidFill>
                <a:latin typeface="Times New Roman" pitchFamily="18" charset="0"/>
                <a:cs typeface="Times New Roman" pitchFamily="18" charset="0"/>
              </a:rPr>
              <a:t>fr</a:t>
            </a:r>
            <a:r>
              <a:rPr lang="en-US" sz="2000" b="1" dirty="0">
                <a:solidFill>
                  <a:srgbClr val="FF0000"/>
                </a:solidFill>
                <a:latin typeface="Times New Roman" pitchFamily="18" charset="0"/>
                <a:cs typeface="Times New Roman" pitchFamily="18" charset="0"/>
              </a:rPr>
              <a:t> </a:t>
            </a:r>
          </a:p>
          <a:p>
            <a:pPr>
              <a:spcBef>
                <a:spcPct val="0"/>
              </a:spcBef>
              <a:buClrTx/>
              <a:buSzTx/>
              <a:buFontTx/>
              <a:buNone/>
            </a:pPr>
            <a:endParaRPr lang="en-US" dirty="0">
              <a:solidFill>
                <a:srgbClr val="FF0000"/>
              </a:solidFill>
              <a:latin typeface="Times New Roman" pitchFamily="18" charset="0"/>
              <a:cs typeface="Times New Roman" pitchFamily="18" charset="0"/>
            </a:endParaRPr>
          </a:p>
          <a:p>
            <a:pPr>
              <a:spcBef>
                <a:spcPct val="0"/>
              </a:spcBef>
              <a:buClrTx/>
              <a:buSzTx/>
              <a:buFontTx/>
              <a:buNone/>
            </a:pPr>
            <a:r>
              <a:rPr lang="en-US" dirty="0" smtClean="0">
                <a:solidFill>
                  <a:srgbClr val="FF0000"/>
                </a:solidFill>
                <a:latin typeface="Times New Roman" pitchFamily="18" charset="0"/>
                <a:cs typeface="Times New Roman" pitchFamily="18" charset="0"/>
              </a:rPr>
              <a:t>(extra carriage return , line feed</a:t>
            </a:r>
            <a:endParaRPr lang="en-US" dirty="0">
              <a:solidFill>
                <a:srgbClr val="FF0000"/>
              </a:solidFill>
              <a:latin typeface="Times New Roman" pitchFamily="18" charset="0"/>
              <a:cs typeface="Times New Roman" pitchFamily="18" charset="0"/>
            </a:endParaRPr>
          </a:p>
        </p:txBody>
      </p:sp>
      <p:sp>
        <p:nvSpPr>
          <p:cNvPr id="4" name="Text Box 5"/>
          <p:cNvSpPr txBox="1">
            <a:spLocks noChangeArrowheads="1"/>
          </p:cNvSpPr>
          <p:nvPr/>
        </p:nvSpPr>
        <p:spPr bwMode="auto">
          <a:xfrm>
            <a:off x="228600" y="1981200"/>
            <a:ext cx="2163762" cy="1011237"/>
          </a:xfrm>
          <a:prstGeom prst="rect">
            <a:avLst/>
          </a:prstGeom>
          <a:noFill/>
          <a:ln w="9525">
            <a:noFill/>
            <a:miter lim="800000"/>
            <a:headEnd/>
            <a:tailEnd/>
          </a:ln>
        </p:spPr>
        <p:txBody>
          <a:bodyPr wrap="square">
            <a:spAutoFit/>
          </a:bodyPr>
          <a:lstStyle/>
          <a:p>
            <a:pPr algn="ctr">
              <a:spcBef>
                <a:spcPct val="0"/>
              </a:spcBef>
              <a:buClrTx/>
              <a:buSzTx/>
              <a:buFontTx/>
              <a:buNone/>
            </a:pPr>
            <a:r>
              <a:rPr lang="en-US" sz="2000" dirty="0">
                <a:solidFill>
                  <a:schemeClr val="accent2"/>
                </a:solidFill>
              </a:rPr>
              <a:t>request line</a:t>
            </a:r>
          </a:p>
          <a:p>
            <a:pPr algn="ctr">
              <a:spcBef>
                <a:spcPct val="0"/>
              </a:spcBef>
              <a:buClrTx/>
              <a:buSzTx/>
              <a:buFontTx/>
              <a:buNone/>
            </a:pPr>
            <a:r>
              <a:rPr lang="en-US" sz="2000" dirty="0">
                <a:solidFill>
                  <a:schemeClr val="accent2"/>
                </a:solidFill>
              </a:rPr>
              <a:t>(GET, POST, </a:t>
            </a:r>
          </a:p>
          <a:p>
            <a:pPr algn="ctr">
              <a:spcBef>
                <a:spcPct val="0"/>
              </a:spcBef>
              <a:buClrTx/>
              <a:buSzTx/>
              <a:buFontTx/>
              <a:buNone/>
            </a:pPr>
            <a:r>
              <a:rPr lang="en-US" sz="2000" dirty="0">
                <a:solidFill>
                  <a:schemeClr val="accent2"/>
                </a:solidFill>
              </a:rPr>
              <a:t>HEAD commands)</a:t>
            </a:r>
            <a:endParaRPr lang="en-US" dirty="0">
              <a:latin typeface="Times New Roman" pitchFamily="18" charset="0"/>
            </a:endParaRPr>
          </a:p>
        </p:txBody>
      </p:sp>
      <p:sp>
        <p:nvSpPr>
          <p:cNvPr id="6" name="Text Box 8"/>
          <p:cNvSpPr txBox="1">
            <a:spLocks noChangeArrowheads="1"/>
          </p:cNvSpPr>
          <p:nvPr/>
        </p:nvSpPr>
        <p:spPr bwMode="auto">
          <a:xfrm>
            <a:off x="1676400" y="3429000"/>
            <a:ext cx="1011237" cy="707886"/>
          </a:xfrm>
          <a:prstGeom prst="rect">
            <a:avLst/>
          </a:prstGeom>
          <a:noFill/>
          <a:ln w="9525">
            <a:noFill/>
            <a:miter lim="800000"/>
            <a:headEnd/>
            <a:tailEnd/>
          </a:ln>
        </p:spPr>
        <p:txBody>
          <a:bodyPr wrap="square">
            <a:spAutoFit/>
          </a:bodyPr>
          <a:lstStyle/>
          <a:p>
            <a:pPr algn="r">
              <a:spcBef>
                <a:spcPct val="0"/>
              </a:spcBef>
              <a:buClrTx/>
              <a:buSzTx/>
              <a:buFontTx/>
              <a:buNone/>
            </a:pPr>
            <a:r>
              <a:rPr lang="en-US" sz="2000" dirty="0">
                <a:solidFill>
                  <a:schemeClr val="accent2"/>
                </a:solidFill>
              </a:rPr>
              <a:t>header</a:t>
            </a:r>
          </a:p>
          <a:p>
            <a:pPr algn="r">
              <a:spcBef>
                <a:spcPct val="0"/>
              </a:spcBef>
              <a:buClrTx/>
              <a:buSzTx/>
              <a:buFontTx/>
              <a:buNone/>
            </a:pPr>
            <a:r>
              <a:rPr lang="en-US" sz="2000" dirty="0">
                <a:solidFill>
                  <a:schemeClr val="accent2"/>
                </a:solidFill>
              </a:rPr>
              <a:t> lines</a:t>
            </a:r>
            <a:endParaRPr lang="en-US" dirty="0">
              <a:latin typeface="Times New Roman" pitchFamily="18" charset="0"/>
            </a:endParaRPr>
          </a:p>
        </p:txBody>
      </p:sp>
      <p:sp>
        <p:nvSpPr>
          <p:cNvPr id="7" name="Freeform 7"/>
          <p:cNvSpPr>
            <a:spLocks/>
          </p:cNvSpPr>
          <p:nvPr/>
        </p:nvSpPr>
        <p:spPr bwMode="auto">
          <a:xfrm>
            <a:off x="2819400" y="2971800"/>
            <a:ext cx="227013" cy="1311275"/>
          </a:xfrm>
          <a:custGeom>
            <a:avLst/>
            <a:gdLst>
              <a:gd name="T0" fmla="*/ 122 w 150"/>
              <a:gd name="T1" fmla="*/ 6 h 924"/>
              <a:gd name="T2" fmla="*/ 0 w 150"/>
              <a:gd name="T3" fmla="*/ 0 h 924"/>
              <a:gd name="T4" fmla="*/ 0 w 150"/>
              <a:gd name="T5" fmla="*/ 924 h 924"/>
              <a:gd name="T6" fmla="*/ 150 w 150"/>
              <a:gd name="T7" fmla="*/ 918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p:spPr>
        <p:txBody>
          <a:bodyPr wrap="none" anchor="ctr"/>
          <a:lstStyle/>
          <a:p>
            <a:endParaRPr lang="en-US"/>
          </a:p>
        </p:txBody>
      </p:sp>
      <p:sp>
        <p:nvSpPr>
          <p:cNvPr id="8" name="Text Box 11"/>
          <p:cNvSpPr txBox="1">
            <a:spLocks noChangeArrowheads="1"/>
          </p:cNvSpPr>
          <p:nvPr/>
        </p:nvSpPr>
        <p:spPr bwMode="auto">
          <a:xfrm>
            <a:off x="304800" y="4953000"/>
            <a:ext cx="2178050" cy="1311275"/>
          </a:xfrm>
          <a:prstGeom prst="rect">
            <a:avLst/>
          </a:prstGeom>
          <a:noFill/>
          <a:ln w="9525">
            <a:noFill/>
            <a:miter lim="800000"/>
            <a:headEnd/>
            <a:tailEnd/>
          </a:ln>
        </p:spPr>
        <p:txBody>
          <a:bodyPr wrap="none">
            <a:spAutoFit/>
          </a:bodyPr>
          <a:lstStyle/>
          <a:p>
            <a:pPr algn="ctr">
              <a:spcBef>
                <a:spcPct val="0"/>
              </a:spcBef>
              <a:buClrTx/>
              <a:buSzTx/>
              <a:buFontTx/>
              <a:buNone/>
            </a:pPr>
            <a:r>
              <a:rPr lang="en-US" sz="2000" dirty="0">
                <a:solidFill>
                  <a:schemeClr val="accent2"/>
                </a:solidFill>
              </a:rPr>
              <a:t>Carriage return, </a:t>
            </a:r>
          </a:p>
          <a:p>
            <a:pPr algn="ctr">
              <a:spcBef>
                <a:spcPct val="0"/>
              </a:spcBef>
              <a:buClrTx/>
              <a:buSzTx/>
              <a:buFontTx/>
              <a:buNone/>
            </a:pPr>
            <a:r>
              <a:rPr lang="en-US" sz="2000" dirty="0">
                <a:solidFill>
                  <a:schemeClr val="accent2"/>
                </a:solidFill>
              </a:rPr>
              <a:t>line feed </a:t>
            </a:r>
          </a:p>
          <a:p>
            <a:pPr algn="ctr">
              <a:spcBef>
                <a:spcPct val="0"/>
              </a:spcBef>
              <a:buClrTx/>
              <a:buSzTx/>
              <a:buFontTx/>
              <a:buNone/>
            </a:pPr>
            <a:r>
              <a:rPr lang="en-US" sz="2000" dirty="0">
                <a:solidFill>
                  <a:schemeClr val="accent2"/>
                </a:solidFill>
              </a:rPr>
              <a:t>indicates end </a:t>
            </a:r>
          </a:p>
          <a:p>
            <a:pPr algn="ctr">
              <a:spcBef>
                <a:spcPct val="0"/>
              </a:spcBef>
              <a:buClrTx/>
              <a:buSzTx/>
              <a:buFontTx/>
              <a:buNone/>
            </a:pPr>
            <a:r>
              <a:rPr lang="en-US" sz="2000" dirty="0">
                <a:solidFill>
                  <a:schemeClr val="accent2"/>
                </a:solidFill>
              </a:rPr>
              <a:t>of message</a:t>
            </a:r>
            <a:endParaRPr lang="en-US" dirty="0">
              <a:latin typeface="Times New Roman" pitchFamily="18" charset="0"/>
            </a:endParaRPr>
          </a:p>
        </p:txBody>
      </p:sp>
      <p:sp>
        <p:nvSpPr>
          <p:cNvPr id="9" name="Line 6"/>
          <p:cNvSpPr>
            <a:spLocks noChangeShapeType="1"/>
          </p:cNvSpPr>
          <p:nvPr/>
        </p:nvSpPr>
        <p:spPr bwMode="auto">
          <a:xfrm>
            <a:off x="1981200" y="2590800"/>
            <a:ext cx="923925" cy="257175"/>
          </a:xfrm>
          <a:prstGeom prst="line">
            <a:avLst/>
          </a:prstGeom>
          <a:noFill/>
          <a:ln w="19050">
            <a:solidFill>
              <a:schemeClr val="accent2"/>
            </a:solidFill>
            <a:round/>
            <a:headEnd/>
            <a:tailEnd type="triangle" w="med" len="med"/>
          </a:ln>
        </p:spPr>
        <p:txBody>
          <a:bodyPr wrap="none" anchor="ctr"/>
          <a:lstStyle/>
          <a:p>
            <a:endParaRPr lang="en-US"/>
          </a:p>
        </p:txBody>
      </p:sp>
      <p:sp>
        <p:nvSpPr>
          <p:cNvPr id="10" name="Line 10"/>
          <p:cNvSpPr>
            <a:spLocks noChangeShapeType="1"/>
          </p:cNvSpPr>
          <p:nvPr/>
        </p:nvSpPr>
        <p:spPr bwMode="auto">
          <a:xfrm flipV="1">
            <a:off x="2133600" y="4800600"/>
            <a:ext cx="923925" cy="257175"/>
          </a:xfrm>
          <a:prstGeom prst="line">
            <a:avLst/>
          </a:prstGeom>
          <a:noFill/>
          <a:ln w="19050">
            <a:solidFill>
              <a:schemeClr val="accent2"/>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181350" y="1987550"/>
            <a:ext cx="5822950" cy="2835275"/>
          </a:xfrm>
          <a:prstGeom prst="rect">
            <a:avLst/>
          </a:prstGeom>
          <a:noFill/>
          <a:ln w="9525">
            <a:noFill/>
            <a:miter lim="800000"/>
            <a:headEnd/>
            <a:tailEnd/>
          </a:ln>
        </p:spPr>
        <p:txBody>
          <a:bodyPr wrap="none">
            <a:spAutoFit/>
          </a:bodyPr>
          <a:lstStyle/>
          <a:p>
            <a:pPr>
              <a:spcBef>
                <a:spcPct val="0"/>
              </a:spcBef>
              <a:buClrTx/>
              <a:buSzTx/>
              <a:buFontTx/>
              <a:buNone/>
            </a:pPr>
            <a:r>
              <a:rPr lang="en-US" sz="2000" b="1" dirty="0">
                <a:latin typeface="Courier New" pitchFamily="49" charset="0"/>
              </a:rPr>
              <a:t>HTTP/1.1 200 OK </a:t>
            </a:r>
          </a:p>
          <a:p>
            <a:pPr>
              <a:spcBef>
                <a:spcPct val="0"/>
              </a:spcBef>
              <a:buClrTx/>
              <a:buSzTx/>
              <a:buFontTx/>
              <a:buNone/>
            </a:pPr>
            <a:r>
              <a:rPr lang="en-US" sz="2000" b="1" dirty="0">
                <a:latin typeface="Courier New" pitchFamily="49" charset="0"/>
              </a:rPr>
              <a:t>Connection close</a:t>
            </a:r>
          </a:p>
          <a:p>
            <a:pPr>
              <a:spcBef>
                <a:spcPct val="0"/>
              </a:spcBef>
              <a:buClrTx/>
              <a:buSzTx/>
              <a:buFontTx/>
              <a:buNone/>
            </a:pPr>
            <a:r>
              <a:rPr lang="en-US" sz="2000" b="1" dirty="0">
                <a:latin typeface="Courier New" pitchFamily="49" charset="0"/>
              </a:rPr>
              <a:t>Date: Thu, 06 Aug 1998 12:00:15 GMT </a:t>
            </a:r>
          </a:p>
          <a:p>
            <a:pPr>
              <a:spcBef>
                <a:spcPct val="0"/>
              </a:spcBef>
              <a:buClrTx/>
              <a:buSzTx/>
              <a:buFontTx/>
              <a:buNone/>
            </a:pPr>
            <a:r>
              <a:rPr lang="en-US" sz="2000" b="1" dirty="0">
                <a:latin typeface="Courier New" pitchFamily="49" charset="0"/>
              </a:rPr>
              <a:t>Server: Apache/1.3.0 (Unix) </a:t>
            </a:r>
          </a:p>
          <a:p>
            <a:pPr>
              <a:spcBef>
                <a:spcPct val="0"/>
              </a:spcBef>
              <a:buClrTx/>
              <a:buSzTx/>
              <a:buFontTx/>
              <a:buNone/>
            </a:pPr>
            <a:r>
              <a:rPr lang="en-US" sz="2000" b="1" dirty="0">
                <a:latin typeface="Courier New" pitchFamily="49" charset="0"/>
              </a:rPr>
              <a:t>Last-Modified: Mon, 22 Jun 1998 …... </a:t>
            </a:r>
          </a:p>
          <a:p>
            <a:pPr>
              <a:spcBef>
                <a:spcPct val="0"/>
              </a:spcBef>
              <a:buClrTx/>
              <a:buSzTx/>
              <a:buFontTx/>
              <a:buNone/>
            </a:pPr>
            <a:r>
              <a:rPr lang="en-US" sz="2000" b="1" dirty="0">
                <a:latin typeface="Courier New" pitchFamily="49" charset="0"/>
              </a:rPr>
              <a:t>Content-Length: 6821 </a:t>
            </a:r>
          </a:p>
          <a:p>
            <a:pPr>
              <a:spcBef>
                <a:spcPct val="0"/>
              </a:spcBef>
              <a:buClrTx/>
              <a:buSzTx/>
              <a:buFontTx/>
              <a:buNone/>
            </a:pPr>
            <a:r>
              <a:rPr lang="en-US" sz="2000" b="1" dirty="0">
                <a:latin typeface="Courier New" pitchFamily="49" charset="0"/>
              </a:rPr>
              <a:t>Content-Type: text/html</a:t>
            </a:r>
          </a:p>
          <a:p>
            <a:pPr>
              <a:spcBef>
                <a:spcPct val="0"/>
              </a:spcBef>
              <a:buClrTx/>
              <a:buSzTx/>
              <a:buFontTx/>
              <a:buNone/>
            </a:pPr>
            <a:r>
              <a:rPr lang="en-US" sz="2000" b="1" dirty="0">
                <a:latin typeface="Courier New" pitchFamily="49" charset="0"/>
              </a:rPr>
              <a:t> </a:t>
            </a:r>
          </a:p>
          <a:p>
            <a:pPr>
              <a:spcBef>
                <a:spcPct val="0"/>
              </a:spcBef>
              <a:buClrTx/>
              <a:buSzTx/>
              <a:buFontTx/>
              <a:buNone/>
            </a:pPr>
            <a:r>
              <a:rPr lang="en-US" sz="2000" b="1" dirty="0">
                <a:latin typeface="Courier New" pitchFamily="49" charset="0"/>
              </a:rPr>
              <a:t>data </a:t>
            </a:r>
            <a:r>
              <a:rPr lang="en-US" sz="2000" b="1" dirty="0" err="1">
                <a:latin typeface="Courier New" pitchFamily="49" charset="0"/>
              </a:rPr>
              <a:t>data</a:t>
            </a:r>
            <a:r>
              <a:rPr lang="en-US" sz="2000" b="1" dirty="0">
                <a:latin typeface="Courier New" pitchFamily="49" charset="0"/>
              </a:rPr>
              <a:t> </a:t>
            </a:r>
            <a:r>
              <a:rPr lang="en-US" sz="2000" b="1" dirty="0" err="1">
                <a:latin typeface="Courier New" pitchFamily="49" charset="0"/>
              </a:rPr>
              <a:t>data</a:t>
            </a:r>
            <a:r>
              <a:rPr lang="en-US" sz="2000" b="1" dirty="0">
                <a:latin typeface="Courier New" pitchFamily="49" charset="0"/>
              </a:rPr>
              <a:t> </a:t>
            </a:r>
            <a:r>
              <a:rPr lang="en-US" sz="2000" b="1" dirty="0" err="1">
                <a:latin typeface="Courier New" pitchFamily="49" charset="0"/>
              </a:rPr>
              <a:t>data</a:t>
            </a:r>
            <a:r>
              <a:rPr lang="en-US" sz="2000" b="1" dirty="0">
                <a:latin typeface="Courier New" pitchFamily="49" charset="0"/>
              </a:rPr>
              <a:t> </a:t>
            </a:r>
            <a:r>
              <a:rPr lang="en-US" sz="2000" b="1" dirty="0" err="1">
                <a:latin typeface="Courier New" pitchFamily="49" charset="0"/>
              </a:rPr>
              <a:t>data</a:t>
            </a:r>
            <a:r>
              <a:rPr lang="en-US" sz="2000" b="1" dirty="0">
                <a:latin typeface="Courier New" pitchFamily="49" charset="0"/>
              </a:rPr>
              <a:t> ... </a:t>
            </a:r>
          </a:p>
        </p:txBody>
      </p:sp>
      <p:sp>
        <p:nvSpPr>
          <p:cNvPr id="3" name="TextBox 2"/>
          <p:cNvSpPr txBox="1"/>
          <p:nvPr/>
        </p:nvSpPr>
        <p:spPr>
          <a:xfrm>
            <a:off x="457200" y="152400"/>
            <a:ext cx="8534400" cy="1569660"/>
          </a:xfrm>
          <a:prstGeom prst="rect">
            <a:avLst/>
          </a:prstGeom>
          <a:noFill/>
        </p:spPr>
        <p:txBody>
          <a:bodyPr wrap="square" rtlCol="0">
            <a:spAutoFit/>
          </a:bodyPr>
          <a:lstStyle/>
          <a:p>
            <a:r>
              <a:rPr lang="en-IN" sz="2400" b="1" dirty="0" smtClean="0">
                <a:solidFill>
                  <a:srgbClr val="FF0000"/>
                </a:solidFill>
                <a:latin typeface="Times New Roman" pitchFamily="18" charset="0"/>
                <a:cs typeface="Times New Roman" pitchFamily="18" charset="0"/>
              </a:rPr>
              <a:t>HTTP response message format :-After receiving and interpreting a request message, a server responds with an HTTP response message.</a:t>
            </a:r>
            <a:endParaRPr lang="en-US" sz="2400" b="1" dirty="0" smtClean="0">
              <a:solidFill>
                <a:srgbClr val="FF0000"/>
              </a:solidFill>
              <a:latin typeface="Times New Roman" pitchFamily="18" charset="0"/>
              <a:cs typeface="Times New Roman" pitchFamily="18" charset="0"/>
            </a:endParaRPr>
          </a:p>
          <a:p>
            <a:endParaRPr lang="en-US" sz="2400" b="1" dirty="0">
              <a:solidFill>
                <a:srgbClr val="FF0000"/>
              </a:solidFill>
              <a:latin typeface="Times New Roman" pitchFamily="18" charset="0"/>
              <a:cs typeface="Times New Roman" pitchFamily="18" charset="0"/>
            </a:endParaRPr>
          </a:p>
        </p:txBody>
      </p:sp>
      <p:sp>
        <p:nvSpPr>
          <p:cNvPr id="4" name="TextBox 3"/>
          <p:cNvSpPr txBox="1"/>
          <p:nvPr/>
        </p:nvSpPr>
        <p:spPr>
          <a:xfrm>
            <a:off x="457200" y="1295400"/>
            <a:ext cx="2590800" cy="1200329"/>
          </a:xfrm>
          <a:prstGeom prst="rect">
            <a:avLst/>
          </a:prstGeom>
          <a:noFill/>
        </p:spPr>
        <p:txBody>
          <a:bodyPr wrap="square" rtlCol="0">
            <a:spAutoFit/>
          </a:bodyPr>
          <a:lstStyle/>
          <a:p>
            <a:pPr algn="ctr">
              <a:spcBef>
                <a:spcPct val="0"/>
              </a:spcBef>
              <a:buClrTx/>
              <a:buSzTx/>
              <a:buFontTx/>
              <a:buNone/>
            </a:pPr>
            <a:r>
              <a:rPr lang="en-US" dirty="0" smtClean="0">
                <a:solidFill>
                  <a:srgbClr val="FF0000"/>
                </a:solidFill>
              </a:rPr>
              <a:t>status line (protocol</a:t>
            </a:r>
          </a:p>
          <a:p>
            <a:pPr algn="ctr">
              <a:spcBef>
                <a:spcPct val="0"/>
              </a:spcBef>
              <a:buClrTx/>
              <a:buSzTx/>
              <a:buFontTx/>
              <a:buNone/>
            </a:pPr>
            <a:r>
              <a:rPr lang="en-US" dirty="0" smtClean="0">
                <a:solidFill>
                  <a:srgbClr val="FF0000"/>
                </a:solidFill>
              </a:rPr>
              <a:t>status code</a:t>
            </a:r>
          </a:p>
          <a:p>
            <a:pPr algn="ctr">
              <a:spcBef>
                <a:spcPct val="0"/>
              </a:spcBef>
              <a:buClrTx/>
              <a:buSzTx/>
              <a:buFontTx/>
              <a:buNone/>
            </a:pPr>
            <a:r>
              <a:rPr lang="en-US" dirty="0" smtClean="0">
                <a:solidFill>
                  <a:srgbClr val="FF0000"/>
                </a:solidFill>
              </a:rPr>
              <a:t>status phrase)</a:t>
            </a:r>
            <a:endParaRPr lang="en-US" dirty="0" smtClean="0">
              <a:solidFill>
                <a:srgbClr val="FF0000"/>
              </a:solidFill>
              <a:latin typeface="Times New Roman" pitchFamily="18" charset="0"/>
            </a:endParaRPr>
          </a:p>
          <a:p>
            <a:endParaRPr lang="en-US" dirty="0">
              <a:solidFill>
                <a:srgbClr val="FF0000"/>
              </a:solidFill>
            </a:endParaRPr>
          </a:p>
        </p:txBody>
      </p:sp>
      <p:sp>
        <p:nvSpPr>
          <p:cNvPr id="5" name="TextBox 4"/>
          <p:cNvSpPr txBox="1"/>
          <p:nvPr/>
        </p:nvSpPr>
        <p:spPr>
          <a:xfrm>
            <a:off x="914400" y="4724400"/>
            <a:ext cx="1828800" cy="1200329"/>
          </a:xfrm>
          <a:prstGeom prst="rect">
            <a:avLst/>
          </a:prstGeom>
          <a:noFill/>
        </p:spPr>
        <p:txBody>
          <a:bodyPr wrap="square" rtlCol="0">
            <a:spAutoFit/>
          </a:bodyPr>
          <a:lstStyle/>
          <a:p>
            <a:pPr algn="ctr">
              <a:spcBef>
                <a:spcPct val="0"/>
              </a:spcBef>
              <a:buClrTx/>
              <a:buSzTx/>
              <a:buFontTx/>
              <a:buNone/>
            </a:pPr>
            <a:r>
              <a:rPr lang="en-US" dirty="0" smtClean="0">
                <a:solidFill>
                  <a:srgbClr val="FF0000"/>
                </a:solidFill>
              </a:rPr>
              <a:t>data, e.g., </a:t>
            </a:r>
          </a:p>
          <a:p>
            <a:pPr algn="ctr">
              <a:spcBef>
                <a:spcPct val="0"/>
              </a:spcBef>
              <a:buClrTx/>
              <a:buSzTx/>
              <a:buFontTx/>
              <a:buNone/>
            </a:pPr>
            <a:r>
              <a:rPr lang="en-US" dirty="0" smtClean="0">
                <a:solidFill>
                  <a:srgbClr val="FF0000"/>
                </a:solidFill>
              </a:rPr>
              <a:t>requested</a:t>
            </a:r>
          </a:p>
          <a:p>
            <a:pPr algn="ctr">
              <a:spcBef>
                <a:spcPct val="0"/>
              </a:spcBef>
              <a:buClrTx/>
              <a:buSzTx/>
              <a:buFontTx/>
              <a:buNone/>
            </a:pPr>
            <a:r>
              <a:rPr lang="en-US" dirty="0" smtClean="0">
                <a:solidFill>
                  <a:srgbClr val="FF0000"/>
                </a:solidFill>
              </a:rPr>
              <a:t>HTML file</a:t>
            </a:r>
            <a:endParaRPr lang="en-US" dirty="0" smtClean="0">
              <a:solidFill>
                <a:srgbClr val="FF0000"/>
              </a:solidFill>
              <a:latin typeface="Times New Roman" pitchFamily="18" charset="0"/>
            </a:endParaRPr>
          </a:p>
          <a:p>
            <a:endParaRPr lang="en-US" dirty="0">
              <a:solidFill>
                <a:srgbClr val="FF0000"/>
              </a:solidFill>
            </a:endParaRPr>
          </a:p>
        </p:txBody>
      </p:sp>
      <p:sp>
        <p:nvSpPr>
          <p:cNvPr id="6" name="TextBox 5"/>
          <p:cNvSpPr txBox="1"/>
          <p:nvPr/>
        </p:nvSpPr>
        <p:spPr>
          <a:xfrm>
            <a:off x="1676400" y="2819400"/>
            <a:ext cx="1143000" cy="923330"/>
          </a:xfrm>
          <a:prstGeom prst="rect">
            <a:avLst/>
          </a:prstGeom>
          <a:noFill/>
        </p:spPr>
        <p:txBody>
          <a:bodyPr wrap="square" rtlCol="0">
            <a:spAutoFit/>
          </a:bodyPr>
          <a:lstStyle/>
          <a:p>
            <a:pPr algn="r">
              <a:spcBef>
                <a:spcPct val="0"/>
              </a:spcBef>
              <a:buClrTx/>
              <a:buSzTx/>
              <a:buFontTx/>
              <a:buNone/>
            </a:pPr>
            <a:r>
              <a:rPr lang="en-US" dirty="0" smtClean="0">
                <a:solidFill>
                  <a:srgbClr val="FF0000"/>
                </a:solidFill>
              </a:rPr>
              <a:t>header lines</a:t>
            </a:r>
            <a:endParaRPr lang="en-US" dirty="0" smtClean="0">
              <a:solidFill>
                <a:srgbClr val="FF0000"/>
              </a:solidFill>
              <a:latin typeface="Times New Roman" pitchFamily="18" charset="0"/>
            </a:endParaRPr>
          </a:p>
          <a:p>
            <a:endParaRPr lang="en-US" dirty="0">
              <a:solidFill>
                <a:srgbClr val="FF0000"/>
              </a:solidFill>
            </a:endParaRPr>
          </a:p>
        </p:txBody>
      </p:sp>
      <p:cxnSp>
        <p:nvCxnSpPr>
          <p:cNvPr id="8" name="Straight Arrow Connector 7"/>
          <p:cNvCxnSpPr/>
          <p:nvPr/>
        </p:nvCxnSpPr>
        <p:spPr>
          <a:xfrm rot="16200000" flipH="1">
            <a:off x="2667000" y="1905000"/>
            <a:ext cx="381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209800" y="4191000"/>
            <a:ext cx="685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2095500" y="3314700"/>
            <a:ext cx="1905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48000" y="4267200"/>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048000" y="2362200"/>
            <a:ext cx="609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Bank Project\static.jpg"/>
          <p:cNvPicPr/>
          <p:nvPr/>
        </p:nvPicPr>
        <p:blipFill>
          <a:blip r:embed="rId2"/>
          <a:srcRect/>
          <a:stretch>
            <a:fillRect/>
          </a:stretch>
        </p:blipFill>
        <p:spPr bwMode="auto">
          <a:xfrm>
            <a:off x="1295400" y="2743200"/>
            <a:ext cx="6934200" cy="3800061"/>
          </a:xfrm>
          <a:prstGeom prst="rect">
            <a:avLst/>
          </a:prstGeom>
          <a:noFill/>
          <a:ln w="9525">
            <a:noFill/>
            <a:miter lim="800000"/>
            <a:headEnd/>
            <a:tailEnd/>
          </a:ln>
        </p:spPr>
      </p:pic>
      <p:sp>
        <p:nvSpPr>
          <p:cNvPr id="3" name="TextBox 2"/>
          <p:cNvSpPr txBox="1"/>
          <p:nvPr/>
        </p:nvSpPr>
        <p:spPr>
          <a:xfrm>
            <a:off x="914400" y="228600"/>
            <a:ext cx="7315200" cy="2862322"/>
          </a:xfrm>
          <a:prstGeom prst="rect">
            <a:avLst/>
          </a:prstGeom>
          <a:noFill/>
        </p:spPr>
        <p:txBody>
          <a:bodyPr wrap="square" rtlCol="0">
            <a:spAutoFit/>
          </a:bodyPr>
          <a:lstStyle/>
          <a:p>
            <a:r>
              <a:rPr lang="en-IN" b="1" dirty="0" smtClean="0">
                <a:solidFill>
                  <a:srgbClr val="FF0000"/>
                </a:solidFill>
              </a:rPr>
              <a:t>Getting a static page from web server</a:t>
            </a:r>
            <a:endParaRPr lang="en-US" b="1" dirty="0" smtClean="0">
              <a:solidFill>
                <a:srgbClr val="FF0000"/>
              </a:solidFill>
            </a:endParaRPr>
          </a:p>
          <a:p>
            <a:r>
              <a:rPr lang="en-IN" b="1" dirty="0" smtClean="0">
                <a:solidFill>
                  <a:srgbClr val="FF0000"/>
                </a:solidFill>
              </a:rPr>
              <a:t>On some of the server machine our web server program is running 24*7 .when a client wants to use services provided by it .he/she first open up the browser and give the uniform resource locator (</a:t>
            </a:r>
            <a:r>
              <a:rPr lang="en-IN" b="1" dirty="0" err="1" smtClean="0">
                <a:solidFill>
                  <a:srgbClr val="FF0000"/>
                </a:solidFill>
              </a:rPr>
              <a:t>url</a:t>
            </a:r>
            <a:r>
              <a:rPr lang="en-IN" b="1" dirty="0" smtClean="0">
                <a:solidFill>
                  <a:srgbClr val="FF0000"/>
                </a:solidFill>
              </a:rPr>
              <a:t>) like wise.</a:t>
            </a:r>
          </a:p>
          <a:p>
            <a:r>
              <a:rPr lang="en-IN" b="1" dirty="0" smtClean="0">
                <a:solidFill>
                  <a:srgbClr val="FF0000"/>
                </a:solidFill>
              </a:rPr>
              <a:t>	                                              Port no. Where server process running </a:t>
            </a:r>
            <a:endParaRPr lang="en-US" dirty="0" smtClean="0">
              <a:solidFill>
                <a:srgbClr val="FF0000"/>
              </a:solidFill>
            </a:endParaRPr>
          </a:p>
          <a:p>
            <a:r>
              <a:rPr lang="en-IN" b="1" dirty="0" smtClean="0">
                <a:solidFill>
                  <a:srgbClr val="FF0000"/>
                </a:solidFill>
              </a:rPr>
              <a:t>  protocol		                    	             File name which client wants         	             </a:t>
            </a:r>
            <a:r>
              <a:rPr lang="en-IN" b="1" u="sng" dirty="0" smtClean="0">
                <a:solidFill>
                  <a:srgbClr val="FF0000"/>
                </a:solidFill>
                <a:hlinkClick r:id="rId3"/>
              </a:rPr>
              <a:t>http://10.10.10.2:6666/post.html</a:t>
            </a:r>
            <a:endParaRPr lang="en-US" dirty="0" smtClean="0">
              <a:solidFill>
                <a:srgbClr val="FF0000"/>
              </a:solidFill>
            </a:endParaRPr>
          </a:p>
          <a:p>
            <a:r>
              <a:rPr lang="en-IN" dirty="0" smtClean="0">
                <a:solidFill>
                  <a:srgbClr val="FF0000"/>
                </a:solidFill>
              </a:rPr>
              <a:t>			IP Address of server machine</a:t>
            </a:r>
            <a:endParaRPr lang="en-US" dirty="0" smtClean="0">
              <a:solidFill>
                <a:srgbClr val="FF0000"/>
              </a:solidFill>
            </a:endParaRPr>
          </a:p>
          <a:p>
            <a:endParaRPr lang="en-US" dirty="0" smtClean="0">
              <a:solidFill>
                <a:srgbClr val="FF0000"/>
              </a:solidFill>
            </a:endParaRPr>
          </a:p>
          <a:p>
            <a:endParaRPr lang="en-US" dirty="0">
              <a:solidFill>
                <a:srgbClr val="FF0000"/>
              </a:solidFill>
            </a:endParaRPr>
          </a:p>
        </p:txBody>
      </p:sp>
      <p:cxnSp>
        <p:nvCxnSpPr>
          <p:cNvPr id="5" name="Straight Arrow Connector 4"/>
          <p:cNvCxnSpPr/>
          <p:nvPr/>
        </p:nvCxnSpPr>
        <p:spPr>
          <a:xfrm>
            <a:off x="1981200" y="1828800"/>
            <a:ext cx="533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5400000">
            <a:off x="4457700" y="17907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3505200" y="2286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5143500" y="18669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Bank Project\dynamic.jpg"/>
          <p:cNvPicPr/>
          <p:nvPr/>
        </p:nvPicPr>
        <p:blipFill>
          <a:blip r:embed="rId2"/>
          <a:srcRect/>
          <a:stretch>
            <a:fillRect/>
          </a:stretch>
        </p:blipFill>
        <p:spPr bwMode="auto">
          <a:xfrm>
            <a:off x="1295400" y="2667000"/>
            <a:ext cx="6934200" cy="3892995"/>
          </a:xfrm>
          <a:prstGeom prst="rect">
            <a:avLst/>
          </a:prstGeom>
          <a:noFill/>
          <a:ln w="9525">
            <a:noFill/>
            <a:miter lim="800000"/>
            <a:headEnd/>
            <a:tailEnd/>
          </a:ln>
        </p:spPr>
      </p:pic>
      <p:sp>
        <p:nvSpPr>
          <p:cNvPr id="3" name="TextBox 2"/>
          <p:cNvSpPr txBox="1"/>
          <p:nvPr/>
        </p:nvSpPr>
        <p:spPr>
          <a:xfrm>
            <a:off x="990600" y="533400"/>
            <a:ext cx="7467600" cy="1692771"/>
          </a:xfrm>
          <a:prstGeom prst="rect">
            <a:avLst/>
          </a:prstGeom>
          <a:noFill/>
        </p:spPr>
        <p:txBody>
          <a:bodyPr wrap="square" rtlCol="0">
            <a:spAutoFit/>
          </a:bodyPr>
          <a:lstStyle/>
          <a:p>
            <a:r>
              <a:rPr lang="en-US" sz="2400" b="1" dirty="0" smtClean="0">
                <a:solidFill>
                  <a:srgbClr val="FF0000"/>
                </a:solidFill>
              </a:rPr>
              <a:t>Getting a Dynamic Page from Server:-</a:t>
            </a:r>
            <a:r>
              <a:rPr lang="en-US" sz="2000" dirty="0" smtClean="0">
                <a:solidFill>
                  <a:srgbClr val="FF0000"/>
                </a:solidFill>
              </a:rPr>
              <a:t> Here when we ask for a dynamic page to the server  throws an exception as it dos not contain any dynamic page this exception is handled by apache server which convert the Dynamic page into equivalent static page the our server program returns this static page back to the client.</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304800"/>
            <a:ext cx="2652969" cy="76944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FTP Server</a:t>
            </a:r>
            <a:endParaRPr lang="en-US" sz="4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TextBox 3"/>
          <p:cNvSpPr txBox="1"/>
          <p:nvPr/>
        </p:nvSpPr>
        <p:spPr>
          <a:xfrm>
            <a:off x="838200" y="1219200"/>
            <a:ext cx="8305800" cy="2862322"/>
          </a:xfrm>
          <a:prstGeom prst="rect">
            <a:avLst/>
          </a:prstGeom>
          <a:noFill/>
        </p:spPr>
        <p:txBody>
          <a:bodyPr wrap="square" rtlCol="0">
            <a:spAutoFit/>
          </a:bodyPr>
          <a:lstStyle/>
          <a:p>
            <a:r>
              <a:rPr lang="en-US" sz="2000" b="1" dirty="0" smtClean="0">
                <a:solidFill>
                  <a:srgbClr val="FF0000"/>
                </a:solidFill>
                <a:latin typeface="Times New Roman" pitchFamily="18" charset="0"/>
                <a:cs typeface="Times New Roman" pitchFamily="18" charset="0"/>
              </a:rPr>
              <a:t>FTP is a protocol for moving files from one computer or server to another. These files may be stored in their new location for storage or for viewing/downloading by others on the World Wide Web.</a:t>
            </a:r>
          </a:p>
          <a:p>
            <a:endParaRPr lang="en-US" sz="2000" b="1" dirty="0" smtClean="0">
              <a:solidFill>
                <a:srgbClr val="FF0000"/>
              </a:solidFill>
              <a:latin typeface="Times New Roman" pitchFamily="18" charset="0"/>
              <a:cs typeface="Times New Roman" pitchFamily="18" charset="0"/>
            </a:endParaRPr>
          </a:p>
          <a:p>
            <a:r>
              <a:rPr lang="en-US" sz="2000" dirty="0" smtClean="0">
                <a:solidFill>
                  <a:srgbClr val="FF0000"/>
                </a:solidFill>
                <a:latin typeface="Times New Roman" pitchFamily="18" charset="0"/>
                <a:cs typeface="Times New Roman" pitchFamily="18" charset="0"/>
              </a:rPr>
              <a:t>To transfer the file, two connections are used: -</a:t>
            </a:r>
          </a:p>
          <a:p>
            <a:pPr marL="514350" lvl="0" indent="-514350">
              <a:buFont typeface="+mj-lt"/>
              <a:buAutoNum type="romanLcPeriod"/>
            </a:pPr>
            <a:r>
              <a:rPr lang="en-US" sz="2000" dirty="0" smtClean="0">
                <a:solidFill>
                  <a:srgbClr val="FF0000"/>
                </a:solidFill>
                <a:latin typeface="Times New Roman" pitchFamily="18" charset="0"/>
                <a:cs typeface="Times New Roman" pitchFamily="18" charset="0"/>
              </a:rPr>
              <a:t>The control connection and </a:t>
            </a:r>
          </a:p>
          <a:p>
            <a:pPr marL="514350" lvl="0" indent="-514350">
              <a:buFont typeface="+mj-lt"/>
              <a:buAutoNum type="romanLcPeriod"/>
            </a:pPr>
            <a:r>
              <a:rPr lang="en-US" sz="2000" dirty="0" smtClean="0">
                <a:solidFill>
                  <a:srgbClr val="FF0000"/>
                </a:solidFill>
                <a:latin typeface="Times New Roman" pitchFamily="18" charset="0"/>
                <a:cs typeface="Times New Roman" pitchFamily="18" charset="0"/>
              </a:rPr>
              <a:t>The data connection. </a:t>
            </a:r>
          </a:p>
          <a:p>
            <a:endParaRPr lang="en-US" sz="2000" b="1" dirty="0" smtClean="0">
              <a:solidFill>
                <a:srgbClr val="FF0000"/>
              </a:solidFill>
              <a:latin typeface="Times New Roman" pitchFamily="18" charset="0"/>
              <a:cs typeface="Times New Roman" pitchFamily="18" charset="0"/>
            </a:endParaRPr>
          </a:p>
          <a:p>
            <a:endParaRPr lang="en-US" sz="2000" b="1" dirty="0">
              <a:solidFill>
                <a:srgbClr val="FF0000"/>
              </a:solidFill>
              <a:latin typeface="Times New Roman" pitchFamily="18" charset="0"/>
              <a:cs typeface="Times New Roman" pitchFamily="18" charset="0"/>
            </a:endParaRPr>
          </a:p>
        </p:txBody>
      </p:sp>
      <p:grpSp>
        <p:nvGrpSpPr>
          <p:cNvPr id="1026" name="Group 2"/>
          <p:cNvGrpSpPr>
            <a:grpSpLocks/>
          </p:cNvGrpSpPr>
          <p:nvPr/>
        </p:nvGrpSpPr>
        <p:grpSpPr bwMode="auto">
          <a:xfrm>
            <a:off x="1600200" y="3962400"/>
            <a:ext cx="5373687" cy="2236788"/>
            <a:chOff x="2143" y="8975"/>
            <a:chExt cx="8462" cy="3522"/>
          </a:xfrm>
        </p:grpSpPr>
        <p:sp>
          <p:nvSpPr>
            <p:cNvPr id="1027" name="Rectangle 3"/>
            <p:cNvSpPr>
              <a:spLocks noChangeArrowheads="1"/>
            </p:cNvSpPr>
            <p:nvPr/>
          </p:nvSpPr>
          <p:spPr bwMode="auto">
            <a:xfrm>
              <a:off x="4795" y="8975"/>
              <a:ext cx="1540" cy="98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solidFill>
                    <a:srgbClr val="FF0000"/>
                  </a:solidFill>
                  <a:effectLst/>
                  <a:latin typeface="Times New Roman" pitchFamily="18" charset="0"/>
                  <a:cs typeface="Arial" pitchFamily="34" charset="0"/>
                </a:rPr>
                <a:t>FTP client</a:t>
              </a:r>
              <a:endParaRPr kumimoji="0" lang="en-US" sz="2000" b="0" i="0" u="none" strike="noStrike" cap="none" normalizeH="0" baseline="0" dirty="0" smtClean="0">
                <a:ln>
                  <a:noFill/>
                </a:ln>
                <a:solidFill>
                  <a:srgbClr val="FF0000"/>
                </a:solidFill>
                <a:effectLst/>
                <a:latin typeface="Arial" pitchFamily="34" charset="0"/>
                <a:cs typeface="Arial" pitchFamily="34" charset="0"/>
              </a:endParaRPr>
            </a:p>
          </p:txBody>
        </p:sp>
        <p:sp>
          <p:nvSpPr>
            <p:cNvPr id="1028" name="Rectangle 4"/>
            <p:cNvSpPr>
              <a:spLocks noChangeArrowheads="1"/>
            </p:cNvSpPr>
            <p:nvPr/>
          </p:nvSpPr>
          <p:spPr bwMode="auto">
            <a:xfrm>
              <a:off x="3015" y="8975"/>
              <a:ext cx="1540" cy="98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rgbClr val="FF0000"/>
                  </a:solidFill>
                  <a:effectLst/>
                  <a:latin typeface="Times New Roman" pitchFamily="18" charset="0"/>
                  <a:cs typeface="Arial" pitchFamily="34" charset="0"/>
                </a:rPr>
                <a:t>FTP user</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dirty="0" smtClean="0">
                  <a:ln>
                    <a:noFill/>
                  </a:ln>
                  <a:solidFill>
                    <a:srgbClr val="FF0000"/>
                  </a:solidFill>
                  <a:effectLst/>
                  <a:latin typeface="Times New Roman" pitchFamily="18" charset="0"/>
                  <a:cs typeface="Arial" pitchFamily="34" charset="0"/>
                </a:rPr>
                <a:t>interface</a:t>
              </a:r>
              <a:endParaRPr kumimoji="0" lang="en-US" sz="1800" b="0" i="0" u="none" strike="noStrike" cap="none" normalizeH="0" baseline="0" dirty="0" smtClean="0">
                <a:ln>
                  <a:noFill/>
                </a:ln>
                <a:solidFill>
                  <a:srgbClr val="FF0000"/>
                </a:solidFill>
                <a:effectLst/>
                <a:latin typeface="Arial" pitchFamily="34" charset="0"/>
                <a:cs typeface="Arial" pitchFamily="34" charset="0"/>
              </a:endParaRPr>
            </a:p>
          </p:txBody>
        </p:sp>
        <p:sp>
          <p:nvSpPr>
            <p:cNvPr id="1029" name="Rectangle 5"/>
            <p:cNvSpPr>
              <a:spLocks noChangeArrowheads="1"/>
            </p:cNvSpPr>
            <p:nvPr/>
          </p:nvSpPr>
          <p:spPr bwMode="auto">
            <a:xfrm>
              <a:off x="9065" y="9076"/>
              <a:ext cx="1540" cy="8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solidFill>
                    <a:srgbClr val="FF0000"/>
                  </a:solidFill>
                  <a:effectLst/>
                  <a:latin typeface="Times New Roman" pitchFamily="18" charset="0"/>
                  <a:cs typeface="Arial" pitchFamily="34" charset="0"/>
                </a:rPr>
                <a:t>FTP server</a:t>
              </a:r>
              <a:endParaRPr kumimoji="0" lang="en-US" sz="2000" b="0" i="0" u="none" strike="noStrike" cap="none" normalizeH="0" baseline="0" dirty="0" smtClean="0">
                <a:ln>
                  <a:noFill/>
                </a:ln>
                <a:solidFill>
                  <a:srgbClr val="FF0000"/>
                </a:solidFill>
                <a:effectLst/>
                <a:latin typeface="Arial" pitchFamily="34" charset="0"/>
                <a:cs typeface="Arial" pitchFamily="34" charset="0"/>
              </a:endParaRPr>
            </a:p>
          </p:txBody>
        </p:sp>
        <p:sp>
          <p:nvSpPr>
            <p:cNvPr id="1030" name="AutoShape 6"/>
            <p:cNvSpPr>
              <a:spLocks noChangeArrowheads="1"/>
            </p:cNvSpPr>
            <p:nvPr/>
          </p:nvSpPr>
          <p:spPr bwMode="auto">
            <a:xfrm>
              <a:off x="3945" y="11056"/>
              <a:ext cx="1452" cy="1441"/>
            </a:xfrm>
            <a:prstGeom prst="can">
              <a:avLst>
                <a:gd name="adj" fmla="val 25000"/>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solidFill>
                    <a:srgbClr val="FF0000"/>
                  </a:solidFill>
                  <a:effectLst/>
                  <a:latin typeface="Calibri" pitchFamily="34" charset="0"/>
                  <a:cs typeface="Arial" pitchFamily="34" charset="0"/>
                </a:rPr>
                <a:t>Local file system</a:t>
              </a:r>
              <a:endParaRPr kumimoji="0" lang="en-US" sz="2000" b="0" i="0" u="none" strike="noStrike" cap="none" normalizeH="0" baseline="0" dirty="0" smtClean="0">
                <a:ln>
                  <a:noFill/>
                </a:ln>
                <a:solidFill>
                  <a:srgbClr val="FF0000"/>
                </a:solidFill>
                <a:effectLst/>
                <a:latin typeface="Arial" pitchFamily="34" charset="0"/>
                <a:cs typeface="Arial" pitchFamily="34" charset="0"/>
              </a:endParaRPr>
            </a:p>
          </p:txBody>
        </p:sp>
        <p:sp>
          <p:nvSpPr>
            <p:cNvPr id="1031" name="AutoShape 7"/>
            <p:cNvSpPr>
              <a:spLocks noChangeArrowheads="1"/>
            </p:cNvSpPr>
            <p:nvPr/>
          </p:nvSpPr>
          <p:spPr bwMode="auto">
            <a:xfrm>
              <a:off x="9187" y="11056"/>
              <a:ext cx="1418" cy="1441"/>
            </a:xfrm>
            <a:prstGeom prst="can">
              <a:avLst>
                <a:gd name="adj" fmla="val 25406"/>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solidFill>
                    <a:srgbClr val="FF0000"/>
                  </a:solidFill>
                  <a:effectLst/>
                  <a:latin typeface="Times New Roman" pitchFamily="18" charset="0"/>
                  <a:cs typeface="Arial" pitchFamily="34" charset="0"/>
                </a:rPr>
                <a:t>Remote file system</a:t>
              </a:r>
              <a:endParaRPr kumimoji="0" lang="en-US" sz="2000" b="0" i="0" u="none" strike="noStrike" cap="none" normalizeH="0" baseline="0" dirty="0" smtClean="0">
                <a:ln>
                  <a:noFill/>
                </a:ln>
                <a:solidFill>
                  <a:srgbClr val="FF0000"/>
                </a:solidFill>
                <a:effectLst/>
                <a:latin typeface="Arial" pitchFamily="34" charset="0"/>
                <a:cs typeface="Arial" pitchFamily="34" charset="0"/>
              </a:endParaRPr>
            </a:p>
          </p:txBody>
        </p:sp>
        <p:cxnSp>
          <p:nvCxnSpPr>
            <p:cNvPr id="1032" name="AutoShape 8"/>
            <p:cNvCxnSpPr>
              <a:cxnSpLocks noChangeShapeType="1"/>
            </p:cNvCxnSpPr>
            <p:nvPr/>
          </p:nvCxnSpPr>
          <p:spPr bwMode="auto">
            <a:xfrm>
              <a:off x="3684" y="9963"/>
              <a:ext cx="686" cy="1093"/>
            </a:xfrm>
            <a:prstGeom prst="straightConnector1">
              <a:avLst/>
            </a:prstGeom>
            <a:noFill/>
            <a:ln w="9525">
              <a:solidFill>
                <a:srgbClr val="FF0000"/>
              </a:solidFill>
              <a:round/>
              <a:headEnd type="triangle" w="med" len="med"/>
              <a:tailEnd type="triangle" w="med" len="med"/>
            </a:ln>
          </p:spPr>
        </p:cxnSp>
        <p:cxnSp>
          <p:nvCxnSpPr>
            <p:cNvPr id="1033" name="AutoShape 9"/>
            <p:cNvCxnSpPr>
              <a:cxnSpLocks noChangeShapeType="1"/>
            </p:cNvCxnSpPr>
            <p:nvPr/>
          </p:nvCxnSpPr>
          <p:spPr bwMode="auto">
            <a:xfrm flipH="1">
              <a:off x="4906" y="9963"/>
              <a:ext cx="659" cy="1093"/>
            </a:xfrm>
            <a:prstGeom prst="straightConnector1">
              <a:avLst/>
            </a:prstGeom>
            <a:noFill/>
            <a:ln w="9525">
              <a:solidFill>
                <a:srgbClr val="FF0000"/>
              </a:solidFill>
              <a:round/>
              <a:headEnd type="triangle" w="med" len="med"/>
              <a:tailEnd type="triangle" w="med" len="med"/>
            </a:ln>
          </p:spPr>
        </p:cxnSp>
        <p:cxnSp>
          <p:nvCxnSpPr>
            <p:cNvPr id="1034" name="AutoShape 10"/>
            <p:cNvCxnSpPr>
              <a:cxnSpLocks noChangeShapeType="1"/>
            </p:cNvCxnSpPr>
            <p:nvPr/>
          </p:nvCxnSpPr>
          <p:spPr bwMode="auto">
            <a:xfrm>
              <a:off x="9874" y="9963"/>
              <a:ext cx="0" cy="1093"/>
            </a:xfrm>
            <a:prstGeom prst="straightConnector1">
              <a:avLst/>
            </a:prstGeom>
            <a:noFill/>
            <a:ln w="9525">
              <a:solidFill>
                <a:srgbClr val="FF0000"/>
              </a:solidFill>
              <a:round/>
              <a:headEnd type="triangle" w="med" len="med"/>
              <a:tailEnd type="triangle" w="med" len="med"/>
            </a:ln>
          </p:spPr>
        </p:cxnSp>
        <p:cxnSp>
          <p:nvCxnSpPr>
            <p:cNvPr id="1035" name="AutoShape 11"/>
            <p:cNvCxnSpPr>
              <a:cxnSpLocks noChangeShapeType="1"/>
            </p:cNvCxnSpPr>
            <p:nvPr/>
          </p:nvCxnSpPr>
          <p:spPr bwMode="auto">
            <a:xfrm flipH="1">
              <a:off x="6335" y="9517"/>
              <a:ext cx="2730" cy="1"/>
            </a:xfrm>
            <a:prstGeom prst="straightConnector1">
              <a:avLst/>
            </a:prstGeom>
            <a:noFill/>
            <a:ln w="9525">
              <a:solidFill>
                <a:srgbClr val="FF0000"/>
              </a:solidFill>
              <a:round/>
              <a:headEnd type="triangle" w="med" len="med"/>
              <a:tailEnd type="triangle" w="med" len="med"/>
            </a:ln>
          </p:spPr>
        </p:cxnSp>
        <p:cxnSp>
          <p:nvCxnSpPr>
            <p:cNvPr id="1036" name="AutoShape 12"/>
            <p:cNvCxnSpPr>
              <a:cxnSpLocks noChangeShapeType="1"/>
            </p:cNvCxnSpPr>
            <p:nvPr/>
          </p:nvCxnSpPr>
          <p:spPr bwMode="auto">
            <a:xfrm flipV="1">
              <a:off x="2143" y="9517"/>
              <a:ext cx="787" cy="1"/>
            </a:xfrm>
            <a:prstGeom prst="straightConnector1">
              <a:avLst/>
            </a:prstGeom>
            <a:noFill/>
            <a:ln w="9525">
              <a:solidFill>
                <a:srgbClr val="000000"/>
              </a:solidFill>
              <a:round/>
              <a:headEnd type="triangle" w="med" len="med"/>
              <a:tailEnd type="triangle" w="med" len="med"/>
            </a:ln>
          </p:spPr>
        </p:cxnSp>
      </p:grpSp>
      <p:sp>
        <p:nvSpPr>
          <p:cNvPr id="16" name="TextBox 15"/>
          <p:cNvSpPr txBox="1"/>
          <p:nvPr/>
        </p:nvSpPr>
        <p:spPr>
          <a:xfrm>
            <a:off x="762000" y="4038600"/>
            <a:ext cx="1219200" cy="400110"/>
          </a:xfrm>
          <a:prstGeom prst="rect">
            <a:avLst/>
          </a:prstGeom>
          <a:noFill/>
        </p:spPr>
        <p:txBody>
          <a:bodyPr wrap="square" rtlCol="0">
            <a:spAutoFit/>
          </a:bodyPr>
          <a:lstStyle/>
          <a:p>
            <a:r>
              <a:rPr lang="en-US" sz="2000" dirty="0" smtClean="0">
                <a:solidFill>
                  <a:srgbClr val="FF0000"/>
                </a:solidFill>
              </a:rPr>
              <a:t>FTP Client</a:t>
            </a:r>
            <a:endParaRPr lang="en-US" sz="2000" dirty="0">
              <a:solidFill>
                <a:srgbClr val="FF0000"/>
              </a:solidFill>
            </a:endParaRPr>
          </a:p>
        </p:txBody>
      </p:sp>
      <p:sp>
        <p:nvSpPr>
          <p:cNvPr id="18" name="TextBox 17"/>
          <p:cNvSpPr txBox="1"/>
          <p:nvPr/>
        </p:nvSpPr>
        <p:spPr>
          <a:xfrm>
            <a:off x="4419600" y="3886200"/>
            <a:ext cx="1676400" cy="400110"/>
          </a:xfrm>
          <a:prstGeom prst="rect">
            <a:avLst/>
          </a:prstGeom>
          <a:noFill/>
        </p:spPr>
        <p:txBody>
          <a:bodyPr wrap="square" rtlCol="0">
            <a:spAutoFit/>
          </a:bodyPr>
          <a:lstStyle/>
          <a:p>
            <a:r>
              <a:rPr lang="en-US" sz="2000" dirty="0" smtClean="0">
                <a:solidFill>
                  <a:srgbClr val="FF0000"/>
                </a:solidFill>
              </a:rPr>
              <a:t>File Transfer</a:t>
            </a:r>
            <a:endParaRPr lang="en-US" sz="2000" dirty="0">
              <a:solidFill>
                <a:srgbClr val="FF0000"/>
              </a:solidFill>
            </a:endParaRPr>
          </a:p>
        </p:txBody>
      </p:sp>
      <p:sp>
        <p:nvSpPr>
          <p:cNvPr id="19" name="TextBox 18"/>
          <p:cNvSpPr txBox="1"/>
          <p:nvPr/>
        </p:nvSpPr>
        <p:spPr>
          <a:xfrm>
            <a:off x="1828800" y="6248400"/>
            <a:ext cx="5791200" cy="400110"/>
          </a:xfrm>
          <a:prstGeom prst="rect">
            <a:avLst/>
          </a:prstGeom>
          <a:noFill/>
        </p:spPr>
        <p:txBody>
          <a:bodyPr wrap="square" rtlCol="0">
            <a:spAutoFit/>
          </a:bodyPr>
          <a:lstStyle/>
          <a:p>
            <a:r>
              <a:rPr lang="en-US" sz="2000" b="1" dirty="0" smtClean="0">
                <a:solidFill>
                  <a:srgbClr val="FF0000"/>
                </a:solidFill>
              </a:rPr>
              <a:t>FTP moves between local and remote file system</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Bank Project\ftp.jpg"/>
          <p:cNvPicPr/>
          <p:nvPr/>
        </p:nvPicPr>
        <p:blipFill>
          <a:blip r:embed="rId2"/>
          <a:srcRect/>
          <a:stretch>
            <a:fillRect/>
          </a:stretch>
        </p:blipFill>
        <p:spPr bwMode="auto">
          <a:xfrm>
            <a:off x="1066800" y="2743200"/>
            <a:ext cx="7162800" cy="3743325"/>
          </a:xfrm>
          <a:prstGeom prst="rect">
            <a:avLst/>
          </a:prstGeom>
          <a:noFill/>
          <a:ln w="9525">
            <a:noFill/>
            <a:miter lim="800000"/>
            <a:headEnd/>
            <a:tailEnd/>
          </a:ln>
        </p:spPr>
      </p:pic>
      <p:sp>
        <p:nvSpPr>
          <p:cNvPr id="3" name="TextBox 2"/>
          <p:cNvSpPr txBox="1"/>
          <p:nvPr/>
        </p:nvSpPr>
        <p:spPr>
          <a:xfrm>
            <a:off x="838200" y="457200"/>
            <a:ext cx="8305800" cy="2862322"/>
          </a:xfrm>
          <a:prstGeom prst="rect">
            <a:avLst/>
          </a:prstGeom>
          <a:noFill/>
        </p:spPr>
        <p:txBody>
          <a:bodyPr wrap="square" rtlCol="0">
            <a:spAutoFit/>
          </a:bodyPr>
          <a:lstStyle/>
          <a:p>
            <a:r>
              <a:rPr lang="en-IN" sz="2000" dirty="0" smtClean="0">
                <a:solidFill>
                  <a:srgbClr val="FF0000"/>
                </a:solidFill>
              </a:rPr>
              <a:t>For connecting to the remote host with FTP client we have to first load the program </a:t>
            </a:r>
            <a:r>
              <a:rPr lang="en-IN" sz="2000" dirty="0" err="1" smtClean="0">
                <a:solidFill>
                  <a:srgbClr val="FF0000"/>
                </a:solidFill>
              </a:rPr>
              <a:t>FTPClient</a:t>
            </a:r>
            <a:r>
              <a:rPr lang="en-IN" sz="2000" dirty="0" smtClean="0">
                <a:solidFill>
                  <a:srgbClr val="FF0000"/>
                </a:solidFill>
              </a:rPr>
              <a:t> with the IP address of the server the following snap shoot shows how the environment is present in front of the FTP client.</a:t>
            </a:r>
          </a:p>
          <a:p>
            <a:endParaRPr lang="en-IN" sz="2000" dirty="0" smtClean="0">
              <a:solidFill>
                <a:srgbClr val="FF0000"/>
              </a:solidFill>
            </a:endParaRPr>
          </a:p>
          <a:p>
            <a:r>
              <a:rPr lang="en-IN" sz="2000" dirty="0" smtClean="0">
                <a:solidFill>
                  <a:srgbClr val="FF0000"/>
                </a:solidFill>
              </a:rPr>
              <a:t>Command are</a:t>
            </a:r>
            <a:endParaRPr lang="en-US" sz="2000" dirty="0" smtClean="0">
              <a:solidFill>
                <a:srgbClr val="FF0000"/>
              </a:solidFill>
            </a:endParaRPr>
          </a:p>
          <a:p>
            <a:pPr marL="514350" indent="-514350">
              <a:buFont typeface="+mj-lt"/>
              <a:buAutoNum type="romanLcPeriod"/>
            </a:pPr>
            <a:r>
              <a:rPr lang="en-IN" sz="2000" dirty="0" smtClean="0">
                <a:solidFill>
                  <a:srgbClr val="FF0000"/>
                </a:solidFill>
              </a:rPr>
              <a:t>PUT Filename</a:t>
            </a:r>
            <a:endParaRPr lang="en-US" sz="2000" dirty="0" smtClean="0">
              <a:solidFill>
                <a:srgbClr val="FF0000"/>
              </a:solidFill>
            </a:endParaRPr>
          </a:p>
          <a:p>
            <a:pPr marL="514350" indent="-514350">
              <a:buFont typeface="+mj-lt"/>
              <a:buAutoNum type="romanLcPeriod"/>
            </a:pPr>
            <a:r>
              <a:rPr lang="en-IN" sz="2000" dirty="0" smtClean="0">
                <a:solidFill>
                  <a:srgbClr val="FF0000"/>
                </a:solidFill>
              </a:rPr>
              <a:t>GET Filename</a:t>
            </a:r>
            <a:endParaRPr lang="en-US" sz="2000" dirty="0" smtClean="0">
              <a:solidFill>
                <a:srgbClr val="FF0000"/>
              </a:solidFill>
            </a:endParaRPr>
          </a:p>
          <a:p>
            <a:endParaRPr lang="en-IN" sz="2000" dirty="0" smtClean="0">
              <a:solidFill>
                <a:srgbClr val="FF0000"/>
              </a:solidFill>
            </a:endParaRPr>
          </a:p>
          <a:p>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52400"/>
            <a:ext cx="4134466"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Enhancement</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TextBox 2"/>
          <p:cNvSpPr txBox="1"/>
          <p:nvPr/>
        </p:nvSpPr>
        <p:spPr>
          <a:xfrm>
            <a:off x="990600" y="1295400"/>
            <a:ext cx="7772400" cy="3785652"/>
          </a:xfrm>
          <a:prstGeom prst="rect">
            <a:avLst/>
          </a:prstGeom>
          <a:noFill/>
        </p:spPr>
        <p:txBody>
          <a:bodyPr wrap="square" rtlCol="0">
            <a:spAutoFit/>
          </a:bodyPr>
          <a:lstStyle/>
          <a:p>
            <a:r>
              <a:rPr lang="en-US" dirty="0" smtClean="0"/>
              <a:t> </a:t>
            </a:r>
            <a:r>
              <a:rPr lang="en-US" sz="2000" dirty="0" smtClean="0">
                <a:solidFill>
                  <a:srgbClr val="FF0000"/>
                </a:solidFill>
              </a:rPr>
              <a:t>-Authorization level could be more strict.</a:t>
            </a:r>
          </a:p>
          <a:p>
            <a:r>
              <a:rPr lang="en-US" sz="2000" dirty="0" smtClean="0">
                <a:solidFill>
                  <a:srgbClr val="FF0000"/>
                </a:solidFill>
              </a:rPr>
              <a:t> </a:t>
            </a:r>
          </a:p>
          <a:p>
            <a:r>
              <a:rPr lang="en-US" sz="2000" dirty="0" smtClean="0">
                <a:solidFill>
                  <a:srgbClr val="FF0000"/>
                </a:solidFill>
              </a:rPr>
              <a:t>-   Currently system is working on the basses of double entry. Means first entry is made to the respective branch server then to the central server. By applying the replication technique the limitation can be overcome.</a:t>
            </a:r>
          </a:p>
          <a:p>
            <a:r>
              <a:rPr lang="en-US" sz="2000" dirty="0" smtClean="0">
                <a:solidFill>
                  <a:srgbClr val="FF0000"/>
                </a:solidFill>
              </a:rPr>
              <a:t> </a:t>
            </a:r>
          </a:p>
          <a:p>
            <a:r>
              <a:rPr lang="en-US" sz="2000" dirty="0" smtClean="0">
                <a:solidFill>
                  <a:srgbClr val="FF0000"/>
                </a:solidFill>
              </a:rPr>
              <a:t>-The Server Subsystem is now working as a private network in future it could be deploy on the public network.</a:t>
            </a:r>
          </a:p>
          <a:p>
            <a:r>
              <a:rPr lang="en-US" sz="2000" dirty="0" smtClean="0">
                <a:solidFill>
                  <a:srgbClr val="FF0000"/>
                </a:solidFill>
              </a:rPr>
              <a:t> </a:t>
            </a:r>
          </a:p>
          <a:p>
            <a:r>
              <a:rPr lang="en-IN" sz="2000" b="1" dirty="0" smtClean="0">
                <a:solidFill>
                  <a:srgbClr val="FF0000"/>
                </a:solidFill>
              </a:rPr>
              <a:t>         </a:t>
            </a:r>
            <a:r>
              <a:rPr lang="en-IN" sz="2000" dirty="0" smtClean="0">
                <a:solidFill>
                  <a:srgbClr val="FF0000"/>
                </a:solidFill>
              </a:rPr>
              <a:t>-when we ask for the dynamic page the system redirect the request to apache  web server In future we can create such server that could resolve the Dynamic web page by it’s own.</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066800"/>
            <a:ext cx="6934200" cy="5262979"/>
          </a:xfrm>
          <a:prstGeom prst="rect">
            <a:avLst/>
          </a:prstGeom>
          <a:noFill/>
        </p:spPr>
        <p:txBody>
          <a:bodyPr wrap="square" rtlCol="0">
            <a:spAutoFit/>
          </a:bodyPr>
          <a:lstStyle/>
          <a:p>
            <a:endParaRPr lang="en-US" sz="2400" dirty="0" smtClean="0">
              <a:solidFill>
                <a:srgbClr val="FF0000"/>
              </a:solidFill>
            </a:endParaRPr>
          </a:p>
          <a:p>
            <a:r>
              <a:rPr lang="en-US" sz="2400" dirty="0" smtClean="0">
                <a:solidFill>
                  <a:srgbClr val="FF0000"/>
                </a:solidFill>
              </a:rPr>
              <a:t>Distributed databases</a:t>
            </a:r>
          </a:p>
          <a:p>
            <a:endParaRPr lang="en-US" sz="2400" dirty="0" smtClean="0">
              <a:solidFill>
                <a:srgbClr val="FF0000"/>
              </a:solidFill>
            </a:endParaRPr>
          </a:p>
          <a:p>
            <a:r>
              <a:rPr lang="en-US" sz="2400" dirty="0" smtClean="0">
                <a:solidFill>
                  <a:srgbClr val="FF0000"/>
                </a:solidFill>
              </a:rPr>
              <a:t>Client Server Architecture</a:t>
            </a:r>
          </a:p>
          <a:p>
            <a:endParaRPr lang="en-US" sz="2400" dirty="0" smtClean="0">
              <a:solidFill>
                <a:srgbClr val="FF0000"/>
              </a:solidFill>
            </a:endParaRPr>
          </a:p>
          <a:p>
            <a:r>
              <a:rPr lang="en-US" sz="2400" dirty="0" smtClean="0">
                <a:solidFill>
                  <a:srgbClr val="FF0000"/>
                </a:solidFill>
              </a:rPr>
              <a:t>Data Distribution and recovery</a:t>
            </a:r>
          </a:p>
          <a:p>
            <a:endParaRPr lang="en-US" sz="2400" dirty="0" smtClean="0">
              <a:solidFill>
                <a:srgbClr val="FF0000"/>
              </a:solidFill>
            </a:endParaRPr>
          </a:p>
          <a:p>
            <a:r>
              <a:rPr lang="en-US" sz="2400" dirty="0" smtClean="0">
                <a:solidFill>
                  <a:srgbClr val="FF0000"/>
                </a:solidFill>
              </a:rPr>
              <a:t>Web Server Component of the project</a:t>
            </a:r>
          </a:p>
          <a:p>
            <a:endParaRPr lang="en-US" sz="2400" dirty="0" smtClean="0">
              <a:solidFill>
                <a:srgbClr val="FF0000"/>
              </a:solidFill>
            </a:endParaRPr>
          </a:p>
          <a:p>
            <a:r>
              <a:rPr lang="en-US" sz="2400" dirty="0" smtClean="0">
                <a:solidFill>
                  <a:srgbClr val="FF0000"/>
                </a:solidFill>
              </a:rPr>
              <a:t>FTP Server Component of the project</a:t>
            </a:r>
          </a:p>
          <a:p>
            <a:endParaRPr lang="en-US" sz="2400" dirty="0" smtClean="0">
              <a:solidFill>
                <a:srgbClr val="FF0000"/>
              </a:solidFill>
            </a:endParaRPr>
          </a:p>
          <a:p>
            <a:r>
              <a:rPr lang="en-US" sz="2400" dirty="0" smtClean="0">
                <a:solidFill>
                  <a:srgbClr val="FF0000"/>
                </a:solidFill>
              </a:rPr>
              <a:t>Enhancement</a:t>
            </a:r>
          </a:p>
          <a:p>
            <a:endParaRPr lang="en-US" sz="2400" dirty="0" smtClean="0">
              <a:solidFill>
                <a:srgbClr val="FF0000"/>
              </a:solidFill>
            </a:endParaRPr>
          </a:p>
          <a:p>
            <a:r>
              <a:rPr lang="en-US" sz="2400" dirty="0" smtClean="0">
                <a:solidFill>
                  <a:srgbClr val="FF0000"/>
                </a:solidFill>
              </a:rPr>
              <a:t>References</a:t>
            </a:r>
            <a:endParaRPr lang="en-US" sz="2400" dirty="0">
              <a:solidFill>
                <a:srgbClr val="FF0000"/>
              </a:solidFill>
            </a:endParaRPr>
          </a:p>
        </p:txBody>
      </p:sp>
      <p:sp>
        <p:nvSpPr>
          <p:cNvPr id="3" name="Rectangle 2"/>
          <p:cNvSpPr/>
          <p:nvPr/>
        </p:nvSpPr>
        <p:spPr>
          <a:xfrm>
            <a:off x="762000" y="0"/>
            <a:ext cx="2982997"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Overview</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304800"/>
            <a:ext cx="3334695"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References</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TextBox 2"/>
          <p:cNvSpPr txBox="1"/>
          <p:nvPr/>
        </p:nvSpPr>
        <p:spPr>
          <a:xfrm>
            <a:off x="1295400" y="1676400"/>
            <a:ext cx="7467600" cy="3785652"/>
          </a:xfrm>
          <a:prstGeom prst="rect">
            <a:avLst/>
          </a:prstGeom>
          <a:noFill/>
        </p:spPr>
        <p:txBody>
          <a:bodyPr wrap="square" rtlCol="0">
            <a:spAutoFit/>
          </a:bodyPr>
          <a:lstStyle/>
          <a:p>
            <a:r>
              <a:rPr lang="en-IN" sz="2400" b="1" dirty="0" smtClean="0">
                <a:solidFill>
                  <a:srgbClr val="FF0000"/>
                </a:solidFill>
              </a:rPr>
              <a:t>Books</a:t>
            </a:r>
            <a:endParaRPr lang="en-US" sz="2400" dirty="0" smtClean="0">
              <a:solidFill>
                <a:srgbClr val="FF0000"/>
              </a:solidFill>
            </a:endParaRPr>
          </a:p>
          <a:p>
            <a:pPr marL="514350" lvl="0" indent="-514350">
              <a:buFont typeface="+mj-lt"/>
              <a:buAutoNum type="romanLcPeriod"/>
            </a:pPr>
            <a:endParaRPr lang="en-IN" sz="2400" b="1" dirty="0" smtClean="0">
              <a:solidFill>
                <a:srgbClr val="FF0000"/>
              </a:solidFill>
            </a:endParaRPr>
          </a:p>
          <a:p>
            <a:pPr marL="514350" lvl="0" indent="-514350">
              <a:buFont typeface="+mj-lt"/>
              <a:buAutoNum type="romanLcPeriod"/>
            </a:pPr>
            <a:r>
              <a:rPr lang="en-IN" sz="2400" b="1" dirty="0" smtClean="0">
                <a:solidFill>
                  <a:srgbClr val="FF0000"/>
                </a:solidFill>
              </a:rPr>
              <a:t>Computer Networking by </a:t>
            </a:r>
            <a:r>
              <a:rPr lang="en-IN" sz="2400" b="1" dirty="0" err="1" smtClean="0">
                <a:solidFill>
                  <a:srgbClr val="FF0000"/>
                </a:solidFill>
              </a:rPr>
              <a:t>kurose</a:t>
            </a:r>
            <a:r>
              <a:rPr lang="en-IN" sz="2400" b="1" dirty="0" smtClean="0">
                <a:solidFill>
                  <a:srgbClr val="FF0000"/>
                </a:solidFill>
              </a:rPr>
              <a:t> and </a:t>
            </a:r>
            <a:r>
              <a:rPr lang="en-IN" sz="2400" b="1" dirty="0" err="1" smtClean="0">
                <a:solidFill>
                  <a:srgbClr val="FF0000"/>
                </a:solidFill>
              </a:rPr>
              <a:t>ross</a:t>
            </a:r>
            <a:r>
              <a:rPr lang="en-IN" sz="2400" b="1" dirty="0" smtClean="0">
                <a:solidFill>
                  <a:srgbClr val="FF0000"/>
                </a:solidFill>
              </a:rPr>
              <a:t> third Edition.</a:t>
            </a:r>
            <a:endParaRPr lang="en-US" sz="2400" dirty="0" smtClean="0">
              <a:solidFill>
                <a:srgbClr val="FF0000"/>
              </a:solidFill>
            </a:endParaRPr>
          </a:p>
          <a:p>
            <a:pPr marL="514350" lvl="0" indent="-514350">
              <a:buFont typeface="+mj-lt"/>
              <a:buAutoNum type="romanLcPeriod"/>
            </a:pPr>
            <a:endParaRPr lang="en-US" sz="2400" dirty="0" smtClean="0">
              <a:solidFill>
                <a:srgbClr val="FF0000"/>
              </a:solidFill>
            </a:endParaRPr>
          </a:p>
          <a:p>
            <a:pPr marL="514350" lvl="0" indent="-514350">
              <a:buFont typeface="+mj-lt"/>
              <a:buAutoNum type="romanLcPeriod"/>
            </a:pPr>
            <a:r>
              <a:rPr lang="en-IN" sz="2400" b="1" dirty="0" smtClean="0">
                <a:solidFill>
                  <a:srgbClr val="FF0000"/>
                </a:solidFill>
              </a:rPr>
              <a:t>Database system concepts by </a:t>
            </a:r>
            <a:r>
              <a:rPr lang="en-IN" sz="2400" b="1" dirty="0" err="1" smtClean="0">
                <a:solidFill>
                  <a:srgbClr val="FF0000"/>
                </a:solidFill>
              </a:rPr>
              <a:t>Korth</a:t>
            </a:r>
            <a:r>
              <a:rPr lang="en-IN" sz="2400" b="1" dirty="0" smtClean="0">
                <a:solidFill>
                  <a:srgbClr val="FF0000"/>
                </a:solidFill>
              </a:rPr>
              <a:t> and </a:t>
            </a:r>
            <a:r>
              <a:rPr lang="en-IN" sz="2400" b="1" dirty="0" err="1" smtClean="0">
                <a:solidFill>
                  <a:srgbClr val="FF0000"/>
                </a:solidFill>
              </a:rPr>
              <a:t>sudarshan</a:t>
            </a:r>
            <a:r>
              <a:rPr lang="en-IN" sz="2400" b="1" dirty="0" smtClean="0">
                <a:solidFill>
                  <a:srgbClr val="FF0000"/>
                </a:solidFill>
              </a:rPr>
              <a:t>. Fifth edition</a:t>
            </a:r>
          </a:p>
          <a:p>
            <a:pPr marL="514350" lvl="0" indent="-514350">
              <a:buFont typeface="+mj-lt"/>
              <a:buAutoNum type="romanLcPeriod"/>
            </a:pPr>
            <a:endParaRPr lang="en-US" sz="2400" dirty="0" smtClean="0">
              <a:solidFill>
                <a:srgbClr val="FF0000"/>
              </a:solidFill>
            </a:endParaRPr>
          </a:p>
          <a:p>
            <a:pPr marL="514350" lvl="0" indent="-514350">
              <a:buFont typeface="+mj-lt"/>
              <a:buAutoNum type="romanLcPeriod"/>
            </a:pPr>
            <a:r>
              <a:rPr lang="en-IN" sz="2400" b="1" dirty="0" smtClean="0">
                <a:solidFill>
                  <a:srgbClr val="FF0000"/>
                </a:solidFill>
              </a:rPr>
              <a:t>Java – The complete reference by Herbert </a:t>
            </a:r>
            <a:r>
              <a:rPr lang="en-IN" sz="2400" b="1" dirty="0" err="1" smtClean="0">
                <a:solidFill>
                  <a:srgbClr val="FF0000"/>
                </a:solidFill>
              </a:rPr>
              <a:t>schildt</a:t>
            </a:r>
            <a:r>
              <a:rPr lang="en-IN" sz="2400" b="1" dirty="0" smtClean="0">
                <a:solidFill>
                  <a:srgbClr val="FF0000"/>
                </a:solidFill>
              </a:rPr>
              <a:t>.</a:t>
            </a:r>
            <a:endParaRPr lang="en-US" sz="2400" dirty="0" smtClean="0">
              <a:solidFill>
                <a:srgbClr val="FF0000"/>
              </a:solidFill>
            </a:endParaRPr>
          </a:p>
          <a:p>
            <a:pPr marL="514350" indent="-514350">
              <a:buFont typeface="+mj-lt"/>
              <a:buAutoNum type="romanLcPeriod"/>
            </a:pPr>
            <a:endParaRPr lang="en-US" sz="2400" dirty="0">
              <a:solidFill>
                <a:srgbClr val="FF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24400" y="4495800"/>
            <a:ext cx="3581400" cy="212365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6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a:t>
            </a:r>
          </a:p>
          <a:p>
            <a:pPr algn="ctr"/>
            <a:r>
              <a:rPr lang="en-US" sz="6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You!</a:t>
            </a:r>
            <a:endParaRPr lang="en-US" sz="6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6" name="Group 2"/>
          <p:cNvGrpSpPr>
            <a:grpSpLocks/>
          </p:cNvGrpSpPr>
          <p:nvPr/>
        </p:nvGrpSpPr>
        <p:grpSpPr bwMode="auto">
          <a:xfrm>
            <a:off x="1600200" y="2514600"/>
            <a:ext cx="5286375" cy="2562225"/>
            <a:chOff x="1740" y="2250"/>
            <a:chExt cx="8325" cy="4035"/>
          </a:xfrm>
        </p:grpSpPr>
        <p:sp>
          <p:nvSpPr>
            <p:cNvPr id="1027" name="Rectangle 3"/>
            <p:cNvSpPr>
              <a:spLocks noChangeArrowheads="1"/>
            </p:cNvSpPr>
            <p:nvPr/>
          </p:nvSpPr>
          <p:spPr bwMode="auto">
            <a:xfrm>
              <a:off x="7830" y="2250"/>
              <a:ext cx="2235" cy="14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8" name="Rectangle 4"/>
            <p:cNvSpPr>
              <a:spLocks noChangeArrowheads="1"/>
            </p:cNvSpPr>
            <p:nvPr/>
          </p:nvSpPr>
          <p:spPr bwMode="auto">
            <a:xfrm>
              <a:off x="1740" y="2250"/>
              <a:ext cx="2145" cy="14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9" name="Rectangle 5"/>
            <p:cNvSpPr>
              <a:spLocks noChangeArrowheads="1"/>
            </p:cNvSpPr>
            <p:nvPr/>
          </p:nvSpPr>
          <p:spPr bwMode="auto">
            <a:xfrm>
              <a:off x="5025" y="4845"/>
              <a:ext cx="2100" cy="14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0" name="AutoShape 6"/>
            <p:cNvSpPr>
              <a:spLocks noChangeArrowheads="1"/>
            </p:cNvSpPr>
            <p:nvPr/>
          </p:nvSpPr>
          <p:spPr bwMode="auto">
            <a:xfrm>
              <a:off x="4785" y="2580"/>
              <a:ext cx="2115" cy="1320"/>
            </a:xfrm>
            <a:prstGeom prst="cloudCallout">
              <a:avLst>
                <a:gd name="adj1" fmla="val -32269"/>
                <a:gd name="adj2" fmla="val 37273"/>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rgbClr val="FF0000"/>
                  </a:solidFill>
                  <a:effectLst/>
                  <a:latin typeface="Calibri" pitchFamily="34" charset="0"/>
                  <a:cs typeface="Arial" pitchFamily="34" charset="0"/>
                </a:rPr>
                <a:t>network</a:t>
              </a:r>
              <a:endParaRPr kumimoji="0" lang="en-US" sz="2800" b="0" i="0" u="none" strike="noStrike" cap="none" normalizeH="0" baseline="0" dirty="0" smtClean="0">
                <a:ln>
                  <a:noFill/>
                </a:ln>
                <a:solidFill>
                  <a:srgbClr val="FF0000"/>
                </a:solidFill>
                <a:effectLst/>
                <a:latin typeface="Arial" pitchFamily="34" charset="0"/>
                <a:cs typeface="Arial" pitchFamily="34" charset="0"/>
              </a:endParaRPr>
            </a:p>
          </p:txBody>
        </p:sp>
        <p:sp>
          <p:nvSpPr>
            <p:cNvPr id="1031" name="Rectangle 7"/>
            <p:cNvSpPr>
              <a:spLocks noChangeArrowheads="1"/>
            </p:cNvSpPr>
            <p:nvPr/>
          </p:nvSpPr>
          <p:spPr bwMode="auto">
            <a:xfrm>
              <a:off x="2025" y="2475"/>
              <a:ext cx="600" cy="81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2" name="Rectangle 8"/>
            <p:cNvSpPr>
              <a:spLocks noChangeArrowheads="1"/>
            </p:cNvSpPr>
            <p:nvPr/>
          </p:nvSpPr>
          <p:spPr bwMode="auto">
            <a:xfrm>
              <a:off x="5220" y="5055"/>
              <a:ext cx="645" cy="88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3" name="Rectangle 9"/>
            <p:cNvSpPr>
              <a:spLocks noChangeArrowheads="1"/>
            </p:cNvSpPr>
            <p:nvPr/>
          </p:nvSpPr>
          <p:spPr bwMode="auto">
            <a:xfrm>
              <a:off x="8100" y="2475"/>
              <a:ext cx="435" cy="40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4" name="Rectangle 10"/>
            <p:cNvSpPr>
              <a:spLocks noChangeArrowheads="1"/>
            </p:cNvSpPr>
            <p:nvPr/>
          </p:nvSpPr>
          <p:spPr bwMode="auto">
            <a:xfrm>
              <a:off x="8100" y="3120"/>
              <a:ext cx="435" cy="40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5" name="Rectangle 11"/>
            <p:cNvSpPr>
              <a:spLocks noChangeArrowheads="1"/>
            </p:cNvSpPr>
            <p:nvPr/>
          </p:nvSpPr>
          <p:spPr bwMode="auto">
            <a:xfrm>
              <a:off x="9090" y="2475"/>
              <a:ext cx="435" cy="40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6" name="Rectangle 12"/>
            <p:cNvSpPr>
              <a:spLocks noChangeArrowheads="1"/>
            </p:cNvSpPr>
            <p:nvPr/>
          </p:nvSpPr>
          <p:spPr bwMode="auto">
            <a:xfrm>
              <a:off x="9090" y="3120"/>
              <a:ext cx="435" cy="40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1037" name="AutoShape 13"/>
            <p:cNvCxnSpPr>
              <a:cxnSpLocks noChangeShapeType="1"/>
            </p:cNvCxnSpPr>
            <p:nvPr/>
          </p:nvCxnSpPr>
          <p:spPr bwMode="auto">
            <a:xfrm>
              <a:off x="3885" y="3390"/>
              <a:ext cx="1005" cy="1"/>
            </a:xfrm>
            <a:prstGeom prst="straightConnector1">
              <a:avLst/>
            </a:prstGeom>
            <a:noFill/>
            <a:ln w="9525">
              <a:solidFill>
                <a:srgbClr val="FF0000"/>
              </a:solidFill>
              <a:round/>
              <a:headEnd/>
              <a:tailEnd/>
            </a:ln>
          </p:spPr>
        </p:cxnSp>
        <p:cxnSp>
          <p:nvCxnSpPr>
            <p:cNvPr id="1038" name="AutoShape 14"/>
            <p:cNvCxnSpPr>
              <a:cxnSpLocks noChangeShapeType="1"/>
            </p:cNvCxnSpPr>
            <p:nvPr/>
          </p:nvCxnSpPr>
          <p:spPr bwMode="auto">
            <a:xfrm flipV="1">
              <a:off x="5985" y="3900"/>
              <a:ext cx="0" cy="945"/>
            </a:xfrm>
            <a:prstGeom prst="straightConnector1">
              <a:avLst/>
            </a:prstGeom>
            <a:noFill/>
            <a:ln w="9525">
              <a:solidFill>
                <a:srgbClr val="FF0000"/>
              </a:solidFill>
              <a:round/>
              <a:headEnd/>
              <a:tailEnd/>
            </a:ln>
          </p:spPr>
        </p:cxnSp>
        <p:cxnSp>
          <p:nvCxnSpPr>
            <p:cNvPr id="1039" name="AutoShape 15"/>
            <p:cNvCxnSpPr>
              <a:cxnSpLocks noChangeShapeType="1"/>
            </p:cNvCxnSpPr>
            <p:nvPr/>
          </p:nvCxnSpPr>
          <p:spPr bwMode="auto">
            <a:xfrm>
              <a:off x="6825" y="3119"/>
              <a:ext cx="1005" cy="1"/>
            </a:xfrm>
            <a:prstGeom prst="straightConnector1">
              <a:avLst/>
            </a:prstGeom>
            <a:noFill/>
            <a:ln w="9525">
              <a:solidFill>
                <a:srgbClr val="FF0000"/>
              </a:solidFill>
              <a:round/>
              <a:headEnd/>
              <a:tailEnd/>
            </a:ln>
          </p:spPr>
        </p:cxnSp>
        <p:cxnSp>
          <p:nvCxnSpPr>
            <p:cNvPr id="1040" name="AutoShape 16"/>
            <p:cNvCxnSpPr>
              <a:cxnSpLocks noChangeShapeType="1"/>
            </p:cNvCxnSpPr>
            <p:nvPr/>
          </p:nvCxnSpPr>
          <p:spPr bwMode="auto">
            <a:xfrm>
              <a:off x="2700" y="3286"/>
              <a:ext cx="2520" cy="1769"/>
            </a:xfrm>
            <a:prstGeom prst="straightConnector1">
              <a:avLst/>
            </a:prstGeom>
            <a:noFill/>
            <a:ln w="9525">
              <a:solidFill>
                <a:srgbClr val="FF0000"/>
              </a:solidFill>
              <a:round/>
              <a:headEnd type="triangle" w="med" len="med"/>
              <a:tailEnd type="triangle" w="med" len="med"/>
            </a:ln>
          </p:spPr>
        </p:cxnSp>
      </p:grpSp>
      <p:sp>
        <p:nvSpPr>
          <p:cNvPr id="17" name="TextBox 16"/>
          <p:cNvSpPr txBox="1"/>
          <p:nvPr/>
        </p:nvSpPr>
        <p:spPr>
          <a:xfrm>
            <a:off x="1600200" y="2133600"/>
            <a:ext cx="1981200" cy="369332"/>
          </a:xfrm>
          <a:prstGeom prst="rect">
            <a:avLst/>
          </a:prstGeom>
          <a:noFill/>
        </p:spPr>
        <p:txBody>
          <a:bodyPr wrap="square" rtlCol="0">
            <a:spAutoFit/>
          </a:bodyPr>
          <a:lstStyle/>
          <a:p>
            <a:r>
              <a:rPr lang="en-US" dirty="0" smtClean="0"/>
              <a:t>Site A</a:t>
            </a:r>
            <a:endParaRPr lang="en-US" dirty="0"/>
          </a:p>
        </p:txBody>
      </p:sp>
      <p:sp>
        <p:nvSpPr>
          <p:cNvPr id="18" name="TextBox 17"/>
          <p:cNvSpPr txBox="1"/>
          <p:nvPr/>
        </p:nvSpPr>
        <p:spPr>
          <a:xfrm>
            <a:off x="5410200" y="2209800"/>
            <a:ext cx="990600" cy="369332"/>
          </a:xfrm>
          <a:prstGeom prst="rect">
            <a:avLst/>
          </a:prstGeom>
          <a:noFill/>
        </p:spPr>
        <p:txBody>
          <a:bodyPr wrap="square" rtlCol="0">
            <a:spAutoFit/>
          </a:bodyPr>
          <a:lstStyle/>
          <a:p>
            <a:r>
              <a:rPr lang="en-US" dirty="0" smtClean="0"/>
              <a:t>Site B</a:t>
            </a:r>
            <a:endParaRPr lang="en-US" dirty="0"/>
          </a:p>
        </p:txBody>
      </p:sp>
      <p:sp>
        <p:nvSpPr>
          <p:cNvPr id="19" name="TextBox 18"/>
          <p:cNvSpPr txBox="1"/>
          <p:nvPr/>
        </p:nvSpPr>
        <p:spPr>
          <a:xfrm>
            <a:off x="3657600" y="5334000"/>
            <a:ext cx="25146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Site C</a:t>
            </a:r>
            <a:endParaRPr lang="en-US" dirty="0">
              <a:latin typeface="Times New Roman" pitchFamily="18" charset="0"/>
              <a:cs typeface="Times New Roman" pitchFamily="18" charset="0"/>
            </a:endParaRPr>
          </a:p>
        </p:txBody>
      </p:sp>
      <p:sp>
        <p:nvSpPr>
          <p:cNvPr id="20" name="Rectangle 19"/>
          <p:cNvSpPr/>
          <p:nvPr/>
        </p:nvSpPr>
        <p:spPr>
          <a:xfrm>
            <a:off x="762000" y="304800"/>
            <a:ext cx="3404650" cy="58477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Distributed System</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1" name="TextBox 20"/>
          <p:cNvSpPr txBox="1"/>
          <p:nvPr/>
        </p:nvSpPr>
        <p:spPr>
          <a:xfrm>
            <a:off x="838200" y="914400"/>
            <a:ext cx="7315200" cy="1200329"/>
          </a:xfrm>
          <a:prstGeom prst="rect">
            <a:avLst/>
          </a:prstGeom>
          <a:noFill/>
        </p:spPr>
        <p:txBody>
          <a:bodyPr wrap="square" rtlCol="0">
            <a:spAutoFit/>
          </a:bodyPr>
          <a:lstStyle/>
          <a:p>
            <a:r>
              <a:rPr lang="en-IN" sz="2400" dirty="0" smtClean="0">
                <a:solidFill>
                  <a:srgbClr val="FF0000"/>
                </a:solidFill>
              </a:rPr>
              <a:t>Distributed database (DDB) is a collection of multiple,</a:t>
            </a:r>
            <a:r>
              <a:rPr lang="en-IN" sz="2400" i="1" dirty="0" smtClean="0">
                <a:solidFill>
                  <a:srgbClr val="FF0000"/>
                </a:solidFill>
              </a:rPr>
              <a:t> </a:t>
            </a:r>
            <a:r>
              <a:rPr lang="en-IN" sz="2400" dirty="0" smtClean="0">
                <a:solidFill>
                  <a:srgbClr val="FF0000"/>
                </a:solidFill>
              </a:rPr>
              <a:t>logically</a:t>
            </a:r>
            <a:r>
              <a:rPr lang="en-IN" sz="2400" i="1" dirty="0" smtClean="0">
                <a:solidFill>
                  <a:srgbClr val="FF0000"/>
                </a:solidFill>
              </a:rPr>
              <a:t> </a:t>
            </a:r>
            <a:r>
              <a:rPr lang="en-IN" sz="2400" dirty="0" smtClean="0">
                <a:solidFill>
                  <a:srgbClr val="FF0000"/>
                </a:solidFill>
              </a:rPr>
              <a:t>interrelated</a:t>
            </a:r>
            <a:r>
              <a:rPr lang="en-IN" sz="2400" i="1" dirty="0" smtClean="0">
                <a:solidFill>
                  <a:srgbClr val="FF0000"/>
                </a:solidFill>
              </a:rPr>
              <a:t> </a:t>
            </a:r>
            <a:r>
              <a:rPr lang="en-IN" sz="2400" dirty="0" smtClean="0">
                <a:solidFill>
                  <a:srgbClr val="FF0000"/>
                </a:solidFill>
              </a:rPr>
              <a:t>databases distributed over a computer network. </a:t>
            </a:r>
            <a:endParaRPr lang="en-US" sz="2400" dirty="0">
              <a:solidFill>
                <a:srgbClr val="FF0000"/>
              </a:solidFill>
            </a:endParaRPr>
          </a:p>
        </p:txBody>
      </p:sp>
      <p:sp>
        <p:nvSpPr>
          <p:cNvPr id="22" name="TextBox 21"/>
          <p:cNvSpPr txBox="1"/>
          <p:nvPr/>
        </p:nvSpPr>
        <p:spPr>
          <a:xfrm>
            <a:off x="1219200" y="5715000"/>
            <a:ext cx="3886200" cy="1200329"/>
          </a:xfrm>
          <a:prstGeom prst="rect">
            <a:avLst/>
          </a:prstGeom>
          <a:noFill/>
        </p:spPr>
        <p:txBody>
          <a:bodyPr wrap="square" rtlCol="0">
            <a:spAutoFit/>
          </a:bodyPr>
          <a:lstStyle/>
          <a:p>
            <a:endParaRPr lang="en-IN" sz="2400" dirty="0" smtClean="0">
              <a:solidFill>
                <a:srgbClr val="FF0000"/>
              </a:solidFill>
            </a:endParaRPr>
          </a:p>
          <a:p>
            <a:r>
              <a:rPr lang="en-IN" sz="2400" dirty="0" smtClean="0">
                <a:solidFill>
                  <a:srgbClr val="FF0000"/>
                </a:solidFill>
              </a:rPr>
              <a:t>Replication</a:t>
            </a:r>
          </a:p>
          <a:p>
            <a:r>
              <a:rPr lang="en-IN" sz="2400" dirty="0" smtClean="0">
                <a:solidFill>
                  <a:srgbClr val="FF0000"/>
                </a:solidFill>
              </a:rPr>
              <a:t>Fragmentation</a:t>
            </a:r>
            <a:endParaRPr lang="en-US" sz="2400" dirty="0">
              <a:solidFill>
                <a:srgbClr val="FF0000"/>
              </a:solidFill>
            </a:endParaRPr>
          </a:p>
        </p:txBody>
      </p:sp>
      <p:sp>
        <p:nvSpPr>
          <p:cNvPr id="23" name="TextBox 22"/>
          <p:cNvSpPr txBox="1"/>
          <p:nvPr/>
        </p:nvSpPr>
        <p:spPr>
          <a:xfrm>
            <a:off x="1219200" y="5562600"/>
            <a:ext cx="6096000" cy="461665"/>
          </a:xfrm>
          <a:prstGeom prst="rect">
            <a:avLst/>
          </a:prstGeom>
          <a:noFill/>
        </p:spPr>
        <p:txBody>
          <a:bodyPr wrap="square" rtlCol="0">
            <a:spAutoFit/>
          </a:bodyPr>
          <a:lstStyle/>
          <a:p>
            <a:r>
              <a:rPr lang="en-US" sz="2400" dirty="0" smtClean="0">
                <a:solidFill>
                  <a:srgbClr val="FF0000"/>
                </a:solidFill>
              </a:rPr>
              <a:t>Distribution can be done by following ways</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5103192"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Client Server Architecture</a:t>
            </a:r>
            <a:endParaRPr lang="en-US" sz="4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nvGrpSpPr>
          <p:cNvPr id="2050" name="Group 2"/>
          <p:cNvGrpSpPr>
            <a:grpSpLocks/>
          </p:cNvGrpSpPr>
          <p:nvPr/>
        </p:nvGrpSpPr>
        <p:grpSpPr bwMode="auto">
          <a:xfrm>
            <a:off x="1828800" y="2590800"/>
            <a:ext cx="5353050" cy="3949700"/>
            <a:chOff x="2385" y="3366"/>
            <a:chExt cx="6630" cy="5499"/>
          </a:xfrm>
        </p:grpSpPr>
        <p:grpSp>
          <p:nvGrpSpPr>
            <p:cNvPr id="2051" name="Group 3"/>
            <p:cNvGrpSpPr>
              <a:grpSpLocks/>
            </p:cNvGrpSpPr>
            <p:nvPr/>
          </p:nvGrpSpPr>
          <p:grpSpPr bwMode="auto">
            <a:xfrm>
              <a:off x="2385" y="3366"/>
              <a:ext cx="6630" cy="5499"/>
              <a:chOff x="2385" y="3366"/>
              <a:chExt cx="6630" cy="5499"/>
            </a:xfrm>
          </p:grpSpPr>
          <p:grpSp>
            <p:nvGrpSpPr>
              <p:cNvPr id="2052" name="Group 4"/>
              <p:cNvGrpSpPr>
                <a:grpSpLocks/>
              </p:cNvGrpSpPr>
              <p:nvPr/>
            </p:nvGrpSpPr>
            <p:grpSpPr bwMode="auto">
              <a:xfrm>
                <a:off x="2385" y="3366"/>
                <a:ext cx="6630" cy="4270"/>
                <a:chOff x="2385" y="3780"/>
                <a:chExt cx="6630" cy="4270"/>
              </a:xfrm>
            </p:grpSpPr>
            <p:cxnSp>
              <p:nvCxnSpPr>
                <p:cNvPr id="2053" name="AutoShape 5"/>
                <p:cNvCxnSpPr>
                  <a:cxnSpLocks noChangeShapeType="1"/>
                </p:cNvCxnSpPr>
                <p:nvPr/>
              </p:nvCxnSpPr>
              <p:spPr bwMode="auto">
                <a:xfrm>
                  <a:off x="2385" y="5800"/>
                  <a:ext cx="6630" cy="0"/>
                </a:xfrm>
                <a:prstGeom prst="straightConnector1">
                  <a:avLst/>
                </a:prstGeom>
                <a:noFill/>
                <a:ln w="12700">
                  <a:solidFill>
                    <a:srgbClr val="FF0000"/>
                  </a:solidFill>
                  <a:round/>
                  <a:headEnd type="triangle" w="med" len="med"/>
                  <a:tailEnd type="triangle" w="med" len="med"/>
                </a:ln>
              </p:spPr>
            </p:cxnSp>
            <p:sp>
              <p:nvSpPr>
                <p:cNvPr id="2054" name="Rectangle 6"/>
                <p:cNvSpPr>
                  <a:spLocks noChangeArrowheads="1"/>
                </p:cNvSpPr>
                <p:nvPr/>
              </p:nvSpPr>
              <p:spPr bwMode="auto">
                <a:xfrm>
                  <a:off x="2385" y="3780"/>
                  <a:ext cx="1875" cy="148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rgbClr val="FF0000"/>
                      </a:solidFill>
                      <a:effectLst/>
                      <a:latin typeface="Calibri" pitchFamily="34" charset="0"/>
                      <a:cs typeface="Arial" pitchFamily="34" charset="0"/>
                    </a:rPr>
                    <a:t>Application</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rgbClr val="FF0000"/>
                      </a:solidFill>
                      <a:effectLst/>
                      <a:latin typeface="Calibri" pitchFamily="34" charset="0"/>
                      <a:cs typeface="Arial" pitchFamily="34" charset="0"/>
                    </a:rPr>
                    <a:t>Client Services</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rgbClr val="FF0000"/>
                      </a:solidFill>
                      <a:effectLst/>
                      <a:latin typeface="Calibri" pitchFamily="34" charset="0"/>
                      <a:cs typeface="Arial" pitchFamily="34" charset="0"/>
                    </a:rPr>
                    <a:t>Communications</a:t>
                  </a:r>
                  <a:endParaRPr kumimoji="0" lang="en-US" sz="1800" b="0" i="0" u="none" strike="noStrike" cap="none" normalizeH="0" baseline="0" dirty="0" smtClean="0">
                    <a:ln>
                      <a:noFill/>
                    </a:ln>
                    <a:solidFill>
                      <a:srgbClr val="FF0000"/>
                    </a:solidFill>
                    <a:effectLst/>
                    <a:latin typeface="Arial" pitchFamily="34" charset="0"/>
                    <a:cs typeface="Arial" pitchFamily="34" charset="0"/>
                  </a:endParaRPr>
                </a:p>
              </p:txBody>
            </p:sp>
            <p:sp>
              <p:nvSpPr>
                <p:cNvPr id="2055" name="Rectangle 7"/>
                <p:cNvSpPr>
                  <a:spLocks noChangeArrowheads="1"/>
                </p:cNvSpPr>
                <p:nvPr/>
              </p:nvSpPr>
              <p:spPr bwMode="auto">
                <a:xfrm>
                  <a:off x="4740" y="3780"/>
                  <a:ext cx="1875" cy="148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rgbClr val="FF0000"/>
                      </a:solidFill>
                      <a:effectLst/>
                      <a:latin typeface="Calibri" pitchFamily="34" charset="0"/>
                      <a:cs typeface="Arial" pitchFamily="34" charset="0"/>
                    </a:rPr>
                    <a:t>Application</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rgbClr val="FF0000"/>
                      </a:solidFill>
                      <a:effectLst/>
                      <a:latin typeface="Calibri" pitchFamily="34" charset="0"/>
                      <a:cs typeface="Arial" pitchFamily="34" charset="0"/>
                    </a:rPr>
                    <a:t>Client Services</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rgbClr val="FF0000"/>
                      </a:solidFill>
                      <a:effectLst/>
                      <a:latin typeface="Calibri" pitchFamily="34" charset="0"/>
                      <a:cs typeface="Arial" pitchFamily="34" charset="0"/>
                    </a:rPr>
                    <a:t>Communications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FF0000"/>
                    </a:solidFill>
                    <a:effectLst/>
                    <a:latin typeface="Arial" pitchFamily="34" charset="0"/>
                    <a:cs typeface="Arial" pitchFamily="34" charset="0"/>
                  </a:endParaRPr>
                </a:p>
              </p:txBody>
            </p:sp>
            <p:sp>
              <p:nvSpPr>
                <p:cNvPr id="2056" name="Rectangle 8"/>
                <p:cNvSpPr>
                  <a:spLocks noChangeArrowheads="1"/>
                </p:cNvSpPr>
                <p:nvPr/>
              </p:nvSpPr>
              <p:spPr bwMode="auto">
                <a:xfrm>
                  <a:off x="6945" y="3780"/>
                  <a:ext cx="1875" cy="148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rgbClr val="FF0000"/>
                      </a:solidFill>
                      <a:effectLst/>
                      <a:latin typeface="Calibri" pitchFamily="34" charset="0"/>
                      <a:cs typeface="Arial" pitchFamily="34" charset="0"/>
                    </a:rPr>
                    <a:t>Application</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rgbClr val="FF0000"/>
                      </a:solidFill>
                      <a:effectLst/>
                      <a:latin typeface="Calibri" pitchFamily="34" charset="0"/>
                      <a:cs typeface="Arial" pitchFamily="34" charset="0"/>
                    </a:rPr>
                    <a:t>Client Services</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rgbClr val="FF0000"/>
                      </a:solidFill>
                      <a:effectLst/>
                      <a:latin typeface="Calibri" pitchFamily="34" charset="0"/>
                      <a:cs typeface="Arial" pitchFamily="34" charset="0"/>
                    </a:rPr>
                    <a:t>Communications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FF0000"/>
                    </a:solidFill>
                    <a:effectLst/>
                    <a:latin typeface="Arial" pitchFamily="34" charset="0"/>
                    <a:cs typeface="Arial" pitchFamily="34" charset="0"/>
                  </a:endParaRPr>
                </a:p>
              </p:txBody>
            </p:sp>
            <p:sp>
              <p:nvSpPr>
                <p:cNvPr id="2057" name="Rectangle 9"/>
                <p:cNvSpPr>
                  <a:spLocks noChangeArrowheads="1"/>
                </p:cNvSpPr>
                <p:nvPr/>
              </p:nvSpPr>
              <p:spPr bwMode="auto">
                <a:xfrm>
                  <a:off x="5070" y="6790"/>
                  <a:ext cx="1875" cy="12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rgbClr val="FF0000"/>
                      </a:solidFill>
                      <a:effectLst/>
                      <a:latin typeface="Calibri" pitchFamily="34" charset="0"/>
                      <a:cs typeface="Arial" pitchFamily="34" charset="0"/>
                    </a:rPr>
                    <a:t>Communications</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rgbClr val="FF0000"/>
                      </a:solidFill>
                      <a:effectLst/>
                      <a:latin typeface="Calibri" pitchFamily="34" charset="0"/>
                      <a:cs typeface="Arial" pitchFamily="34" charset="0"/>
                    </a:rPr>
                    <a:t>DBMS Services</a:t>
                  </a:r>
                  <a:endParaRPr kumimoji="0" lang="en-US" sz="1800" b="0" i="0" u="none" strike="noStrike" cap="none" normalizeH="0" baseline="0" dirty="0" smtClean="0">
                    <a:ln>
                      <a:noFill/>
                    </a:ln>
                    <a:solidFill>
                      <a:srgbClr val="FF0000"/>
                    </a:solidFill>
                    <a:effectLst/>
                    <a:latin typeface="Arial" pitchFamily="34" charset="0"/>
                    <a:cs typeface="Arial" pitchFamily="34" charset="0"/>
                  </a:endParaRPr>
                </a:p>
              </p:txBody>
            </p:sp>
            <p:cxnSp>
              <p:nvCxnSpPr>
                <p:cNvPr id="2058" name="AutoShape 10"/>
                <p:cNvCxnSpPr>
                  <a:cxnSpLocks noChangeShapeType="1"/>
                </p:cNvCxnSpPr>
                <p:nvPr/>
              </p:nvCxnSpPr>
              <p:spPr bwMode="auto">
                <a:xfrm flipV="1">
                  <a:off x="5685" y="5265"/>
                  <a:ext cx="0" cy="420"/>
                </a:xfrm>
                <a:prstGeom prst="straightConnector1">
                  <a:avLst/>
                </a:prstGeom>
                <a:noFill/>
                <a:ln w="12700">
                  <a:solidFill>
                    <a:srgbClr val="FF0000"/>
                  </a:solidFill>
                  <a:round/>
                  <a:headEnd type="triangle" w="med" len="med"/>
                  <a:tailEnd type="triangle" w="med" len="med"/>
                </a:ln>
              </p:spPr>
            </p:cxnSp>
            <p:cxnSp>
              <p:nvCxnSpPr>
                <p:cNvPr id="2059" name="AutoShape 11"/>
                <p:cNvCxnSpPr>
                  <a:cxnSpLocks noChangeShapeType="1"/>
                </p:cNvCxnSpPr>
                <p:nvPr/>
              </p:nvCxnSpPr>
              <p:spPr bwMode="auto">
                <a:xfrm flipV="1">
                  <a:off x="3465" y="5265"/>
                  <a:ext cx="0" cy="420"/>
                </a:xfrm>
                <a:prstGeom prst="straightConnector1">
                  <a:avLst/>
                </a:prstGeom>
                <a:noFill/>
                <a:ln w="12700">
                  <a:solidFill>
                    <a:srgbClr val="FF0000"/>
                  </a:solidFill>
                  <a:round/>
                  <a:headEnd type="triangle" w="med" len="med"/>
                  <a:tailEnd type="triangle" w="med" len="med"/>
                </a:ln>
              </p:spPr>
            </p:cxnSp>
            <p:cxnSp>
              <p:nvCxnSpPr>
                <p:cNvPr id="2060" name="AutoShape 12"/>
                <p:cNvCxnSpPr>
                  <a:cxnSpLocks noChangeShapeType="1"/>
                </p:cNvCxnSpPr>
                <p:nvPr/>
              </p:nvCxnSpPr>
              <p:spPr bwMode="auto">
                <a:xfrm flipV="1">
                  <a:off x="6720" y="5910"/>
                  <a:ext cx="0" cy="820"/>
                </a:xfrm>
                <a:prstGeom prst="straightConnector1">
                  <a:avLst/>
                </a:prstGeom>
                <a:noFill/>
                <a:ln w="12700">
                  <a:solidFill>
                    <a:srgbClr val="FF0000"/>
                  </a:solidFill>
                  <a:round/>
                  <a:headEnd type="triangle" w="med" len="med"/>
                  <a:tailEnd type="triangle" w="med" len="med"/>
                </a:ln>
              </p:spPr>
            </p:cxnSp>
            <p:cxnSp>
              <p:nvCxnSpPr>
                <p:cNvPr id="2061" name="AutoShape 13"/>
                <p:cNvCxnSpPr>
                  <a:cxnSpLocks noChangeShapeType="1"/>
                </p:cNvCxnSpPr>
                <p:nvPr/>
              </p:nvCxnSpPr>
              <p:spPr bwMode="auto">
                <a:xfrm>
                  <a:off x="5565" y="5910"/>
                  <a:ext cx="0" cy="790"/>
                </a:xfrm>
                <a:prstGeom prst="straightConnector1">
                  <a:avLst/>
                </a:prstGeom>
                <a:noFill/>
                <a:ln w="12700">
                  <a:solidFill>
                    <a:srgbClr val="FF0000"/>
                  </a:solidFill>
                  <a:round/>
                  <a:headEnd type="triangle" w="med" len="med"/>
                  <a:tailEnd type="triangle" w="med" len="med"/>
                </a:ln>
              </p:spPr>
            </p:cxnSp>
            <p:cxnSp>
              <p:nvCxnSpPr>
                <p:cNvPr id="2062" name="AutoShape 14"/>
                <p:cNvCxnSpPr>
                  <a:cxnSpLocks noChangeShapeType="1"/>
                </p:cNvCxnSpPr>
                <p:nvPr/>
              </p:nvCxnSpPr>
              <p:spPr bwMode="auto">
                <a:xfrm flipV="1">
                  <a:off x="7830" y="5265"/>
                  <a:ext cx="0" cy="420"/>
                </a:xfrm>
                <a:prstGeom prst="straightConnector1">
                  <a:avLst/>
                </a:prstGeom>
                <a:noFill/>
                <a:ln w="12700">
                  <a:solidFill>
                    <a:srgbClr val="FF0000"/>
                  </a:solidFill>
                  <a:round/>
                  <a:headEnd type="triangle" w="med" len="med"/>
                  <a:tailEnd type="triangle" w="med" len="med"/>
                </a:ln>
              </p:spPr>
            </p:cxnSp>
          </p:grpSp>
          <p:sp>
            <p:nvSpPr>
              <p:cNvPr id="2063" name="AutoShape 15"/>
              <p:cNvSpPr>
                <a:spLocks noChangeArrowheads="1"/>
              </p:cNvSpPr>
              <p:nvPr/>
            </p:nvSpPr>
            <p:spPr bwMode="auto">
              <a:xfrm>
                <a:off x="5685" y="7995"/>
                <a:ext cx="1185" cy="870"/>
              </a:xfrm>
              <a:prstGeom prst="flowChartMagneticDisk">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rgbClr val="FF0000"/>
                    </a:solidFill>
                    <a:effectLst/>
                    <a:latin typeface="Calibri" pitchFamily="34" charset="0"/>
                    <a:cs typeface="Arial" pitchFamily="34" charset="0"/>
                  </a:rPr>
                  <a:t>Database</a:t>
                </a:r>
                <a:endParaRPr kumimoji="0" lang="en-US" sz="1800" b="0" i="0" u="none" strike="noStrike" cap="none" normalizeH="0" baseline="0" dirty="0" smtClean="0">
                  <a:ln>
                    <a:noFill/>
                  </a:ln>
                  <a:solidFill>
                    <a:srgbClr val="FF0000"/>
                  </a:solidFill>
                  <a:effectLst/>
                  <a:latin typeface="Arial" pitchFamily="34" charset="0"/>
                  <a:cs typeface="Arial" pitchFamily="34" charset="0"/>
                </a:endParaRPr>
              </a:p>
            </p:txBody>
          </p:sp>
        </p:grpSp>
        <p:cxnSp>
          <p:nvCxnSpPr>
            <p:cNvPr id="2064" name="AutoShape 16"/>
            <p:cNvCxnSpPr>
              <a:cxnSpLocks noChangeShapeType="1"/>
            </p:cNvCxnSpPr>
            <p:nvPr/>
          </p:nvCxnSpPr>
          <p:spPr bwMode="auto">
            <a:xfrm>
              <a:off x="6150" y="7636"/>
              <a:ext cx="15" cy="359"/>
            </a:xfrm>
            <a:prstGeom prst="straightConnector1">
              <a:avLst/>
            </a:prstGeom>
            <a:noFill/>
            <a:ln w="9525">
              <a:solidFill>
                <a:srgbClr val="FF0000"/>
              </a:solidFill>
              <a:round/>
              <a:headEnd type="triangle" w="med" len="med"/>
              <a:tailEnd type="triangle" w="med" len="med"/>
            </a:ln>
          </p:spPr>
        </p:cxnSp>
      </p:grpSp>
      <p:sp>
        <p:nvSpPr>
          <p:cNvPr id="18" name="TextBox 17"/>
          <p:cNvSpPr txBox="1"/>
          <p:nvPr/>
        </p:nvSpPr>
        <p:spPr>
          <a:xfrm>
            <a:off x="762000" y="3886200"/>
            <a:ext cx="914400" cy="400110"/>
          </a:xfrm>
          <a:prstGeom prst="rect">
            <a:avLst/>
          </a:prstGeom>
          <a:noFill/>
        </p:spPr>
        <p:txBody>
          <a:bodyPr wrap="square" rtlCol="0">
            <a:spAutoFit/>
          </a:bodyPr>
          <a:lstStyle/>
          <a:p>
            <a:r>
              <a:rPr lang="en-US" sz="2000" dirty="0" smtClean="0">
                <a:solidFill>
                  <a:srgbClr val="FF0000"/>
                </a:solidFill>
              </a:rPr>
              <a:t>LAN</a:t>
            </a:r>
            <a:endParaRPr lang="en-US" sz="2000" dirty="0">
              <a:solidFill>
                <a:srgbClr val="FF0000"/>
              </a:solidFill>
            </a:endParaRPr>
          </a:p>
        </p:txBody>
      </p:sp>
      <p:sp>
        <p:nvSpPr>
          <p:cNvPr id="19" name="TextBox 18"/>
          <p:cNvSpPr txBox="1"/>
          <p:nvPr/>
        </p:nvSpPr>
        <p:spPr>
          <a:xfrm>
            <a:off x="1371600" y="2133600"/>
            <a:ext cx="1371600" cy="400110"/>
          </a:xfrm>
          <a:prstGeom prst="rect">
            <a:avLst/>
          </a:prstGeom>
          <a:noFill/>
        </p:spPr>
        <p:txBody>
          <a:bodyPr wrap="square" rtlCol="0">
            <a:spAutoFit/>
          </a:bodyPr>
          <a:lstStyle/>
          <a:p>
            <a:r>
              <a:rPr lang="en-US" sz="2000" dirty="0" smtClean="0">
                <a:solidFill>
                  <a:srgbClr val="FF0000"/>
                </a:solidFill>
              </a:rPr>
              <a:t>Client Side</a:t>
            </a:r>
            <a:endParaRPr lang="en-US" sz="2000" dirty="0">
              <a:solidFill>
                <a:srgbClr val="FF0000"/>
              </a:solidFill>
            </a:endParaRPr>
          </a:p>
        </p:txBody>
      </p:sp>
      <p:sp>
        <p:nvSpPr>
          <p:cNvPr id="20" name="TextBox 19"/>
          <p:cNvSpPr txBox="1"/>
          <p:nvPr/>
        </p:nvSpPr>
        <p:spPr>
          <a:xfrm>
            <a:off x="1981200" y="5029200"/>
            <a:ext cx="1676400" cy="400110"/>
          </a:xfrm>
          <a:prstGeom prst="rect">
            <a:avLst/>
          </a:prstGeom>
          <a:noFill/>
        </p:spPr>
        <p:txBody>
          <a:bodyPr wrap="square" rtlCol="0">
            <a:spAutoFit/>
          </a:bodyPr>
          <a:lstStyle/>
          <a:p>
            <a:r>
              <a:rPr lang="en-US" sz="2000" dirty="0" smtClean="0">
                <a:solidFill>
                  <a:srgbClr val="FF0000"/>
                </a:solidFill>
              </a:rPr>
              <a:t>Server Side</a:t>
            </a:r>
            <a:endParaRPr lang="en-US" sz="2000" dirty="0">
              <a:solidFill>
                <a:srgbClr val="FF0000"/>
              </a:solidFill>
            </a:endParaRPr>
          </a:p>
        </p:txBody>
      </p:sp>
      <p:sp>
        <p:nvSpPr>
          <p:cNvPr id="21" name="TextBox 20"/>
          <p:cNvSpPr txBox="1"/>
          <p:nvPr/>
        </p:nvSpPr>
        <p:spPr>
          <a:xfrm>
            <a:off x="609600" y="838200"/>
            <a:ext cx="7620000" cy="1323439"/>
          </a:xfrm>
          <a:prstGeom prst="rect">
            <a:avLst/>
          </a:prstGeom>
          <a:noFill/>
        </p:spPr>
        <p:txBody>
          <a:bodyPr wrap="square" rtlCol="0">
            <a:spAutoFit/>
          </a:bodyPr>
          <a:lstStyle/>
          <a:p>
            <a:r>
              <a:rPr lang="en-US" sz="2000" dirty="0" smtClean="0">
                <a:solidFill>
                  <a:srgbClr val="FF0000"/>
                </a:solidFill>
              </a:rPr>
              <a:t>It is a application design approach that results in the decomposition of system  into small number of server executing on one or more platform and providing services to a large number of server functions executing on one or more different platform. </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457200"/>
            <a:ext cx="2895600" cy="646331"/>
          </a:xfrm>
          <a:prstGeom prst="rect">
            <a:avLst/>
          </a:prstGeom>
        </p:spPr>
        <p:txBody>
          <a:bodyPr wrap="square">
            <a:spAutoFit/>
          </a:bodyPr>
          <a:lstStyle/>
          <a:p>
            <a:r>
              <a:rPr lang="en-US" sz="3600" dirty="0" smtClean="0">
                <a:solidFill>
                  <a:srgbClr val="FF0000"/>
                </a:solidFill>
              </a:rPr>
              <a:t>TCP Sockets</a:t>
            </a:r>
            <a:endParaRPr lang="en-US" sz="3600" dirty="0">
              <a:solidFill>
                <a:srgbClr val="FF0000"/>
              </a:solidFill>
            </a:endParaRPr>
          </a:p>
        </p:txBody>
      </p:sp>
      <p:sp>
        <p:nvSpPr>
          <p:cNvPr id="3" name="TextBox 2"/>
          <p:cNvSpPr txBox="1"/>
          <p:nvPr/>
        </p:nvSpPr>
        <p:spPr>
          <a:xfrm>
            <a:off x="762000" y="1219200"/>
            <a:ext cx="3276600" cy="4985980"/>
          </a:xfrm>
          <a:prstGeom prst="rect">
            <a:avLst/>
          </a:prstGeom>
          <a:noFill/>
        </p:spPr>
        <p:txBody>
          <a:bodyPr wrap="square" rtlCol="0">
            <a:spAutoFit/>
          </a:bodyPr>
          <a:lstStyle/>
          <a:p>
            <a:r>
              <a:rPr lang="en-US" sz="2400" dirty="0" smtClean="0"/>
              <a:t>process sends/receives messages to/from its </a:t>
            </a:r>
            <a:r>
              <a:rPr lang="en-US" sz="2400" dirty="0" smtClean="0">
                <a:solidFill>
                  <a:srgbClr val="FF0000"/>
                </a:solidFill>
              </a:rPr>
              <a:t>socket</a:t>
            </a:r>
          </a:p>
          <a:p>
            <a:r>
              <a:rPr lang="en-US" sz="2400" dirty="0" smtClean="0"/>
              <a:t>socket analogous to door</a:t>
            </a:r>
          </a:p>
          <a:p>
            <a:pPr lvl="1"/>
            <a:r>
              <a:rPr lang="en-US" sz="2000" dirty="0" smtClean="0"/>
              <a:t>sending process shoves message out door</a:t>
            </a:r>
          </a:p>
          <a:p>
            <a:pPr lvl="1"/>
            <a:endParaRPr lang="en-US" sz="2000" dirty="0" smtClean="0"/>
          </a:p>
          <a:p>
            <a:pPr lvl="1"/>
            <a:r>
              <a:rPr lang="en-US" sz="2000" dirty="0" smtClean="0"/>
              <a:t>sending process relies on transport infrastructure on other side of door which brings message to socket at receiving process</a:t>
            </a:r>
          </a:p>
          <a:p>
            <a:endParaRPr lang="en-US" dirty="0"/>
          </a:p>
        </p:txBody>
      </p:sp>
      <p:sp>
        <p:nvSpPr>
          <p:cNvPr id="5" name="Freeform 7"/>
          <p:cNvSpPr>
            <a:spLocks/>
          </p:cNvSpPr>
          <p:nvPr/>
        </p:nvSpPr>
        <p:spPr bwMode="auto">
          <a:xfrm>
            <a:off x="5943600" y="3429000"/>
            <a:ext cx="1808163" cy="1031875"/>
          </a:xfrm>
          <a:custGeom>
            <a:avLst/>
            <a:gdLst>
              <a:gd name="T0" fmla="*/ 27 w 2135"/>
              <a:gd name="T1" fmla="*/ 652 h 1662"/>
              <a:gd name="T2" fmla="*/ 105 w 2135"/>
              <a:gd name="T3" fmla="*/ 76 h 1662"/>
              <a:gd name="T4" fmla="*/ 657 w 2135"/>
              <a:gd name="T5" fmla="*/ 196 h 1662"/>
              <a:gd name="T6" fmla="*/ 1209 w 2135"/>
              <a:gd name="T7" fmla="*/ 100 h 1662"/>
              <a:gd name="T8" fmla="*/ 2001 w 2135"/>
              <a:gd name="T9" fmla="*/ 406 h 1662"/>
              <a:gd name="T10" fmla="*/ 2013 w 2135"/>
              <a:gd name="T11" fmla="*/ 1144 h 1662"/>
              <a:gd name="T12" fmla="*/ 1581 w 2135"/>
              <a:gd name="T13" fmla="*/ 1600 h 1662"/>
              <a:gd name="T14" fmla="*/ 813 w 2135"/>
              <a:gd name="T15" fmla="*/ 1516 h 1662"/>
              <a:gd name="T16" fmla="*/ 501 w 2135"/>
              <a:gd name="T17" fmla="*/ 1270 h 1662"/>
              <a:gd name="T18" fmla="*/ 183 w 2135"/>
              <a:gd name="T19" fmla="*/ 1066 h 1662"/>
              <a:gd name="T20" fmla="*/ 27 w 2135"/>
              <a:gd name="T21" fmla="*/ 652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9525">
            <a:noFill/>
            <a:round/>
            <a:headEnd/>
            <a:tailEnd/>
          </a:ln>
        </p:spPr>
        <p:txBody>
          <a:bodyPr wrap="none" anchor="ctr"/>
          <a:lstStyle/>
          <a:p>
            <a:endParaRPr lang="en-US"/>
          </a:p>
        </p:txBody>
      </p:sp>
      <p:grpSp>
        <p:nvGrpSpPr>
          <p:cNvPr id="6" name="Group 37"/>
          <p:cNvGrpSpPr>
            <a:grpSpLocks/>
          </p:cNvGrpSpPr>
          <p:nvPr/>
        </p:nvGrpSpPr>
        <p:grpSpPr bwMode="auto">
          <a:xfrm>
            <a:off x="4724400" y="1828800"/>
            <a:ext cx="1062038" cy="3606800"/>
            <a:chOff x="2933" y="616"/>
            <a:chExt cx="669" cy="2272"/>
          </a:xfrm>
        </p:grpSpPr>
        <p:sp>
          <p:nvSpPr>
            <p:cNvPr id="7" name="Text Box 14"/>
            <p:cNvSpPr txBox="1">
              <a:spLocks noChangeArrowheads="1"/>
            </p:cNvSpPr>
            <p:nvPr/>
          </p:nvSpPr>
          <p:spPr bwMode="auto">
            <a:xfrm>
              <a:off x="3361" y="2600"/>
              <a:ext cx="116" cy="288"/>
            </a:xfrm>
            <a:prstGeom prst="rect">
              <a:avLst/>
            </a:prstGeom>
            <a:noFill/>
            <a:ln w="9525">
              <a:noFill/>
              <a:miter lim="800000"/>
              <a:headEnd/>
              <a:tailEnd/>
            </a:ln>
          </p:spPr>
          <p:txBody>
            <a:bodyPr wrap="none">
              <a:spAutoFit/>
            </a:bodyPr>
            <a:lstStyle/>
            <a:p>
              <a:pPr algn="ctr">
                <a:spcBef>
                  <a:spcPct val="50000"/>
                </a:spcBef>
                <a:buClrTx/>
                <a:buSzTx/>
                <a:buFontTx/>
                <a:buNone/>
              </a:pPr>
              <a:endParaRPr lang="en-US">
                <a:latin typeface="Times New Roman" pitchFamily="18" charset="0"/>
              </a:endParaRPr>
            </a:p>
          </p:txBody>
        </p:sp>
        <p:grpSp>
          <p:nvGrpSpPr>
            <p:cNvPr id="9" name="Group 10"/>
            <p:cNvGrpSpPr>
              <a:grpSpLocks/>
            </p:cNvGrpSpPr>
            <p:nvPr/>
          </p:nvGrpSpPr>
          <p:grpSpPr bwMode="auto">
            <a:xfrm>
              <a:off x="2933" y="1323"/>
              <a:ext cx="669" cy="353"/>
              <a:chOff x="3046" y="1508"/>
              <a:chExt cx="669" cy="353"/>
            </a:xfrm>
          </p:grpSpPr>
          <p:sp>
            <p:nvSpPr>
              <p:cNvPr id="17" name="Oval 8"/>
              <p:cNvSpPr>
                <a:spLocks noChangeArrowheads="1"/>
              </p:cNvSpPr>
              <p:nvPr/>
            </p:nvSpPr>
            <p:spPr bwMode="auto">
              <a:xfrm>
                <a:off x="3046" y="1508"/>
                <a:ext cx="669" cy="353"/>
              </a:xfrm>
              <a:prstGeom prst="ellipse">
                <a:avLst/>
              </a:prstGeom>
              <a:noFill/>
              <a:ln w="9525">
                <a:solidFill>
                  <a:schemeClr val="tx1"/>
                </a:solidFill>
                <a:round/>
                <a:headEnd/>
                <a:tailEnd/>
              </a:ln>
            </p:spPr>
            <p:txBody>
              <a:bodyPr wrap="none" anchor="ctr"/>
              <a:lstStyle/>
              <a:p>
                <a:endParaRPr lang="en-US"/>
              </a:p>
            </p:txBody>
          </p:sp>
          <p:sp>
            <p:nvSpPr>
              <p:cNvPr id="18" name="Text Box 9"/>
              <p:cNvSpPr txBox="1">
                <a:spLocks noChangeArrowheads="1"/>
              </p:cNvSpPr>
              <p:nvPr/>
            </p:nvSpPr>
            <p:spPr bwMode="auto">
              <a:xfrm>
                <a:off x="3121" y="1578"/>
                <a:ext cx="501" cy="212"/>
              </a:xfrm>
              <a:prstGeom prst="rect">
                <a:avLst/>
              </a:prstGeom>
              <a:noFill/>
              <a:ln w="9525">
                <a:noFill/>
                <a:miter lim="800000"/>
                <a:headEnd/>
                <a:tailEnd/>
              </a:ln>
            </p:spPr>
            <p:txBody>
              <a:bodyPr wrap="none">
                <a:spAutoFit/>
              </a:bodyPr>
              <a:lstStyle/>
              <a:p>
                <a:pPr>
                  <a:spcBef>
                    <a:spcPct val="0"/>
                  </a:spcBef>
                  <a:buClrTx/>
                  <a:buSzTx/>
                  <a:buFontTx/>
                  <a:buNone/>
                </a:pPr>
                <a:r>
                  <a:rPr lang="en-US" sz="1600">
                    <a:latin typeface="Times New Roman" pitchFamily="18" charset="0"/>
                  </a:rPr>
                  <a:t>process</a:t>
                </a:r>
              </a:p>
            </p:txBody>
          </p:sp>
        </p:grpSp>
        <p:grpSp>
          <p:nvGrpSpPr>
            <p:cNvPr id="10" name="Group 17"/>
            <p:cNvGrpSpPr>
              <a:grpSpLocks/>
            </p:cNvGrpSpPr>
            <p:nvPr/>
          </p:nvGrpSpPr>
          <p:grpSpPr bwMode="auto">
            <a:xfrm>
              <a:off x="2949" y="1845"/>
              <a:ext cx="610" cy="630"/>
              <a:chOff x="3072" y="3300"/>
              <a:chExt cx="610" cy="630"/>
            </a:xfrm>
          </p:grpSpPr>
          <p:sp>
            <p:nvSpPr>
              <p:cNvPr id="15" name="Rectangle 15"/>
              <p:cNvSpPr>
                <a:spLocks noChangeArrowheads="1"/>
              </p:cNvSpPr>
              <p:nvPr/>
            </p:nvSpPr>
            <p:spPr bwMode="auto">
              <a:xfrm>
                <a:off x="3084" y="3300"/>
                <a:ext cx="593" cy="630"/>
              </a:xfrm>
              <a:prstGeom prst="rect">
                <a:avLst/>
              </a:prstGeom>
              <a:noFill/>
              <a:ln w="9525">
                <a:solidFill>
                  <a:schemeClr val="tx1"/>
                </a:solidFill>
                <a:miter lim="800000"/>
                <a:headEnd/>
                <a:tailEnd/>
              </a:ln>
            </p:spPr>
            <p:txBody>
              <a:bodyPr wrap="none" anchor="ctr"/>
              <a:lstStyle/>
              <a:p>
                <a:endParaRPr lang="en-US"/>
              </a:p>
            </p:txBody>
          </p:sp>
          <p:sp>
            <p:nvSpPr>
              <p:cNvPr id="16" name="Text Box 16"/>
              <p:cNvSpPr txBox="1">
                <a:spLocks noChangeArrowheads="1"/>
              </p:cNvSpPr>
              <p:nvPr/>
            </p:nvSpPr>
            <p:spPr bwMode="auto">
              <a:xfrm>
                <a:off x="3072" y="3339"/>
                <a:ext cx="610" cy="520"/>
              </a:xfrm>
              <a:prstGeom prst="rect">
                <a:avLst/>
              </a:prstGeom>
              <a:noFill/>
              <a:ln w="9525">
                <a:noFill/>
                <a:miter lim="800000"/>
                <a:headEnd/>
                <a:tailEnd/>
              </a:ln>
            </p:spPr>
            <p:txBody>
              <a:bodyPr wrap="none">
                <a:spAutoFit/>
              </a:bodyPr>
              <a:lstStyle/>
              <a:p>
                <a:pPr>
                  <a:spcBef>
                    <a:spcPct val="0"/>
                  </a:spcBef>
                  <a:buClrTx/>
                  <a:buSzTx/>
                  <a:buFontTx/>
                  <a:buNone/>
                </a:pPr>
                <a:r>
                  <a:rPr lang="en-US" sz="1600">
                    <a:latin typeface="Times New Roman" pitchFamily="18" charset="0"/>
                  </a:rPr>
                  <a:t>TCP with</a:t>
                </a:r>
              </a:p>
              <a:p>
                <a:pPr>
                  <a:spcBef>
                    <a:spcPct val="0"/>
                  </a:spcBef>
                  <a:buClrTx/>
                  <a:buSzTx/>
                  <a:buFontTx/>
                  <a:buNone/>
                </a:pPr>
                <a:r>
                  <a:rPr lang="en-US" sz="1600">
                    <a:latin typeface="Times New Roman" pitchFamily="18" charset="0"/>
                  </a:rPr>
                  <a:t>buffers,</a:t>
                </a:r>
              </a:p>
              <a:p>
                <a:pPr>
                  <a:spcBef>
                    <a:spcPct val="0"/>
                  </a:spcBef>
                  <a:buClrTx/>
                  <a:buSzTx/>
                  <a:buFontTx/>
                  <a:buNone/>
                </a:pPr>
                <a:r>
                  <a:rPr lang="en-US" sz="1600">
                    <a:latin typeface="Times New Roman" pitchFamily="18" charset="0"/>
                  </a:rPr>
                  <a:t>variables</a:t>
                </a:r>
              </a:p>
            </p:txBody>
          </p:sp>
        </p:grpSp>
        <p:sp>
          <p:nvSpPr>
            <p:cNvPr id="11" name="Rectangle 18"/>
            <p:cNvSpPr>
              <a:spLocks noChangeArrowheads="1"/>
            </p:cNvSpPr>
            <p:nvPr/>
          </p:nvSpPr>
          <p:spPr bwMode="auto">
            <a:xfrm>
              <a:off x="3054" y="1654"/>
              <a:ext cx="415" cy="207"/>
            </a:xfrm>
            <a:prstGeom prst="rect">
              <a:avLst/>
            </a:prstGeom>
            <a:solidFill>
              <a:schemeClr val="accent1"/>
            </a:solidFill>
            <a:ln w="9525">
              <a:solidFill>
                <a:schemeClr val="tx1"/>
              </a:solidFill>
              <a:miter lim="800000"/>
              <a:headEnd/>
              <a:tailEnd/>
            </a:ln>
          </p:spPr>
          <p:txBody>
            <a:bodyPr wrap="none" anchor="ctr"/>
            <a:lstStyle/>
            <a:p>
              <a:pPr algn="ctr">
                <a:spcBef>
                  <a:spcPct val="0"/>
                </a:spcBef>
                <a:buClrTx/>
                <a:buSzTx/>
                <a:buFontTx/>
                <a:buNone/>
              </a:pPr>
              <a:r>
                <a:rPr lang="en-US" sz="1600" dirty="0" smtClean="0">
                  <a:latin typeface="Times New Roman" pitchFamily="18" charset="0"/>
                </a:rPr>
                <a:t>socket</a:t>
              </a:r>
            </a:p>
            <a:p>
              <a:pPr algn="ctr">
                <a:spcBef>
                  <a:spcPct val="0"/>
                </a:spcBef>
                <a:buClrTx/>
                <a:buSzTx/>
                <a:buFontTx/>
                <a:buNone/>
              </a:pPr>
              <a:endParaRPr lang="en-US" sz="1600" dirty="0">
                <a:latin typeface="Times New Roman" pitchFamily="18" charset="0"/>
              </a:endParaRPr>
            </a:p>
          </p:txBody>
        </p:sp>
        <p:sp>
          <p:nvSpPr>
            <p:cNvPr id="12" name="Line 33"/>
            <p:cNvSpPr>
              <a:spLocks noChangeShapeType="1"/>
            </p:cNvSpPr>
            <p:nvPr/>
          </p:nvSpPr>
          <p:spPr bwMode="auto">
            <a:xfrm flipV="1">
              <a:off x="3261" y="1561"/>
              <a:ext cx="0" cy="131"/>
            </a:xfrm>
            <a:prstGeom prst="line">
              <a:avLst/>
            </a:prstGeom>
            <a:noFill/>
            <a:ln w="9525">
              <a:solidFill>
                <a:schemeClr val="tx1"/>
              </a:solidFill>
              <a:round/>
              <a:headEnd/>
              <a:tailEnd type="triangle" w="med" len="med"/>
            </a:ln>
          </p:spPr>
          <p:txBody>
            <a:bodyPr wrap="none" anchor="ctr"/>
            <a:lstStyle/>
            <a:p>
              <a:endParaRPr lang="en-US"/>
            </a:p>
          </p:txBody>
        </p:sp>
        <p:sp>
          <p:nvSpPr>
            <p:cNvPr id="13" name="Line 35"/>
            <p:cNvSpPr>
              <a:spLocks noChangeShapeType="1"/>
            </p:cNvSpPr>
            <p:nvPr/>
          </p:nvSpPr>
          <p:spPr bwMode="auto">
            <a:xfrm>
              <a:off x="3269" y="1823"/>
              <a:ext cx="0" cy="123"/>
            </a:xfrm>
            <a:prstGeom prst="line">
              <a:avLst/>
            </a:prstGeom>
            <a:noFill/>
            <a:ln w="9525">
              <a:solidFill>
                <a:schemeClr val="tx1"/>
              </a:solidFill>
              <a:round/>
              <a:headEnd/>
              <a:tailEnd type="triangle" w="med" len="med"/>
            </a:ln>
          </p:spPr>
          <p:txBody>
            <a:bodyPr wrap="none" anchor="ctr"/>
            <a:lstStyle/>
            <a:p>
              <a:endParaRPr lang="en-US"/>
            </a:p>
          </p:txBody>
        </p:sp>
        <p:sp>
          <p:nvSpPr>
            <p:cNvPr id="14" name="Text Box 36"/>
            <p:cNvSpPr txBox="1">
              <a:spLocks noChangeArrowheads="1"/>
            </p:cNvSpPr>
            <p:nvPr/>
          </p:nvSpPr>
          <p:spPr bwMode="auto">
            <a:xfrm>
              <a:off x="3028" y="616"/>
              <a:ext cx="469" cy="366"/>
            </a:xfrm>
            <a:prstGeom prst="rect">
              <a:avLst/>
            </a:prstGeom>
            <a:noFill/>
            <a:ln w="9525">
              <a:noFill/>
              <a:miter lim="800000"/>
              <a:headEnd/>
              <a:tailEnd/>
            </a:ln>
          </p:spPr>
          <p:txBody>
            <a:bodyPr wrap="none">
              <a:spAutoFit/>
            </a:bodyPr>
            <a:lstStyle/>
            <a:p>
              <a:pPr>
                <a:spcBef>
                  <a:spcPct val="0"/>
                </a:spcBef>
                <a:buClrTx/>
                <a:buSzTx/>
                <a:buFontTx/>
                <a:buNone/>
              </a:pPr>
              <a:r>
                <a:rPr lang="en-US" sz="1600">
                  <a:latin typeface="Times New Roman" pitchFamily="18" charset="0"/>
                </a:rPr>
                <a:t>host or</a:t>
              </a:r>
            </a:p>
            <a:p>
              <a:pPr>
                <a:spcBef>
                  <a:spcPct val="0"/>
                </a:spcBef>
                <a:buClrTx/>
                <a:buSzTx/>
                <a:buFontTx/>
                <a:buNone/>
              </a:pPr>
              <a:r>
                <a:rPr lang="en-US" sz="1600">
                  <a:latin typeface="Times New Roman" pitchFamily="18" charset="0"/>
                </a:rPr>
                <a:t>server</a:t>
              </a:r>
            </a:p>
          </p:txBody>
        </p:sp>
      </p:grpSp>
      <p:grpSp>
        <p:nvGrpSpPr>
          <p:cNvPr id="19" name="Group 38"/>
          <p:cNvGrpSpPr>
            <a:grpSpLocks/>
          </p:cNvGrpSpPr>
          <p:nvPr/>
        </p:nvGrpSpPr>
        <p:grpSpPr bwMode="auto">
          <a:xfrm>
            <a:off x="7848600" y="1828800"/>
            <a:ext cx="1062037" cy="3606800"/>
            <a:chOff x="2933" y="616"/>
            <a:chExt cx="669" cy="2272"/>
          </a:xfrm>
        </p:grpSpPr>
        <p:sp>
          <p:nvSpPr>
            <p:cNvPr id="20" name="Text Box 39"/>
            <p:cNvSpPr txBox="1">
              <a:spLocks noChangeArrowheads="1"/>
            </p:cNvSpPr>
            <p:nvPr/>
          </p:nvSpPr>
          <p:spPr bwMode="auto">
            <a:xfrm>
              <a:off x="3361" y="2600"/>
              <a:ext cx="116" cy="288"/>
            </a:xfrm>
            <a:prstGeom prst="rect">
              <a:avLst/>
            </a:prstGeom>
            <a:noFill/>
            <a:ln w="9525">
              <a:noFill/>
              <a:miter lim="800000"/>
              <a:headEnd/>
              <a:tailEnd/>
            </a:ln>
          </p:spPr>
          <p:txBody>
            <a:bodyPr wrap="none">
              <a:spAutoFit/>
            </a:bodyPr>
            <a:lstStyle/>
            <a:p>
              <a:pPr algn="ctr">
                <a:spcBef>
                  <a:spcPct val="50000"/>
                </a:spcBef>
                <a:buClrTx/>
                <a:buSzTx/>
                <a:buFontTx/>
                <a:buNone/>
              </a:pPr>
              <a:endParaRPr lang="en-US">
                <a:latin typeface="Times New Roman" pitchFamily="18" charset="0"/>
              </a:endParaRPr>
            </a:p>
          </p:txBody>
        </p:sp>
        <p:grpSp>
          <p:nvGrpSpPr>
            <p:cNvPr id="22" name="Group 41"/>
            <p:cNvGrpSpPr>
              <a:grpSpLocks/>
            </p:cNvGrpSpPr>
            <p:nvPr/>
          </p:nvGrpSpPr>
          <p:grpSpPr bwMode="auto">
            <a:xfrm>
              <a:off x="2933" y="1323"/>
              <a:ext cx="669" cy="353"/>
              <a:chOff x="3046" y="1508"/>
              <a:chExt cx="669" cy="353"/>
            </a:xfrm>
          </p:grpSpPr>
          <p:sp>
            <p:nvSpPr>
              <p:cNvPr id="30" name="Oval 42"/>
              <p:cNvSpPr>
                <a:spLocks noChangeArrowheads="1"/>
              </p:cNvSpPr>
              <p:nvPr/>
            </p:nvSpPr>
            <p:spPr bwMode="auto">
              <a:xfrm>
                <a:off x="3046" y="1508"/>
                <a:ext cx="669" cy="353"/>
              </a:xfrm>
              <a:prstGeom prst="ellipse">
                <a:avLst/>
              </a:prstGeom>
              <a:noFill/>
              <a:ln w="9525">
                <a:solidFill>
                  <a:schemeClr val="tx1"/>
                </a:solidFill>
                <a:round/>
                <a:headEnd/>
                <a:tailEnd/>
              </a:ln>
            </p:spPr>
            <p:txBody>
              <a:bodyPr wrap="none" anchor="ctr"/>
              <a:lstStyle/>
              <a:p>
                <a:endParaRPr lang="en-US"/>
              </a:p>
            </p:txBody>
          </p:sp>
          <p:sp>
            <p:nvSpPr>
              <p:cNvPr id="31" name="Text Box 43"/>
              <p:cNvSpPr txBox="1">
                <a:spLocks noChangeArrowheads="1"/>
              </p:cNvSpPr>
              <p:nvPr/>
            </p:nvSpPr>
            <p:spPr bwMode="auto">
              <a:xfrm>
                <a:off x="3121" y="1578"/>
                <a:ext cx="501" cy="212"/>
              </a:xfrm>
              <a:prstGeom prst="rect">
                <a:avLst/>
              </a:prstGeom>
              <a:noFill/>
              <a:ln w="9525">
                <a:noFill/>
                <a:miter lim="800000"/>
                <a:headEnd/>
                <a:tailEnd/>
              </a:ln>
            </p:spPr>
            <p:txBody>
              <a:bodyPr wrap="none">
                <a:spAutoFit/>
              </a:bodyPr>
              <a:lstStyle/>
              <a:p>
                <a:pPr>
                  <a:spcBef>
                    <a:spcPct val="0"/>
                  </a:spcBef>
                  <a:buClrTx/>
                  <a:buSzTx/>
                  <a:buFontTx/>
                  <a:buNone/>
                </a:pPr>
                <a:r>
                  <a:rPr lang="en-US" sz="1600">
                    <a:latin typeface="Times New Roman" pitchFamily="18" charset="0"/>
                  </a:rPr>
                  <a:t>process</a:t>
                </a:r>
              </a:p>
            </p:txBody>
          </p:sp>
        </p:grpSp>
        <p:grpSp>
          <p:nvGrpSpPr>
            <p:cNvPr id="23" name="Group 44"/>
            <p:cNvGrpSpPr>
              <a:grpSpLocks/>
            </p:cNvGrpSpPr>
            <p:nvPr/>
          </p:nvGrpSpPr>
          <p:grpSpPr bwMode="auto">
            <a:xfrm>
              <a:off x="2949" y="1845"/>
              <a:ext cx="610" cy="630"/>
              <a:chOff x="3072" y="3300"/>
              <a:chExt cx="610" cy="630"/>
            </a:xfrm>
          </p:grpSpPr>
          <p:sp>
            <p:nvSpPr>
              <p:cNvPr id="28" name="Rectangle 45"/>
              <p:cNvSpPr>
                <a:spLocks noChangeArrowheads="1"/>
              </p:cNvSpPr>
              <p:nvPr/>
            </p:nvSpPr>
            <p:spPr bwMode="auto">
              <a:xfrm>
                <a:off x="3084" y="3300"/>
                <a:ext cx="593" cy="630"/>
              </a:xfrm>
              <a:prstGeom prst="rect">
                <a:avLst/>
              </a:prstGeom>
              <a:noFill/>
              <a:ln w="9525">
                <a:solidFill>
                  <a:schemeClr val="tx1"/>
                </a:solidFill>
                <a:miter lim="800000"/>
                <a:headEnd/>
                <a:tailEnd/>
              </a:ln>
            </p:spPr>
            <p:txBody>
              <a:bodyPr wrap="none" anchor="ctr"/>
              <a:lstStyle/>
              <a:p>
                <a:endParaRPr lang="en-US"/>
              </a:p>
            </p:txBody>
          </p:sp>
          <p:sp>
            <p:nvSpPr>
              <p:cNvPr id="29" name="Text Box 46"/>
              <p:cNvSpPr txBox="1">
                <a:spLocks noChangeArrowheads="1"/>
              </p:cNvSpPr>
              <p:nvPr/>
            </p:nvSpPr>
            <p:spPr bwMode="auto">
              <a:xfrm>
                <a:off x="3072" y="3339"/>
                <a:ext cx="610" cy="520"/>
              </a:xfrm>
              <a:prstGeom prst="rect">
                <a:avLst/>
              </a:prstGeom>
              <a:noFill/>
              <a:ln w="9525">
                <a:noFill/>
                <a:miter lim="800000"/>
                <a:headEnd/>
                <a:tailEnd/>
              </a:ln>
            </p:spPr>
            <p:txBody>
              <a:bodyPr wrap="none">
                <a:spAutoFit/>
              </a:bodyPr>
              <a:lstStyle/>
              <a:p>
                <a:pPr>
                  <a:spcBef>
                    <a:spcPct val="0"/>
                  </a:spcBef>
                  <a:buClrTx/>
                  <a:buSzTx/>
                  <a:buFontTx/>
                  <a:buNone/>
                </a:pPr>
                <a:r>
                  <a:rPr lang="en-US" sz="1600">
                    <a:latin typeface="Times New Roman" pitchFamily="18" charset="0"/>
                  </a:rPr>
                  <a:t>TCP with</a:t>
                </a:r>
              </a:p>
              <a:p>
                <a:pPr>
                  <a:spcBef>
                    <a:spcPct val="0"/>
                  </a:spcBef>
                  <a:buClrTx/>
                  <a:buSzTx/>
                  <a:buFontTx/>
                  <a:buNone/>
                </a:pPr>
                <a:r>
                  <a:rPr lang="en-US" sz="1600">
                    <a:latin typeface="Times New Roman" pitchFamily="18" charset="0"/>
                  </a:rPr>
                  <a:t>buffers,</a:t>
                </a:r>
              </a:p>
              <a:p>
                <a:pPr>
                  <a:spcBef>
                    <a:spcPct val="0"/>
                  </a:spcBef>
                  <a:buClrTx/>
                  <a:buSzTx/>
                  <a:buFontTx/>
                  <a:buNone/>
                </a:pPr>
                <a:r>
                  <a:rPr lang="en-US" sz="1600">
                    <a:latin typeface="Times New Roman" pitchFamily="18" charset="0"/>
                  </a:rPr>
                  <a:t>variables</a:t>
                </a:r>
              </a:p>
            </p:txBody>
          </p:sp>
        </p:grpSp>
        <p:sp>
          <p:nvSpPr>
            <p:cNvPr id="24" name="Rectangle 47"/>
            <p:cNvSpPr>
              <a:spLocks noChangeArrowheads="1"/>
            </p:cNvSpPr>
            <p:nvPr/>
          </p:nvSpPr>
          <p:spPr bwMode="auto">
            <a:xfrm>
              <a:off x="3054" y="1654"/>
              <a:ext cx="415" cy="207"/>
            </a:xfrm>
            <a:prstGeom prst="rect">
              <a:avLst/>
            </a:prstGeom>
            <a:solidFill>
              <a:schemeClr val="accent1"/>
            </a:solidFill>
            <a:ln w="9525">
              <a:solidFill>
                <a:schemeClr val="tx1"/>
              </a:solidFill>
              <a:miter lim="800000"/>
              <a:headEnd/>
              <a:tailEnd/>
            </a:ln>
          </p:spPr>
          <p:txBody>
            <a:bodyPr wrap="none" anchor="ctr"/>
            <a:lstStyle/>
            <a:p>
              <a:pPr algn="ctr">
                <a:spcBef>
                  <a:spcPct val="0"/>
                </a:spcBef>
                <a:buClrTx/>
                <a:buSzTx/>
                <a:buFontTx/>
                <a:buNone/>
              </a:pPr>
              <a:r>
                <a:rPr lang="en-US" sz="1600" dirty="0">
                  <a:latin typeface="Times New Roman" pitchFamily="18" charset="0"/>
                </a:rPr>
                <a:t>socket</a:t>
              </a:r>
            </a:p>
          </p:txBody>
        </p:sp>
        <p:sp>
          <p:nvSpPr>
            <p:cNvPr id="25" name="Line 48"/>
            <p:cNvSpPr>
              <a:spLocks noChangeShapeType="1"/>
            </p:cNvSpPr>
            <p:nvPr/>
          </p:nvSpPr>
          <p:spPr bwMode="auto">
            <a:xfrm flipV="1">
              <a:off x="3261" y="1561"/>
              <a:ext cx="0" cy="131"/>
            </a:xfrm>
            <a:prstGeom prst="line">
              <a:avLst/>
            </a:prstGeom>
            <a:noFill/>
            <a:ln w="9525">
              <a:solidFill>
                <a:schemeClr val="tx1"/>
              </a:solidFill>
              <a:round/>
              <a:headEnd/>
              <a:tailEnd type="triangle" w="med" len="med"/>
            </a:ln>
          </p:spPr>
          <p:txBody>
            <a:bodyPr wrap="none" anchor="ctr"/>
            <a:lstStyle/>
            <a:p>
              <a:endParaRPr lang="en-US"/>
            </a:p>
          </p:txBody>
        </p:sp>
        <p:sp>
          <p:nvSpPr>
            <p:cNvPr id="26" name="Line 49"/>
            <p:cNvSpPr>
              <a:spLocks noChangeShapeType="1"/>
            </p:cNvSpPr>
            <p:nvPr/>
          </p:nvSpPr>
          <p:spPr bwMode="auto">
            <a:xfrm>
              <a:off x="3269" y="1823"/>
              <a:ext cx="0" cy="123"/>
            </a:xfrm>
            <a:prstGeom prst="line">
              <a:avLst/>
            </a:prstGeom>
            <a:noFill/>
            <a:ln w="9525">
              <a:solidFill>
                <a:schemeClr val="tx1"/>
              </a:solidFill>
              <a:round/>
              <a:headEnd/>
              <a:tailEnd type="triangle" w="med" len="med"/>
            </a:ln>
          </p:spPr>
          <p:txBody>
            <a:bodyPr wrap="none" anchor="ctr"/>
            <a:lstStyle/>
            <a:p>
              <a:endParaRPr lang="en-US"/>
            </a:p>
          </p:txBody>
        </p:sp>
        <p:sp>
          <p:nvSpPr>
            <p:cNvPr id="27" name="Text Box 50"/>
            <p:cNvSpPr txBox="1">
              <a:spLocks noChangeArrowheads="1"/>
            </p:cNvSpPr>
            <p:nvPr/>
          </p:nvSpPr>
          <p:spPr bwMode="auto">
            <a:xfrm>
              <a:off x="3028" y="616"/>
              <a:ext cx="469" cy="366"/>
            </a:xfrm>
            <a:prstGeom prst="rect">
              <a:avLst/>
            </a:prstGeom>
            <a:noFill/>
            <a:ln w="9525">
              <a:noFill/>
              <a:miter lim="800000"/>
              <a:headEnd/>
              <a:tailEnd/>
            </a:ln>
          </p:spPr>
          <p:txBody>
            <a:bodyPr wrap="none">
              <a:spAutoFit/>
            </a:bodyPr>
            <a:lstStyle/>
            <a:p>
              <a:pPr>
                <a:spcBef>
                  <a:spcPct val="0"/>
                </a:spcBef>
                <a:buClrTx/>
                <a:buSzTx/>
                <a:buFontTx/>
                <a:buNone/>
              </a:pPr>
              <a:r>
                <a:rPr lang="en-US" sz="1600">
                  <a:latin typeface="Times New Roman" pitchFamily="18" charset="0"/>
                </a:rPr>
                <a:t>host or</a:t>
              </a:r>
            </a:p>
            <a:p>
              <a:pPr>
                <a:spcBef>
                  <a:spcPct val="0"/>
                </a:spcBef>
                <a:buClrTx/>
                <a:buSzTx/>
                <a:buFontTx/>
                <a:buNone/>
              </a:pPr>
              <a:r>
                <a:rPr lang="en-US" sz="1600">
                  <a:latin typeface="Times New Roman" pitchFamily="18" charset="0"/>
                </a:rPr>
                <a:t>server</a:t>
              </a:r>
            </a:p>
          </p:txBody>
        </p:sp>
      </p:grpSp>
      <p:sp>
        <p:nvSpPr>
          <p:cNvPr id="32" name="Text Box 51"/>
          <p:cNvSpPr txBox="1">
            <a:spLocks noChangeArrowheads="1"/>
          </p:cNvSpPr>
          <p:nvPr/>
        </p:nvSpPr>
        <p:spPr bwMode="auto">
          <a:xfrm>
            <a:off x="6396038" y="3654425"/>
            <a:ext cx="819150" cy="336550"/>
          </a:xfrm>
          <a:prstGeom prst="rect">
            <a:avLst/>
          </a:prstGeom>
          <a:noFill/>
          <a:ln w="9525">
            <a:noFill/>
            <a:miter lim="800000"/>
            <a:headEnd/>
            <a:tailEnd/>
          </a:ln>
        </p:spPr>
        <p:txBody>
          <a:bodyPr wrap="none">
            <a:spAutoFit/>
          </a:bodyPr>
          <a:lstStyle/>
          <a:p>
            <a:pPr algn="ctr">
              <a:spcBef>
                <a:spcPct val="0"/>
              </a:spcBef>
              <a:buClrTx/>
              <a:buSzTx/>
              <a:buFontTx/>
              <a:buNone/>
            </a:pPr>
            <a:r>
              <a:rPr lang="en-US" sz="1600" dirty="0">
                <a:latin typeface="Times New Roman" pitchFamily="18" charset="0"/>
              </a:rPr>
              <a:t>Internet</a:t>
            </a:r>
          </a:p>
        </p:txBody>
      </p:sp>
      <p:sp>
        <p:nvSpPr>
          <p:cNvPr id="33" name="Line 52"/>
          <p:cNvSpPr>
            <a:spLocks noChangeShapeType="1"/>
          </p:cNvSpPr>
          <p:nvPr/>
        </p:nvSpPr>
        <p:spPr bwMode="auto">
          <a:xfrm>
            <a:off x="5689600" y="4065588"/>
            <a:ext cx="2211388" cy="0"/>
          </a:xfrm>
          <a:prstGeom prst="line">
            <a:avLst/>
          </a:prstGeom>
          <a:noFill/>
          <a:ln w="9525">
            <a:solidFill>
              <a:schemeClr val="tx1"/>
            </a:solidFill>
            <a:round/>
            <a:headEnd type="triangle" w="med" len="med"/>
            <a:tailEnd type="triangle" w="med" len="med"/>
          </a:ln>
        </p:spPr>
        <p:txBody>
          <a:bodyPr wrap="none" anchor="ctr"/>
          <a:lstStyle/>
          <a:p>
            <a:endParaRPr lang="en-US" dirty="0" smtClean="0"/>
          </a:p>
          <a:p>
            <a:endParaRPr lang="en-US" dirty="0"/>
          </a:p>
        </p:txBody>
      </p:sp>
      <p:sp>
        <p:nvSpPr>
          <p:cNvPr id="34" name="TextBox 33"/>
          <p:cNvSpPr txBox="1"/>
          <p:nvPr/>
        </p:nvSpPr>
        <p:spPr>
          <a:xfrm>
            <a:off x="5943600" y="2438400"/>
            <a:ext cx="1752600" cy="861774"/>
          </a:xfrm>
          <a:prstGeom prst="rect">
            <a:avLst/>
          </a:prstGeom>
          <a:noFill/>
        </p:spPr>
        <p:txBody>
          <a:bodyPr wrap="square" rtlCol="0">
            <a:spAutoFit/>
          </a:bodyPr>
          <a:lstStyle/>
          <a:p>
            <a:pPr>
              <a:spcBef>
                <a:spcPct val="0"/>
              </a:spcBef>
              <a:buClrTx/>
              <a:buSzTx/>
              <a:buFontTx/>
              <a:buNone/>
            </a:pPr>
            <a:r>
              <a:rPr lang="en-US" sz="1600" dirty="0" smtClean="0">
                <a:solidFill>
                  <a:srgbClr val="FF0000"/>
                </a:solidFill>
                <a:latin typeface="Times New Roman" pitchFamily="18" charset="0"/>
              </a:rPr>
              <a:t>controlled by</a:t>
            </a:r>
          </a:p>
          <a:p>
            <a:pPr>
              <a:spcBef>
                <a:spcPct val="0"/>
              </a:spcBef>
              <a:buClrTx/>
              <a:buSzTx/>
              <a:buFontTx/>
              <a:buNone/>
            </a:pPr>
            <a:r>
              <a:rPr lang="en-US" sz="1600" dirty="0" smtClean="0">
                <a:solidFill>
                  <a:srgbClr val="FF0000"/>
                </a:solidFill>
                <a:latin typeface="Times New Roman" pitchFamily="18" charset="0"/>
              </a:rPr>
              <a:t>app developer</a:t>
            </a:r>
            <a:endParaRPr lang="en-US" sz="1600" dirty="0" smtClean="0">
              <a:latin typeface="Times New Roman" pitchFamily="18" charset="0"/>
            </a:endParaRPr>
          </a:p>
          <a:p>
            <a:endParaRPr lang="en-US" sz="1600" dirty="0"/>
          </a:p>
        </p:txBody>
      </p:sp>
      <p:sp>
        <p:nvSpPr>
          <p:cNvPr id="35" name="TextBox 34"/>
          <p:cNvSpPr txBox="1"/>
          <p:nvPr/>
        </p:nvSpPr>
        <p:spPr>
          <a:xfrm>
            <a:off x="5638800" y="5029200"/>
            <a:ext cx="1143000" cy="1138773"/>
          </a:xfrm>
          <a:prstGeom prst="rect">
            <a:avLst/>
          </a:prstGeom>
          <a:noFill/>
        </p:spPr>
        <p:txBody>
          <a:bodyPr wrap="square" rtlCol="0">
            <a:spAutoFit/>
          </a:bodyPr>
          <a:lstStyle/>
          <a:p>
            <a:pPr>
              <a:spcBef>
                <a:spcPct val="0"/>
              </a:spcBef>
              <a:buClrTx/>
              <a:buSzTx/>
              <a:buFontTx/>
              <a:buNone/>
            </a:pPr>
            <a:r>
              <a:rPr lang="en-US" sz="1600" dirty="0" smtClean="0">
                <a:solidFill>
                  <a:srgbClr val="FF0000"/>
                </a:solidFill>
                <a:latin typeface="Times New Roman" pitchFamily="18" charset="0"/>
              </a:rPr>
              <a:t>controlled</a:t>
            </a:r>
          </a:p>
          <a:p>
            <a:pPr>
              <a:spcBef>
                <a:spcPct val="0"/>
              </a:spcBef>
              <a:buClrTx/>
              <a:buSzTx/>
              <a:buFontTx/>
              <a:buNone/>
            </a:pPr>
            <a:r>
              <a:rPr lang="en-US" sz="1600" dirty="0" smtClean="0">
                <a:solidFill>
                  <a:srgbClr val="FF0000"/>
                </a:solidFill>
                <a:latin typeface="Times New Roman" pitchFamily="18" charset="0"/>
              </a:rPr>
              <a:t>by OS</a:t>
            </a:r>
            <a:endParaRPr lang="en-US" sz="1600" dirty="0" smtClean="0">
              <a:latin typeface="Times New Roman" pitchFamily="18" charset="0"/>
            </a:endParaRPr>
          </a:p>
          <a:p>
            <a:pPr>
              <a:spcBef>
                <a:spcPct val="0"/>
              </a:spcBef>
              <a:buClrTx/>
              <a:buSzTx/>
              <a:buFontTx/>
              <a:buNone/>
            </a:pPr>
            <a:endParaRPr lang="en-US" dirty="0" smtClean="0">
              <a:latin typeface="Times New Roman" pitchFamily="18" charset="0"/>
            </a:endParaRPr>
          </a:p>
          <a:p>
            <a:endParaRPr lang="en-US" dirty="0"/>
          </a:p>
        </p:txBody>
      </p:sp>
      <p:cxnSp>
        <p:nvCxnSpPr>
          <p:cNvPr id="37" name="Straight Arrow Connector 36"/>
          <p:cNvCxnSpPr/>
          <p:nvPr/>
        </p:nvCxnSpPr>
        <p:spPr>
          <a:xfrm rot="5400000">
            <a:off x="5638800" y="2743200"/>
            <a:ext cx="2286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6200000" flipV="1">
            <a:off x="5295900" y="4914900"/>
            <a:ext cx="3048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304800"/>
            <a:ext cx="5537285" cy="76944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Tools and Technologies</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aphicFrame>
        <p:nvGraphicFramePr>
          <p:cNvPr id="4" name="Table 3"/>
          <p:cNvGraphicFramePr>
            <a:graphicFrameLocks noGrp="1"/>
          </p:cNvGraphicFramePr>
          <p:nvPr/>
        </p:nvGraphicFramePr>
        <p:xfrm>
          <a:off x="609600" y="1676400"/>
          <a:ext cx="7772400" cy="4114801"/>
        </p:xfrm>
        <a:graphic>
          <a:graphicData uri="http://schemas.openxmlformats.org/drawingml/2006/table">
            <a:tbl>
              <a:tblPr firstRow="1" bandRow="1">
                <a:tableStyleId>{5C22544A-7EE6-4342-B048-85BDC9FD1C3A}</a:tableStyleId>
              </a:tblPr>
              <a:tblGrid>
                <a:gridCol w="2590800"/>
                <a:gridCol w="2590800"/>
                <a:gridCol w="2590800"/>
              </a:tblGrid>
              <a:tr h="587829">
                <a:tc>
                  <a:txBody>
                    <a:bodyPr/>
                    <a:lstStyle/>
                    <a:p>
                      <a:pPr marL="0" marR="0" algn="just">
                        <a:lnSpc>
                          <a:spcPct val="115000"/>
                        </a:lnSpc>
                        <a:spcBef>
                          <a:spcPts val="0"/>
                        </a:spcBef>
                        <a:spcAft>
                          <a:spcPts val="0"/>
                        </a:spcAft>
                      </a:pPr>
                      <a:r>
                        <a:rPr lang="en-US" sz="2400" dirty="0">
                          <a:solidFill>
                            <a:srgbClr val="FF0000"/>
                          </a:solidFill>
                          <a:latin typeface="Times New Roman"/>
                          <a:ea typeface="Calibri"/>
                          <a:cs typeface="Times New Roman"/>
                        </a:rPr>
                        <a:t>Application</a:t>
                      </a:r>
                      <a:endParaRPr lang="en-US" sz="1800" dirty="0">
                        <a:solidFill>
                          <a:srgbClr val="FF0000"/>
                        </a:solidFill>
                        <a:latin typeface="Calibri"/>
                        <a:ea typeface="Times New Roman"/>
                        <a:cs typeface="Times New Roman"/>
                      </a:endParaRPr>
                    </a:p>
                  </a:txBody>
                  <a:tcPr marL="68006" marR="68006" marT="0" marB="0"/>
                </a:tc>
                <a:tc>
                  <a:txBody>
                    <a:bodyPr/>
                    <a:lstStyle/>
                    <a:p>
                      <a:pPr marL="0" marR="0" algn="just">
                        <a:lnSpc>
                          <a:spcPct val="115000"/>
                        </a:lnSpc>
                        <a:spcBef>
                          <a:spcPts val="0"/>
                        </a:spcBef>
                        <a:spcAft>
                          <a:spcPts val="0"/>
                        </a:spcAft>
                      </a:pPr>
                      <a:r>
                        <a:rPr lang="en-US" sz="2400" dirty="0">
                          <a:solidFill>
                            <a:srgbClr val="FF0000"/>
                          </a:solidFill>
                          <a:latin typeface="Times New Roman"/>
                          <a:ea typeface="Calibri"/>
                          <a:cs typeface="Times New Roman"/>
                        </a:rPr>
                        <a:t>Client-side</a:t>
                      </a:r>
                      <a:endParaRPr lang="en-US" sz="1800" dirty="0">
                        <a:solidFill>
                          <a:srgbClr val="FF0000"/>
                        </a:solidFill>
                        <a:latin typeface="Calibri"/>
                        <a:ea typeface="Times New Roman"/>
                        <a:cs typeface="Times New Roman"/>
                      </a:endParaRPr>
                    </a:p>
                  </a:txBody>
                  <a:tcPr marL="68006" marR="68006" marT="0" marB="0"/>
                </a:tc>
                <a:tc>
                  <a:txBody>
                    <a:bodyPr/>
                    <a:lstStyle/>
                    <a:p>
                      <a:pPr marL="0" marR="0" algn="just">
                        <a:lnSpc>
                          <a:spcPct val="115000"/>
                        </a:lnSpc>
                        <a:spcBef>
                          <a:spcPts val="0"/>
                        </a:spcBef>
                        <a:spcAft>
                          <a:spcPts val="0"/>
                        </a:spcAft>
                      </a:pPr>
                      <a:r>
                        <a:rPr lang="en-US" sz="2400" dirty="0">
                          <a:solidFill>
                            <a:srgbClr val="FF0000"/>
                          </a:solidFill>
                          <a:latin typeface="Times New Roman"/>
                          <a:ea typeface="Calibri"/>
                          <a:cs typeface="Times New Roman"/>
                        </a:rPr>
                        <a:t>Server-Side</a:t>
                      </a:r>
                      <a:endParaRPr lang="en-US" sz="1800" dirty="0">
                        <a:solidFill>
                          <a:srgbClr val="FF0000"/>
                        </a:solidFill>
                        <a:latin typeface="Calibri"/>
                        <a:ea typeface="Times New Roman"/>
                        <a:cs typeface="Times New Roman"/>
                      </a:endParaRPr>
                    </a:p>
                  </a:txBody>
                  <a:tcPr marL="68006" marR="68006" marT="0" marB="0"/>
                </a:tc>
              </a:tr>
              <a:tr h="1175657">
                <a:tc>
                  <a:txBody>
                    <a:bodyPr/>
                    <a:lstStyle/>
                    <a:p>
                      <a:pPr marL="0" marR="0" algn="just">
                        <a:lnSpc>
                          <a:spcPct val="115000"/>
                        </a:lnSpc>
                        <a:spcBef>
                          <a:spcPts val="0"/>
                        </a:spcBef>
                        <a:spcAft>
                          <a:spcPts val="0"/>
                        </a:spcAft>
                      </a:pPr>
                      <a:r>
                        <a:rPr lang="en-US" sz="2400" dirty="0">
                          <a:solidFill>
                            <a:srgbClr val="FF0000"/>
                          </a:solidFill>
                          <a:latin typeface="Times New Roman"/>
                          <a:ea typeface="Calibri"/>
                          <a:cs typeface="Times New Roman"/>
                        </a:rPr>
                        <a:t>Application architecture</a:t>
                      </a:r>
                      <a:endParaRPr lang="en-US" sz="1800" dirty="0">
                        <a:solidFill>
                          <a:srgbClr val="FF0000"/>
                        </a:solidFill>
                        <a:latin typeface="Calibri"/>
                        <a:ea typeface="Times New Roman"/>
                        <a:cs typeface="Times New Roman"/>
                      </a:endParaRPr>
                    </a:p>
                  </a:txBody>
                  <a:tcPr marL="68006" marR="68006" marT="0" marB="0"/>
                </a:tc>
                <a:tc>
                  <a:txBody>
                    <a:bodyPr/>
                    <a:lstStyle/>
                    <a:p>
                      <a:pPr marL="0" marR="0" algn="just">
                        <a:lnSpc>
                          <a:spcPct val="115000"/>
                        </a:lnSpc>
                        <a:spcBef>
                          <a:spcPts val="0"/>
                        </a:spcBef>
                        <a:spcAft>
                          <a:spcPts val="0"/>
                        </a:spcAft>
                      </a:pPr>
                      <a:r>
                        <a:rPr lang="en-US" sz="2400" dirty="0">
                          <a:solidFill>
                            <a:srgbClr val="FF0000"/>
                          </a:solidFill>
                          <a:latin typeface="Times New Roman"/>
                          <a:ea typeface="Calibri"/>
                          <a:cs typeface="Times New Roman"/>
                        </a:rPr>
                        <a:t>JAVA</a:t>
                      </a:r>
                      <a:endParaRPr lang="en-US" sz="1800" dirty="0">
                        <a:solidFill>
                          <a:srgbClr val="FF0000"/>
                        </a:solidFill>
                        <a:latin typeface="Calibri"/>
                        <a:ea typeface="Times New Roman"/>
                        <a:cs typeface="Times New Roman"/>
                      </a:endParaRPr>
                    </a:p>
                  </a:txBody>
                  <a:tcPr marL="68006" marR="68006" marT="0" marB="0"/>
                </a:tc>
                <a:tc>
                  <a:txBody>
                    <a:bodyPr/>
                    <a:lstStyle/>
                    <a:p>
                      <a:pPr marL="0" marR="0" algn="just">
                        <a:lnSpc>
                          <a:spcPct val="115000"/>
                        </a:lnSpc>
                        <a:spcBef>
                          <a:spcPts val="0"/>
                        </a:spcBef>
                        <a:spcAft>
                          <a:spcPts val="0"/>
                        </a:spcAft>
                      </a:pPr>
                      <a:r>
                        <a:rPr lang="en-US" sz="2400" dirty="0">
                          <a:solidFill>
                            <a:srgbClr val="FF0000"/>
                          </a:solidFill>
                          <a:latin typeface="Times New Roman"/>
                          <a:ea typeface="Calibri"/>
                          <a:cs typeface="Times New Roman"/>
                        </a:rPr>
                        <a:t>JAVA</a:t>
                      </a:r>
                      <a:endParaRPr lang="en-US" sz="1800" dirty="0">
                        <a:solidFill>
                          <a:srgbClr val="FF0000"/>
                        </a:solidFill>
                        <a:latin typeface="Calibri"/>
                        <a:ea typeface="Times New Roman"/>
                        <a:cs typeface="Times New Roman"/>
                      </a:endParaRPr>
                    </a:p>
                  </a:txBody>
                  <a:tcPr marL="68006" marR="68006" marT="0" marB="0"/>
                </a:tc>
              </a:tr>
              <a:tr h="587829">
                <a:tc>
                  <a:txBody>
                    <a:bodyPr/>
                    <a:lstStyle/>
                    <a:p>
                      <a:pPr marL="0" marR="0" algn="just">
                        <a:lnSpc>
                          <a:spcPct val="115000"/>
                        </a:lnSpc>
                        <a:spcBef>
                          <a:spcPts val="0"/>
                        </a:spcBef>
                        <a:spcAft>
                          <a:spcPts val="0"/>
                        </a:spcAft>
                      </a:pPr>
                      <a:r>
                        <a:rPr lang="en-US" sz="2400" dirty="0" smtClean="0">
                          <a:solidFill>
                            <a:srgbClr val="FF0000"/>
                          </a:solidFill>
                          <a:latin typeface="Times New Roman"/>
                          <a:ea typeface="Calibri"/>
                          <a:cs typeface="Times New Roman"/>
                        </a:rPr>
                        <a:t>Web-technology</a:t>
                      </a:r>
                      <a:endParaRPr lang="en-US" sz="1800" dirty="0">
                        <a:solidFill>
                          <a:srgbClr val="FF0000"/>
                        </a:solidFill>
                        <a:latin typeface="Calibri"/>
                        <a:ea typeface="Times New Roman"/>
                        <a:cs typeface="Times New Roman"/>
                      </a:endParaRPr>
                    </a:p>
                  </a:txBody>
                  <a:tcPr marL="68006" marR="68006" marT="0" marB="0"/>
                </a:tc>
                <a:tc>
                  <a:txBody>
                    <a:bodyPr/>
                    <a:lstStyle/>
                    <a:p>
                      <a:pPr marL="0" marR="0" algn="just">
                        <a:lnSpc>
                          <a:spcPct val="115000"/>
                        </a:lnSpc>
                        <a:spcBef>
                          <a:spcPts val="0"/>
                        </a:spcBef>
                        <a:spcAft>
                          <a:spcPts val="0"/>
                        </a:spcAft>
                      </a:pPr>
                      <a:r>
                        <a:rPr lang="en-US" sz="2400" dirty="0" smtClean="0">
                          <a:solidFill>
                            <a:srgbClr val="FF0000"/>
                          </a:solidFill>
                          <a:latin typeface="Times New Roman"/>
                          <a:ea typeface="Calibri"/>
                          <a:cs typeface="Times New Roman"/>
                        </a:rPr>
                        <a:t>HTML</a:t>
                      </a:r>
                      <a:endParaRPr lang="en-US" sz="1800" dirty="0">
                        <a:solidFill>
                          <a:srgbClr val="FF0000"/>
                        </a:solidFill>
                        <a:latin typeface="Calibri"/>
                        <a:ea typeface="Times New Roman"/>
                        <a:cs typeface="Times New Roman"/>
                      </a:endParaRPr>
                    </a:p>
                  </a:txBody>
                  <a:tcPr marL="68006" marR="68006" marT="0" marB="0"/>
                </a:tc>
                <a:tc>
                  <a:txBody>
                    <a:bodyPr/>
                    <a:lstStyle/>
                    <a:p>
                      <a:pPr marL="0" marR="0" algn="just">
                        <a:lnSpc>
                          <a:spcPct val="115000"/>
                        </a:lnSpc>
                        <a:spcBef>
                          <a:spcPts val="0"/>
                        </a:spcBef>
                        <a:spcAft>
                          <a:spcPts val="0"/>
                        </a:spcAft>
                      </a:pPr>
                      <a:r>
                        <a:rPr lang="en-US" sz="2400" dirty="0">
                          <a:solidFill>
                            <a:srgbClr val="FF0000"/>
                          </a:solidFill>
                          <a:latin typeface="Times New Roman"/>
                          <a:ea typeface="Calibri"/>
                          <a:cs typeface="Times New Roman"/>
                        </a:rPr>
                        <a:t>PHP</a:t>
                      </a:r>
                      <a:endParaRPr lang="en-US" sz="1800" dirty="0">
                        <a:solidFill>
                          <a:srgbClr val="FF0000"/>
                        </a:solidFill>
                        <a:latin typeface="Calibri"/>
                        <a:ea typeface="Times New Roman"/>
                        <a:cs typeface="Times New Roman"/>
                      </a:endParaRPr>
                    </a:p>
                  </a:txBody>
                  <a:tcPr marL="68006" marR="68006" marT="0" marB="0"/>
                </a:tc>
              </a:tr>
              <a:tr h="587829">
                <a:tc>
                  <a:txBody>
                    <a:bodyPr/>
                    <a:lstStyle/>
                    <a:p>
                      <a:pPr marL="0" marR="0" algn="just">
                        <a:lnSpc>
                          <a:spcPct val="115000"/>
                        </a:lnSpc>
                        <a:spcBef>
                          <a:spcPts val="0"/>
                        </a:spcBef>
                        <a:spcAft>
                          <a:spcPts val="0"/>
                        </a:spcAft>
                      </a:pPr>
                      <a:r>
                        <a:rPr lang="en-US" sz="2400" dirty="0">
                          <a:solidFill>
                            <a:srgbClr val="FF0000"/>
                          </a:solidFill>
                          <a:latin typeface="Times New Roman"/>
                          <a:ea typeface="Calibri"/>
                          <a:cs typeface="Times New Roman"/>
                        </a:rPr>
                        <a:t>Server</a:t>
                      </a:r>
                      <a:endParaRPr lang="en-US" sz="1800" dirty="0">
                        <a:solidFill>
                          <a:srgbClr val="FF0000"/>
                        </a:solidFill>
                        <a:latin typeface="Calibri"/>
                        <a:ea typeface="Times New Roman"/>
                        <a:cs typeface="Times New Roman"/>
                      </a:endParaRPr>
                    </a:p>
                  </a:txBody>
                  <a:tcPr marL="68006" marR="68006" marT="0" marB="0"/>
                </a:tc>
                <a:tc>
                  <a:txBody>
                    <a:bodyPr/>
                    <a:lstStyle/>
                    <a:p>
                      <a:pPr marL="0" marR="0" algn="just">
                        <a:lnSpc>
                          <a:spcPct val="115000"/>
                        </a:lnSpc>
                        <a:spcBef>
                          <a:spcPts val="0"/>
                        </a:spcBef>
                        <a:spcAft>
                          <a:spcPts val="0"/>
                        </a:spcAft>
                      </a:pPr>
                      <a:r>
                        <a:rPr lang="en-US" sz="2400" dirty="0">
                          <a:solidFill>
                            <a:srgbClr val="FF0000"/>
                          </a:solidFill>
                          <a:latin typeface="Times New Roman"/>
                          <a:ea typeface="Calibri"/>
                          <a:cs typeface="Times New Roman"/>
                        </a:rPr>
                        <a:t>---------</a:t>
                      </a:r>
                      <a:endParaRPr lang="en-US" sz="1800" dirty="0">
                        <a:solidFill>
                          <a:srgbClr val="FF0000"/>
                        </a:solidFill>
                        <a:latin typeface="Calibri"/>
                        <a:ea typeface="Times New Roman"/>
                        <a:cs typeface="Times New Roman"/>
                      </a:endParaRPr>
                    </a:p>
                  </a:txBody>
                  <a:tcPr marL="68006" marR="68006" marT="0" marB="0"/>
                </a:tc>
                <a:tc>
                  <a:txBody>
                    <a:bodyPr/>
                    <a:lstStyle/>
                    <a:p>
                      <a:pPr marL="0" marR="0" algn="just">
                        <a:lnSpc>
                          <a:spcPct val="115000"/>
                        </a:lnSpc>
                        <a:spcBef>
                          <a:spcPts val="0"/>
                        </a:spcBef>
                        <a:spcAft>
                          <a:spcPts val="0"/>
                        </a:spcAft>
                      </a:pPr>
                      <a:r>
                        <a:rPr lang="en-US" sz="2400" dirty="0">
                          <a:solidFill>
                            <a:srgbClr val="FF0000"/>
                          </a:solidFill>
                          <a:latin typeface="Times New Roman"/>
                          <a:ea typeface="Calibri"/>
                          <a:cs typeface="Times New Roman"/>
                        </a:rPr>
                        <a:t>FTP ,Web, Apache</a:t>
                      </a:r>
                      <a:endParaRPr lang="en-US" sz="1800" dirty="0">
                        <a:solidFill>
                          <a:srgbClr val="FF0000"/>
                        </a:solidFill>
                        <a:latin typeface="Calibri"/>
                        <a:ea typeface="Times New Roman"/>
                        <a:cs typeface="Times New Roman"/>
                      </a:endParaRPr>
                    </a:p>
                  </a:txBody>
                  <a:tcPr marL="68006" marR="68006" marT="0" marB="0"/>
                </a:tc>
              </a:tr>
              <a:tr h="1175657">
                <a:tc>
                  <a:txBody>
                    <a:bodyPr/>
                    <a:lstStyle/>
                    <a:p>
                      <a:pPr marL="0" marR="0" algn="just">
                        <a:lnSpc>
                          <a:spcPct val="115000"/>
                        </a:lnSpc>
                        <a:spcBef>
                          <a:spcPts val="0"/>
                        </a:spcBef>
                        <a:spcAft>
                          <a:spcPts val="0"/>
                        </a:spcAft>
                      </a:pPr>
                      <a:r>
                        <a:rPr lang="en-US" sz="2400" dirty="0">
                          <a:solidFill>
                            <a:srgbClr val="FF0000"/>
                          </a:solidFill>
                          <a:latin typeface="Times New Roman"/>
                          <a:ea typeface="Calibri"/>
                          <a:cs typeface="Times New Roman"/>
                        </a:rPr>
                        <a:t>Database</a:t>
                      </a:r>
                      <a:endParaRPr lang="en-US" sz="1800" dirty="0">
                        <a:solidFill>
                          <a:srgbClr val="FF0000"/>
                        </a:solidFill>
                        <a:latin typeface="Calibri"/>
                        <a:ea typeface="Times New Roman"/>
                        <a:cs typeface="Times New Roman"/>
                      </a:endParaRPr>
                    </a:p>
                  </a:txBody>
                  <a:tcPr marL="68006" marR="68006" marT="0" marB="0"/>
                </a:tc>
                <a:tc>
                  <a:txBody>
                    <a:bodyPr/>
                    <a:lstStyle/>
                    <a:p>
                      <a:pPr marL="0" marR="0" algn="just">
                        <a:lnSpc>
                          <a:spcPct val="115000"/>
                        </a:lnSpc>
                        <a:spcBef>
                          <a:spcPts val="0"/>
                        </a:spcBef>
                        <a:spcAft>
                          <a:spcPts val="0"/>
                        </a:spcAft>
                      </a:pPr>
                      <a:r>
                        <a:rPr lang="en-US" sz="2400" dirty="0">
                          <a:solidFill>
                            <a:srgbClr val="FF0000"/>
                          </a:solidFill>
                          <a:latin typeface="Times New Roman"/>
                          <a:ea typeface="Calibri"/>
                          <a:cs typeface="Times New Roman"/>
                        </a:rPr>
                        <a:t>----------</a:t>
                      </a:r>
                      <a:endParaRPr lang="en-US" sz="1800" dirty="0">
                        <a:solidFill>
                          <a:srgbClr val="FF0000"/>
                        </a:solidFill>
                        <a:latin typeface="Calibri"/>
                        <a:ea typeface="Times New Roman"/>
                        <a:cs typeface="Times New Roman"/>
                      </a:endParaRPr>
                    </a:p>
                  </a:txBody>
                  <a:tcPr marL="68006" marR="68006" marT="0" marB="0"/>
                </a:tc>
                <a:tc>
                  <a:txBody>
                    <a:bodyPr/>
                    <a:lstStyle/>
                    <a:p>
                      <a:pPr marL="0" marR="0" algn="just">
                        <a:lnSpc>
                          <a:spcPct val="115000"/>
                        </a:lnSpc>
                        <a:spcBef>
                          <a:spcPts val="0"/>
                        </a:spcBef>
                        <a:spcAft>
                          <a:spcPts val="0"/>
                        </a:spcAft>
                      </a:pPr>
                      <a:r>
                        <a:rPr lang="en-US" sz="2400" dirty="0">
                          <a:solidFill>
                            <a:srgbClr val="FF0000"/>
                          </a:solidFill>
                          <a:latin typeface="Times New Roman"/>
                          <a:ea typeface="Calibri"/>
                          <a:cs typeface="Times New Roman"/>
                        </a:rPr>
                        <a:t>MYSQL,MSACCESS</a:t>
                      </a:r>
                      <a:endParaRPr lang="en-US" sz="1800" dirty="0">
                        <a:solidFill>
                          <a:srgbClr val="FF0000"/>
                        </a:solidFill>
                        <a:latin typeface="Calibri"/>
                        <a:ea typeface="Times New Roman"/>
                        <a:cs typeface="Times New Roman"/>
                      </a:endParaRPr>
                    </a:p>
                  </a:txBody>
                  <a:tcPr marL="68006" marR="68006" marT="0" marB="0"/>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0" name="Group 2"/>
          <p:cNvGrpSpPr>
            <a:grpSpLocks/>
          </p:cNvGrpSpPr>
          <p:nvPr/>
        </p:nvGrpSpPr>
        <p:grpSpPr bwMode="auto">
          <a:xfrm>
            <a:off x="1751965" y="1371600"/>
            <a:ext cx="5287010" cy="4924425"/>
            <a:chOff x="1424" y="6525"/>
            <a:chExt cx="8326" cy="7755"/>
          </a:xfrm>
        </p:grpSpPr>
        <p:sp>
          <p:nvSpPr>
            <p:cNvPr id="2051" name="AutoShape 3"/>
            <p:cNvSpPr>
              <a:spLocks noChangeArrowheads="1"/>
            </p:cNvSpPr>
            <p:nvPr/>
          </p:nvSpPr>
          <p:spPr bwMode="auto">
            <a:xfrm>
              <a:off x="2010" y="6525"/>
              <a:ext cx="2325" cy="144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smtClean="0">
                  <a:ln>
                    <a:noFill/>
                  </a:ln>
                  <a:solidFill>
                    <a:srgbClr val="FF0000"/>
                  </a:solidFill>
                  <a:effectLst/>
                  <a:latin typeface="Calibri" pitchFamily="34" charset="0"/>
                  <a:cs typeface="Arial" pitchFamily="34" charset="0"/>
                </a:rPr>
                <a:t>Create Socket </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smtClean="0">
                  <a:ln>
                    <a:noFill/>
                  </a:ln>
                  <a:solidFill>
                    <a:srgbClr val="FF0000"/>
                  </a:solidFill>
                  <a:effectLst/>
                  <a:latin typeface="Calibri" pitchFamily="34" charset="0"/>
                  <a:cs typeface="Arial" pitchFamily="34" charset="0"/>
                </a:rPr>
                <a:t>Port =x for incoming request</a:t>
              </a:r>
              <a:endParaRPr kumimoji="0" lang="en-US" sz="2000" b="0" i="0" u="none" strike="noStrike" cap="none" normalizeH="0" baseline="0" dirty="0" smtClean="0">
                <a:ln>
                  <a:noFill/>
                </a:ln>
                <a:solidFill>
                  <a:srgbClr val="FF0000"/>
                </a:solidFill>
                <a:effectLst/>
                <a:latin typeface="Arial" pitchFamily="34" charset="0"/>
                <a:cs typeface="Arial" pitchFamily="34" charset="0"/>
              </a:endParaRPr>
            </a:p>
          </p:txBody>
        </p:sp>
        <p:sp>
          <p:nvSpPr>
            <p:cNvPr id="2052" name="AutoShape 4"/>
            <p:cNvSpPr>
              <a:spLocks noChangeArrowheads="1"/>
            </p:cNvSpPr>
            <p:nvPr/>
          </p:nvSpPr>
          <p:spPr bwMode="auto">
            <a:xfrm>
              <a:off x="2010" y="10095"/>
              <a:ext cx="2400" cy="114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smtClean="0">
                  <a:ln>
                    <a:noFill/>
                  </a:ln>
                  <a:solidFill>
                    <a:srgbClr val="FF0000"/>
                  </a:solidFill>
                  <a:effectLst/>
                  <a:latin typeface="Calibri" pitchFamily="34" charset="0"/>
                  <a:cs typeface="Arial" pitchFamily="34" charset="0"/>
                </a:rPr>
                <a:t>Read request from connection socket</a:t>
              </a:r>
              <a:endParaRPr kumimoji="0" lang="en-US" sz="2000" b="0" i="0" u="none" strike="noStrike" cap="none" normalizeH="0" baseline="0" dirty="0" smtClean="0">
                <a:ln>
                  <a:noFill/>
                </a:ln>
                <a:solidFill>
                  <a:srgbClr val="FF0000"/>
                </a:solidFill>
                <a:effectLst/>
                <a:latin typeface="Arial" pitchFamily="34" charset="0"/>
                <a:cs typeface="Arial" pitchFamily="34" charset="0"/>
              </a:endParaRPr>
            </a:p>
          </p:txBody>
        </p:sp>
        <p:sp>
          <p:nvSpPr>
            <p:cNvPr id="2053" name="AutoShape 5"/>
            <p:cNvSpPr>
              <a:spLocks noChangeArrowheads="1"/>
            </p:cNvSpPr>
            <p:nvPr/>
          </p:nvSpPr>
          <p:spPr bwMode="auto">
            <a:xfrm>
              <a:off x="1903" y="11625"/>
              <a:ext cx="2507" cy="109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smtClean="0">
                  <a:ln>
                    <a:noFill/>
                  </a:ln>
                  <a:solidFill>
                    <a:srgbClr val="FF0000"/>
                  </a:solidFill>
                  <a:effectLst/>
                  <a:latin typeface="Calibri" pitchFamily="34" charset="0"/>
                  <a:cs typeface="Arial" pitchFamily="34" charset="0"/>
                </a:rPr>
                <a:t>Write reply to Connection Socket</a:t>
              </a:r>
              <a:endParaRPr kumimoji="0" lang="en-US" sz="2000" b="0" i="0" u="none" strike="noStrike" cap="none" normalizeH="0" baseline="0" dirty="0" smtClean="0">
                <a:ln>
                  <a:noFill/>
                </a:ln>
                <a:solidFill>
                  <a:srgbClr val="FF0000"/>
                </a:solidFill>
                <a:effectLst/>
                <a:latin typeface="Arial" pitchFamily="34" charset="0"/>
                <a:cs typeface="Arial" pitchFamily="34" charset="0"/>
              </a:endParaRPr>
            </a:p>
          </p:txBody>
        </p:sp>
        <p:sp>
          <p:nvSpPr>
            <p:cNvPr id="2054" name="AutoShape 6"/>
            <p:cNvSpPr>
              <a:spLocks noChangeArrowheads="1"/>
            </p:cNvSpPr>
            <p:nvPr/>
          </p:nvSpPr>
          <p:spPr bwMode="auto">
            <a:xfrm>
              <a:off x="2010" y="8310"/>
              <a:ext cx="2400" cy="123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smtClean="0">
                  <a:ln>
                    <a:noFill/>
                  </a:ln>
                  <a:solidFill>
                    <a:srgbClr val="FF0000"/>
                  </a:solidFill>
                  <a:effectLst/>
                  <a:latin typeface="Calibri" pitchFamily="34" charset="0"/>
                  <a:cs typeface="Arial" pitchFamily="34" charset="0"/>
                </a:rPr>
                <a:t>Wait for Incoming connection Request</a:t>
              </a:r>
              <a:endParaRPr kumimoji="0" lang="en-US" sz="2000" b="0" i="0" u="none" strike="noStrike" cap="none" normalizeH="0" baseline="0" dirty="0" smtClean="0">
                <a:ln>
                  <a:noFill/>
                </a:ln>
                <a:solidFill>
                  <a:srgbClr val="FF0000"/>
                </a:solidFill>
                <a:effectLst/>
                <a:latin typeface="Arial" pitchFamily="34" charset="0"/>
                <a:cs typeface="Arial" pitchFamily="34" charset="0"/>
              </a:endParaRPr>
            </a:p>
          </p:txBody>
        </p:sp>
        <p:sp>
          <p:nvSpPr>
            <p:cNvPr id="2055" name="AutoShape 7"/>
            <p:cNvSpPr>
              <a:spLocks noChangeArrowheads="1"/>
            </p:cNvSpPr>
            <p:nvPr/>
          </p:nvSpPr>
          <p:spPr bwMode="auto">
            <a:xfrm>
              <a:off x="2010" y="13245"/>
              <a:ext cx="2012" cy="93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smtClean="0">
                  <a:ln>
                    <a:noFill/>
                  </a:ln>
                  <a:solidFill>
                    <a:srgbClr val="FF0000"/>
                  </a:solidFill>
                  <a:effectLst/>
                  <a:latin typeface="Calibri" pitchFamily="34" charset="0"/>
                  <a:cs typeface="Arial" pitchFamily="34" charset="0"/>
                </a:rPr>
                <a:t>Close Connection Socket</a:t>
              </a:r>
              <a:endParaRPr kumimoji="0" lang="en-US" sz="2000" b="0" i="0" u="none" strike="noStrike" cap="none" normalizeH="0" baseline="0" dirty="0" smtClean="0">
                <a:ln>
                  <a:noFill/>
                </a:ln>
                <a:solidFill>
                  <a:srgbClr val="FF0000"/>
                </a:solidFill>
                <a:effectLst/>
                <a:latin typeface="Arial" pitchFamily="34" charset="0"/>
                <a:cs typeface="Arial" pitchFamily="34" charset="0"/>
              </a:endParaRPr>
            </a:p>
          </p:txBody>
        </p:sp>
        <p:sp>
          <p:nvSpPr>
            <p:cNvPr id="2056" name="AutoShape 8"/>
            <p:cNvSpPr>
              <a:spLocks noChangeArrowheads="1"/>
            </p:cNvSpPr>
            <p:nvPr/>
          </p:nvSpPr>
          <p:spPr bwMode="auto">
            <a:xfrm>
              <a:off x="7515" y="13245"/>
              <a:ext cx="1906" cy="103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smtClean="0">
                  <a:ln>
                    <a:noFill/>
                  </a:ln>
                  <a:solidFill>
                    <a:srgbClr val="FF0000"/>
                  </a:solidFill>
                  <a:effectLst/>
                  <a:latin typeface="Calibri" pitchFamily="34" charset="0"/>
                  <a:cs typeface="Arial" pitchFamily="34" charset="0"/>
                </a:rPr>
                <a:t>Close Client Socket</a:t>
              </a:r>
              <a:endParaRPr kumimoji="0" lang="en-US" sz="2000" b="0" i="0" u="none" strike="noStrike" cap="none" normalizeH="0" baseline="0" dirty="0" smtClean="0">
                <a:ln>
                  <a:noFill/>
                </a:ln>
                <a:solidFill>
                  <a:srgbClr val="FF0000"/>
                </a:solidFill>
                <a:effectLst/>
                <a:latin typeface="Arial" pitchFamily="34" charset="0"/>
                <a:cs typeface="Arial" pitchFamily="34" charset="0"/>
              </a:endParaRPr>
            </a:p>
          </p:txBody>
        </p:sp>
        <p:sp>
          <p:nvSpPr>
            <p:cNvPr id="2057" name="AutoShape 9"/>
            <p:cNvSpPr>
              <a:spLocks noChangeArrowheads="1"/>
            </p:cNvSpPr>
            <p:nvPr/>
          </p:nvSpPr>
          <p:spPr bwMode="auto">
            <a:xfrm>
              <a:off x="7275" y="11865"/>
              <a:ext cx="2475" cy="106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smtClean="0">
                  <a:ln>
                    <a:noFill/>
                  </a:ln>
                  <a:solidFill>
                    <a:srgbClr val="FF0000"/>
                  </a:solidFill>
                  <a:effectLst/>
                  <a:latin typeface="Calibri" pitchFamily="34" charset="0"/>
                  <a:cs typeface="Arial" pitchFamily="34" charset="0"/>
                </a:rPr>
                <a:t>Read reply from Client Socket</a:t>
              </a:r>
              <a:endParaRPr kumimoji="0" lang="en-US" sz="2000" b="0" i="0" u="none" strike="noStrike" cap="none" normalizeH="0" baseline="0" dirty="0" smtClean="0">
                <a:ln>
                  <a:noFill/>
                </a:ln>
                <a:solidFill>
                  <a:srgbClr val="FF0000"/>
                </a:solidFill>
                <a:effectLst/>
                <a:latin typeface="Arial" pitchFamily="34" charset="0"/>
                <a:cs typeface="Arial" pitchFamily="34" charset="0"/>
              </a:endParaRPr>
            </a:p>
          </p:txBody>
        </p:sp>
        <p:sp>
          <p:nvSpPr>
            <p:cNvPr id="2058" name="AutoShape 10"/>
            <p:cNvSpPr>
              <a:spLocks noChangeArrowheads="1"/>
            </p:cNvSpPr>
            <p:nvPr/>
          </p:nvSpPr>
          <p:spPr bwMode="auto">
            <a:xfrm>
              <a:off x="7275" y="8310"/>
              <a:ext cx="2475" cy="127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smtClean="0">
                  <a:ln>
                    <a:noFill/>
                  </a:ln>
                  <a:solidFill>
                    <a:srgbClr val="FF0000"/>
                  </a:solidFill>
                  <a:effectLst/>
                  <a:latin typeface="Calibri" pitchFamily="34" charset="0"/>
                  <a:cs typeface="Arial" pitchFamily="34" charset="0"/>
                </a:rPr>
                <a:t>Create Socket Connected to Host ID , ,Port= x</a:t>
              </a:r>
              <a:endParaRPr kumimoji="0" lang="en-US" sz="2000" b="0" i="0" u="none" strike="noStrike" cap="none" normalizeH="0" baseline="0" dirty="0" smtClean="0">
                <a:ln>
                  <a:noFill/>
                </a:ln>
                <a:solidFill>
                  <a:srgbClr val="FF0000"/>
                </a:solidFill>
                <a:effectLst/>
                <a:latin typeface="Arial" pitchFamily="34" charset="0"/>
                <a:cs typeface="Arial" pitchFamily="34" charset="0"/>
              </a:endParaRPr>
            </a:p>
          </p:txBody>
        </p:sp>
        <p:sp>
          <p:nvSpPr>
            <p:cNvPr id="2059" name="AutoShape 11"/>
            <p:cNvSpPr>
              <a:spLocks noChangeArrowheads="1"/>
            </p:cNvSpPr>
            <p:nvPr/>
          </p:nvSpPr>
          <p:spPr bwMode="auto">
            <a:xfrm>
              <a:off x="7275" y="9885"/>
              <a:ext cx="2475" cy="111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smtClean="0">
                  <a:ln>
                    <a:noFill/>
                  </a:ln>
                  <a:solidFill>
                    <a:srgbClr val="FF0000"/>
                  </a:solidFill>
                  <a:effectLst/>
                  <a:latin typeface="Calibri" pitchFamily="34" charset="0"/>
                  <a:cs typeface="Arial" pitchFamily="34" charset="0"/>
                </a:rPr>
                <a:t>Send Request Using Client Socket</a:t>
              </a:r>
              <a:endParaRPr kumimoji="0" lang="en-US" sz="2000" b="0" i="0" u="none" strike="noStrike" cap="none" normalizeH="0" baseline="0" dirty="0" smtClean="0">
                <a:ln>
                  <a:noFill/>
                </a:ln>
                <a:solidFill>
                  <a:srgbClr val="FF0000"/>
                </a:solidFill>
                <a:effectLst/>
                <a:latin typeface="Arial" pitchFamily="34" charset="0"/>
                <a:cs typeface="Arial" pitchFamily="34" charset="0"/>
              </a:endParaRPr>
            </a:p>
          </p:txBody>
        </p:sp>
        <p:cxnSp>
          <p:nvCxnSpPr>
            <p:cNvPr id="2060" name="AutoShape 12"/>
            <p:cNvCxnSpPr>
              <a:cxnSpLocks noChangeShapeType="1"/>
            </p:cNvCxnSpPr>
            <p:nvPr/>
          </p:nvCxnSpPr>
          <p:spPr bwMode="auto">
            <a:xfrm>
              <a:off x="3120" y="7965"/>
              <a:ext cx="0" cy="345"/>
            </a:xfrm>
            <a:prstGeom prst="straightConnector1">
              <a:avLst/>
            </a:prstGeom>
            <a:noFill/>
            <a:ln w="9525">
              <a:solidFill>
                <a:srgbClr val="FF0000"/>
              </a:solidFill>
              <a:round/>
              <a:headEnd/>
              <a:tailEnd type="triangle" w="med" len="med"/>
            </a:ln>
          </p:spPr>
        </p:cxnSp>
        <p:cxnSp>
          <p:nvCxnSpPr>
            <p:cNvPr id="2061" name="AutoShape 13"/>
            <p:cNvCxnSpPr>
              <a:cxnSpLocks noChangeShapeType="1"/>
            </p:cNvCxnSpPr>
            <p:nvPr/>
          </p:nvCxnSpPr>
          <p:spPr bwMode="auto">
            <a:xfrm>
              <a:off x="4410" y="11865"/>
              <a:ext cx="2865" cy="585"/>
            </a:xfrm>
            <a:prstGeom prst="straightConnector1">
              <a:avLst/>
            </a:prstGeom>
            <a:noFill/>
            <a:ln w="9525">
              <a:solidFill>
                <a:srgbClr val="FF0000"/>
              </a:solidFill>
              <a:round/>
              <a:headEnd/>
              <a:tailEnd type="triangle" w="med" len="med"/>
            </a:ln>
          </p:spPr>
        </p:cxnSp>
        <p:cxnSp>
          <p:nvCxnSpPr>
            <p:cNvPr id="2062" name="AutoShape 14"/>
            <p:cNvCxnSpPr>
              <a:cxnSpLocks noChangeShapeType="1"/>
            </p:cNvCxnSpPr>
            <p:nvPr/>
          </p:nvCxnSpPr>
          <p:spPr bwMode="auto">
            <a:xfrm flipH="1">
              <a:off x="4410" y="10095"/>
              <a:ext cx="2788" cy="361"/>
            </a:xfrm>
            <a:prstGeom prst="straightConnector1">
              <a:avLst/>
            </a:prstGeom>
            <a:noFill/>
            <a:ln w="9525">
              <a:solidFill>
                <a:srgbClr val="FF0000"/>
              </a:solidFill>
              <a:round/>
              <a:headEnd/>
              <a:tailEnd type="triangle" w="med" len="med"/>
            </a:ln>
          </p:spPr>
        </p:cxnSp>
        <p:cxnSp>
          <p:nvCxnSpPr>
            <p:cNvPr id="2063" name="AutoShape 15"/>
            <p:cNvCxnSpPr>
              <a:cxnSpLocks noChangeShapeType="1"/>
            </p:cNvCxnSpPr>
            <p:nvPr/>
          </p:nvCxnSpPr>
          <p:spPr bwMode="auto">
            <a:xfrm>
              <a:off x="3210" y="9585"/>
              <a:ext cx="0" cy="510"/>
            </a:xfrm>
            <a:prstGeom prst="straightConnector1">
              <a:avLst/>
            </a:prstGeom>
            <a:noFill/>
            <a:ln w="9525">
              <a:solidFill>
                <a:srgbClr val="FF0000"/>
              </a:solidFill>
              <a:round/>
              <a:headEnd/>
              <a:tailEnd type="triangle" w="med" len="med"/>
            </a:ln>
          </p:spPr>
        </p:cxnSp>
        <p:cxnSp>
          <p:nvCxnSpPr>
            <p:cNvPr id="2064" name="AutoShape 16"/>
            <p:cNvCxnSpPr>
              <a:cxnSpLocks noChangeShapeType="1"/>
            </p:cNvCxnSpPr>
            <p:nvPr/>
          </p:nvCxnSpPr>
          <p:spPr bwMode="auto">
            <a:xfrm>
              <a:off x="3120" y="12690"/>
              <a:ext cx="0" cy="555"/>
            </a:xfrm>
            <a:prstGeom prst="straightConnector1">
              <a:avLst/>
            </a:prstGeom>
            <a:noFill/>
            <a:ln w="9525">
              <a:solidFill>
                <a:srgbClr val="FF0000"/>
              </a:solidFill>
              <a:round/>
              <a:headEnd/>
              <a:tailEnd type="triangle" w="med" len="med"/>
            </a:ln>
          </p:spPr>
        </p:cxnSp>
        <p:cxnSp>
          <p:nvCxnSpPr>
            <p:cNvPr id="2065" name="AutoShape 17"/>
            <p:cNvCxnSpPr>
              <a:cxnSpLocks noChangeShapeType="1"/>
            </p:cNvCxnSpPr>
            <p:nvPr/>
          </p:nvCxnSpPr>
          <p:spPr bwMode="auto">
            <a:xfrm>
              <a:off x="3210" y="11280"/>
              <a:ext cx="0" cy="345"/>
            </a:xfrm>
            <a:prstGeom prst="straightConnector1">
              <a:avLst/>
            </a:prstGeom>
            <a:noFill/>
            <a:ln w="9525">
              <a:solidFill>
                <a:srgbClr val="FF0000"/>
              </a:solidFill>
              <a:round/>
              <a:headEnd/>
              <a:tailEnd type="triangle" w="med" len="med"/>
            </a:ln>
          </p:spPr>
        </p:cxnSp>
        <p:cxnSp>
          <p:nvCxnSpPr>
            <p:cNvPr id="2066" name="AutoShape 18"/>
            <p:cNvCxnSpPr>
              <a:cxnSpLocks noChangeShapeType="1"/>
            </p:cNvCxnSpPr>
            <p:nvPr/>
          </p:nvCxnSpPr>
          <p:spPr bwMode="auto">
            <a:xfrm>
              <a:off x="8535" y="9645"/>
              <a:ext cx="0" cy="345"/>
            </a:xfrm>
            <a:prstGeom prst="straightConnector1">
              <a:avLst/>
            </a:prstGeom>
            <a:noFill/>
            <a:ln w="9525">
              <a:solidFill>
                <a:srgbClr val="FF0000"/>
              </a:solidFill>
              <a:round/>
              <a:headEnd/>
              <a:tailEnd type="triangle" w="med" len="med"/>
            </a:ln>
          </p:spPr>
        </p:cxnSp>
        <p:cxnSp>
          <p:nvCxnSpPr>
            <p:cNvPr id="2067" name="AutoShape 19"/>
            <p:cNvCxnSpPr>
              <a:cxnSpLocks noChangeShapeType="1"/>
            </p:cNvCxnSpPr>
            <p:nvPr/>
          </p:nvCxnSpPr>
          <p:spPr bwMode="auto">
            <a:xfrm>
              <a:off x="8625" y="12930"/>
              <a:ext cx="0" cy="345"/>
            </a:xfrm>
            <a:prstGeom prst="straightConnector1">
              <a:avLst/>
            </a:prstGeom>
            <a:noFill/>
            <a:ln w="9525">
              <a:solidFill>
                <a:srgbClr val="FF0000"/>
              </a:solidFill>
              <a:round/>
              <a:headEnd/>
              <a:tailEnd type="triangle" w="med" len="med"/>
            </a:ln>
          </p:spPr>
        </p:cxnSp>
        <p:cxnSp>
          <p:nvCxnSpPr>
            <p:cNvPr id="2068" name="AutoShape 20"/>
            <p:cNvCxnSpPr>
              <a:cxnSpLocks noChangeShapeType="1"/>
            </p:cNvCxnSpPr>
            <p:nvPr/>
          </p:nvCxnSpPr>
          <p:spPr bwMode="auto">
            <a:xfrm>
              <a:off x="8535" y="10995"/>
              <a:ext cx="0" cy="870"/>
            </a:xfrm>
            <a:prstGeom prst="straightConnector1">
              <a:avLst/>
            </a:prstGeom>
            <a:noFill/>
            <a:ln w="9525">
              <a:solidFill>
                <a:srgbClr val="FF0000"/>
              </a:solidFill>
              <a:round/>
              <a:headEnd/>
              <a:tailEnd type="triangle" w="med" len="med"/>
            </a:ln>
          </p:spPr>
        </p:cxnSp>
        <p:cxnSp>
          <p:nvCxnSpPr>
            <p:cNvPr id="2069" name="AutoShape 21"/>
            <p:cNvCxnSpPr>
              <a:cxnSpLocks noChangeShapeType="1"/>
            </p:cNvCxnSpPr>
            <p:nvPr/>
          </p:nvCxnSpPr>
          <p:spPr bwMode="auto">
            <a:xfrm>
              <a:off x="4410" y="8925"/>
              <a:ext cx="2865" cy="0"/>
            </a:xfrm>
            <a:prstGeom prst="straightConnector1">
              <a:avLst/>
            </a:prstGeom>
            <a:noFill/>
            <a:ln w="9525">
              <a:solidFill>
                <a:srgbClr val="FF0000"/>
              </a:solidFill>
              <a:round/>
              <a:headEnd type="triangle" w="med" len="med"/>
              <a:tailEnd type="triangle" w="med" len="med"/>
            </a:ln>
          </p:spPr>
        </p:cxnSp>
        <p:cxnSp>
          <p:nvCxnSpPr>
            <p:cNvPr id="2070" name="AutoShape 22"/>
            <p:cNvCxnSpPr>
              <a:cxnSpLocks noChangeShapeType="1"/>
            </p:cNvCxnSpPr>
            <p:nvPr/>
          </p:nvCxnSpPr>
          <p:spPr bwMode="auto">
            <a:xfrm rot="5400000">
              <a:off x="-1381" y="10890"/>
              <a:ext cx="5611" cy="1"/>
            </a:xfrm>
            <a:prstGeom prst="straightConnector1">
              <a:avLst/>
            </a:prstGeom>
            <a:noFill/>
            <a:ln w="9525">
              <a:solidFill>
                <a:srgbClr val="FF0000"/>
              </a:solidFill>
              <a:round/>
              <a:headEnd/>
              <a:tailEnd/>
            </a:ln>
          </p:spPr>
        </p:cxnSp>
        <p:cxnSp>
          <p:nvCxnSpPr>
            <p:cNvPr id="2071" name="AutoShape 23"/>
            <p:cNvCxnSpPr>
              <a:cxnSpLocks noChangeShapeType="1"/>
            </p:cNvCxnSpPr>
            <p:nvPr/>
          </p:nvCxnSpPr>
          <p:spPr bwMode="auto">
            <a:xfrm>
              <a:off x="1425" y="13695"/>
              <a:ext cx="585" cy="0"/>
            </a:xfrm>
            <a:prstGeom prst="straightConnector1">
              <a:avLst/>
            </a:prstGeom>
            <a:noFill/>
            <a:ln w="9525">
              <a:solidFill>
                <a:srgbClr val="FF0000"/>
              </a:solidFill>
              <a:round/>
              <a:headEnd/>
              <a:tailEnd/>
            </a:ln>
          </p:spPr>
        </p:cxnSp>
      </p:grpSp>
      <p:sp>
        <p:nvSpPr>
          <p:cNvPr id="26" name="TextBox 25"/>
          <p:cNvSpPr txBox="1"/>
          <p:nvPr/>
        </p:nvSpPr>
        <p:spPr>
          <a:xfrm>
            <a:off x="2286000" y="990600"/>
            <a:ext cx="1066800" cy="369332"/>
          </a:xfrm>
          <a:prstGeom prst="rect">
            <a:avLst/>
          </a:prstGeom>
          <a:noFill/>
        </p:spPr>
        <p:txBody>
          <a:bodyPr wrap="square" rtlCol="0">
            <a:spAutoFit/>
          </a:bodyPr>
          <a:lstStyle/>
          <a:p>
            <a:r>
              <a:rPr lang="en-US" dirty="0" smtClean="0">
                <a:solidFill>
                  <a:srgbClr val="FF0000"/>
                </a:solidFill>
              </a:rPr>
              <a:t>server</a:t>
            </a:r>
            <a:endParaRPr lang="en-US" dirty="0">
              <a:solidFill>
                <a:srgbClr val="FF0000"/>
              </a:solidFill>
            </a:endParaRPr>
          </a:p>
        </p:txBody>
      </p:sp>
      <p:sp>
        <p:nvSpPr>
          <p:cNvPr id="27" name="TextBox 26"/>
          <p:cNvSpPr txBox="1"/>
          <p:nvPr/>
        </p:nvSpPr>
        <p:spPr>
          <a:xfrm>
            <a:off x="5410200" y="1066800"/>
            <a:ext cx="1066800" cy="381000"/>
          </a:xfrm>
          <a:prstGeom prst="rect">
            <a:avLst/>
          </a:prstGeom>
          <a:noFill/>
        </p:spPr>
        <p:txBody>
          <a:bodyPr wrap="square" rtlCol="0">
            <a:spAutoFit/>
          </a:bodyPr>
          <a:lstStyle/>
          <a:p>
            <a:r>
              <a:rPr lang="en-US" dirty="0" smtClean="0">
                <a:solidFill>
                  <a:srgbClr val="FF0000"/>
                </a:solidFill>
              </a:rPr>
              <a:t>client</a:t>
            </a:r>
            <a:endParaRPr lang="en-US" dirty="0">
              <a:solidFill>
                <a:srgbClr val="FF0000"/>
              </a:solidFill>
            </a:endParaRPr>
          </a:p>
        </p:txBody>
      </p:sp>
      <p:sp>
        <p:nvSpPr>
          <p:cNvPr id="28" name="Rectangle 27"/>
          <p:cNvSpPr/>
          <p:nvPr/>
        </p:nvSpPr>
        <p:spPr>
          <a:xfrm>
            <a:off x="914400" y="228600"/>
            <a:ext cx="5287217" cy="70788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Blue print of the project</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cxnSp>
        <p:nvCxnSpPr>
          <p:cNvPr id="31" name="Straight Arrow Connector 30"/>
          <p:cNvCxnSpPr/>
          <p:nvPr/>
        </p:nvCxnSpPr>
        <p:spPr>
          <a:xfrm>
            <a:off x="1752600" y="2362200"/>
            <a:ext cx="10668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828800" y="6324600"/>
            <a:ext cx="5334000" cy="369332"/>
          </a:xfrm>
          <a:prstGeom prst="rect">
            <a:avLst/>
          </a:prstGeom>
          <a:noFill/>
        </p:spPr>
        <p:txBody>
          <a:bodyPr wrap="square" rtlCol="0">
            <a:spAutoFit/>
          </a:bodyPr>
          <a:lstStyle/>
          <a:p>
            <a:r>
              <a:rPr lang="en-US" dirty="0" smtClean="0"/>
              <a:t>Communication between client and server via socket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02" name="Group 30"/>
          <p:cNvGrpSpPr>
            <a:grpSpLocks/>
          </p:cNvGrpSpPr>
          <p:nvPr/>
        </p:nvGrpSpPr>
        <p:grpSpPr bwMode="auto">
          <a:xfrm>
            <a:off x="1524000" y="1371600"/>
            <a:ext cx="6454776" cy="4875212"/>
            <a:chOff x="1755" y="1860"/>
            <a:chExt cx="9555" cy="8265"/>
          </a:xfrm>
        </p:grpSpPr>
        <p:sp>
          <p:nvSpPr>
            <p:cNvPr id="3103" name="AutoShape 31"/>
            <p:cNvSpPr>
              <a:spLocks noChangeArrowheads="1"/>
            </p:cNvSpPr>
            <p:nvPr/>
          </p:nvSpPr>
          <p:spPr bwMode="auto">
            <a:xfrm>
              <a:off x="7470" y="1860"/>
              <a:ext cx="2520" cy="1485"/>
            </a:xfrm>
            <a:prstGeom prst="roundRect">
              <a:avLst>
                <a:gd name="adj" fmla="val 16667"/>
              </a:avLst>
            </a:prstGeom>
            <a:solidFill>
              <a:srgbClr val="FFFFFF"/>
            </a:solidFill>
            <a:ln w="9525">
              <a:solidFill>
                <a:srgbClr val="FF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rgbClr val="FF0000"/>
                  </a:solidFill>
                  <a:effectLst/>
                  <a:latin typeface="Calibri" pitchFamily="34" charset="0"/>
                  <a:cs typeface="Arial" pitchFamily="34" charset="0"/>
                </a:rPr>
                <a:t>Central Branch</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rgbClr val="FF0000"/>
                  </a:solidFill>
                  <a:effectLst/>
                  <a:latin typeface="Calibri" pitchFamily="34" charset="0"/>
                  <a:cs typeface="Arial" pitchFamily="34" charset="0"/>
                </a:rPr>
                <a:t>Server</a:t>
              </a:r>
              <a:endParaRPr kumimoji="0" lang="en-US" sz="2800" b="0" i="0" u="none" strike="noStrike" cap="none" normalizeH="0" baseline="0" dirty="0" smtClean="0">
                <a:ln>
                  <a:noFill/>
                </a:ln>
                <a:solidFill>
                  <a:srgbClr val="FF0000"/>
                </a:solidFill>
                <a:effectLst/>
                <a:latin typeface="Arial" pitchFamily="34" charset="0"/>
                <a:cs typeface="Arial" pitchFamily="34" charset="0"/>
              </a:endParaRPr>
            </a:p>
          </p:txBody>
        </p:sp>
        <p:sp>
          <p:nvSpPr>
            <p:cNvPr id="3104" name="AutoShape 32"/>
            <p:cNvSpPr>
              <a:spLocks noChangeArrowheads="1"/>
            </p:cNvSpPr>
            <p:nvPr/>
          </p:nvSpPr>
          <p:spPr bwMode="auto">
            <a:xfrm>
              <a:off x="4905" y="4965"/>
              <a:ext cx="2520" cy="1485"/>
            </a:xfrm>
            <a:prstGeom prst="roundRect">
              <a:avLst>
                <a:gd name="adj" fmla="val 16667"/>
              </a:avLst>
            </a:prstGeom>
            <a:solidFill>
              <a:srgbClr val="FFFFFF"/>
            </a:solidFill>
            <a:ln w="9525">
              <a:solidFill>
                <a:srgbClr val="FF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rgbClr val="FF0000"/>
                  </a:solidFill>
                  <a:effectLst/>
                  <a:latin typeface="Calibri" pitchFamily="34" charset="0"/>
                  <a:cs typeface="Arial" pitchFamily="34" charset="0"/>
                </a:rPr>
                <a:t>Branch A</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rgbClr val="FF0000"/>
                  </a:solidFill>
                  <a:effectLst/>
                  <a:latin typeface="Calibri" pitchFamily="34" charset="0"/>
                  <a:cs typeface="Arial" pitchFamily="34" charset="0"/>
                </a:rPr>
                <a:t>Server</a:t>
              </a:r>
              <a:endParaRPr kumimoji="0" lang="en-US" sz="2800" b="0" i="0" u="none" strike="noStrike" cap="none" normalizeH="0" baseline="0" dirty="0" smtClean="0">
                <a:ln>
                  <a:noFill/>
                </a:ln>
                <a:solidFill>
                  <a:srgbClr val="FF0000"/>
                </a:solidFill>
                <a:effectLst/>
                <a:latin typeface="Arial" pitchFamily="34" charset="0"/>
                <a:cs typeface="Arial" pitchFamily="34" charset="0"/>
              </a:endParaRPr>
            </a:p>
          </p:txBody>
        </p:sp>
        <p:sp>
          <p:nvSpPr>
            <p:cNvPr id="3105" name="AutoShape 33"/>
            <p:cNvSpPr>
              <a:spLocks noChangeArrowheads="1"/>
            </p:cNvSpPr>
            <p:nvPr/>
          </p:nvSpPr>
          <p:spPr bwMode="auto">
            <a:xfrm>
              <a:off x="8520" y="4965"/>
              <a:ext cx="2520" cy="1485"/>
            </a:xfrm>
            <a:prstGeom prst="roundRect">
              <a:avLst>
                <a:gd name="adj" fmla="val 16667"/>
              </a:avLst>
            </a:prstGeom>
            <a:solidFill>
              <a:srgbClr val="FFFFFF"/>
            </a:solidFill>
            <a:ln w="9525">
              <a:solidFill>
                <a:srgbClr val="FF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rgbClr val="FF0000"/>
                  </a:solidFill>
                  <a:effectLst/>
                  <a:latin typeface="Calibri" pitchFamily="34" charset="0"/>
                  <a:cs typeface="Arial" pitchFamily="34" charset="0"/>
                </a:rPr>
                <a:t>Branch B</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rgbClr val="FF0000"/>
                  </a:solidFill>
                  <a:effectLst/>
                  <a:latin typeface="Calibri" pitchFamily="34" charset="0"/>
                  <a:cs typeface="Arial" pitchFamily="34" charset="0"/>
                </a:rPr>
                <a:t>Server</a:t>
              </a:r>
              <a:endParaRPr kumimoji="0" lang="en-US" sz="2800" b="0" i="0" u="none" strike="noStrike" cap="none" normalizeH="0" baseline="0" dirty="0" smtClean="0">
                <a:ln>
                  <a:noFill/>
                </a:ln>
                <a:solidFill>
                  <a:srgbClr val="FF0000"/>
                </a:solidFill>
                <a:effectLst/>
                <a:latin typeface="Arial" pitchFamily="34" charset="0"/>
                <a:cs typeface="Arial" pitchFamily="34" charset="0"/>
              </a:endParaRPr>
            </a:p>
          </p:txBody>
        </p:sp>
        <p:grpSp>
          <p:nvGrpSpPr>
            <p:cNvPr id="3106" name="Group 34"/>
            <p:cNvGrpSpPr>
              <a:grpSpLocks/>
            </p:cNvGrpSpPr>
            <p:nvPr/>
          </p:nvGrpSpPr>
          <p:grpSpPr bwMode="auto">
            <a:xfrm>
              <a:off x="4590" y="8025"/>
              <a:ext cx="945" cy="1680"/>
              <a:chOff x="2445" y="9165"/>
              <a:chExt cx="945" cy="1680"/>
            </a:xfrm>
          </p:grpSpPr>
          <p:sp>
            <p:nvSpPr>
              <p:cNvPr id="3107" name="Oval 35"/>
              <p:cNvSpPr>
                <a:spLocks noChangeArrowheads="1"/>
              </p:cNvSpPr>
              <p:nvPr/>
            </p:nvSpPr>
            <p:spPr bwMode="auto">
              <a:xfrm>
                <a:off x="2445" y="9165"/>
                <a:ext cx="945" cy="645"/>
              </a:xfrm>
              <a:prstGeom prst="ellipse">
                <a:avLst/>
              </a:prstGeom>
              <a:solidFill>
                <a:srgbClr val="FFFFFF"/>
              </a:solidFill>
              <a:ln w="9525">
                <a:solidFill>
                  <a:srgbClr val="FF0000"/>
                </a:solid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3108" name="AutoShape 36"/>
              <p:cNvCxnSpPr>
                <a:cxnSpLocks noChangeShapeType="1"/>
              </p:cNvCxnSpPr>
              <p:nvPr/>
            </p:nvCxnSpPr>
            <p:spPr bwMode="auto">
              <a:xfrm>
                <a:off x="2895" y="9810"/>
                <a:ext cx="0" cy="450"/>
              </a:xfrm>
              <a:prstGeom prst="straightConnector1">
                <a:avLst/>
              </a:prstGeom>
              <a:noFill/>
              <a:ln w="9525">
                <a:solidFill>
                  <a:srgbClr val="FF0000"/>
                </a:solidFill>
                <a:round/>
                <a:headEnd/>
                <a:tailEnd/>
              </a:ln>
            </p:spPr>
          </p:cxnSp>
          <p:cxnSp>
            <p:nvCxnSpPr>
              <p:cNvPr id="3109" name="AutoShape 37"/>
              <p:cNvCxnSpPr>
                <a:cxnSpLocks noChangeShapeType="1"/>
              </p:cNvCxnSpPr>
              <p:nvPr/>
            </p:nvCxnSpPr>
            <p:spPr bwMode="auto">
              <a:xfrm>
                <a:off x="2895" y="10290"/>
                <a:ext cx="300" cy="555"/>
              </a:xfrm>
              <a:prstGeom prst="straightConnector1">
                <a:avLst/>
              </a:prstGeom>
              <a:noFill/>
              <a:ln w="9525">
                <a:solidFill>
                  <a:srgbClr val="FF0000"/>
                </a:solidFill>
                <a:round/>
                <a:headEnd/>
                <a:tailEnd/>
              </a:ln>
            </p:spPr>
          </p:cxnSp>
          <p:cxnSp>
            <p:nvCxnSpPr>
              <p:cNvPr id="3110" name="AutoShape 38"/>
              <p:cNvCxnSpPr>
                <a:cxnSpLocks noChangeShapeType="1"/>
              </p:cNvCxnSpPr>
              <p:nvPr/>
            </p:nvCxnSpPr>
            <p:spPr bwMode="auto">
              <a:xfrm flipH="1">
                <a:off x="2610" y="10260"/>
                <a:ext cx="285" cy="585"/>
              </a:xfrm>
              <a:prstGeom prst="straightConnector1">
                <a:avLst/>
              </a:prstGeom>
              <a:noFill/>
              <a:ln w="9525">
                <a:solidFill>
                  <a:srgbClr val="FF0000"/>
                </a:solidFill>
                <a:round/>
                <a:headEnd/>
                <a:tailEnd/>
              </a:ln>
            </p:spPr>
          </p:cxnSp>
        </p:grpSp>
        <p:grpSp>
          <p:nvGrpSpPr>
            <p:cNvPr id="3111" name="Group 39"/>
            <p:cNvGrpSpPr>
              <a:grpSpLocks/>
            </p:cNvGrpSpPr>
            <p:nvPr/>
          </p:nvGrpSpPr>
          <p:grpSpPr bwMode="auto">
            <a:xfrm>
              <a:off x="8520" y="8445"/>
              <a:ext cx="945" cy="1680"/>
              <a:chOff x="2445" y="9165"/>
              <a:chExt cx="945" cy="1680"/>
            </a:xfrm>
          </p:grpSpPr>
          <p:sp>
            <p:nvSpPr>
              <p:cNvPr id="3112" name="Oval 40"/>
              <p:cNvSpPr>
                <a:spLocks noChangeArrowheads="1"/>
              </p:cNvSpPr>
              <p:nvPr/>
            </p:nvSpPr>
            <p:spPr bwMode="auto">
              <a:xfrm>
                <a:off x="2445" y="9165"/>
                <a:ext cx="945" cy="645"/>
              </a:xfrm>
              <a:prstGeom prst="ellipse">
                <a:avLst/>
              </a:prstGeom>
              <a:solidFill>
                <a:srgbClr val="FFFFFF"/>
              </a:solidFill>
              <a:ln w="9525">
                <a:solidFill>
                  <a:srgbClr val="FF0000"/>
                </a:solid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3113" name="AutoShape 41"/>
              <p:cNvCxnSpPr>
                <a:cxnSpLocks noChangeShapeType="1"/>
              </p:cNvCxnSpPr>
              <p:nvPr/>
            </p:nvCxnSpPr>
            <p:spPr bwMode="auto">
              <a:xfrm>
                <a:off x="2895" y="9810"/>
                <a:ext cx="0" cy="450"/>
              </a:xfrm>
              <a:prstGeom prst="straightConnector1">
                <a:avLst/>
              </a:prstGeom>
              <a:noFill/>
              <a:ln w="9525">
                <a:solidFill>
                  <a:srgbClr val="FF0000"/>
                </a:solidFill>
                <a:round/>
                <a:headEnd/>
                <a:tailEnd/>
              </a:ln>
            </p:spPr>
          </p:cxnSp>
          <p:cxnSp>
            <p:nvCxnSpPr>
              <p:cNvPr id="3114" name="AutoShape 42"/>
              <p:cNvCxnSpPr>
                <a:cxnSpLocks noChangeShapeType="1"/>
              </p:cNvCxnSpPr>
              <p:nvPr/>
            </p:nvCxnSpPr>
            <p:spPr bwMode="auto">
              <a:xfrm>
                <a:off x="2895" y="10290"/>
                <a:ext cx="300" cy="555"/>
              </a:xfrm>
              <a:prstGeom prst="straightConnector1">
                <a:avLst/>
              </a:prstGeom>
              <a:noFill/>
              <a:ln w="9525">
                <a:solidFill>
                  <a:srgbClr val="FF0000"/>
                </a:solidFill>
                <a:round/>
                <a:headEnd/>
                <a:tailEnd/>
              </a:ln>
            </p:spPr>
          </p:cxnSp>
          <p:cxnSp>
            <p:nvCxnSpPr>
              <p:cNvPr id="3115" name="AutoShape 43"/>
              <p:cNvCxnSpPr>
                <a:cxnSpLocks noChangeShapeType="1"/>
              </p:cNvCxnSpPr>
              <p:nvPr/>
            </p:nvCxnSpPr>
            <p:spPr bwMode="auto">
              <a:xfrm flipH="1">
                <a:off x="2610" y="10260"/>
                <a:ext cx="285" cy="585"/>
              </a:xfrm>
              <a:prstGeom prst="straightConnector1">
                <a:avLst/>
              </a:prstGeom>
              <a:noFill/>
              <a:ln w="9525">
                <a:solidFill>
                  <a:srgbClr val="FF0000"/>
                </a:solidFill>
                <a:round/>
                <a:headEnd/>
                <a:tailEnd/>
              </a:ln>
            </p:spPr>
          </p:cxnSp>
        </p:grpSp>
        <p:cxnSp>
          <p:nvCxnSpPr>
            <p:cNvPr id="3116" name="AutoShape 44"/>
            <p:cNvCxnSpPr>
              <a:cxnSpLocks noChangeShapeType="1"/>
            </p:cNvCxnSpPr>
            <p:nvPr/>
          </p:nvCxnSpPr>
          <p:spPr bwMode="auto">
            <a:xfrm flipV="1">
              <a:off x="5100" y="6450"/>
              <a:ext cx="840" cy="1425"/>
            </a:xfrm>
            <a:prstGeom prst="straightConnector1">
              <a:avLst/>
            </a:prstGeom>
            <a:noFill/>
            <a:ln w="9525">
              <a:solidFill>
                <a:srgbClr val="FF0000"/>
              </a:solidFill>
              <a:round/>
              <a:headEnd/>
              <a:tailEnd type="triangle" w="med" len="med"/>
            </a:ln>
          </p:spPr>
        </p:cxnSp>
        <p:cxnSp>
          <p:nvCxnSpPr>
            <p:cNvPr id="3117" name="AutoShape 45"/>
            <p:cNvCxnSpPr>
              <a:cxnSpLocks noChangeShapeType="1"/>
            </p:cNvCxnSpPr>
            <p:nvPr/>
          </p:nvCxnSpPr>
          <p:spPr bwMode="auto">
            <a:xfrm flipV="1">
              <a:off x="9105" y="6450"/>
              <a:ext cx="570" cy="1995"/>
            </a:xfrm>
            <a:prstGeom prst="straightConnector1">
              <a:avLst/>
            </a:prstGeom>
            <a:noFill/>
            <a:ln w="9525">
              <a:solidFill>
                <a:srgbClr val="FF0000"/>
              </a:solidFill>
              <a:round/>
              <a:headEnd/>
              <a:tailEnd type="triangle" w="med" len="med"/>
            </a:ln>
          </p:spPr>
        </p:cxnSp>
        <p:cxnSp>
          <p:nvCxnSpPr>
            <p:cNvPr id="3118" name="AutoShape 46"/>
            <p:cNvCxnSpPr>
              <a:cxnSpLocks noChangeShapeType="1"/>
            </p:cNvCxnSpPr>
            <p:nvPr/>
          </p:nvCxnSpPr>
          <p:spPr bwMode="auto">
            <a:xfrm flipV="1">
              <a:off x="6630" y="3495"/>
              <a:ext cx="960" cy="1470"/>
            </a:xfrm>
            <a:prstGeom prst="straightConnector1">
              <a:avLst/>
            </a:prstGeom>
            <a:noFill/>
            <a:ln w="9525">
              <a:solidFill>
                <a:srgbClr val="FF0000"/>
              </a:solidFill>
              <a:round/>
              <a:headEnd/>
              <a:tailEnd type="triangle" w="med" len="med"/>
            </a:ln>
          </p:spPr>
        </p:cxnSp>
        <p:cxnSp>
          <p:nvCxnSpPr>
            <p:cNvPr id="3119" name="AutoShape 47"/>
            <p:cNvCxnSpPr>
              <a:cxnSpLocks noChangeShapeType="1"/>
            </p:cNvCxnSpPr>
            <p:nvPr/>
          </p:nvCxnSpPr>
          <p:spPr bwMode="auto">
            <a:xfrm flipH="1" flipV="1">
              <a:off x="9105" y="3495"/>
              <a:ext cx="195" cy="1350"/>
            </a:xfrm>
            <a:prstGeom prst="straightConnector1">
              <a:avLst/>
            </a:prstGeom>
            <a:noFill/>
            <a:ln w="9525">
              <a:solidFill>
                <a:srgbClr val="FF0000"/>
              </a:solidFill>
              <a:round/>
              <a:headEnd/>
              <a:tailEnd type="triangle" w="med" len="med"/>
            </a:ln>
          </p:spPr>
        </p:cxnSp>
        <p:grpSp>
          <p:nvGrpSpPr>
            <p:cNvPr id="3120" name="Group 48"/>
            <p:cNvGrpSpPr>
              <a:grpSpLocks/>
            </p:cNvGrpSpPr>
            <p:nvPr/>
          </p:nvGrpSpPr>
          <p:grpSpPr bwMode="auto">
            <a:xfrm>
              <a:off x="2460" y="2025"/>
              <a:ext cx="945" cy="1680"/>
              <a:chOff x="2445" y="9165"/>
              <a:chExt cx="945" cy="1680"/>
            </a:xfrm>
          </p:grpSpPr>
          <p:sp>
            <p:nvSpPr>
              <p:cNvPr id="3121" name="Oval 49"/>
              <p:cNvSpPr>
                <a:spLocks noChangeArrowheads="1"/>
              </p:cNvSpPr>
              <p:nvPr/>
            </p:nvSpPr>
            <p:spPr bwMode="auto">
              <a:xfrm>
                <a:off x="2445" y="9165"/>
                <a:ext cx="945" cy="645"/>
              </a:xfrm>
              <a:prstGeom prst="ellipse">
                <a:avLst/>
              </a:prstGeom>
              <a:solidFill>
                <a:srgbClr val="FFFFFF"/>
              </a:solidFill>
              <a:ln w="9525">
                <a:solidFill>
                  <a:srgbClr val="FF0000"/>
                </a:solid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3122" name="AutoShape 50"/>
              <p:cNvCxnSpPr>
                <a:cxnSpLocks noChangeShapeType="1"/>
              </p:cNvCxnSpPr>
              <p:nvPr/>
            </p:nvCxnSpPr>
            <p:spPr bwMode="auto">
              <a:xfrm>
                <a:off x="2895" y="9810"/>
                <a:ext cx="0" cy="450"/>
              </a:xfrm>
              <a:prstGeom prst="straightConnector1">
                <a:avLst/>
              </a:prstGeom>
              <a:noFill/>
              <a:ln w="9525">
                <a:solidFill>
                  <a:srgbClr val="FF0000"/>
                </a:solidFill>
                <a:round/>
                <a:headEnd/>
                <a:tailEnd/>
              </a:ln>
            </p:spPr>
          </p:cxnSp>
          <p:cxnSp>
            <p:nvCxnSpPr>
              <p:cNvPr id="3123" name="AutoShape 51"/>
              <p:cNvCxnSpPr>
                <a:cxnSpLocks noChangeShapeType="1"/>
              </p:cNvCxnSpPr>
              <p:nvPr/>
            </p:nvCxnSpPr>
            <p:spPr bwMode="auto">
              <a:xfrm>
                <a:off x="2895" y="10290"/>
                <a:ext cx="300" cy="555"/>
              </a:xfrm>
              <a:prstGeom prst="straightConnector1">
                <a:avLst/>
              </a:prstGeom>
              <a:noFill/>
              <a:ln w="9525">
                <a:solidFill>
                  <a:srgbClr val="FF0000"/>
                </a:solidFill>
                <a:round/>
                <a:headEnd/>
                <a:tailEnd/>
              </a:ln>
            </p:spPr>
          </p:cxnSp>
          <p:cxnSp>
            <p:nvCxnSpPr>
              <p:cNvPr id="3124" name="AutoShape 52"/>
              <p:cNvCxnSpPr>
                <a:cxnSpLocks noChangeShapeType="1"/>
              </p:cNvCxnSpPr>
              <p:nvPr/>
            </p:nvCxnSpPr>
            <p:spPr bwMode="auto">
              <a:xfrm flipH="1">
                <a:off x="2610" y="10260"/>
                <a:ext cx="285" cy="585"/>
              </a:xfrm>
              <a:prstGeom prst="straightConnector1">
                <a:avLst/>
              </a:prstGeom>
              <a:noFill/>
              <a:ln w="9525">
                <a:solidFill>
                  <a:srgbClr val="FF0000"/>
                </a:solidFill>
                <a:round/>
                <a:headEnd/>
                <a:tailEnd/>
              </a:ln>
            </p:spPr>
          </p:cxnSp>
        </p:grpSp>
        <p:cxnSp>
          <p:nvCxnSpPr>
            <p:cNvPr id="3125" name="AutoShape 53"/>
            <p:cNvCxnSpPr>
              <a:cxnSpLocks noChangeShapeType="1"/>
            </p:cNvCxnSpPr>
            <p:nvPr/>
          </p:nvCxnSpPr>
          <p:spPr bwMode="auto">
            <a:xfrm flipV="1">
              <a:off x="3600" y="2400"/>
              <a:ext cx="3615" cy="75"/>
            </a:xfrm>
            <a:prstGeom prst="straightConnector1">
              <a:avLst/>
            </a:prstGeom>
            <a:noFill/>
            <a:ln w="9525">
              <a:solidFill>
                <a:srgbClr val="FF0000"/>
              </a:solidFill>
              <a:round/>
              <a:headEnd/>
              <a:tailEnd type="triangle" w="med" len="med"/>
            </a:ln>
          </p:spPr>
        </p:cxnSp>
        <p:cxnSp>
          <p:nvCxnSpPr>
            <p:cNvPr id="3126" name="AutoShape 54"/>
            <p:cNvCxnSpPr>
              <a:cxnSpLocks noChangeShapeType="1"/>
            </p:cNvCxnSpPr>
            <p:nvPr/>
          </p:nvCxnSpPr>
          <p:spPr bwMode="auto">
            <a:xfrm>
              <a:off x="9990" y="2565"/>
              <a:ext cx="645" cy="0"/>
            </a:xfrm>
            <a:prstGeom prst="straightConnector1">
              <a:avLst/>
            </a:prstGeom>
            <a:noFill/>
            <a:ln w="9525">
              <a:solidFill>
                <a:srgbClr val="FF0000"/>
              </a:solidFill>
              <a:round/>
              <a:headEnd/>
              <a:tailEnd type="triangle" w="med" len="med"/>
            </a:ln>
          </p:spPr>
        </p:cxnSp>
        <p:sp>
          <p:nvSpPr>
            <p:cNvPr id="3127" name="Oval 55"/>
            <p:cNvSpPr>
              <a:spLocks noChangeArrowheads="1"/>
            </p:cNvSpPr>
            <p:nvPr/>
          </p:nvSpPr>
          <p:spPr bwMode="auto">
            <a:xfrm>
              <a:off x="10770" y="2400"/>
              <a:ext cx="540" cy="450"/>
            </a:xfrm>
            <a:prstGeom prst="ellipse">
              <a:avLst/>
            </a:prstGeom>
            <a:solidFill>
              <a:srgbClr val="FFFFFF"/>
            </a:solidFill>
            <a:ln w="9525">
              <a:solidFill>
                <a:srgbClr val="FF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rgbClr val="FF0000"/>
                  </a:solidFill>
                  <a:effectLst/>
                  <a:latin typeface="Calibri" pitchFamily="34" charset="0"/>
                  <a:cs typeface="Arial" pitchFamily="34" charset="0"/>
                </a:rPr>
                <a:t>A</a:t>
              </a:r>
              <a:endParaRPr kumimoji="0" lang="en-US" sz="2800" b="0" i="0" u="none" strike="noStrike" cap="none" normalizeH="0" baseline="0" dirty="0" smtClean="0">
                <a:ln>
                  <a:noFill/>
                </a:ln>
                <a:solidFill>
                  <a:srgbClr val="FF0000"/>
                </a:solidFill>
                <a:effectLst/>
                <a:latin typeface="Arial" pitchFamily="34" charset="0"/>
                <a:cs typeface="Arial" pitchFamily="34" charset="0"/>
              </a:endParaRPr>
            </a:p>
          </p:txBody>
        </p:sp>
        <p:sp>
          <p:nvSpPr>
            <p:cNvPr id="3128" name="Oval 56"/>
            <p:cNvSpPr>
              <a:spLocks noChangeArrowheads="1"/>
            </p:cNvSpPr>
            <p:nvPr/>
          </p:nvSpPr>
          <p:spPr bwMode="auto">
            <a:xfrm>
              <a:off x="1755" y="8175"/>
              <a:ext cx="705" cy="495"/>
            </a:xfrm>
            <a:prstGeom prst="ellipse">
              <a:avLst/>
            </a:prstGeom>
            <a:solidFill>
              <a:srgbClr val="FFFFFF"/>
            </a:solidFill>
            <a:ln w="9525">
              <a:solidFill>
                <a:srgbClr val="FF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rgbClr val="FF0000"/>
                  </a:solidFill>
                  <a:effectLst/>
                  <a:latin typeface="Calibri" pitchFamily="34" charset="0"/>
                  <a:cs typeface="Arial" pitchFamily="34" charset="0"/>
                </a:rPr>
                <a:t>A</a:t>
              </a:r>
              <a:endParaRPr kumimoji="0" lang="en-US" sz="2400" b="0" i="0" u="none" strike="noStrike" cap="none" normalizeH="0" baseline="0" dirty="0" smtClean="0">
                <a:ln>
                  <a:noFill/>
                </a:ln>
                <a:solidFill>
                  <a:srgbClr val="FF0000"/>
                </a:solidFill>
                <a:effectLst/>
                <a:latin typeface="Arial" pitchFamily="34" charset="0"/>
                <a:cs typeface="Arial" pitchFamily="34" charset="0"/>
              </a:endParaRPr>
            </a:p>
          </p:txBody>
        </p:sp>
        <p:cxnSp>
          <p:nvCxnSpPr>
            <p:cNvPr id="3129" name="AutoShape 57"/>
            <p:cNvCxnSpPr>
              <a:cxnSpLocks noChangeShapeType="1"/>
            </p:cNvCxnSpPr>
            <p:nvPr/>
          </p:nvCxnSpPr>
          <p:spPr bwMode="auto">
            <a:xfrm>
              <a:off x="2460" y="8445"/>
              <a:ext cx="1905" cy="0"/>
            </a:xfrm>
            <a:prstGeom prst="straightConnector1">
              <a:avLst/>
            </a:prstGeom>
            <a:noFill/>
            <a:ln w="9525">
              <a:solidFill>
                <a:srgbClr val="FF0000"/>
              </a:solidFill>
              <a:round/>
              <a:headEnd/>
              <a:tailEnd type="triangle" w="med" len="med"/>
            </a:ln>
          </p:spPr>
        </p:cxnSp>
      </p:grpSp>
      <p:sp>
        <p:nvSpPr>
          <p:cNvPr id="60" name="TextBox 59"/>
          <p:cNvSpPr txBox="1"/>
          <p:nvPr/>
        </p:nvSpPr>
        <p:spPr>
          <a:xfrm>
            <a:off x="1371600" y="533400"/>
            <a:ext cx="5105400" cy="523220"/>
          </a:xfrm>
          <a:prstGeom prst="rect">
            <a:avLst/>
          </a:prstGeom>
          <a:noFill/>
        </p:spPr>
        <p:txBody>
          <a:bodyPr wrap="square" rtlCol="0">
            <a:spAutoFit/>
          </a:bodyPr>
          <a:lstStyle/>
          <a:p>
            <a:r>
              <a:rPr lang="en-US" sz="2800" dirty="0" smtClean="0">
                <a:solidFill>
                  <a:srgbClr val="FF0000"/>
                </a:solidFill>
              </a:rPr>
              <a:t>User Case diagram</a:t>
            </a:r>
            <a:endParaRPr lang="en-US" sz="2800" dirty="0">
              <a:solidFill>
                <a:srgbClr val="FF0000"/>
              </a:solidFill>
            </a:endParaRPr>
          </a:p>
        </p:txBody>
      </p:sp>
      <p:sp>
        <p:nvSpPr>
          <p:cNvPr id="3130" name="Rectangle 58"/>
          <p:cNvSpPr>
            <a:spLocks noChangeArrowheads="1"/>
          </p:cNvSpPr>
          <p:nvPr/>
        </p:nvSpPr>
        <p:spPr bwMode="auto">
          <a:xfrm>
            <a:off x="2667000" y="1752600"/>
            <a:ext cx="27432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Administrative control</a:t>
            </a:r>
            <a:endParaRPr kumimoji="0" lang="en-US" sz="2000" b="0" i="0" u="none" strike="noStrike" cap="none" normalizeH="0" baseline="0" dirty="0" smtClean="0">
              <a:ln>
                <a:noFill/>
              </a:ln>
              <a:solidFill>
                <a:srgbClr val="FF0000"/>
              </a:solidFill>
              <a:effectLst/>
              <a:latin typeface="Arial" pitchFamily="34" charset="0"/>
              <a:cs typeface="Arial" pitchFamily="34" charset="0"/>
            </a:endParaRPr>
          </a:p>
        </p:txBody>
      </p:sp>
      <p:sp>
        <p:nvSpPr>
          <p:cNvPr id="62" name="Rectangle 61"/>
          <p:cNvSpPr/>
          <p:nvPr/>
        </p:nvSpPr>
        <p:spPr>
          <a:xfrm>
            <a:off x="5257800" y="2667000"/>
            <a:ext cx="1167820" cy="369332"/>
          </a:xfrm>
          <a:prstGeom prst="rect">
            <a:avLst/>
          </a:prstGeom>
        </p:spPr>
        <p:txBody>
          <a:bodyPr wrap="none">
            <a:spAutoFit/>
          </a:bodyPr>
          <a:lstStyle/>
          <a:p>
            <a:r>
              <a:rPr lang="en-IN" dirty="0" smtClean="0">
                <a:solidFill>
                  <a:srgbClr val="FF0000"/>
                </a:solidFill>
              </a:rPr>
              <a:t>Data Entry</a:t>
            </a:r>
            <a:endParaRPr lang="en-US" dirty="0">
              <a:solidFill>
                <a:srgbClr val="FF0000"/>
              </a:solidFill>
            </a:endParaRPr>
          </a:p>
        </p:txBody>
      </p:sp>
      <p:sp>
        <p:nvSpPr>
          <p:cNvPr id="63" name="Rectangle 62"/>
          <p:cNvSpPr/>
          <p:nvPr/>
        </p:nvSpPr>
        <p:spPr>
          <a:xfrm>
            <a:off x="5791200" y="4419600"/>
            <a:ext cx="1167820" cy="369332"/>
          </a:xfrm>
          <a:prstGeom prst="rect">
            <a:avLst/>
          </a:prstGeom>
        </p:spPr>
        <p:txBody>
          <a:bodyPr wrap="none">
            <a:spAutoFit/>
          </a:bodyPr>
          <a:lstStyle/>
          <a:p>
            <a:r>
              <a:rPr lang="en-IN" dirty="0" smtClean="0">
                <a:solidFill>
                  <a:srgbClr val="FF0000"/>
                </a:solidFill>
              </a:rPr>
              <a:t>Data Entry</a:t>
            </a:r>
            <a:endParaRPr lang="en-US" dirty="0">
              <a:solidFill>
                <a:srgbClr val="FF0000"/>
              </a:solidFill>
            </a:endParaRPr>
          </a:p>
        </p:txBody>
      </p:sp>
      <p:sp>
        <p:nvSpPr>
          <p:cNvPr id="64" name="Rectangle 63"/>
          <p:cNvSpPr/>
          <p:nvPr/>
        </p:nvSpPr>
        <p:spPr>
          <a:xfrm>
            <a:off x="4038600" y="4419600"/>
            <a:ext cx="1167820" cy="369332"/>
          </a:xfrm>
          <a:prstGeom prst="rect">
            <a:avLst/>
          </a:prstGeom>
        </p:spPr>
        <p:txBody>
          <a:bodyPr wrap="none">
            <a:spAutoFit/>
          </a:bodyPr>
          <a:lstStyle/>
          <a:p>
            <a:r>
              <a:rPr lang="en-IN" dirty="0" smtClean="0">
                <a:solidFill>
                  <a:srgbClr val="FF0000"/>
                </a:solidFill>
              </a:rPr>
              <a:t>Data Entry</a:t>
            </a:r>
            <a:endParaRPr lang="en-US" dirty="0">
              <a:solidFill>
                <a:srgbClr val="FF0000"/>
              </a:solidFill>
            </a:endParaRPr>
          </a:p>
        </p:txBody>
      </p:sp>
      <p:sp>
        <p:nvSpPr>
          <p:cNvPr id="65" name="TextBox 64"/>
          <p:cNvSpPr txBox="1"/>
          <p:nvPr/>
        </p:nvSpPr>
        <p:spPr>
          <a:xfrm>
            <a:off x="1371600" y="2667000"/>
            <a:ext cx="1524000" cy="369332"/>
          </a:xfrm>
          <a:prstGeom prst="rect">
            <a:avLst/>
          </a:prstGeom>
          <a:noFill/>
        </p:spPr>
        <p:txBody>
          <a:bodyPr wrap="square" rtlCol="0">
            <a:spAutoFit/>
          </a:bodyPr>
          <a:lstStyle/>
          <a:p>
            <a:r>
              <a:rPr lang="en-US" dirty="0" smtClean="0">
                <a:solidFill>
                  <a:srgbClr val="FF0000"/>
                </a:solidFill>
              </a:rPr>
              <a:t>Administrator</a:t>
            </a:r>
            <a:endParaRPr lang="en-US" dirty="0">
              <a:solidFill>
                <a:srgbClr val="FF0000"/>
              </a:solidFill>
            </a:endParaRPr>
          </a:p>
        </p:txBody>
      </p:sp>
      <p:sp>
        <p:nvSpPr>
          <p:cNvPr id="3131" name="Rectangle 59"/>
          <p:cNvSpPr>
            <a:spLocks noChangeArrowheads="1"/>
          </p:cNvSpPr>
          <p:nvPr/>
        </p:nvSpPr>
        <p:spPr bwMode="auto">
          <a:xfrm>
            <a:off x="914400" y="5486400"/>
            <a:ext cx="1752600"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Using services </a:t>
            </a:r>
            <a:endParaRPr kumimoji="0" lang="en-US" sz="900" b="0" i="0" u="none" strike="noStrike" cap="none" normalizeH="0" baseline="0" dirty="0" smtClean="0">
              <a:ln>
                <a:noFill/>
              </a:ln>
              <a:solidFill>
                <a:srgbClr val="FF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provided by root</a:t>
            </a:r>
            <a:endParaRPr kumimoji="0" lang="en-US" sz="1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Server</a:t>
            </a:r>
            <a:r>
              <a:rPr kumimoji="0" lang="en-US" sz="900" b="0" i="0" u="none" strike="noStrike" cap="none" normalizeH="0" baseline="0" dirty="0" smtClean="0">
                <a:ln>
                  <a:noFill/>
                </a:ln>
                <a:solidFill>
                  <a:srgbClr val="FF0000"/>
                </a:solidFill>
                <a:effectLst/>
                <a:latin typeface="Arial" pitchFamily="34" charset="0"/>
                <a:cs typeface="Arial" pitchFamily="34" charset="0"/>
              </a:rPr>
              <a:t> </a:t>
            </a:r>
            <a:endParaRPr kumimoji="0" lang="en-US" b="0" i="0" u="none" strike="noStrike" cap="none" normalizeH="0" baseline="0" dirty="0" smtClean="0">
              <a:ln>
                <a:noFill/>
              </a:ln>
              <a:solidFill>
                <a:srgbClr val="FF0000"/>
              </a:solidFill>
              <a:effectLst/>
              <a:latin typeface="Arial" pitchFamily="34" charset="0"/>
              <a:cs typeface="Arial" pitchFamily="34" charset="0"/>
            </a:endParaRPr>
          </a:p>
        </p:txBody>
      </p:sp>
      <p:sp>
        <p:nvSpPr>
          <p:cNvPr id="67" name="TextBox 66"/>
          <p:cNvSpPr txBox="1"/>
          <p:nvPr/>
        </p:nvSpPr>
        <p:spPr>
          <a:xfrm>
            <a:off x="3048000" y="6248400"/>
            <a:ext cx="2286000" cy="369332"/>
          </a:xfrm>
          <a:prstGeom prst="rect">
            <a:avLst/>
          </a:prstGeom>
          <a:noFill/>
        </p:spPr>
        <p:txBody>
          <a:bodyPr wrap="square" rtlCol="0">
            <a:spAutoFit/>
          </a:bodyPr>
          <a:lstStyle/>
          <a:p>
            <a:r>
              <a:rPr lang="en-US" dirty="0" smtClean="0">
                <a:solidFill>
                  <a:srgbClr val="FF0000"/>
                </a:solidFill>
              </a:rPr>
              <a:t>Employee at branch A </a:t>
            </a:r>
            <a:endParaRPr lang="en-US" dirty="0">
              <a:solidFill>
                <a:srgbClr val="FF0000"/>
              </a:solidFill>
            </a:endParaRPr>
          </a:p>
        </p:txBody>
      </p:sp>
      <p:sp>
        <p:nvSpPr>
          <p:cNvPr id="44" name="TextBox 43"/>
          <p:cNvSpPr txBox="1"/>
          <p:nvPr/>
        </p:nvSpPr>
        <p:spPr>
          <a:xfrm>
            <a:off x="5715000" y="6248400"/>
            <a:ext cx="2819400" cy="381000"/>
          </a:xfrm>
          <a:prstGeom prst="rect">
            <a:avLst/>
          </a:prstGeom>
          <a:noFill/>
        </p:spPr>
        <p:txBody>
          <a:bodyPr wrap="square" rtlCol="0">
            <a:spAutoFit/>
          </a:bodyPr>
          <a:lstStyle/>
          <a:p>
            <a:r>
              <a:rPr lang="en-US" dirty="0" smtClean="0">
                <a:solidFill>
                  <a:srgbClr val="FF0000"/>
                </a:solidFill>
              </a:rPr>
              <a:t>Employee at branch B</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7" name="Group 1"/>
          <p:cNvGrpSpPr>
            <a:grpSpLocks/>
          </p:cNvGrpSpPr>
          <p:nvPr/>
        </p:nvGrpSpPr>
        <p:grpSpPr bwMode="auto">
          <a:xfrm>
            <a:off x="1524000" y="914400"/>
            <a:ext cx="5457825" cy="1677987"/>
            <a:chOff x="1545" y="7161"/>
            <a:chExt cx="8835" cy="3693"/>
          </a:xfrm>
        </p:grpSpPr>
        <p:sp>
          <p:nvSpPr>
            <p:cNvPr id="4098" name="AutoShape 2"/>
            <p:cNvSpPr>
              <a:spLocks noChangeArrowheads="1"/>
            </p:cNvSpPr>
            <p:nvPr/>
          </p:nvSpPr>
          <p:spPr bwMode="auto">
            <a:xfrm>
              <a:off x="1545" y="7161"/>
              <a:ext cx="2040" cy="102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smtClean="0">
                  <a:ln>
                    <a:noFill/>
                  </a:ln>
                  <a:solidFill>
                    <a:srgbClr val="FF0000"/>
                  </a:solidFill>
                  <a:effectLst/>
                  <a:latin typeface="Arial" pitchFamily="34" charset="0"/>
                  <a:cs typeface="Arial" pitchFamily="34" charset="0"/>
                </a:rPr>
                <a:t>Client Systems of Branch A</a:t>
              </a:r>
              <a:endParaRPr kumimoji="0" lang="en-US" sz="2000" b="0" i="0" u="none" strike="noStrike" cap="none" normalizeH="0" baseline="0" dirty="0" smtClean="0">
                <a:ln>
                  <a:noFill/>
                </a:ln>
                <a:solidFill>
                  <a:srgbClr val="FF0000"/>
                </a:solidFill>
                <a:effectLst/>
                <a:latin typeface="Arial" pitchFamily="34" charset="0"/>
                <a:cs typeface="Arial" pitchFamily="34" charset="0"/>
              </a:endParaRPr>
            </a:p>
          </p:txBody>
        </p:sp>
        <p:sp>
          <p:nvSpPr>
            <p:cNvPr id="4099" name="AutoShape 3"/>
            <p:cNvSpPr>
              <a:spLocks noChangeArrowheads="1"/>
            </p:cNvSpPr>
            <p:nvPr/>
          </p:nvSpPr>
          <p:spPr bwMode="auto">
            <a:xfrm>
              <a:off x="8445" y="7161"/>
              <a:ext cx="1935" cy="111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rgbClr val="FF0000"/>
                  </a:solidFill>
                  <a:effectLst/>
                  <a:latin typeface="Arial" pitchFamily="34" charset="0"/>
                  <a:cs typeface="Arial" pitchFamily="34" charset="0"/>
                </a:rPr>
                <a:t>Client Systems of Branch 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FF0000"/>
                </a:solidFill>
                <a:effectLst/>
                <a:latin typeface="Arial" pitchFamily="34" charset="0"/>
                <a:cs typeface="Arial" pitchFamily="34" charset="0"/>
              </a:endParaRPr>
            </a:p>
          </p:txBody>
        </p:sp>
        <p:sp>
          <p:nvSpPr>
            <p:cNvPr id="4100" name="AutoShape 4"/>
            <p:cNvSpPr>
              <a:spLocks noChangeArrowheads="1"/>
            </p:cNvSpPr>
            <p:nvPr/>
          </p:nvSpPr>
          <p:spPr bwMode="auto">
            <a:xfrm>
              <a:off x="4560" y="7161"/>
              <a:ext cx="1965" cy="102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rgbClr val="FF0000"/>
                  </a:solidFill>
                  <a:effectLst/>
                  <a:latin typeface="Arial" pitchFamily="34" charset="0"/>
                  <a:cs typeface="Arial" pitchFamily="34" charset="0"/>
                </a:rPr>
                <a:t>Client Systems of Branch B</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FF0000"/>
                </a:solidFill>
                <a:effectLst/>
                <a:latin typeface="Arial" pitchFamily="34" charset="0"/>
                <a:cs typeface="Arial" pitchFamily="34" charset="0"/>
              </a:endParaRPr>
            </a:p>
          </p:txBody>
        </p:sp>
        <p:cxnSp>
          <p:nvCxnSpPr>
            <p:cNvPr id="4101" name="AutoShape 5"/>
            <p:cNvCxnSpPr>
              <a:cxnSpLocks noChangeShapeType="1"/>
            </p:cNvCxnSpPr>
            <p:nvPr/>
          </p:nvCxnSpPr>
          <p:spPr bwMode="auto">
            <a:xfrm>
              <a:off x="3585" y="7660"/>
              <a:ext cx="870" cy="0"/>
            </a:xfrm>
            <a:prstGeom prst="straightConnector1">
              <a:avLst/>
            </a:prstGeom>
            <a:noFill/>
            <a:ln w="9525">
              <a:solidFill>
                <a:srgbClr val="FF0000"/>
              </a:solidFill>
              <a:round/>
              <a:headEnd/>
              <a:tailEnd/>
            </a:ln>
          </p:spPr>
        </p:cxnSp>
        <p:cxnSp>
          <p:nvCxnSpPr>
            <p:cNvPr id="4102" name="AutoShape 6"/>
            <p:cNvCxnSpPr>
              <a:cxnSpLocks noChangeShapeType="1"/>
            </p:cNvCxnSpPr>
            <p:nvPr/>
          </p:nvCxnSpPr>
          <p:spPr bwMode="auto">
            <a:xfrm>
              <a:off x="7665" y="7660"/>
              <a:ext cx="510" cy="0"/>
            </a:xfrm>
            <a:prstGeom prst="straightConnector1">
              <a:avLst/>
            </a:prstGeom>
            <a:noFill/>
            <a:ln w="9525">
              <a:solidFill>
                <a:srgbClr val="FF0000"/>
              </a:solidFill>
              <a:round/>
              <a:headEnd/>
              <a:tailEnd/>
            </a:ln>
          </p:spPr>
        </p:cxnSp>
        <p:cxnSp>
          <p:nvCxnSpPr>
            <p:cNvPr id="4103" name="AutoShape 7"/>
            <p:cNvCxnSpPr>
              <a:cxnSpLocks noChangeShapeType="1"/>
            </p:cNvCxnSpPr>
            <p:nvPr/>
          </p:nvCxnSpPr>
          <p:spPr bwMode="auto">
            <a:xfrm>
              <a:off x="7155" y="7660"/>
              <a:ext cx="345" cy="0"/>
            </a:xfrm>
            <a:prstGeom prst="straightConnector1">
              <a:avLst/>
            </a:prstGeom>
            <a:noFill/>
            <a:ln w="9525">
              <a:solidFill>
                <a:srgbClr val="FF0000"/>
              </a:solidFill>
              <a:round/>
              <a:headEnd/>
              <a:tailEnd/>
            </a:ln>
          </p:spPr>
        </p:cxnSp>
        <p:cxnSp>
          <p:nvCxnSpPr>
            <p:cNvPr id="4104" name="AutoShape 8"/>
            <p:cNvCxnSpPr>
              <a:cxnSpLocks noChangeShapeType="1"/>
            </p:cNvCxnSpPr>
            <p:nvPr/>
          </p:nvCxnSpPr>
          <p:spPr bwMode="auto">
            <a:xfrm>
              <a:off x="6525" y="7660"/>
              <a:ext cx="420" cy="0"/>
            </a:xfrm>
            <a:prstGeom prst="straightConnector1">
              <a:avLst/>
            </a:prstGeom>
            <a:noFill/>
            <a:ln w="9525">
              <a:solidFill>
                <a:srgbClr val="FF0000"/>
              </a:solidFill>
              <a:round/>
              <a:headEnd/>
              <a:tailEnd/>
            </a:ln>
          </p:spPr>
        </p:cxnSp>
        <p:sp>
          <p:nvSpPr>
            <p:cNvPr id="4105" name="AutoShape 9"/>
            <p:cNvSpPr>
              <a:spLocks noChangeArrowheads="1"/>
            </p:cNvSpPr>
            <p:nvPr/>
          </p:nvSpPr>
          <p:spPr bwMode="auto">
            <a:xfrm>
              <a:off x="4455" y="9834"/>
              <a:ext cx="2040" cy="102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rgbClr val="FF0000"/>
                  </a:solidFill>
                  <a:effectLst/>
                  <a:latin typeface="Arial" pitchFamily="34" charset="0"/>
                  <a:cs typeface="Arial" pitchFamily="34" charset="0"/>
                </a:rPr>
                <a:t>Server Subsystem</a:t>
              </a:r>
              <a:endParaRPr kumimoji="0" lang="en-US" sz="1800" b="0" i="0" u="none" strike="noStrike" cap="none" normalizeH="0" baseline="0" dirty="0" smtClean="0">
                <a:ln>
                  <a:noFill/>
                </a:ln>
                <a:solidFill>
                  <a:srgbClr val="FF0000"/>
                </a:solidFill>
                <a:effectLst/>
                <a:latin typeface="Arial" pitchFamily="34" charset="0"/>
                <a:cs typeface="Arial" pitchFamily="34" charset="0"/>
              </a:endParaRPr>
            </a:p>
          </p:txBody>
        </p:sp>
        <p:cxnSp>
          <p:nvCxnSpPr>
            <p:cNvPr id="4106" name="AutoShape 10"/>
            <p:cNvCxnSpPr>
              <a:cxnSpLocks noChangeShapeType="1"/>
            </p:cNvCxnSpPr>
            <p:nvPr/>
          </p:nvCxnSpPr>
          <p:spPr bwMode="auto">
            <a:xfrm>
              <a:off x="3360" y="8128"/>
              <a:ext cx="1395" cy="1785"/>
            </a:xfrm>
            <a:prstGeom prst="straightConnector1">
              <a:avLst/>
            </a:prstGeom>
            <a:noFill/>
            <a:ln w="9525">
              <a:solidFill>
                <a:srgbClr val="FF0000"/>
              </a:solidFill>
              <a:round/>
              <a:headEnd type="triangle" w="med" len="med"/>
              <a:tailEnd type="triangle" w="med" len="med"/>
            </a:ln>
          </p:spPr>
        </p:cxnSp>
        <p:cxnSp>
          <p:nvCxnSpPr>
            <p:cNvPr id="4107" name="AutoShape 11"/>
            <p:cNvCxnSpPr>
              <a:cxnSpLocks noChangeShapeType="1"/>
            </p:cNvCxnSpPr>
            <p:nvPr/>
          </p:nvCxnSpPr>
          <p:spPr bwMode="auto">
            <a:xfrm>
              <a:off x="5385" y="8128"/>
              <a:ext cx="120" cy="1650"/>
            </a:xfrm>
            <a:prstGeom prst="straightConnector1">
              <a:avLst/>
            </a:prstGeom>
            <a:noFill/>
            <a:ln w="9525">
              <a:solidFill>
                <a:srgbClr val="FF0000"/>
              </a:solidFill>
              <a:round/>
              <a:headEnd type="triangle" w="med" len="med"/>
              <a:tailEnd type="triangle" w="med" len="med"/>
            </a:ln>
          </p:spPr>
        </p:cxnSp>
        <p:cxnSp>
          <p:nvCxnSpPr>
            <p:cNvPr id="4108" name="AutoShape 12"/>
            <p:cNvCxnSpPr>
              <a:cxnSpLocks noChangeShapeType="1"/>
            </p:cNvCxnSpPr>
            <p:nvPr/>
          </p:nvCxnSpPr>
          <p:spPr bwMode="auto">
            <a:xfrm flipH="1">
              <a:off x="6195" y="8368"/>
              <a:ext cx="2790" cy="1545"/>
            </a:xfrm>
            <a:prstGeom prst="straightConnector1">
              <a:avLst/>
            </a:prstGeom>
            <a:noFill/>
            <a:ln w="9525">
              <a:solidFill>
                <a:srgbClr val="FF0000"/>
              </a:solidFill>
              <a:round/>
              <a:headEnd type="triangle" w="med" len="med"/>
              <a:tailEnd type="triangle" w="med" len="med"/>
            </a:ln>
          </p:spPr>
        </p:cxnSp>
      </p:grpSp>
      <p:grpSp>
        <p:nvGrpSpPr>
          <p:cNvPr id="4109" name="Group 13"/>
          <p:cNvGrpSpPr>
            <a:grpSpLocks/>
          </p:cNvGrpSpPr>
          <p:nvPr/>
        </p:nvGrpSpPr>
        <p:grpSpPr bwMode="auto">
          <a:xfrm>
            <a:off x="1981200" y="3810000"/>
            <a:ext cx="3933825" cy="2070100"/>
            <a:chOff x="2055" y="3885"/>
            <a:chExt cx="6885" cy="4935"/>
          </a:xfrm>
        </p:grpSpPr>
        <p:sp>
          <p:nvSpPr>
            <p:cNvPr id="4110" name="AutoShape 14"/>
            <p:cNvSpPr>
              <a:spLocks noChangeArrowheads="1"/>
            </p:cNvSpPr>
            <p:nvPr/>
          </p:nvSpPr>
          <p:spPr bwMode="auto">
            <a:xfrm>
              <a:off x="2055" y="5745"/>
              <a:ext cx="2265" cy="100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rgbClr val="FF0000"/>
                  </a:solidFill>
                  <a:effectLst/>
                  <a:latin typeface="Arial" pitchFamily="34" charset="0"/>
                  <a:cs typeface="Arial" pitchFamily="34" charset="0"/>
                </a:rPr>
                <a:t>Branch A Server</a:t>
              </a:r>
              <a:endParaRPr kumimoji="0" lang="en-US" sz="1800" b="0" i="0" u="none" strike="noStrike" cap="none" normalizeH="0" baseline="0" dirty="0" smtClean="0">
                <a:ln>
                  <a:noFill/>
                </a:ln>
                <a:solidFill>
                  <a:srgbClr val="FF0000"/>
                </a:solidFill>
                <a:effectLst/>
                <a:latin typeface="Arial" pitchFamily="34" charset="0"/>
                <a:cs typeface="Arial" pitchFamily="34" charset="0"/>
              </a:endParaRPr>
            </a:p>
          </p:txBody>
        </p:sp>
        <p:sp>
          <p:nvSpPr>
            <p:cNvPr id="4111" name="AutoShape 15"/>
            <p:cNvSpPr>
              <a:spLocks noChangeArrowheads="1"/>
            </p:cNvSpPr>
            <p:nvPr/>
          </p:nvSpPr>
          <p:spPr bwMode="auto">
            <a:xfrm>
              <a:off x="4410" y="3885"/>
              <a:ext cx="2265" cy="100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FF0000"/>
                  </a:solidFill>
                  <a:effectLst/>
                  <a:latin typeface="Arial" pitchFamily="34" charset="0"/>
                  <a:cs typeface="Arial" pitchFamily="34" charset="0"/>
                </a:rPr>
                <a:t>Central Server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FF0000"/>
                  </a:solidFill>
                  <a:effectLst/>
                  <a:latin typeface="Arial" pitchFamily="34" charset="0"/>
                  <a:cs typeface="Arial" pitchFamily="34" charset="0"/>
                </a:rPr>
                <a:t>System</a:t>
              </a:r>
              <a:endParaRPr kumimoji="0" lang="en-US" sz="1800" b="0" i="0" u="none" strike="noStrike" cap="none" normalizeH="0" baseline="0" dirty="0" smtClean="0">
                <a:ln>
                  <a:noFill/>
                </a:ln>
                <a:solidFill>
                  <a:srgbClr val="FF0000"/>
                </a:solidFill>
                <a:effectLst/>
                <a:latin typeface="Arial" pitchFamily="34" charset="0"/>
                <a:cs typeface="Arial" pitchFamily="34" charset="0"/>
              </a:endParaRPr>
            </a:p>
          </p:txBody>
        </p:sp>
        <p:sp>
          <p:nvSpPr>
            <p:cNvPr id="4112" name="AutoShape 16"/>
            <p:cNvSpPr>
              <a:spLocks noChangeArrowheads="1"/>
            </p:cNvSpPr>
            <p:nvPr/>
          </p:nvSpPr>
          <p:spPr bwMode="auto">
            <a:xfrm>
              <a:off x="6675" y="5745"/>
              <a:ext cx="2115" cy="100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rgbClr val="FF0000"/>
                  </a:solidFill>
                  <a:effectLst/>
                  <a:latin typeface="Calibri" pitchFamily="34" charset="0"/>
                  <a:cs typeface="Arial" pitchFamily="34" charset="0"/>
                </a:rPr>
                <a:t>Branch </a:t>
              </a:r>
              <a:r>
                <a:rPr kumimoji="0" lang="en-US" sz="1100" b="0" i="0" u="none" strike="noStrike" cap="none" normalizeH="0" baseline="0" dirty="0" smtClean="0">
                  <a:ln>
                    <a:noFill/>
                  </a:ln>
                  <a:solidFill>
                    <a:srgbClr val="FF0000"/>
                  </a:solidFill>
                  <a:effectLst/>
                  <a:latin typeface="Arial" pitchFamily="34" charset="0"/>
                  <a:cs typeface="Arial" pitchFamily="34" charset="0"/>
                </a:rPr>
                <a:t>B Server</a:t>
              </a:r>
            </a:p>
          </p:txBody>
        </p:sp>
        <p:cxnSp>
          <p:nvCxnSpPr>
            <p:cNvPr id="4113" name="AutoShape 17"/>
            <p:cNvCxnSpPr>
              <a:cxnSpLocks noChangeShapeType="1"/>
            </p:cNvCxnSpPr>
            <p:nvPr/>
          </p:nvCxnSpPr>
          <p:spPr bwMode="auto">
            <a:xfrm flipH="1">
              <a:off x="3900" y="4890"/>
              <a:ext cx="510" cy="855"/>
            </a:xfrm>
            <a:prstGeom prst="straightConnector1">
              <a:avLst/>
            </a:prstGeom>
            <a:noFill/>
            <a:ln w="9525">
              <a:solidFill>
                <a:srgbClr val="FF0000"/>
              </a:solidFill>
              <a:round/>
              <a:headEnd type="triangle" w="med" len="med"/>
              <a:tailEnd type="triangle" w="med" len="med"/>
            </a:ln>
          </p:spPr>
        </p:cxnSp>
        <p:cxnSp>
          <p:nvCxnSpPr>
            <p:cNvPr id="4114" name="AutoShape 18"/>
            <p:cNvCxnSpPr>
              <a:cxnSpLocks noChangeShapeType="1"/>
            </p:cNvCxnSpPr>
            <p:nvPr/>
          </p:nvCxnSpPr>
          <p:spPr bwMode="auto">
            <a:xfrm>
              <a:off x="6585" y="4890"/>
              <a:ext cx="450" cy="855"/>
            </a:xfrm>
            <a:prstGeom prst="straightConnector1">
              <a:avLst/>
            </a:prstGeom>
            <a:noFill/>
            <a:ln w="9525">
              <a:solidFill>
                <a:srgbClr val="FF0000"/>
              </a:solidFill>
              <a:round/>
              <a:headEnd type="triangle" w="med" len="med"/>
              <a:tailEnd type="triangle" w="med" len="med"/>
            </a:ln>
          </p:spPr>
        </p:cxnSp>
        <p:sp>
          <p:nvSpPr>
            <p:cNvPr id="4115" name="AutoShape 19"/>
            <p:cNvSpPr>
              <a:spLocks noChangeArrowheads="1"/>
            </p:cNvSpPr>
            <p:nvPr/>
          </p:nvSpPr>
          <p:spPr bwMode="auto">
            <a:xfrm>
              <a:off x="2145" y="7815"/>
              <a:ext cx="2265" cy="100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rgbClr val="FF0000"/>
                  </a:solidFill>
                  <a:effectLst/>
                  <a:latin typeface="Calibri" pitchFamily="34" charset="0"/>
                  <a:cs typeface="Arial" pitchFamily="34" charset="0"/>
                </a:rPr>
                <a:t>Branch </a:t>
              </a:r>
              <a:r>
                <a:rPr kumimoji="0" lang="en-US" sz="1100" b="0" i="0" u="none" strike="noStrike" cap="none" normalizeH="0" baseline="0" dirty="0" smtClean="0">
                  <a:ln>
                    <a:noFill/>
                  </a:ln>
                  <a:solidFill>
                    <a:srgbClr val="FF0000"/>
                  </a:solidFill>
                  <a:effectLst/>
                  <a:latin typeface="Arial" pitchFamily="34" charset="0"/>
                  <a:cs typeface="Arial" pitchFamily="34" charset="0"/>
                </a:rPr>
                <a:t>A Clients</a:t>
              </a:r>
              <a:endParaRPr kumimoji="0" lang="en-US" sz="1800" b="0" i="0" u="none" strike="noStrike" cap="none" normalizeH="0" baseline="0" dirty="0" smtClean="0">
                <a:ln>
                  <a:noFill/>
                </a:ln>
                <a:solidFill>
                  <a:srgbClr val="FF0000"/>
                </a:solidFill>
                <a:effectLst/>
                <a:latin typeface="Arial" pitchFamily="34" charset="0"/>
                <a:cs typeface="Arial" pitchFamily="34" charset="0"/>
              </a:endParaRPr>
            </a:p>
          </p:txBody>
        </p:sp>
        <p:sp>
          <p:nvSpPr>
            <p:cNvPr id="4116" name="AutoShape 20"/>
            <p:cNvSpPr>
              <a:spLocks noChangeArrowheads="1"/>
            </p:cNvSpPr>
            <p:nvPr/>
          </p:nvSpPr>
          <p:spPr bwMode="auto">
            <a:xfrm>
              <a:off x="6675" y="7815"/>
              <a:ext cx="2265" cy="100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rgbClr val="FF0000"/>
                  </a:solidFill>
                  <a:effectLst/>
                  <a:latin typeface="Calibri" pitchFamily="34" charset="0"/>
                  <a:cs typeface="Arial" pitchFamily="34" charset="0"/>
                </a:rPr>
                <a:t>Branch B</a:t>
              </a:r>
              <a:r>
                <a:rPr kumimoji="0" lang="en-US" sz="1100" b="0" i="0" u="none" strike="noStrike" cap="none" normalizeH="0" baseline="0" dirty="0" smtClean="0">
                  <a:ln>
                    <a:noFill/>
                  </a:ln>
                  <a:solidFill>
                    <a:srgbClr val="FF0000"/>
                  </a:solidFill>
                  <a:effectLst/>
                  <a:latin typeface="Arial" pitchFamily="34" charset="0"/>
                  <a:cs typeface="Arial" pitchFamily="34" charset="0"/>
                </a:rPr>
                <a:t> Clients</a:t>
              </a:r>
              <a:endParaRPr kumimoji="0" lang="en-US" sz="1800" b="0" i="0" u="none" strike="noStrike" cap="none" normalizeH="0" baseline="0" dirty="0" smtClean="0">
                <a:ln>
                  <a:noFill/>
                </a:ln>
                <a:solidFill>
                  <a:srgbClr val="FF0000"/>
                </a:solidFill>
                <a:effectLst/>
                <a:latin typeface="Arial" pitchFamily="34" charset="0"/>
                <a:cs typeface="Arial" pitchFamily="34" charset="0"/>
              </a:endParaRPr>
            </a:p>
          </p:txBody>
        </p:sp>
        <p:cxnSp>
          <p:nvCxnSpPr>
            <p:cNvPr id="4117" name="AutoShape 21"/>
            <p:cNvCxnSpPr>
              <a:cxnSpLocks noChangeShapeType="1"/>
            </p:cNvCxnSpPr>
            <p:nvPr/>
          </p:nvCxnSpPr>
          <p:spPr bwMode="auto">
            <a:xfrm>
              <a:off x="7650" y="6825"/>
              <a:ext cx="0" cy="990"/>
            </a:xfrm>
            <a:prstGeom prst="straightConnector1">
              <a:avLst/>
            </a:prstGeom>
            <a:noFill/>
            <a:ln w="9525">
              <a:solidFill>
                <a:srgbClr val="FF0000"/>
              </a:solidFill>
              <a:round/>
              <a:headEnd type="triangle" w="med" len="med"/>
              <a:tailEnd type="triangle" w="med" len="med"/>
            </a:ln>
          </p:spPr>
        </p:cxnSp>
        <p:cxnSp>
          <p:nvCxnSpPr>
            <p:cNvPr id="4118" name="AutoShape 22"/>
            <p:cNvCxnSpPr>
              <a:cxnSpLocks noChangeShapeType="1"/>
            </p:cNvCxnSpPr>
            <p:nvPr/>
          </p:nvCxnSpPr>
          <p:spPr bwMode="auto">
            <a:xfrm>
              <a:off x="3181" y="6750"/>
              <a:ext cx="0" cy="1065"/>
            </a:xfrm>
            <a:prstGeom prst="straightConnector1">
              <a:avLst/>
            </a:prstGeom>
            <a:noFill/>
            <a:ln w="9525">
              <a:solidFill>
                <a:srgbClr val="FF0000"/>
              </a:solidFill>
              <a:round/>
              <a:headEnd type="triangle" w="med" len="med"/>
              <a:tailEnd type="triangle" w="med" len="med"/>
            </a:ln>
          </p:spPr>
        </p:cxnSp>
      </p:grpSp>
      <p:sp>
        <p:nvSpPr>
          <p:cNvPr id="24" name="TextBox 23"/>
          <p:cNvSpPr txBox="1"/>
          <p:nvPr/>
        </p:nvSpPr>
        <p:spPr>
          <a:xfrm>
            <a:off x="2819400" y="2743200"/>
            <a:ext cx="2057400" cy="646331"/>
          </a:xfrm>
          <a:prstGeom prst="rect">
            <a:avLst/>
          </a:prstGeom>
          <a:noFill/>
        </p:spPr>
        <p:txBody>
          <a:bodyPr wrap="square" rtlCol="0">
            <a:spAutoFit/>
          </a:bodyPr>
          <a:lstStyle/>
          <a:p>
            <a:r>
              <a:rPr lang="en-US" dirty="0" smtClean="0">
                <a:solidFill>
                  <a:srgbClr val="FF0000"/>
                </a:solidFill>
              </a:rPr>
              <a:t>     The client Subsystem  system</a:t>
            </a:r>
            <a:endParaRPr lang="en-US" dirty="0">
              <a:solidFill>
                <a:srgbClr val="FF0000"/>
              </a:solidFill>
            </a:endParaRPr>
          </a:p>
        </p:txBody>
      </p:sp>
      <p:sp>
        <p:nvSpPr>
          <p:cNvPr id="25" name="TextBox 24"/>
          <p:cNvSpPr txBox="1"/>
          <p:nvPr/>
        </p:nvSpPr>
        <p:spPr>
          <a:xfrm>
            <a:off x="3124200" y="6096000"/>
            <a:ext cx="2209800" cy="369332"/>
          </a:xfrm>
          <a:prstGeom prst="rect">
            <a:avLst/>
          </a:prstGeom>
          <a:noFill/>
        </p:spPr>
        <p:txBody>
          <a:bodyPr wrap="square" rtlCol="0">
            <a:spAutoFit/>
          </a:bodyPr>
          <a:lstStyle/>
          <a:p>
            <a:r>
              <a:rPr lang="en-US" dirty="0" smtClean="0">
                <a:solidFill>
                  <a:srgbClr val="FF0000"/>
                </a:solidFill>
              </a:rPr>
              <a:t>The server Subsystem</a:t>
            </a:r>
            <a:endParaRPr lang="en-US" dirty="0">
              <a:solidFill>
                <a:srgbClr val="FF0000"/>
              </a:solidFill>
            </a:endParaRPr>
          </a:p>
        </p:txBody>
      </p:sp>
      <p:sp>
        <p:nvSpPr>
          <p:cNvPr id="26" name="TextBox 25"/>
          <p:cNvSpPr txBox="1"/>
          <p:nvPr/>
        </p:nvSpPr>
        <p:spPr>
          <a:xfrm>
            <a:off x="1143000" y="152400"/>
            <a:ext cx="6324600" cy="461665"/>
          </a:xfrm>
          <a:prstGeom prst="rect">
            <a:avLst/>
          </a:prstGeom>
          <a:noFill/>
        </p:spPr>
        <p:txBody>
          <a:bodyPr wrap="square" rtlCol="0">
            <a:spAutoFit/>
          </a:bodyPr>
          <a:lstStyle/>
          <a:p>
            <a:r>
              <a:rPr lang="en-US" sz="2400" dirty="0" smtClean="0">
                <a:solidFill>
                  <a:srgbClr val="FF0000"/>
                </a:solidFill>
              </a:rPr>
              <a:t>Organization of client and server Subsystem</a:t>
            </a:r>
            <a:endParaRPr lang="en-US" sz="2400" dirty="0">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592</TotalTime>
  <Words>947</Words>
  <Application>Microsoft Office PowerPoint</Application>
  <PresentationFormat>On-screen Show (4:3)</PresentationFormat>
  <Paragraphs>252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HTTP request message: general format</vt:lpstr>
      <vt:lpstr>HTTP request message</vt:lpstr>
      <vt:lpstr>Slide 14</vt:lpstr>
      <vt:lpstr>Slide 15</vt:lpstr>
      <vt:lpstr>Slide 16</vt:lpstr>
      <vt:lpstr>Slide 17</vt:lpstr>
      <vt:lpstr>Slide 18</vt:lpstr>
      <vt:lpstr>Slide 19</vt:lpstr>
      <vt:lpstr>Slide 20</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GOVINDS</dc:creator>
  <cp:lastModifiedBy>GOVINDS</cp:lastModifiedBy>
  <cp:revision>87</cp:revision>
  <dcterms:created xsi:type="dcterms:W3CDTF">2006-08-16T00:00:00Z</dcterms:created>
  <dcterms:modified xsi:type="dcterms:W3CDTF">2011-06-12T03:01:40Z</dcterms:modified>
</cp:coreProperties>
</file>