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73" r:id="rId16"/>
    <p:sldId id="274" r:id="rId17"/>
    <p:sldId id="272" r:id="rId18"/>
    <p:sldId id="271" r:id="rId19"/>
    <p:sldId id="276" r:id="rId20"/>
    <p:sldId id="277" r:id="rId21"/>
    <p:sldId id="278" r:id="rId22"/>
    <p:sldId id="286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52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2622-0E10-4D3C-A0AE-481A96462C64}" type="datetimeFigureOut">
              <a:rPr lang="en-US" smtClean="0"/>
              <a:pPr/>
              <a:t>6/12/2010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932C-4587-4B37-A726-055EAB66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2622-0E10-4D3C-A0AE-481A96462C64}" type="datetimeFigureOut">
              <a:rPr lang="en-US" smtClean="0"/>
              <a:pPr/>
              <a:t>6/12/2010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932C-4587-4B37-A726-055EAB66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2622-0E10-4D3C-A0AE-481A96462C64}" type="datetimeFigureOut">
              <a:rPr lang="en-US" smtClean="0"/>
              <a:pPr/>
              <a:t>6/12/2010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932C-4587-4B37-A726-055EAB66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2622-0E10-4D3C-A0AE-481A96462C64}" type="datetimeFigureOut">
              <a:rPr lang="en-US" smtClean="0"/>
              <a:pPr/>
              <a:t>6/12/2010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932C-4587-4B37-A726-055EAB66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2622-0E10-4D3C-A0AE-481A96462C64}" type="datetimeFigureOut">
              <a:rPr lang="en-US" smtClean="0"/>
              <a:pPr/>
              <a:t>6/12/2010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932C-4587-4B37-A726-055EAB66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2622-0E10-4D3C-A0AE-481A96462C64}" type="datetimeFigureOut">
              <a:rPr lang="en-US" smtClean="0"/>
              <a:pPr/>
              <a:t>6/12/2010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932C-4587-4B37-A726-055EAB66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2622-0E10-4D3C-A0AE-481A96462C64}" type="datetimeFigureOut">
              <a:rPr lang="en-US" smtClean="0"/>
              <a:pPr/>
              <a:t>6/12/2010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932C-4587-4B37-A726-055EAB66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2622-0E10-4D3C-A0AE-481A96462C64}" type="datetimeFigureOut">
              <a:rPr lang="en-US" smtClean="0"/>
              <a:pPr/>
              <a:t>6/12/2010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932C-4587-4B37-A726-055EAB66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2622-0E10-4D3C-A0AE-481A96462C64}" type="datetimeFigureOut">
              <a:rPr lang="en-US" smtClean="0"/>
              <a:pPr/>
              <a:t>6/12/2010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932C-4587-4B37-A726-055EAB66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2622-0E10-4D3C-A0AE-481A96462C64}" type="datetimeFigureOut">
              <a:rPr lang="en-US" smtClean="0"/>
              <a:pPr/>
              <a:t>6/12/2010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932C-4587-4B37-A726-055EAB66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2622-0E10-4D3C-A0AE-481A96462C64}" type="datetimeFigureOut">
              <a:rPr lang="en-US" smtClean="0"/>
              <a:pPr/>
              <a:t>6/12/2010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932C-4587-4B37-A726-055EAB66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2622-0E10-4D3C-A0AE-481A96462C64}" type="datetimeFigureOut">
              <a:rPr lang="en-US" smtClean="0"/>
              <a:pPr/>
              <a:t>6/12/2010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932C-4587-4B37-A726-055EAB66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295400"/>
            <a:ext cx="8001000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Online Courses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0010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09600" y="3810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Can change Subject Name, Position, Visibility or can Delete Subject.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762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Can Add new Page.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71600" y="-1143000"/>
            <a:ext cx="81534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457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Can Add New Subject.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0772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533400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Can Edit Page.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3820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Can Add new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6200" y="63963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3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609600"/>
            <a:ext cx="98298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Technologies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-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PHP : Application Architecture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-   MYSQL: 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ymbol" pitchFamily="18" charset="2"/>
              </a:rPr>
              <a:t>	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ymbol" pitchFamily="18" charset="2"/>
              </a:rPr>
              <a:t>-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ymbol" pitchFamily="18" charset="2"/>
              </a:rPr>
              <a:t>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APACHE: Web-Server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-   Relational Database: Design Tool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838200"/>
            <a:ext cx="8382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PHP</a:t>
            </a:r>
            <a:r>
              <a:rPr lang="en-US" sz="4000" b="1" dirty="0" smtClean="0">
                <a:solidFill>
                  <a:srgbClr val="FF0000"/>
                </a:solidFill>
              </a:rPr>
              <a:t> :</a:t>
            </a:r>
            <a:r>
              <a:rPr lang="en-US" sz="4000" b="1" dirty="0">
                <a:solidFill>
                  <a:srgbClr val="FF0000"/>
                </a:solidFill>
              </a:rPr>
              <a:t>-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dirty="0"/>
              <a:t> </a:t>
            </a:r>
          </a:p>
          <a:p>
            <a:pPr lvl="0"/>
            <a:r>
              <a:rPr lang="en-US" sz="3200" dirty="0" smtClean="0"/>
              <a:t>           -  “</a:t>
            </a:r>
            <a:r>
              <a:rPr lang="en-US" sz="3200" dirty="0"/>
              <a:t>personal home page hypertext </a:t>
            </a:r>
            <a:r>
              <a:rPr lang="en-US" sz="3200" dirty="0" smtClean="0"/>
              <a:t>		        preprocessor</a:t>
            </a:r>
            <a:r>
              <a:rPr lang="en-US" sz="3200" dirty="0"/>
              <a:t>”. </a:t>
            </a:r>
            <a:endParaRPr lang="en-US" sz="3200" dirty="0" smtClean="0"/>
          </a:p>
          <a:p>
            <a:pPr lvl="0"/>
            <a:r>
              <a:rPr lang="en-US" sz="3200" dirty="0" smtClean="0"/>
              <a:t>           -  “</a:t>
            </a:r>
            <a:r>
              <a:rPr lang="en-US" sz="3200" dirty="0"/>
              <a:t>server side scripting language”.</a:t>
            </a:r>
          </a:p>
          <a:p>
            <a:pPr lvl="0"/>
            <a:r>
              <a:rPr lang="en-US" sz="3200" dirty="0"/>
              <a:t> </a:t>
            </a:r>
            <a:r>
              <a:rPr lang="en-US" sz="3200" dirty="0" smtClean="0"/>
              <a:t>          -   PHP </a:t>
            </a:r>
            <a:r>
              <a:rPr lang="en-US" sz="3200" dirty="0"/>
              <a:t>scripts are executed on </a:t>
            </a:r>
            <a:r>
              <a:rPr lang="en-US" sz="3200" dirty="0" smtClean="0"/>
              <a:t>server.</a:t>
            </a:r>
          </a:p>
          <a:p>
            <a:pPr lvl="0"/>
            <a:r>
              <a:rPr lang="en-US" sz="3200" dirty="0"/>
              <a:t> </a:t>
            </a:r>
            <a:r>
              <a:rPr lang="en-US" sz="3200" dirty="0" smtClean="0"/>
              <a:t>          -   open </a:t>
            </a:r>
            <a:r>
              <a:rPr lang="en-US" sz="3200" dirty="0"/>
              <a:t>source software.</a:t>
            </a:r>
          </a:p>
          <a:p>
            <a:pPr lvl="0"/>
            <a:r>
              <a:rPr lang="en-US" sz="3200" dirty="0" smtClean="0"/>
              <a:t>           -   free </a:t>
            </a:r>
            <a:r>
              <a:rPr lang="en-US" sz="3200" dirty="0"/>
              <a:t>to download and use.</a:t>
            </a:r>
          </a:p>
          <a:p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8200"/>
            <a:ext cx="7848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HTML</a:t>
            </a:r>
            <a:r>
              <a:rPr lang="en-US" sz="2400" b="1" dirty="0" smtClean="0">
                <a:solidFill>
                  <a:srgbClr val="FF0000"/>
                </a:solidFill>
              </a:rPr>
              <a:t>:-</a:t>
            </a:r>
            <a:r>
              <a:rPr lang="en-US" sz="2000" b="1" dirty="0" smtClean="0">
                <a:solidFill>
                  <a:srgbClr val="FF0000"/>
                </a:solidFill>
              </a:rPr>
              <a:t>      </a:t>
            </a:r>
            <a:r>
              <a:rPr lang="en-US" sz="2000" dirty="0" smtClean="0"/>
              <a:t>-    “Hypertext Markup Language”.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-    used to design static web pages.</a:t>
            </a:r>
          </a:p>
          <a:p>
            <a:r>
              <a:rPr lang="en-US" sz="2000" dirty="0"/>
              <a:t> </a:t>
            </a:r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HTTP</a:t>
            </a:r>
            <a:r>
              <a:rPr lang="en-US" sz="2400" b="1" dirty="0" smtClean="0">
                <a:solidFill>
                  <a:srgbClr val="FF0000"/>
                </a:solidFill>
              </a:rPr>
              <a:t>:- </a:t>
            </a:r>
            <a:r>
              <a:rPr lang="en-US" sz="2000" b="1" dirty="0" smtClean="0">
                <a:solidFill>
                  <a:srgbClr val="FF0000"/>
                </a:solidFill>
              </a:rPr>
              <a:t>      </a:t>
            </a:r>
            <a:r>
              <a:rPr lang="en-US" sz="2000" dirty="0" smtClean="0"/>
              <a:t>-    “</a:t>
            </a:r>
            <a:r>
              <a:rPr lang="en-US" sz="2000" dirty="0"/>
              <a:t>Hypertext Transfer </a:t>
            </a:r>
            <a:r>
              <a:rPr lang="en-US" sz="2000" dirty="0" smtClean="0"/>
              <a:t>Protocol”.</a:t>
            </a:r>
          </a:p>
          <a:p>
            <a:r>
              <a:rPr lang="en-US" sz="2000" dirty="0" smtClean="0"/>
              <a:t>	      -     Is a </a:t>
            </a:r>
            <a:r>
              <a:rPr lang="en-US" sz="2000" dirty="0"/>
              <a:t>transaction oriented client/server </a:t>
            </a:r>
            <a:r>
              <a:rPr lang="en-US" sz="2000" dirty="0" smtClean="0"/>
              <a:t>protocol between    	             web browser </a:t>
            </a:r>
            <a:r>
              <a:rPr lang="en-US" sz="2000" dirty="0"/>
              <a:t>&amp; a Web Server.</a:t>
            </a:r>
          </a:p>
          <a:p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HTTPS</a:t>
            </a:r>
            <a:r>
              <a:rPr lang="en-US" sz="2400" b="1" dirty="0" smtClean="0">
                <a:solidFill>
                  <a:srgbClr val="FF0000"/>
                </a:solidFill>
              </a:rPr>
              <a:t>:-     </a:t>
            </a:r>
            <a:r>
              <a:rPr lang="en-US" sz="2000" dirty="0" smtClean="0"/>
              <a:t>-     “Secure </a:t>
            </a:r>
            <a:r>
              <a:rPr lang="en-US" sz="2000" dirty="0"/>
              <a:t>Hypertext Transfer Protocol” </a:t>
            </a:r>
          </a:p>
          <a:p>
            <a:r>
              <a:rPr lang="en-US" sz="2000" dirty="0" smtClean="0"/>
              <a:t>	       -      Is </a:t>
            </a:r>
            <a:r>
              <a:rPr lang="en-US" sz="2000" dirty="0"/>
              <a:t>a HTTP over SSL (secure socket layer).</a:t>
            </a:r>
          </a:p>
          <a:p>
            <a:r>
              <a:rPr lang="en-US" sz="2000" dirty="0"/>
              <a:t> </a:t>
            </a:r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TCP/IP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r>
              <a:rPr lang="en-US" sz="2400" b="1" dirty="0" smtClean="0"/>
              <a:t>    </a:t>
            </a:r>
            <a:r>
              <a:rPr lang="en-US" sz="2000" dirty="0" smtClean="0"/>
              <a:t>-     “Transmission </a:t>
            </a:r>
            <a:r>
              <a:rPr lang="en-US" sz="2000" dirty="0"/>
              <a:t>Control Protocol/Internet Protocol</a:t>
            </a:r>
            <a:r>
              <a:rPr lang="en-US" sz="2000" dirty="0" smtClean="0"/>
              <a:t>”.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 -       The </a:t>
            </a:r>
            <a:r>
              <a:rPr lang="en-US" sz="2000" dirty="0"/>
              <a:t>suite of </a:t>
            </a:r>
            <a:r>
              <a:rPr lang="en-US" sz="2000" dirty="0" smtClean="0"/>
              <a:t>communication </a:t>
            </a:r>
            <a:r>
              <a:rPr lang="en-US" sz="2000" dirty="0"/>
              <a:t>protocols used to connect </a:t>
            </a:r>
            <a:r>
              <a:rPr lang="en-US" sz="2000" dirty="0" smtClean="0"/>
              <a:t>	                hosts </a:t>
            </a:r>
            <a:r>
              <a:rPr lang="en-US" sz="2000" dirty="0"/>
              <a:t>on </a:t>
            </a:r>
            <a:r>
              <a:rPr lang="en-US" sz="2000" dirty="0" smtClean="0"/>
              <a:t>the </a:t>
            </a:r>
            <a:r>
              <a:rPr lang="en-US" sz="2000" dirty="0"/>
              <a:t>Internet.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       -        TCP/IP </a:t>
            </a:r>
            <a:r>
              <a:rPr lang="en-US" sz="2000" dirty="0"/>
              <a:t>uses several protocols, the two </a:t>
            </a:r>
            <a:r>
              <a:rPr lang="en-US" sz="2000" dirty="0" smtClean="0"/>
              <a:t>main </a:t>
            </a:r>
            <a:r>
              <a:rPr lang="en-US" sz="2000" dirty="0"/>
              <a:t>ones being </a:t>
            </a:r>
            <a:r>
              <a:rPr lang="en-US" sz="2000" dirty="0" smtClean="0"/>
              <a:t>		TCP and IP.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1524000"/>
          <a:ext cx="8534400" cy="3563734"/>
        </p:xfrm>
        <a:graphic>
          <a:graphicData uri="http://schemas.openxmlformats.org/drawingml/2006/table">
            <a:tbl>
              <a:tblPr/>
              <a:tblGrid>
                <a:gridCol w="2844800"/>
                <a:gridCol w="2844800"/>
                <a:gridCol w="2844800"/>
              </a:tblGrid>
              <a:tr h="84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u="sng" baseline="0" dirty="0" smtClean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sng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Application</a:t>
                      </a:r>
                      <a:endParaRPr lang="en-US" sz="2800" b="1" u="sng" baseline="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06" marR="680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u="sng" baseline="0" dirty="0" smtClean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sng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Client-side</a:t>
                      </a:r>
                      <a:endParaRPr lang="en-US" sz="2800" b="1" u="sng" baseline="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06" marR="680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u="sng" baseline="0" dirty="0" smtClean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sng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Server-Side</a:t>
                      </a:r>
                      <a:endParaRPr lang="en-US" sz="2800" b="1" u="sng" baseline="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06" marR="680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Calibri"/>
                          <a:cs typeface="Times New Roman"/>
                        </a:rPr>
                        <a:t>Web-technology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06" marR="680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Calibri"/>
                          <a:cs typeface="Times New Roman"/>
                        </a:rPr>
                        <a:t>HTML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06" marR="680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Calibri"/>
                          <a:cs typeface="Times New Roman"/>
                        </a:rPr>
                        <a:t>PHP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06" marR="680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Calibri"/>
                          <a:cs typeface="Times New Roman"/>
                        </a:rPr>
                        <a:t>Server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06" marR="680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Calibri"/>
                          <a:cs typeface="Times New Roman"/>
                        </a:rPr>
                        <a:t>----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06" marR="680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Calibri"/>
                          <a:cs typeface="Times New Roman"/>
                        </a:rPr>
                        <a:t>Apache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06" marR="680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Calibri"/>
                          <a:cs typeface="Times New Roman"/>
                        </a:rPr>
                        <a:t>Database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06" marR="680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Calibri"/>
                          <a:cs typeface="Times New Roman"/>
                        </a:rPr>
                        <a:t>----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06" marR="680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Calibri"/>
                          <a:cs typeface="Times New Roman"/>
                        </a:rPr>
                        <a:t>MYSQL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06" marR="680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381000" y="45720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Software Interface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Client on Intranet: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Client Software, Web Browser, 				           OS (any)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Web Server: 	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Apache, OS (any)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 Base Server: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MYSQL, OS (any)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Development End: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(PHP, HTML),OS (Windows), Apache 			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Web Server.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457200" y="0"/>
            <a:ext cx="9144000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On-Line Courses Blue-Print</a:t>
            </a:r>
            <a:r>
              <a:rPr kumimoji="0" lang="en-US" sz="2800" b="1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:-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Public web-site                                                Staff-area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1723" y="1066800"/>
            <a:ext cx="7935077" cy="5486400"/>
            <a:chOff x="752612" y="1066800"/>
            <a:chExt cx="7248388" cy="4876800"/>
          </a:xfrm>
        </p:grpSpPr>
        <p:sp>
          <p:nvSpPr>
            <p:cNvPr id="37899" name="AutoShape 11"/>
            <p:cNvSpPr>
              <a:spLocks noChangeArrowheads="1"/>
            </p:cNvSpPr>
            <p:nvPr/>
          </p:nvSpPr>
          <p:spPr bwMode="auto">
            <a:xfrm>
              <a:off x="762000" y="1066800"/>
              <a:ext cx="1630593" cy="10046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Main Web-Site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-navigation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-page content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98" name="AutoShape 10"/>
            <p:cNvSpPr>
              <a:spLocks noChangeArrowheads="1"/>
            </p:cNvSpPr>
            <p:nvPr/>
          </p:nvSpPr>
          <p:spPr bwMode="auto">
            <a:xfrm>
              <a:off x="4251676" y="1066800"/>
              <a:ext cx="1838311" cy="114071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Login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-username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-password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97" name="AutoShape 9"/>
            <p:cNvSpPr>
              <a:spLocks noChangeArrowheads="1"/>
            </p:cNvSpPr>
            <p:nvPr/>
          </p:nvSpPr>
          <p:spPr bwMode="auto">
            <a:xfrm>
              <a:off x="4272448" y="2448211"/>
              <a:ext cx="1765610" cy="138141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Menu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  Manage content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  Add-user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  Logout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96" name="AutoShape 8"/>
            <p:cNvSpPr>
              <a:spLocks noChangeArrowheads="1"/>
            </p:cNvSpPr>
            <p:nvPr/>
          </p:nvSpPr>
          <p:spPr bwMode="auto">
            <a:xfrm>
              <a:off x="6474267" y="4331954"/>
              <a:ext cx="1526733" cy="161164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Logout 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  Do logout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Back to login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600" b="1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page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      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               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95" name="AutoShape 7"/>
            <p:cNvSpPr>
              <a:spLocks noChangeArrowheads="1"/>
            </p:cNvSpPr>
            <p:nvPr/>
          </p:nvSpPr>
          <p:spPr bwMode="auto">
            <a:xfrm>
              <a:off x="2174488" y="4384280"/>
              <a:ext cx="1775996" cy="15593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Manage 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content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  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Navigation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  Subject CRUD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  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Page CRUD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94" name="AutoShape 6"/>
            <p:cNvSpPr>
              <a:spLocks noChangeArrowheads="1"/>
            </p:cNvSpPr>
            <p:nvPr/>
          </p:nvSpPr>
          <p:spPr bwMode="auto">
            <a:xfrm>
              <a:off x="4272448" y="4384280"/>
              <a:ext cx="1900627" cy="15593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  Add user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  User CRUD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93" name="AutoShape 5"/>
            <p:cNvSpPr>
              <a:spLocks noChangeShapeType="1"/>
            </p:cNvSpPr>
            <p:nvPr/>
          </p:nvSpPr>
          <p:spPr bwMode="auto">
            <a:xfrm>
              <a:off x="5113709" y="2207511"/>
              <a:ext cx="0" cy="2407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2" name="AutoShape 4"/>
            <p:cNvSpPr>
              <a:spLocks noChangeShapeType="1"/>
            </p:cNvSpPr>
            <p:nvPr/>
          </p:nvSpPr>
          <p:spPr bwMode="auto">
            <a:xfrm>
              <a:off x="5176024" y="3829622"/>
              <a:ext cx="0" cy="55465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1" name="AutoShape 3"/>
            <p:cNvSpPr>
              <a:spLocks noChangeShapeType="1"/>
            </p:cNvSpPr>
            <p:nvPr/>
          </p:nvSpPr>
          <p:spPr bwMode="auto">
            <a:xfrm flipH="1">
              <a:off x="3285783" y="3829622"/>
              <a:ext cx="1391716" cy="55465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0" name="AutoShape 2"/>
            <p:cNvSpPr>
              <a:spLocks noChangeShapeType="1"/>
            </p:cNvSpPr>
            <p:nvPr/>
          </p:nvSpPr>
          <p:spPr bwMode="auto">
            <a:xfrm>
              <a:off x="5591462" y="3829622"/>
              <a:ext cx="1505961" cy="50233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752612" y="1066800"/>
              <a:ext cx="1630593" cy="10046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Main Web-Site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-navigation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-page content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AutoShape 10"/>
            <p:cNvSpPr>
              <a:spLocks noChangeArrowheads="1"/>
            </p:cNvSpPr>
            <p:nvPr/>
          </p:nvSpPr>
          <p:spPr bwMode="auto">
            <a:xfrm>
              <a:off x="4242288" y="1066800"/>
              <a:ext cx="1838311" cy="114071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Login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  Username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  Password</a:t>
              </a:r>
              <a:endPara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0" y="0"/>
            <a:ext cx="9144000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6488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 CRUD   -Create Read Update Delete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90600"/>
            <a:ext cx="739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Purpose 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:-</a:t>
            </a:r>
            <a:r>
              <a:rPr lang="en-US" sz="4000" b="1" dirty="0" smtClean="0"/>
              <a:t> </a:t>
            </a:r>
            <a:r>
              <a:rPr lang="en-US" sz="4000" dirty="0" smtClean="0"/>
              <a:t> To build a web service through which any client/web user can get Information related to any subject (for study).</a:t>
            </a:r>
          </a:p>
          <a:p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2004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u="sng" dirty="0" smtClean="0">
              <a:solidFill>
                <a:srgbClr val="FF0000"/>
              </a:solidFill>
            </a:endParaRPr>
          </a:p>
          <a:p>
            <a:r>
              <a:rPr lang="en-US" sz="4000" b="1" u="sng" dirty="0" smtClean="0">
                <a:solidFill>
                  <a:srgbClr val="FF0000"/>
                </a:solidFill>
              </a:rPr>
              <a:t>Scope</a:t>
            </a:r>
            <a:r>
              <a:rPr lang="en-US" sz="4000" b="1" dirty="0" smtClean="0">
                <a:solidFill>
                  <a:srgbClr val="FF0000"/>
                </a:solidFill>
              </a:rPr>
              <a:t>  :-  </a:t>
            </a:r>
            <a:r>
              <a:rPr lang="en-US" sz="4000" dirty="0" smtClean="0"/>
              <a:t>Create different Authorized user to handle website and also maintain the information.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1" name="Rectangle 47"/>
          <p:cNvSpPr>
            <a:spLocks noChangeArrowheads="1"/>
          </p:cNvSpPr>
          <p:nvPr/>
        </p:nvSpPr>
        <p:spPr bwMode="auto">
          <a:xfrm>
            <a:off x="0" y="0"/>
            <a:ext cx="36312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Over All View</a:t>
            </a:r>
            <a:r>
              <a:rPr kumimoji="0" lang="en-US" sz="32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:-</a:t>
            </a:r>
            <a:endParaRPr kumimoji="0" lang="en-US" sz="900" b="1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865" name="Group 1"/>
          <p:cNvGrpSpPr>
            <a:grpSpLocks/>
          </p:cNvGrpSpPr>
          <p:nvPr/>
        </p:nvGrpSpPr>
        <p:grpSpPr bwMode="auto">
          <a:xfrm>
            <a:off x="990600" y="685800"/>
            <a:ext cx="6461126" cy="5791200"/>
            <a:chOff x="1345" y="3296"/>
            <a:chExt cx="10449" cy="10346"/>
          </a:xfrm>
        </p:grpSpPr>
        <p:grpSp>
          <p:nvGrpSpPr>
            <p:cNvPr id="36904" name="Group 40"/>
            <p:cNvGrpSpPr>
              <a:grpSpLocks/>
            </p:cNvGrpSpPr>
            <p:nvPr/>
          </p:nvGrpSpPr>
          <p:grpSpPr bwMode="auto">
            <a:xfrm>
              <a:off x="1698" y="4825"/>
              <a:ext cx="1127" cy="1768"/>
              <a:chOff x="8340" y="1590"/>
              <a:chExt cx="600" cy="1035"/>
            </a:xfrm>
          </p:grpSpPr>
          <p:sp>
            <p:nvSpPr>
              <p:cNvPr id="36910" name="Oval 46"/>
              <p:cNvSpPr>
                <a:spLocks noChangeArrowheads="1"/>
              </p:cNvSpPr>
              <p:nvPr/>
            </p:nvSpPr>
            <p:spPr bwMode="auto">
              <a:xfrm>
                <a:off x="8430" y="1590"/>
                <a:ext cx="315" cy="39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09" name="AutoShape 45"/>
              <p:cNvSpPr>
                <a:spLocks noChangeShapeType="1"/>
              </p:cNvSpPr>
              <p:nvPr/>
            </p:nvSpPr>
            <p:spPr bwMode="auto">
              <a:xfrm>
                <a:off x="8610" y="1980"/>
                <a:ext cx="0" cy="43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08" name="AutoShape 44"/>
              <p:cNvSpPr>
                <a:spLocks noChangeShapeType="1"/>
              </p:cNvSpPr>
              <p:nvPr/>
            </p:nvSpPr>
            <p:spPr bwMode="auto">
              <a:xfrm flipH="1">
                <a:off x="8340" y="1980"/>
                <a:ext cx="270" cy="1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07" name="AutoShape 43"/>
              <p:cNvSpPr>
                <a:spLocks noChangeShapeType="1"/>
              </p:cNvSpPr>
              <p:nvPr/>
            </p:nvSpPr>
            <p:spPr bwMode="auto">
              <a:xfrm>
                <a:off x="8610" y="1980"/>
                <a:ext cx="225" cy="1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06" name="AutoShape 42"/>
              <p:cNvSpPr>
                <a:spLocks noChangeShapeType="1"/>
              </p:cNvSpPr>
              <p:nvPr/>
            </p:nvSpPr>
            <p:spPr bwMode="auto">
              <a:xfrm flipH="1">
                <a:off x="8340" y="2415"/>
                <a:ext cx="270" cy="2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05" name="AutoShape 41"/>
              <p:cNvSpPr>
                <a:spLocks noChangeShapeType="1"/>
              </p:cNvSpPr>
              <p:nvPr/>
            </p:nvSpPr>
            <p:spPr bwMode="auto">
              <a:xfrm>
                <a:off x="8610" y="2415"/>
                <a:ext cx="330" cy="2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897" name="Group 33"/>
            <p:cNvGrpSpPr>
              <a:grpSpLocks/>
            </p:cNvGrpSpPr>
            <p:nvPr/>
          </p:nvGrpSpPr>
          <p:grpSpPr bwMode="auto">
            <a:xfrm>
              <a:off x="8130" y="9608"/>
              <a:ext cx="1127" cy="1768"/>
              <a:chOff x="8340" y="1590"/>
              <a:chExt cx="600" cy="1035"/>
            </a:xfrm>
          </p:grpSpPr>
          <p:sp>
            <p:nvSpPr>
              <p:cNvPr id="36903" name="Oval 39"/>
              <p:cNvSpPr>
                <a:spLocks noChangeArrowheads="1"/>
              </p:cNvSpPr>
              <p:nvPr/>
            </p:nvSpPr>
            <p:spPr bwMode="auto">
              <a:xfrm>
                <a:off x="8430" y="1590"/>
                <a:ext cx="315" cy="39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02" name="AutoShape 38"/>
              <p:cNvSpPr>
                <a:spLocks noChangeShapeType="1"/>
              </p:cNvSpPr>
              <p:nvPr/>
            </p:nvSpPr>
            <p:spPr bwMode="auto">
              <a:xfrm>
                <a:off x="8610" y="1980"/>
                <a:ext cx="0" cy="43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01" name="AutoShape 37"/>
              <p:cNvSpPr>
                <a:spLocks noChangeShapeType="1"/>
              </p:cNvSpPr>
              <p:nvPr/>
            </p:nvSpPr>
            <p:spPr bwMode="auto">
              <a:xfrm flipH="1">
                <a:off x="8340" y="1980"/>
                <a:ext cx="270" cy="1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00" name="AutoShape 36"/>
              <p:cNvSpPr>
                <a:spLocks noChangeShapeType="1"/>
              </p:cNvSpPr>
              <p:nvPr/>
            </p:nvSpPr>
            <p:spPr bwMode="auto">
              <a:xfrm>
                <a:off x="8610" y="1980"/>
                <a:ext cx="225" cy="1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99" name="AutoShape 35"/>
              <p:cNvSpPr>
                <a:spLocks noChangeShapeType="1"/>
              </p:cNvSpPr>
              <p:nvPr/>
            </p:nvSpPr>
            <p:spPr bwMode="auto">
              <a:xfrm flipH="1">
                <a:off x="8340" y="2415"/>
                <a:ext cx="270" cy="2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98" name="AutoShape 34"/>
              <p:cNvSpPr>
                <a:spLocks noChangeShapeType="1"/>
              </p:cNvSpPr>
              <p:nvPr/>
            </p:nvSpPr>
            <p:spPr bwMode="auto">
              <a:xfrm>
                <a:off x="8610" y="2415"/>
                <a:ext cx="330" cy="2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890" name="Group 26"/>
            <p:cNvGrpSpPr>
              <a:grpSpLocks/>
            </p:cNvGrpSpPr>
            <p:nvPr/>
          </p:nvGrpSpPr>
          <p:grpSpPr bwMode="auto">
            <a:xfrm>
              <a:off x="9521" y="3296"/>
              <a:ext cx="1127" cy="1768"/>
              <a:chOff x="8340" y="1590"/>
              <a:chExt cx="600" cy="1035"/>
            </a:xfrm>
          </p:grpSpPr>
          <p:sp>
            <p:nvSpPr>
              <p:cNvPr id="36896" name="Oval 32"/>
              <p:cNvSpPr>
                <a:spLocks noChangeArrowheads="1"/>
              </p:cNvSpPr>
              <p:nvPr/>
            </p:nvSpPr>
            <p:spPr bwMode="auto">
              <a:xfrm>
                <a:off x="8430" y="1590"/>
                <a:ext cx="315" cy="39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95" name="AutoShape 31"/>
              <p:cNvSpPr>
                <a:spLocks noChangeShapeType="1"/>
              </p:cNvSpPr>
              <p:nvPr/>
            </p:nvSpPr>
            <p:spPr bwMode="auto">
              <a:xfrm>
                <a:off x="8610" y="1980"/>
                <a:ext cx="0" cy="43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94" name="AutoShape 30"/>
              <p:cNvSpPr>
                <a:spLocks noChangeShapeType="1"/>
              </p:cNvSpPr>
              <p:nvPr/>
            </p:nvSpPr>
            <p:spPr bwMode="auto">
              <a:xfrm flipH="1">
                <a:off x="8340" y="1980"/>
                <a:ext cx="270" cy="1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93" name="AutoShape 29"/>
              <p:cNvSpPr>
                <a:spLocks noChangeShapeType="1"/>
              </p:cNvSpPr>
              <p:nvPr/>
            </p:nvSpPr>
            <p:spPr bwMode="auto">
              <a:xfrm>
                <a:off x="8610" y="1980"/>
                <a:ext cx="225" cy="1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92" name="AutoShape 28"/>
              <p:cNvSpPr>
                <a:spLocks noChangeShapeType="1"/>
              </p:cNvSpPr>
              <p:nvPr/>
            </p:nvSpPr>
            <p:spPr bwMode="auto">
              <a:xfrm flipH="1">
                <a:off x="8340" y="2415"/>
                <a:ext cx="270" cy="2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91" name="AutoShape 27"/>
              <p:cNvSpPr>
                <a:spLocks noChangeShapeType="1"/>
              </p:cNvSpPr>
              <p:nvPr/>
            </p:nvSpPr>
            <p:spPr bwMode="auto">
              <a:xfrm>
                <a:off x="8610" y="2415"/>
                <a:ext cx="330" cy="2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883" name="Group 19"/>
            <p:cNvGrpSpPr>
              <a:grpSpLocks/>
            </p:cNvGrpSpPr>
            <p:nvPr/>
          </p:nvGrpSpPr>
          <p:grpSpPr bwMode="auto">
            <a:xfrm>
              <a:off x="10568" y="9608"/>
              <a:ext cx="1127" cy="1768"/>
              <a:chOff x="8340" y="1590"/>
              <a:chExt cx="600" cy="1035"/>
            </a:xfrm>
          </p:grpSpPr>
          <p:sp>
            <p:nvSpPr>
              <p:cNvPr id="36889" name="Oval 25"/>
              <p:cNvSpPr>
                <a:spLocks noChangeArrowheads="1"/>
              </p:cNvSpPr>
              <p:nvPr/>
            </p:nvSpPr>
            <p:spPr bwMode="auto">
              <a:xfrm>
                <a:off x="8430" y="1590"/>
                <a:ext cx="315" cy="39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88" name="AutoShape 24"/>
              <p:cNvSpPr>
                <a:spLocks noChangeShapeType="1"/>
              </p:cNvSpPr>
              <p:nvPr/>
            </p:nvSpPr>
            <p:spPr bwMode="auto">
              <a:xfrm>
                <a:off x="8610" y="1980"/>
                <a:ext cx="0" cy="43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87" name="AutoShape 23"/>
              <p:cNvSpPr>
                <a:spLocks noChangeShapeType="1"/>
              </p:cNvSpPr>
              <p:nvPr/>
            </p:nvSpPr>
            <p:spPr bwMode="auto">
              <a:xfrm flipH="1">
                <a:off x="8340" y="1980"/>
                <a:ext cx="270" cy="1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86" name="AutoShape 22"/>
              <p:cNvSpPr>
                <a:spLocks noChangeShapeType="1"/>
              </p:cNvSpPr>
              <p:nvPr/>
            </p:nvSpPr>
            <p:spPr bwMode="auto">
              <a:xfrm>
                <a:off x="8610" y="1980"/>
                <a:ext cx="225" cy="1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85" name="AutoShape 21"/>
              <p:cNvSpPr>
                <a:spLocks noChangeShapeType="1"/>
              </p:cNvSpPr>
              <p:nvPr/>
            </p:nvSpPr>
            <p:spPr bwMode="auto">
              <a:xfrm flipH="1">
                <a:off x="8340" y="2415"/>
                <a:ext cx="270" cy="2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84" name="AutoShape 20"/>
              <p:cNvSpPr>
                <a:spLocks noChangeShapeType="1"/>
              </p:cNvSpPr>
              <p:nvPr/>
            </p:nvSpPr>
            <p:spPr bwMode="auto">
              <a:xfrm>
                <a:off x="8610" y="2415"/>
                <a:ext cx="330" cy="2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882" name="AutoShape 18"/>
            <p:cNvSpPr>
              <a:spLocks noChangeArrowheads="1"/>
            </p:cNvSpPr>
            <p:nvPr/>
          </p:nvSpPr>
          <p:spPr bwMode="auto">
            <a:xfrm>
              <a:off x="4725" y="6315"/>
              <a:ext cx="2060" cy="14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Delete &amp; Update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Web contents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81" name="AutoShape 17"/>
            <p:cNvSpPr>
              <a:spLocks noChangeArrowheads="1"/>
            </p:cNvSpPr>
            <p:nvPr/>
          </p:nvSpPr>
          <p:spPr bwMode="auto">
            <a:xfrm>
              <a:off x="4725" y="4514"/>
              <a:ext cx="2060" cy="14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Delete &amp; Add New Authorized User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80" name="AutoShape 16"/>
            <p:cNvSpPr>
              <a:spLocks noChangeArrowheads="1"/>
            </p:cNvSpPr>
            <p:nvPr/>
          </p:nvSpPr>
          <p:spPr bwMode="auto">
            <a:xfrm>
              <a:off x="4725" y="8191"/>
              <a:ext cx="2060" cy="14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Create &amp; Read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Web contents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79" name="AutoShape 15"/>
            <p:cNvSpPr>
              <a:spLocks noChangeArrowheads="1"/>
            </p:cNvSpPr>
            <p:nvPr/>
          </p:nvSpPr>
          <p:spPr bwMode="auto">
            <a:xfrm>
              <a:off x="1345" y="10178"/>
              <a:ext cx="2060" cy="14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View Online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Web contents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78" name="AutoShape 14"/>
            <p:cNvSpPr>
              <a:spLocks noChangeShapeType="1"/>
            </p:cNvSpPr>
            <p:nvPr/>
          </p:nvSpPr>
          <p:spPr bwMode="auto">
            <a:xfrm>
              <a:off x="10028" y="6075"/>
              <a:ext cx="0" cy="192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AutoShape 13"/>
            <p:cNvSpPr>
              <a:spLocks noChangeShapeType="1"/>
            </p:cNvSpPr>
            <p:nvPr/>
          </p:nvSpPr>
          <p:spPr bwMode="auto">
            <a:xfrm flipH="1">
              <a:off x="8790" y="7995"/>
              <a:ext cx="1238" cy="141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AutoShape 12"/>
            <p:cNvSpPr>
              <a:spLocks noChangeShapeType="1"/>
            </p:cNvSpPr>
            <p:nvPr/>
          </p:nvSpPr>
          <p:spPr bwMode="auto">
            <a:xfrm>
              <a:off x="10028" y="7995"/>
              <a:ext cx="1047" cy="141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AutoShape 11"/>
            <p:cNvSpPr>
              <a:spLocks noChangeShapeType="1"/>
            </p:cNvSpPr>
            <p:nvPr/>
          </p:nvSpPr>
          <p:spPr bwMode="auto">
            <a:xfrm flipH="1">
              <a:off x="6836" y="4965"/>
              <a:ext cx="2149" cy="62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AutoShape 10"/>
            <p:cNvSpPr>
              <a:spLocks noChangeShapeType="1"/>
            </p:cNvSpPr>
            <p:nvPr/>
          </p:nvSpPr>
          <p:spPr bwMode="auto">
            <a:xfrm flipH="1">
              <a:off x="6785" y="4965"/>
              <a:ext cx="2200" cy="21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AutoShape 9"/>
            <p:cNvSpPr>
              <a:spLocks noChangeShapeType="1"/>
            </p:cNvSpPr>
            <p:nvPr/>
          </p:nvSpPr>
          <p:spPr bwMode="auto">
            <a:xfrm flipH="1">
              <a:off x="6785" y="4965"/>
              <a:ext cx="2200" cy="38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2" name="AutoShape 8"/>
            <p:cNvSpPr>
              <a:spLocks noChangeShapeType="1"/>
            </p:cNvSpPr>
            <p:nvPr/>
          </p:nvSpPr>
          <p:spPr bwMode="auto">
            <a:xfrm>
              <a:off x="2205" y="7170"/>
              <a:ext cx="0" cy="30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11329" y="3296"/>
              <a:ext cx="465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9817" y="13102"/>
              <a:ext cx="465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1895" y="13102"/>
              <a:ext cx="465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68" name="AutoShape 4"/>
            <p:cNvSpPr>
              <a:spLocks noChangeShapeType="1"/>
            </p:cNvSpPr>
            <p:nvPr/>
          </p:nvSpPr>
          <p:spPr bwMode="auto">
            <a:xfrm>
              <a:off x="10028" y="12060"/>
              <a:ext cx="0" cy="10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67" name="AutoShape 3"/>
            <p:cNvSpPr>
              <a:spLocks noChangeShapeType="1"/>
            </p:cNvSpPr>
            <p:nvPr/>
          </p:nvSpPr>
          <p:spPr bwMode="auto">
            <a:xfrm flipV="1">
              <a:off x="2115" y="11595"/>
              <a:ext cx="0" cy="150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66" name="AutoShape 2"/>
            <p:cNvSpPr>
              <a:spLocks noChangeShapeType="1"/>
            </p:cNvSpPr>
            <p:nvPr/>
          </p:nvSpPr>
          <p:spPr bwMode="auto">
            <a:xfrm>
              <a:off x="10282" y="3585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990600" y="914400"/>
            <a:ext cx="74676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					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    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Administrator						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(Level - 1)							                                                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           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Web Viewer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					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			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      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Staff Area						         (Level - 2)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4419600" y="3886200"/>
            <a:ext cx="914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533400"/>
            <a:ext cx="9982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Constraints</a:t>
            </a:r>
            <a:r>
              <a:rPr kumimoji="0" lang="en-US" sz="4000" b="1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ymbol" pitchFamily="18" charset="2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ymbol" pitchFamily="18" charset="2"/>
              </a:rPr>
              <a:t>	-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GUI is only in English.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ymbol" pitchFamily="18" charset="2"/>
              </a:rPr>
              <a:t>	-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Login and password is used for identification of Authorized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User 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-  This system is working for single server.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ymbol" pitchFamily="18" charset="2"/>
              </a:rPr>
              <a:t>	-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There is no maintainability of back up so availability will get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effected.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ymbol" pitchFamily="18" charset="2"/>
              </a:rPr>
              <a:t>	-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Limited to HTTP/HTTPS.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830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 smtClean="0">
                <a:solidFill>
                  <a:srgbClr val="FF0000"/>
                </a:solidFill>
              </a:rPr>
              <a:t>Enhancment</a:t>
            </a:r>
            <a:r>
              <a:rPr lang="en-US" sz="2800" dirty="0" smtClean="0">
                <a:solidFill>
                  <a:srgbClr val="FF0000"/>
                </a:solidFill>
              </a:rPr>
              <a:t> :-</a:t>
            </a:r>
          </a:p>
          <a:p>
            <a:endParaRPr lang="en-US" sz="2800" dirty="0" smtClean="0"/>
          </a:p>
          <a:p>
            <a:r>
              <a:rPr lang="en-US" sz="2400" dirty="0" smtClean="0"/>
              <a:t>	-   Authorization level can be more strict.</a:t>
            </a:r>
          </a:p>
          <a:p>
            <a:r>
              <a:rPr lang="en-US" sz="2400" dirty="0" smtClean="0"/>
              <a:t>	-   Practice Exercise.</a:t>
            </a:r>
          </a:p>
          <a:p>
            <a:r>
              <a:rPr lang="en-US" sz="2400" dirty="0" smtClean="0"/>
              <a:t>	-   Link must be provided of the other educational website 	    so the area become wide.</a:t>
            </a:r>
          </a:p>
          <a:p>
            <a:r>
              <a:rPr lang="en-US" sz="2400" dirty="0" smtClean="0"/>
              <a:t>	-   Availability of Dictionary specially for English Subject.</a:t>
            </a:r>
          </a:p>
          <a:p>
            <a:r>
              <a:rPr lang="en-US" sz="2400" dirty="0" smtClean="0"/>
              <a:t>	-   Provide Video &amp; Audio tutorials.</a:t>
            </a:r>
          </a:p>
          <a:p>
            <a:r>
              <a:rPr lang="en-US" sz="2400" dirty="0" smtClean="0"/>
              <a:t>	-   Maps &amp; Pictures; specially for Geographical Subject.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990600"/>
            <a:ext cx="7315199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286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     </a:t>
            </a:r>
            <a:r>
              <a:rPr lang="en-US" dirty="0" smtClean="0">
                <a:hlinkClick r:id="rId2" action="ppaction://hlinksldjump"/>
              </a:rPr>
              <a:t>Client perspective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895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     </a:t>
            </a:r>
            <a:r>
              <a:rPr lang="en-US" dirty="0" smtClean="0">
                <a:hlinkClick r:id="rId3" action="ppaction://hlinksldjump"/>
              </a:rPr>
              <a:t>Administrator perspective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762000"/>
            <a:ext cx="228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5400" b="1" u="sng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View</a:t>
            </a:r>
            <a:endParaRPr lang="en-US" sz="5400" b="1" u="sng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     </a:t>
            </a:r>
            <a:r>
              <a:rPr lang="en-US" dirty="0" smtClean="0">
                <a:hlinkClick r:id="rId4" action="ppaction://hlinksldjump"/>
              </a:rPr>
              <a:t>Technical Support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03564"/>
            <a:ext cx="8153400" cy="502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434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Home page.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792914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Choose any Subject.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09600" y="304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We can choose any particular topic of any subject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1800" y="640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1534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3048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Enter Administrator name(user name) and Password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15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09600" y="304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Here we have 3 power option.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962400" y="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Here 2 Option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914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Subject or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914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new Subject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200400" y="381000"/>
            <a:ext cx="10668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53000" y="381000"/>
            <a:ext cx="9144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278</Words>
  <Application>Microsoft Office PowerPoint</Application>
  <PresentationFormat>On-screen Show (4:3)</PresentationFormat>
  <Paragraphs>167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GOVINDS</dc:creator>
  <cp:lastModifiedBy>GOVINDS</cp:lastModifiedBy>
  <cp:revision>77</cp:revision>
  <dcterms:created xsi:type="dcterms:W3CDTF">2010-06-30T16:12:13Z</dcterms:created>
  <dcterms:modified xsi:type="dcterms:W3CDTF">2010-06-12T12:18:53Z</dcterms:modified>
</cp:coreProperties>
</file>