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2" r:id="rId5"/>
    <p:sldId id="273" r:id="rId6"/>
    <p:sldId id="274" r:id="rId7"/>
    <p:sldId id="262" r:id="rId8"/>
    <p:sldId id="263" r:id="rId9"/>
    <p:sldId id="264" r:id="rId10"/>
    <p:sldId id="265" r:id="rId11"/>
    <p:sldId id="266" r:id="rId12"/>
    <p:sldId id="267" r:id="rId13"/>
    <p:sldId id="260" r:id="rId14"/>
    <p:sldId id="261" r:id="rId15"/>
    <p:sldId id="271" r:id="rId16"/>
    <p:sldId id="275"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95" autoAdjust="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archenginewatch.com/" TargetMode="External"/><Relationship Id="rId2" Type="http://schemas.openxmlformats.org/officeDocument/2006/relationships/hyperlink" Target="http://www.telezent.com/" TargetMode="External"/><Relationship Id="rId1" Type="http://schemas.openxmlformats.org/officeDocument/2006/relationships/slideLayout" Target="../slideLayouts/slideLayout7.xml"/><Relationship Id="rId5" Type="http://schemas.openxmlformats.org/officeDocument/2006/relationships/hyperlink" Target="http://computer.howstuffworks.com/internet/basics/" TargetMode="External"/><Relationship Id="rId4" Type="http://schemas.openxmlformats.org/officeDocument/2006/relationships/hyperlink" Target="http://homeforprofits.com/search-engines/working-of-a-search-engin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0"/>
            <a:ext cx="2597185" cy="230832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Seminar</a:t>
            </a:r>
          </a:p>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2895600" y="2590800"/>
            <a:ext cx="3048000" cy="523220"/>
          </a:xfrm>
          <a:prstGeom prst="rect">
            <a:avLst/>
          </a:prstGeom>
          <a:noFill/>
        </p:spPr>
        <p:txBody>
          <a:bodyPr wrap="square" rtlCol="0">
            <a:spAutoFit/>
          </a:bodyPr>
          <a:lstStyle/>
          <a:p>
            <a:pPr algn="ctr"/>
            <a:r>
              <a:rPr lang="en-US" sz="2800" b="1" dirty="0" smtClean="0">
                <a:solidFill>
                  <a:srgbClr val="FF0000"/>
                </a:solidFill>
              </a:rPr>
              <a:t>“Search Engine”</a:t>
            </a:r>
            <a:endParaRPr lang="en-US" b="1" dirty="0">
              <a:solidFill>
                <a:srgbClr val="FF0000"/>
              </a:solidFill>
            </a:endParaRPr>
          </a:p>
        </p:txBody>
      </p:sp>
      <p:sp>
        <p:nvSpPr>
          <p:cNvPr id="4" name="TextBox 3"/>
          <p:cNvSpPr txBox="1"/>
          <p:nvPr/>
        </p:nvSpPr>
        <p:spPr>
          <a:xfrm>
            <a:off x="5181600" y="5105400"/>
            <a:ext cx="3352800" cy="2000548"/>
          </a:xfrm>
          <a:prstGeom prst="rect">
            <a:avLst/>
          </a:prstGeom>
          <a:noFill/>
        </p:spPr>
        <p:txBody>
          <a:bodyPr wrap="square" rtlCol="0">
            <a:spAutoFit/>
          </a:bodyPr>
          <a:lstStyle/>
          <a:p>
            <a:r>
              <a:rPr lang="en-US" sz="2800" b="1" dirty="0" smtClean="0">
                <a:solidFill>
                  <a:srgbClr val="FF0000"/>
                </a:solidFill>
              </a:rPr>
              <a:t>By</a:t>
            </a:r>
            <a:endParaRPr lang="en-US" sz="2800" b="1" dirty="0" smtClean="0">
              <a:solidFill>
                <a:srgbClr val="FF0000"/>
              </a:solidFill>
            </a:endParaRPr>
          </a:p>
          <a:p>
            <a:r>
              <a:rPr lang="en-US" sz="2400" b="1" dirty="0" smtClean="0">
                <a:solidFill>
                  <a:srgbClr val="FF0000"/>
                </a:solidFill>
              </a:rPr>
              <a:t>Govind Salvi</a:t>
            </a:r>
          </a:p>
          <a:p>
            <a:r>
              <a:rPr lang="en-US" sz="2400" b="1" dirty="0" smtClean="0">
                <a:solidFill>
                  <a:srgbClr val="FF0000"/>
                </a:solidFill>
              </a:rPr>
              <a:t>Information </a:t>
            </a:r>
            <a:r>
              <a:rPr lang="en-US" sz="2400" b="1" dirty="0" smtClean="0">
                <a:solidFill>
                  <a:srgbClr val="FF0000"/>
                </a:solidFill>
              </a:rPr>
              <a:t>Technology</a:t>
            </a:r>
          </a:p>
          <a:p>
            <a:r>
              <a:rPr lang="en-US" sz="2400" b="1" dirty="0" smtClean="0">
                <a:solidFill>
                  <a:srgbClr val="FF0000"/>
                </a:solidFill>
              </a:rPr>
              <a:t>Roll no 2471</a:t>
            </a:r>
            <a:endParaRPr lang="en-US" sz="2400" b="1" dirty="0" smtClean="0">
              <a:solidFill>
                <a:srgbClr val="FF0000"/>
              </a:solidFill>
            </a:endParaRPr>
          </a:p>
          <a:p>
            <a:endParaRPr lang="en-US" sz="2400" b="1" dirty="0">
              <a:solidFill>
                <a:srgbClr val="FF0000"/>
              </a:solidFill>
            </a:endParaRPr>
          </a:p>
        </p:txBody>
      </p:sp>
      <p:sp>
        <p:nvSpPr>
          <p:cNvPr id="5" name="TextBox 4"/>
          <p:cNvSpPr txBox="1"/>
          <p:nvPr/>
        </p:nvSpPr>
        <p:spPr>
          <a:xfrm>
            <a:off x="228600" y="5181600"/>
            <a:ext cx="3200400" cy="1631216"/>
          </a:xfrm>
          <a:prstGeom prst="rect">
            <a:avLst/>
          </a:prstGeom>
          <a:noFill/>
        </p:spPr>
        <p:txBody>
          <a:bodyPr wrap="square" rtlCol="0">
            <a:spAutoFit/>
          </a:bodyPr>
          <a:lstStyle/>
          <a:p>
            <a:r>
              <a:rPr lang="en-US" sz="2800" b="1" dirty="0" smtClean="0">
                <a:solidFill>
                  <a:srgbClr val="FF0000"/>
                </a:solidFill>
              </a:rPr>
              <a:t>Guided By</a:t>
            </a:r>
            <a:endParaRPr lang="en-US" sz="2800" b="1" dirty="0" smtClean="0">
              <a:solidFill>
                <a:srgbClr val="FF0000"/>
              </a:solidFill>
            </a:endParaRPr>
          </a:p>
          <a:p>
            <a:r>
              <a:rPr lang="en-US" sz="2400" b="1" dirty="0" smtClean="0">
                <a:solidFill>
                  <a:srgbClr val="FF0000"/>
                </a:solidFill>
              </a:rPr>
              <a:t>Asst. Prof. N.L.Sharma</a:t>
            </a:r>
          </a:p>
          <a:p>
            <a:r>
              <a:rPr lang="en-US" sz="2400" b="1" dirty="0" smtClean="0">
                <a:solidFill>
                  <a:srgbClr val="FF0000"/>
                </a:solidFill>
              </a:rPr>
              <a:t>MBM Engg. College</a:t>
            </a:r>
          </a:p>
          <a:p>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7848600" cy="1200329"/>
          </a:xfrm>
          <a:prstGeom prst="rect">
            <a:avLst/>
          </a:prstGeom>
          <a:noFill/>
        </p:spPr>
        <p:txBody>
          <a:bodyPr wrap="square" rtlCol="0">
            <a:spAutoFit/>
          </a:bodyPr>
          <a:lstStyle/>
          <a:p>
            <a:r>
              <a:rPr lang="en-US" sz="3600" b="1" dirty="0" smtClean="0">
                <a:solidFill>
                  <a:srgbClr val="FF0000"/>
                </a:solidFill>
              </a:rPr>
              <a:t>Indexing:</a:t>
            </a:r>
            <a:r>
              <a:rPr lang="en-US" dirty="0" smtClean="0">
                <a:solidFill>
                  <a:srgbClr val="FF0000"/>
                </a:solidFill>
              </a:rPr>
              <a:t> This step is required for converting the unstructured page data to a structured format so that it can be used efficiently for Query processing.</a:t>
            </a:r>
          </a:p>
          <a:p>
            <a:endParaRPr lang="en-US" dirty="0">
              <a:solidFill>
                <a:srgbClr val="FF0000"/>
              </a:solidFill>
            </a:endParaRPr>
          </a:p>
        </p:txBody>
      </p:sp>
      <p:grpSp>
        <p:nvGrpSpPr>
          <p:cNvPr id="14" name="Group 13"/>
          <p:cNvGrpSpPr/>
          <p:nvPr/>
        </p:nvGrpSpPr>
        <p:grpSpPr>
          <a:xfrm>
            <a:off x="1219200" y="1676400"/>
            <a:ext cx="7086600" cy="5029200"/>
            <a:chOff x="1219200" y="1676400"/>
            <a:chExt cx="7086600" cy="5029200"/>
          </a:xfrm>
        </p:grpSpPr>
        <p:sp>
          <p:nvSpPr>
            <p:cNvPr id="4" name="Explosion 1 3"/>
            <p:cNvSpPr/>
            <p:nvPr/>
          </p:nvSpPr>
          <p:spPr>
            <a:xfrm>
              <a:off x="1219200" y="1676400"/>
              <a:ext cx="1828800" cy="1066800"/>
            </a:xfrm>
            <a:prstGeom prst="irregularSeal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Spiders</a:t>
              </a:r>
              <a:endParaRPr lang="en-US" dirty="0">
                <a:solidFill>
                  <a:srgbClr val="FF0000"/>
                </a:solidFill>
              </a:endParaRPr>
            </a:p>
          </p:txBody>
        </p:sp>
        <p:sp>
          <p:nvSpPr>
            <p:cNvPr id="5" name="Flowchart: Magnetic Disk 4"/>
            <p:cNvSpPr/>
            <p:nvPr/>
          </p:nvSpPr>
          <p:spPr>
            <a:xfrm>
              <a:off x="3048000" y="2743200"/>
              <a:ext cx="1295400" cy="1524000"/>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Search Engine Database</a:t>
              </a:r>
              <a:endParaRPr lang="en-US" dirty="0">
                <a:solidFill>
                  <a:srgbClr val="FF0000"/>
                </a:solidFill>
              </a:endParaRPr>
            </a:p>
          </p:txBody>
        </p:sp>
        <p:sp>
          <p:nvSpPr>
            <p:cNvPr id="6" name="Rounded Rectangle 5"/>
            <p:cNvSpPr/>
            <p:nvPr/>
          </p:nvSpPr>
          <p:spPr>
            <a:xfrm>
              <a:off x="5715000" y="2819400"/>
              <a:ext cx="1828800" cy="1295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indexing Software</a:t>
              </a:r>
              <a:endParaRPr lang="en-US" dirty="0"/>
            </a:p>
          </p:txBody>
        </p:sp>
        <p:sp>
          <p:nvSpPr>
            <p:cNvPr id="7" name="Flowchart: Magnetic Disk 6"/>
            <p:cNvSpPr/>
            <p:nvPr/>
          </p:nvSpPr>
          <p:spPr>
            <a:xfrm>
              <a:off x="5638800" y="4953000"/>
              <a:ext cx="2667000" cy="1752600"/>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Search Engine Index</a:t>
              </a:r>
              <a:endParaRPr lang="en-US" dirty="0">
                <a:solidFill>
                  <a:srgbClr val="FF0000"/>
                </a:solidFill>
              </a:endParaRPr>
            </a:p>
          </p:txBody>
        </p:sp>
        <p:cxnSp>
          <p:nvCxnSpPr>
            <p:cNvPr id="9" name="Straight Arrow Connector 8"/>
            <p:cNvCxnSpPr>
              <a:stCxn id="5" idx="4"/>
              <a:endCxn id="6" idx="1"/>
            </p:cNvCxnSpPr>
            <p:nvPr/>
          </p:nvCxnSpPr>
          <p:spPr>
            <a:xfrm flipV="1">
              <a:off x="4343400" y="3467100"/>
              <a:ext cx="1371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2381250" y="2686050"/>
              <a:ext cx="7239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457950" y="4552950"/>
              <a:ext cx="800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8001000" cy="2677656"/>
          </a:xfrm>
          <a:prstGeom prst="rect">
            <a:avLst/>
          </a:prstGeom>
          <a:noFill/>
        </p:spPr>
        <p:txBody>
          <a:bodyPr wrap="square" rtlCol="0">
            <a:spAutoFit/>
          </a:bodyPr>
          <a:lstStyle/>
          <a:p>
            <a:pPr algn="just"/>
            <a:r>
              <a:rPr lang="en-US" sz="2800" b="1" dirty="0" smtClean="0">
                <a:solidFill>
                  <a:srgbClr val="FF0000"/>
                </a:solidFill>
              </a:rPr>
              <a:t>Query Processing: </a:t>
            </a:r>
            <a:r>
              <a:rPr lang="en-US" sz="2800" dirty="0" smtClean="0">
                <a:solidFill>
                  <a:srgbClr val="FF0000"/>
                </a:solidFill>
              </a:rPr>
              <a:t>This step takes the User query (Keyword) as its input, which the user enters into the SEARCH BOX. The outcome of this step is the short listed pages from trillions of pages and which are relevant for this query.</a:t>
            </a:r>
          </a:p>
          <a:p>
            <a:pPr algn="just"/>
            <a:endParaRPr lang="en-US" sz="2800" dirty="0">
              <a:solidFill>
                <a:srgbClr val="FF0000"/>
              </a:solidFill>
            </a:endParaRPr>
          </a:p>
        </p:txBody>
      </p:sp>
      <p:pic>
        <p:nvPicPr>
          <p:cNvPr id="3" name="Picture 2" descr="E:\PHOTOS\Untitled11.png"/>
          <p:cNvPicPr/>
          <p:nvPr/>
        </p:nvPicPr>
        <p:blipFill>
          <a:blip r:embed="rId2"/>
          <a:srcRect/>
          <a:stretch>
            <a:fillRect/>
          </a:stretch>
        </p:blipFill>
        <p:spPr bwMode="auto">
          <a:xfrm>
            <a:off x="1066800" y="2819400"/>
            <a:ext cx="74676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8001000" cy="1200329"/>
          </a:xfrm>
          <a:prstGeom prst="rect">
            <a:avLst/>
          </a:prstGeom>
          <a:noFill/>
        </p:spPr>
        <p:txBody>
          <a:bodyPr wrap="square" rtlCol="0">
            <a:spAutoFit/>
          </a:bodyPr>
          <a:lstStyle/>
          <a:p>
            <a:r>
              <a:rPr lang="en-US" sz="2400" b="1" dirty="0" smtClean="0">
                <a:solidFill>
                  <a:srgbClr val="FF0000"/>
                </a:solidFill>
              </a:rPr>
              <a:t>Ranking: </a:t>
            </a:r>
            <a:r>
              <a:rPr lang="en-US" sz="2400" dirty="0" smtClean="0">
                <a:solidFill>
                  <a:srgbClr val="FF0000"/>
                </a:solidFill>
              </a:rPr>
              <a:t>This is the final step of the search process. Google algorithm comes into picture here</a:t>
            </a:r>
          </a:p>
          <a:p>
            <a:endParaRPr lang="en-US" sz="2400" dirty="0">
              <a:solidFill>
                <a:srgbClr val="FF0000"/>
              </a:solidFill>
            </a:endParaRPr>
          </a:p>
        </p:txBody>
      </p:sp>
      <p:pic>
        <p:nvPicPr>
          <p:cNvPr id="3" name="Picture 2" descr="E:\PHOTOS\Untitled.png"/>
          <p:cNvPicPr/>
          <p:nvPr/>
        </p:nvPicPr>
        <p:blipFill>
          <a:blip r:embed="rId2"/>
          <a:srcRect/>
          <a:stretch>
            <a:fillRect/>
          </a:stretch>
        </p:blipFill>
        <p:spPr bwMode="auto">
          <a:xfrm>
            <a:off x="990600" y="2133600"/>
            <a:ext cx="7391400" cy="4184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304800"/>
            <a:ext cx="512961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TF-IDF Algorithm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609600" y="1295400"/>
            <a:ext cx="8001000" cy="5878532"/>
          </a:xfrm>
          <a:prstGeom prst="rect">
            <a:avLst/>
          </a:prstGeom>
          <a:noFill/>
        </p:spPr>
        <p:txBody>
          <a:bodyPr wrap="square" rtlCol="0">
            <a:spAutoFit/>
          </a:bodyPr>
          <a:lstStyle/>
          <a:p>
            <a:r>
              <a:rPr lang="en-US" sz="3200" u="sng" dirty="0" smtClean="0">
                <a:solidFill>
                  <a:srgbClr val="FF0000"/>
                </a:solidFill>
              </a:rPr>
              <a:t>TF Term Frequency</a:t>
            </a:r>
          </a:p>
          <a:p>
            <a:endParaRPr lang="en-CA" sz="2400" dirty="0" smtClean="0">
              <a:solidFill>
                <a:srgbClr val="FF0000"/>
              </a:solidFill>
            </a:endParaRPr>
          </a:p>
          <a:p>
            <a:r>
              <a:rPr lang="en-CA" sz="2400" dirty="0" smtClean="0">
                <a:solidFill>
                  <a:srgbClr val="FF0000"/>
                </a:solidFill>
              </a:rPr>
              <a:t>How many times a word appears in a document</a:t>
            </a:r>
          </a:p>
          <a:p>
            <a:endParaRPr lang="en-US" sz="2400" dirty="0" smtClean="0">
              <a:solidFill>
                <a:srgbClr val="FF0000"/>
              </a:solidFill>
            </a:endParaRPr>
          </a:p>
          <a:p>
            <a:endParaRPr lang="en-US" sz="2400" dirty="0" smtClean="0">
              <a:solidFill>
                <a:srgbClr val="FF0000"/>
              </a:solidFill>
            </a:endParaRPr>
          </a:p>
          <a:p>
            <a:r>
              <a:rPr lang="en-US" sz="3200" u="sng" dirty="0" smtClean="0">
                <a:solidFill>
                  <a:srgbClr val="FF0000"/>
                </a:solidFill>
              </a:rPr>
              <a:t>IDF Inverse Document Frequency</a:t>
            </a:r>
          </a:p>
          <a:p>
            <a:endParaRPr lang="en-US" sz="2400" dirty="0" smtClean="0">
              <a:solidFill>
                <a:srgbClr val="FF0000"/>
              </a:solidFill>
            </a:endParaRPr>
          </a:p>
          <a:p>
            <a:pPr>
              <a:buFont typeface="Wingdings" pitchFamily="2" charset="2"/>
              <a:buNone/>
            </a:pPr>
            <a:r>
              <a:rPr lang="en-US" sz="2400" dirty="0" smtClean="0">
                <a:solidFill>
                  <a:srgbClr val="FF0000"/>
                </a:solidFill>
              </a:rPr>
              <a:t>Logarithm of  (</a:t>
            </a:r>
            <a:r>
              <a:rPr lang="en-CA" sz="2400" dirty="0" smtClean="0">
                <a:solidFill>
                  <a:srgbClr val="FF0000"/>
                </a:solidFill>
              </a:rPr>
              <a:t>Number of documents /</a:t>
            </a:r>
          </a:p>
          <a:p>
            <a:pPr>
              <a:buFont typeface="Wingdings" pitchFamily="2" charset="2"/>
              <a:buNone/>
            </a:pPr>
            <a:r>
              <a:rPr lang="en-CA" sz="2400" dirty="0" smtClean="0">
                <a:solidFill>
                  <a:srgbClr val="FF0000"/>
                </a:solidFill>
              </a:rPr>
              <a:t>                         number of documents containing the term)</a:t>
            </a:r>
          </a:p>
          <a:p>
            <a:pPr>
              <a:buFont typeface="Wingdings" pitchFamily="2" charset="2"/>
              <a:buNone/>
            </a:pPr>
            <a:endParaRPr lang="en-CA" sz="2400" dirty="0" smtClean="0">
              <a:solidFill>
                <a:srgbClr val="FF0000"/>
              </a:solidFill>
            </a:endParaRPr>
          </a:p>
          <a:p>
            <a:endParaRPr lang="en-CA" sz="3600" dirty="0" smtClean="0">
              <a:solidFill>
                <a:srgbClr val="FF0000"/>
              </a:solidFill>
            </a:endParaRPr>
          </a:p>
          <a:p>
            <a:r>
              <a:rPr lang="en-CA" sz="3600" dirty="0" smtClean="0">
                <a:solidFill>
                  <a:srgbClr val="FF0000"/>
                </a:solidFill>
              </a:rPr>
              <a:t>TF-IDF of a keyword in a page = TF * IDF</a:t>
            </a:r>
            <a:endParaRPr lang="en-US" sz="3600" dirty="0" smtClean="0">
              <a:solidFill>
                <a:srgbClr val="FF0000"/>
              </a:solidFill>
            </a:endParaRPr>
          </a:p>
          <a:p>
            <a:pPr>
              <a:buFont typeface="Wingdings" pitchFamily="2" charset="2"/>
              <a:buNone/>
            </a:pPr>
            <a:endParaRPr lang="en-CA" sz="2400" dirty="0" smtClean="0">
              <a:solidFill>
                <a:srgbClr val="FF0000"/>
              </a:solidFill>
            </a:endParaRPr>
          </a:p>
          <a:p>
            <a:r>
              <a:rPr lang="en-US" sz="2400" dirty="0" smtClean="0">
                <a:solidFill>
                  <a:srgbClr val="FF0000"/>
                </a:solidFill>
              </a:rPr>
              <a:t>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47800"/>
            <a:ext cx="8686800" cy="4727448"/>
          </a:xfrm>
          <a:prstGeom prst="rect">
            <a:avLst/>
          </a:prstGeom>
          <a:noFill/>
        </p:spPr>
        <p:txBody>
          <a:bodyPr wrap="square" rtlCol="0">
            <a:spAutoFit/>
          </a:bodyPr>
          <a:lstStyle/>
          <a:p>
            <a:pPr>
              <a:lnSpc>
                <a:spcPct val="90000"/>
              </a:lnSpc>
              <a:buFont typeface="Wingdings" pitchFamily="2" charset="2"/>
              <a:buNone/>
            </a:pPr>
            <a:r>
              <a:rPr lang="en-CA" sz="2800" dirty="0" smtClean="0">
                <a:solidFill>
                  <a:srgbClr val="FF0000"/>
                </a:solidFill>
              </a:rPr>
              <a:t>100 web pages. Keyword: </a:t>
            </a:r>
            <a:r>
              <a:rPr lang="en-CA" sz="2800" i="1" dirty="0" smtClean="0">
                <a:solidFill>
                  <a:srgbClr val="FF0000"/>
                </a:solidFill>
              </a:rPr>
              <a:t>Mbm Engg. College</a:t>
            </a:r>
          </a:p>
          <a:p>
            <a:pPr>
              <a:lnSpc>
                <a:spcPct val="90000"/>
              </a:lnSpc>
              <a:buFont typeface="Wingdings" pitchFamily="2" charset="2"/>
              <a:buNone/>
            </a:pPr>
            <a:r>
              <a:rPr lang="en-CA" sz="2800" dirty="0" smtClean="0">
                <a:solidFill>
                  <a:srgbClr val="FF0000"/>
                </a:solidFill>
              </a:rPr>
              <a:t>#1 has 8 mentions. TF = 8.</a:t>
            </a:r>
          </a:p>
          <a:p>
            <a:pPr>
              <a:lnSpc>
                <a:spcPct val="90000"/>
              </a:lnSpc>
              <a:buFont typeface="Wingdings" pitchFamily="2" charset="2"/>
              <a:buNone/>
            </a:pPr>
            <a:r>
              <a:rPr lang="en-CA" sz="2800" dirty="0" smtClean="0">
                <a:solidFill>
                  <a:srgbClr val="FF0000"/>
                </a:solidFill>
              </a:rPr>
              <a:t>#2, 17, 19, 76 have 4 mentions. TF = 4.</a:t>
            </a:r>
          </a:p>
          <a:p>
            <a:pPr>
              <a:lnSpc>
                <a:spcPct val="90000"/>
              </a:lnSpc>
              <a:buFont typeface="Wingdings" pitchFamily="2" charset="2"/>
              <a:buNone/>
            </a:pPr>
            <a:r>
              <a:rPr lang="en-CA" sz="2800" dirty="0" smtClean="0">
                <a:solidFill>
                  <a:srgbClr val="FF0000"/>
                </a:solidFill>
              </a:rPr>
              <a:t>20 pages have 1 mention. TF = 1.</a:t>
            </a:r>
          </a:p>
          <a:p>
            <a:pPr>
              <a:lnSpc>
                <a:spcPct val="90000"/>
              </a:lnSpc>
              <a:buFont typeface="Wingdings" pitchFamily="2" charset="2"/>
              <a:buNone/>
            </a:pPr>
            <a:r>
              <a:rPr lang="en-CA" sz="2800" dirty="0" smtClean="0">
                <a:solidFill>
                  <a:srgbClr val="FF0000"/>
                </a:solidFill>
              </a:rPr>
              <a:t>IDF = log</a:t>
            </a:r>
            <a:r>
              <a:rPr lang="en-CA" sz="2800" baseline="-25000" dirty="0" smtClean="0">
                <a:solidFill>
                  <a:srgbClr val="FF0000"/>
                </a:solidFill>
              </a:rPr>
              <a:t>2</a:t>
            </a:r>
            <a:r>
              <a:rPr lang="en-CA" sz="2800" dirty="0" smtClean="0">
                <a:solidFill>
                  <a:srgbClr val="FF0000"/>
                </a:solidFill>
              </a:rPr>
              <a:t> (100 / 25) = 2</a:t>
            </a:r>
          </a:p>
          <a:p>
            <a:pPr>
              <a:lnSpc>
                <a:spcPct val="90000"/>
              </a:lnSpc>
              <a:buFont typeface="Wingdings" pitchFamily="2" charset="2"/>
              <a:buNone/>
            </a:pPr>
            <a:endParaRPr lang="en-CA" sz="2400" dirty="0" smtClean="0">
              <a:solidFill>
                <a:srgbClr val="FF0000"/>
              </a:solidFill>
            </a:endParaRPr>
          </a:p>
          <a:p>
            <a:pPr>
              <a:lnSpc>
                <a:spcPct val="90000"/>
              </a:lnSpc>
            </a:pPr>
            <a:r>
              <a:rPr lang="en-CA" sz="3200" dirty="0" smtClean="0">
                <a:solidFill>
                  <a:srgbClr val="FF0000"/>
                </a:solidFill>
              </a:rPr>
              <a:t>TF-IDF of </a:t>
            </a:r>
            <a:r>
              <a:rPr lang="en-CA" sz="3200" i="1" dirty="0" smtClean="0">
                <a:solidFill>
                  <a:srgbClr val="FF0000"/>
                </a:solidFill>
              </a:rPr>
              <a:t>Mbm Engg. College</a:t>
            </a:r>
            <a:r>
              <a:rPr lang="en-CA" sz="3200" dirty="0" smtClean="0">
                <a:solidFill>
                  <a:srgbClr val="FF0000"/>
                </a:solidFill>
              </a:rPr>
              <a:t> in #1= 8 * 2=16High!</a:t>
            </a:r>
          </a:p>
          <a:p>
            <a:pPr>
              <a:lnSpc>
                <a:spcPct val="90000"/>
              </a:lnSpc>
            </a:pPr>
            <a:endParaRPr lang="en-CA" sz="2800" dirty="0" smtClean="0">
              <a:solidFill>
                <a:srgbClr val="FF0000"/>
              </a:solidFill>
            </a:endParaRPr>
          </a:p>
          <a:p>
            <a:pPr>
              <a:lnSpc>
                <a:spcPct val="90000"/>
              </a:lnSpc>
            </a:pPr>
            <a:r>
              <a:rPr lang="en-CA" sz="2000" dirty="0" smtClean="0">
                <a:solidFill>
                  <a:srgbClr val="FF0000"/>
                </a:solidFill>
              </a:rPr>
              <a:t>TF-IDF of </a:t>
            </a:r>
            <a:r>
              <a:rPr lang="en-CA" sz="2000" i="1" dirty="0" smtClean="0">
                <a:solidFill>
                  <a:srgbClr val="FF0000"/>
                </a:solidFill>
              </a:rPr>
              <a:t>Mbm Engg. College </a:t>
            </a:r>
            <a:r>
              <a:rPr lang="en-CA" sz="2000" dirty="0" smtClean="0">
                <a:solidFill>
                  <a:srgbClr val="FF0000"/>
                </a:solidFill>
              </a:rPr>
              <a:t>in #2, 17, 19, 76 = 4 * 2 = 8	Not so high</a:t>
            </a:r>
          </a:p>
          <a:p>
            <a:pPr>
              <a:lnSpc>
                <a:spcPct val="90000"/>
              </a:lnSpc>
            </a:pPr>
            <a:endParaRPr lang="en-CA" dirty="0" smtClean="0">
              <a:solidFill>
                <a:srgbClr val="FF0000"/>
              </a:solidFill>
            </a:endParaRPr>
          </a:p>
          <a:p>
            <a:pPr>
              <a:lnSpc>
                <a:spcPct val="90000"/>
              </a:lnSpc>
            </a:pPr>
            <a:r>
              <a:rPr lang="en-CA" dirty="0" smtClean="0">
                <a:solidFill>
                  <a:srgbClr val="FF0000"/>
                </a:solidFill>
              </a:rPr>
              <a:t>TF-IDF of </a:t>
            </a:r>
            <a:r>
              <a:rPr lang="en-CA" i="1" dirty="0" smtClean="0">
                <a:solidFill>
                  <a:srgbClr val="FF0000"/>
                </a:solidFill>
              </a:rPr>
              <a:t>Mbm Engg. College </a:t>
            </a:r>
            <a:r>
              <a:rPr lang="en-CA" dirty="0" smtClean="0">
                <a:solidFill>
                  <a:srgbClr val="FF0000"/>
                </a:solidFill>
              </a:rPr>
              <a:t>in 20 others = 1 * 2 = 2		Small</a:t>
            </a:r>
          </a:p>
          <a:p>
            <a:pPr>
              <a:lnSpc>
                <a:spcPct val="90000"/>
              </a:lnSpc>
            </a:pPr>
            <a:endParaRPr lang="en-CA" sz="1400" dirty="0" smtClean="0">
              <a:solidFill>
                <a:srgbClr val="FF0000"/>
              </a:solidFill>
            </a:endParaRPr>
          </a:p>
          <a:p>
            <a:pPr>
              <a:lnSpc>
                <a:spcPct val="90000"/>
              </a:lnSpc>
            </a:pPr>
            <a:r>
              <a:rPr lang="en-CA" sz="1600" dirty="0" smtClean="0">
                <a:solidFill>
                  <a:srgbClr val="FF0000"/>
                </a:solidFill>
              </a:rPr>
              <a:t>TF-IDF of </a:t>
            </a:r>
            <a:r>
              <a:rPr lang="en-CA" sz="1600" i="1" dirty="0" smtClean="0">
                <a:solidFill>
                  <a:srgbClr val="FF0000"/>
                </a:solidFill>
              </a:rPr>
              <a:t>Mbm Engg. College</a:t>
            </a:r>
            <a:r>
              <a:rPr lang="en-CA" sz="1600" dirty="0" smtClean="0">
                <a:solidFill>
                  <a:srgbClr val="FF0000"/>
                </a:solidFill>
              </a:rPr>
              <a:t> in all the rest = 0 * 2 = 0			Irrelevant</a:t>
            </a:r>
            <a:endParaRPr lang="en-US" sz="1600" dirty="0" smtClean="0">
              <a:solidFill>
                <a:srgbClr val="FF0000"/>
              </a:solidFill>
            </a:endParaRPr>
          </a:p>
          <a:p>
            <a:endParaRPr lang="en-US" sz="2400" dirty="0">
              <a:solidFill>
                <a:srgbClr val="FF0000"/>
              </a:solidFill>
            </a:endParaRPr>
          </a:p>
        </p:txBody>
      </p:sp>
      <p:sp>
        <p:nvSpPr>
          <p:cNvPr id="4" name="Rectangle 3"/>
          <p:cNvSpPr/>
          <p:nvPr/>
        </p:nvSpPr>
        <p:spPr>
          <a:xfrm>
            <a:off x="914400" y="304800"/>
            <a:ext cx="266810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359265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1143000" y="1143000"/>
            <a:ext cx="7696200" cy="5509200"/>
          </a:xfrm>
          <a:prstGeom prst="rect">
            <a:avLst/>
          </a:prstGeom>
          <a:noFill/>
        </p:spPr>
        <p:txBody>
          <a:bodyPr wrap="square" rtlCol="0">
            <a:spAutoFit/>
          </a:bodyPr>
          <a:lstStyle/>
          <a:p>
            <a:pPr algn="just"/>
            <a:endParaRPr lang="en-US" sz="3200" dirty="0" smtClean="0">
              <a:solidFill>
                <a:srgbClr val="FF0000"/>
              </a:solidFill>
            </a:endParaRPr>
          </a:p>
          <a:p>
            <a:pPr algn="just"/>
            <a:r>
              <a:rPr lang="en-US" sz="3200" dirty="0" smtClean="0">
                <a:solidFill>
                  <a:srgbClr val="FF0000"/>
                </a:solidFill>
              </a:rPr>
              <a:t>Search engine plays important role in</a:t>
            </a:r>
            <a:br>
              <a:rPr lang="en-US" sz="3200" dirty="0" smtClean="0">
                <a:solidFill>
                  <a:srgbClr val="FF0000"/>
                </a:solidFill>
              </a:rPr>
            </a:br>
            <a:r>
              <a:rPr lang="en-US" sz="3200" dirty="0" smtClean="0">
                <a:solidFill>
                  <a:srgbClr val="FF0000"/>
                </a:solidFill>
              </a:rPr>
              <a:t>accessing the content over the internet, it</a:t>
            </a:r>
            <a:br>
              <a:rPr lang="en-US" sz="3200" dirty="0" smtClean="0">
                <a:solidFill>
                  <a:srgbClr val="FF0000"/>
                </a:solidFill>
              </a:rPr>
            </a:br>
            <a:r>
              <a:rPr lang="en-US" sz="3200" dirty="0" smtClean="0">
                <a:solidFill>
                  <a:srgbClr val="FF0000"/>
                </a:solidFill>
              </a:rPr>
              <a:t>fetches the pages requested by the user</a:t>
            </a:r>
          </a:p>
          <a:p>
            <a:pPr algn="just"/>
            <a:endParaRPr lang="en-US" sz="3200" dirty="0" smtClean="0">
              <a:solidFill>
                <a:srgbClr val="FF0000"/>
              </a:solidFill>
            </a:endParaRPr>
          </a:p>
          <a:p>
            <a:pPr algn="just"/>
            <a:r>
              <a:rPr lang="en-US" sz="3200" dirty="0" smtClean="0">
                <a:solidFill>
                  <a:srgbClr val="FF0000"/>
                </a:solidFill>
              </a:rPr>
              <a:t>It made the internet and accessing the </a:t>
            </a:r>
          </a:p>
          <a:p>
            <a:pPr algn="just"/>
            <a:r>
              <a:rPr lang="en-US" sz="3200" dirty="0" smtClean="0">
                <a:solidFill>
                  <a:srgbClr val="FF0000"/>
                </a:solidFill>
              </a:rPr>
              <a:t>information just a click away. </a:t>
            </a:r>
          </a:p>
          <a:p>
            <a:pPr algn="just"/>
            <a:endParaRPr lang="en-US" sz="3200" dirty="0" smtClean="0">
              <a:solidFill>
                <a:srgbClr val="FF0000"/>
              </a:solidFill>
            </a:endParaRPr>
          </a:p>
          <a:p>
            <a:pPr algn="just"/>
            <a:r>
              <a:rPr lang="en-US" sz="3200" dirty="0" smtClean="0">
                <a:solidFill>
                  <a:srgbClr val="FF0000"/>
                </a:solidFill>
              </a:rPr>
              <a:t>The need for better search engines only increases</a:t>
            </a:r>
          </a:p>
          <a:p>
            <a:pPr algn="just"/>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752600"/>
            <a:ext cx="9733819" cy="4462760"/>
          </a:xfrm>
          <a:prstGeom prst="rect">
            <a:avLst/>
          </a:prstGeom>
          <a:noFill/>
        </p:spPr>
        <p:txBody>
          <a:bodyPr wrap="square" rtlCol="0">
            <a:spAutoFit/>
          </a:bodyPr>
          <a:lstStyle/>
          <a:p>
            <a:pPr marL="457200" lvl="0" indent="-457200"/>
            <a:r>
              <a:rPr lang="en-US" sz="3200" dirty="0" smtClean="0">
                <a:solidFill>
                  <a:srgbClr val="FF0000"/>
                </a:solidFill>
                <a:latin typeface="Times New Roman" pitchFamily="18" charset="0"/>
                <a:cs typeface="Times New Roman" pitchFamily="18" charset="0"/>
              </a:rPr>
              <a:t>Web Links</a:t>
            </a:r>
          </a:p>
          <a:p>
            <a:pPr marL="457200" lvl="0" indent="-457200">
              <a:buFont typeface="+mj-lt"/>
              <a:buAutoNum type="alphaLcPeriod"/>
            </a:pPr>
            <a:r>
              <a:rPr lang="en-US" sz="2200" dirty="0" smtClean="0">
                <a:solidFill>
                  <a:srgbClr val="FF0000"/>
                </a:solidFill>
                <a:latin typeface="Times New Roman" pitchFamily="18" charset="0"/>
                <a:cs typeface="Times New Roman" pitchFamily="18" charset="0"/>
              </a:rPr>
              <a:t>Wikipedia</a:t>
            </a:r>
            <a:r>
              <a:rPr lang="en-US" sz="2200" dirty="0" smtClean="0">
                <a:solidFill>
                  <a:srgbClr val="FF0000"/>
                </a:solidFill>
                <a:latin typeface="Times New Roman" pitchFamily="18" charset="0"/>
                <a:cs typeface="Times New Roman" pitchFamily="18" charset="0"/>
              </a:rPr>
              <a:t>.                                                 Till </a:t>
            </a:r>
            <a:r>
              <a:rPr lang="en-US" sz="2200" dirty="0" smtClean="0">
                <a:solidFill>
                  <a:srgbClr val="FF0000"/>
                </a:solidFill>
                <a:latin typeface="Times New Roman" pitchFamily="18" charset="0"/>
                <a:cs typeface="Times New Roman" pitchFamily="18" charset="0"/>
              </a:rPr>
              <a:t>seminar</a:t>
            </a:r>
            <a:endParaRPr lang="en-US" sz="2200" dirty="0" smtClean="0">
              <a:solidFill>
                <a:srgbClr val="FF0000"/>
              </a:solidFill>
              <a:latin typeface="Times New Roman" pitchFamily="18" charset="0"/>
              <a:cs typeface="Times New Roman" pitchFamily="18" charset="0"/>
            </a:endParaRPr>
          </a:p>
          <a:p>
            <a:pPr marL="457200" lvl="0" indent="-457200">
              <a:buFont typeface="+mj-lt"/>
              <a:buAutoNum type="alphaLcPeriod"/>
            </a:pPr>
            <a:r>
              <a:rPr lang="en-US" sz="2200" dirty="0" smtClean="0">
                <a:solidFill>
                  <a:srgbClr val="FF0000"/>
                </a:solidFill>
                <a:latin typeface="Times New Roman" pitchFamily="18" charset="0"/>
                <a:cs typeface="Times New Roman" pitchFamily="18" charset="0"/>
                <a:hlinkClick r:id="rId2"/>
              </a:rPr>
              <a:t>www.telezent.com</a:t>
            </a:r>
            <a:r>
              <a:rPr lang="en-US" sz="2200" dirty="0" smtClean="0">
                <a:solidFill>
                  <a:srgbClr val="FF0000"/>
                </a:solidFill>
                <a:latin typeface="Times New Roman" pitchFamily="18" charset="0"/>
                <a:cs typeface="Times New Roman" pitchFamily="18" charset="0"/>
              </a:rPr>
              <a:t>                                      1-may-2011</a:t>
            </a:r>
          </a:p>
          <a:p>
            <a:pPr marL="457200" lvl="0" indent="-457200">
              <a:buFont typeface="+mj-lt"/>
              <a:buAutoNum type="alphaLcPeriod"/>
            </a:pPr>
            <a:r>
              <a:rPr lang="en-US" sz="2200" dirty="0" smtClean="0">
                <a:solidFill>
                  <a:srgbClr val="FF0000"/>
                </a:solidFill>
                <a:latin typeface="Times New Roman" pitchFamily="18" charset="0"/>
                <a:cs typeface="Times New Roman" pitchFamily="18" charset="0"/>
                <a:hlinkClick r:id="rId3"/>
              </a:rPr>
              <a:t>http://searchenginewatch.com/</a:t>
            </a:r>
            <a:r>
              <a:rPr lang="en-US" sz="2200" dirty="0" smtClean="0">
                <a:solidFill>
                  <a:srgbClr val="FF0000"/>
                </a:solidFill>
                <a:latin typeface="Times New Roman" pitchFamily="18" charset="0"/>
                <a:cs typeface="Times New Roman" pitchFamily="18" charset="0"/>
              </a:rPr>
              <a:t>                        24-april-2011</a:t>
            </a:r>
          </a:p>
          <a:p>
            <a:pPr marL="457200" lvl="0" indent="-457200">
              <a:buFont typeface="+mj-lt"/>
              <a:buAutoNum type="alphaLcPeriod"/>
            </a:pPr>
            <a:r>
              <a:rPr lang="en-US" sz="2200" dirty="0" smtClean="0">
                <a:solidFill>
                  <a:srgbClr val="FF0000"/>
                </a:solidFill>
                <a:latin typeface="Times New Roman" pitchFamily="18" charset="0"/>
                <a:cs typeface="Times New Roman" pitchFamily="18" charset="0"/>
                <a:hlinkClick r:id="rId4"/>
              </a:rPr>
              <a:t>http://homeforprofits.com/search-engines/working-of-a-search-engine/</a:t>
            </a:r>
            <a:r>
              <a:rPr lang="en-US" sz="2200" dirty="0" smtClean="0">
                <a:solidFill>
                  <a:srgbClr val="FF0000"/>
                </a:solidFill>
                <a:latin typeface="Times New Roman" pitchFamily="18" charset="0"/>
                <a:cs typeface="Times New Roman" pitchFamily="18" charset="0"/>
              </a:rPr>
              <a:t> </a:t>
            </a:r>
          </a:p>
          <a:p>
            <a:pPr marL="457200" indent="-457200"/>
            <a:r>
              <a:rPr lang="en-US" sz="2200" dirty="0" smtClean="0">
                <a:solidFill>
                  <a:srgbClr val="FF0000"/>
                </a:solidFill>
                <a:latin typeface="Times New Roman" pitchFamily="18" charset="0"/>
                <a:cs typeface="Times New Roman" pitchFamily="18" charset="0"/>
              </a:rPr>
              <a:t>15-april-2011</a:t>
            </a:r>
          </a:p>
          <a:p>
            <a:pPr marL="457200" lvl="0" indent="-457200">
              <a:buFont typeface="+mj-lt"/>
              <a:buAutoNum type="alphaLcPeriod"/>
            </a:pPr>
            <a:r>
              <a:rPr lang="en-US" sz="2200" dirty="0" smtClean="0">
                <a:solidFill>
                  <a:srgbClr val="FF0000"/>
                </a:solidFill>
                <a:latin typeface="Times New Roman" pitchFamily="18" charset="0"/>
                <a:cs typeface="Times New Roman" pitchFamily="18" charset="0"/>
                <a:hlinkClick r:id="rId5"/>
              </a:rPr>
              <a:t>http://computer.howstuffworks.com/internet/basics/</a:t>
            </a:r>
            <a:r>
              <a:rPr lang="en-US" sz="2200" dirty="0" smtClean="0">
                <a:solidFill>
                  <a:srgbClr val="FF0000"/>
                </a:solidFill>
                <a:latin typeface="Times New Roman" pitchFamily="18" charset="0"/>
                <a:cs typeface="Times New Roman" pitchFamily="18" charset="0"/>
              </a:rPr>
              <a:t>        15-april-2011</a:t>
            </a:r>
          </a:p>
          <a:p>
            <a:endParaRPr lang="en-US" sz="2200" dirty="0" smtClean="0">
              <a:solidFill>
                <a:srgbClr val="FF0000"/>
              </a:solidFill>
              <a:latin typeface="Times New Roman" pitchFamily="18" charset="0"/>
              <a:cs typeface="Times New Roman" pitchFamily="18" charset="0"/>
            </a:endParaRPr>
          </a:p>
          <a:p>
            <a:r>
              <a:rPr lang="en-US" sz="3200" dirty="0" smtClean="0">
                <a:solidFill>
                  <a:srgbClr val="FF0000"/>
                </a:solidFill>
                <a:latin typeface="Times New Roman" pitchFamily="18" charset="0"/>
                <a:cs typeface="Times New Roman" pitchFamily="18" charset="0"/>
              </a:rPr>
              <a:t>Books</a:t>
            </a:r>
            <a:endParaRPr lang="en-US" sz="3200" dirty="0" smtClean="0">
              <a:solidFill>
                <a:srgbClr val="FF0000"/>
              </a:solidFill>
              <a:latin typeface="Times New Roman" pitchFamily="18" charset="0"/>
              <a:cs typeface="Times New Roman" pitchFamily="18" charset="0"/>
            </a:endParaRPr>
          </a:p>
          <a:p>
            <a:r>
              <a:rPr lang="en-US" sz="2200" dirty="0" smtClean="0">
                <a:solidFill>
                  <a:srgbClr val="FF0000"/>
                </a:solidFill>
                <a:latin typeface="Times New Roman" pitchFamily="18" charset="0"/>
                <a:cs typeface="Times New Roman" pitchFamily="18" charset="0"/>
              </a:rPr>
              <a:t>Computer Networking Top down Approach by  Kurose and Ross</a:t>
            </a:r>
            <a:r>
              <a:rPr lang="en-US" sz="2200" dirty="0" smtClean="0">
                <a:solidFill>
                  <a:srgbClr val="FF0000"/>
                </a:solidFill>
                <a:latin typeface="Times New Roman" pitchFamily="18" charset="0"/>
                <a:cs typeface="Times New Roman" pitchFamily="18" charset="0"/>
              </a:rPr>
              <a:t>. 3 edition</a:t>
            </a:r>
            <a:endParaRPr lang="en-US" sz="2200" dirty="0" smtClean="0">
              <a:solidFill>
                <a:srgbClr val="FF0000"/>
              </a:solidFill>
              <a:latin typeface="Times New Roman" pitchFamily="18" charset="0"/>
              <a:cs typeface="Times New Roman" pitchFamily="18" charset="0"/>
            </a:endParaRPr>
          </a:p>
          <a:p>
            <a:endParaRPr lang="en-US" sz="2200" b="1" dirty="0" smtClean="0">
              <a:solidFill>
                <a:srgbClr val="FF0000"/>
              </a:solidFill>
              <a:latin typeface="Times New Roman" pitchFamily="18" charset="0"/>
              <a:cs typeface="Times New Roman" pitchFamily="18" charset="0"/>
            </a:endParaRPr>
          </a:p>
          <a:p>
            <a:endParaRPr lang="en-US" sz="2200" dirty="0">
              <a:solidFill>
                <a:srgbClr val="FF0000"/>
              </a:solidFill>
              <a:latin typeface="Times New Roman" pitchFamily="18" charset="0"/>
              <a:cs typeface="Times New Roman" pitchFamily="18" charset="0"/>
            </a:endParaRPr>
          </a:p>
        </p:txBody>
      </p:sp>
      <p:sp>
        <p:nvSpPr>
          <p:cNvPr id="3" name="Rectangle 2"/>
          <p:cNvSpPr/>
          <p:nvPr/>
        </p:nvSpPr>
        <p:spPr>
          <a:xfrm>
            <a:off x="990600" y="457200"/>
            <a:ext cx="340381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cs typeface="Times New Roman" pitchFamily="18" charset="0"/>
              </a:rPr>
              <a:t>References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0" y="4495800"/>
            <a:ext cx="3581400"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a:t>
            </a:r>
          </a:p>
          <a:p>
            <a:pPr algn="ct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You!</a:t>
            </a:r>
            <a:endParaRPr lang="en-US" sz="6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6934200" cy="4524315"/>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What </a:t>
            </a:r>
            <a:r>
              <a:rPr lang="en-US" sz="2400" dirty="0" smtClean="0">
                <a:solidFill>
                  <a:srgbClr val="FF0000"/>
                </a:solidFill>
              </a:rPr>
              <a:t>is Search?</a:t>
            </a:r>
          </a:p>
          <a:p>
            <a:endParaRPr lang="en-US" sz="2400" dirty="0" smtClean="0">
              <a:solidFill>
                <a:srgbClr val="FF0000"/>
              </a:solidFill>
            </a:endParaRPr>
          </a:p>
          <a:p>
            <a:r>
              <a:rPr lang="en-US" sz="2400" dirty="0" smtClean="0">
                <a:solidFill>
                  <a:srgbClr val="FF0000"/>
                </a:solidFill>
              </a:rPr>
              <a:t>What does it means by Search Engine</a:t>
            </a:r>
            <a:r>
              <a:rPr lang="en-US" sz="2400" dirty="0" smtClean="0">
                <a:solidFill>
                  <a:srgbClr val="FF0000"/>
                </a:solidFill>
              </a:rPr>
              <a:t>?</a:t>
            </a:r>
          </a:p>
          <a:p>
            <a:endParaRPr lang="en-US" sz="2400" dirty="0" smtClean="0">
              <a:solidFill>
                <a:srgbClr val="FF0000"/>
              </a:solidFill>
            </a:endParaRPr>
          </a:p>
          <a:p>
            <a:r>
              <a:rPr lang="en-US" sz="2400" dirty="0" smtClean="0">
                <a:solidFill>
                  <a:srgbClr val="FF0000"/>
                </a:solidFill>
              </a:rPr>
              <a:t>Search Engine Basics</a:t>
            </a:r>
          </a:p>
          <a:p>
            <a:endParaRPr lang="en-US" sz="2400" dirty="0" smtClean="0">
              <a:solidFill>
                <a:srgbClr val="FF0000"/>
              </a:solidFill>
            </a:endParaRPr>
          </a:p>
          <a:p>
            <a:r>
              <a:rPr lang="en-US" sz="2400" dirty="0" smtClean="0">
                <a:solidFill>
                  <a:srgbClr val="FF0000"/>
                </a:solidFill>
              </a:rPr>
              <a:t>How Search Engine Works?</a:t>
            </a:r>
          </a:p>
          <a:p>
            <a:endParaRPr lang="en-US" sz="2400" dirty="0" smtClean="0">
              <a:solidFill>
                <a:srgbClr val="FF0000"/>
              </a:solidFill>
            </a:endParaRPr>
          </a:p>
          <a:p>
            <a:r>
              <a:rPr lang="en-US" sz="2400" dirty="0" smtClean="0">
                <a:solidFill>
                  <a:srgbClr val="FF0000"/>
                </a:solidFill>
              </a:rPr>
              <a:t>Conclusions</a:t>
            </a:r>
          </a:p>
          <a:p>
            <a:endParaRPr lang="en-US" sz="2400" dirty="0" smtClean="0">
              <a:solidFill>
                <a:srgbClr val="FF0000"/>
              </a:solidFill>
            </a:endParaRPr>
          </a:p>
          <a:p>
            <a:r>
              <a:rPr lang="en-US" sz="2400" dirty="0" smtClean="0">
                <a:solidFill>
                  <a:srgbClr val="FF0000"/>
                </a:solidFill>
              </a:rPr>
              <a:t>References</a:t>
            </a:r>
            <a:endParaRPr lang="en-US" sz="2400" dirty="0">
              <a:solidFill>
                <a:srgbClr val="FF0000"/>
              </a:solidFill>
            </a:endParaRPr>
          </a:p>
        </p:txBody>
      </p:sp>
      <p:sp>
        <p:nvSpPr>
          <p:cNvPr id="3" name="Rectangle 2"/>
          <p:cNvSpPr/>
          <p:nvPr/>
        </p:nvSpPr>
        <p:spPr>
          <a:xfrm>
            <a:off x="762000" y="0"/>
            <a:ext cx="298299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Overview</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519833"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Search and Search Engine?</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609600" y="1143000"/>
            <a:ext cx="8001000" cy="5632311"/>
          </a:xfrm>
          <a:prstGeom prst="rect">
            <a:avLst/>
          </a:prstGeom>
          <a:noFill/>
        </p:spPr>
        <p:txBody>
          <a:bodyPr wrap="square" rtlCol="0">
            <a:spAutoFit/>
          </a:bodyPr>
          <a:lstStyle/>
          <a:p>
            <a:r>
              <a:rPr lang="en-US" sz="2400" dirty="0" smtClean="0">
                <a:solidFill>
                  <a:srgbClr val="FF0000"/>
                </a:solidFill>
              </a:rPr>
              <a:t>Search basically means find some thing.</a:t>
            </a:r>
          </a:p>
          <a:p>
            <a:r>
              <a:rPr lang="en-US" sz="2400" dirty="0" smtClean="0">
                <a:solidFill>
                  <a:srgbClr val="FF0000"/>
                </a:solidFill>
              </a:rPr>
              <a:t>Example: when we are trying to find some word in a dictionary we are actually searching for that particular word in the dictionary.</a:t>
            </a:r>
          </a:p>
          <a:p>
            <a:endParaRPr lang="en-US" sz="2400" dirty="0" smtClean="0">
              <a:solidFill>
                <a:srgbClr val="FF0000"/>
              </a:solidFill>
            </a:endParaRPr>
          </a:p>
          <a:p>
            <a:r>
              <a:rPr lang="en-US" sz="2400" dirty="0" smtClean="0">
                <a:solidFill>
                  <a:srgbClr val="FF0000"/>
                </a:solidFill>
              </a:rPr>
              <a:t>The one who performs this searching function is known as Search Engine. On this particular case Search Engine is Human.</a:t>
            </a:r>
          </a:p>
          <a:p>
            <a:endParaRPr lang="en-US" sz="2400" dirty="0" smtClean="0">
              <a:solidFill>
                <a:srgbClr val="FF0000"/>
              </a:solidFill>
            </a:endParaRPr>
          </a:p>
          <a:p>
            <a:r>
              <a:rPr lang="en-US" sz="2400" dirty="0" smtClean="0">
                <a:solidFill>
                  <a:srgbClr val="FF0000"/>
                </a:solidFill>
              </a:rPr>
              <a:t>When we talk about System terminology the machine (Program) which Perform this searching operation is called Search Engine. </a:t>
            </a:r>
          </a:p>
          <a:p>
            <a:endParaRPr lang="en-US" sz="2400" dirty="0" smtClean="0">
              <a:solidFill>
                <a:srgbClr val="FF0000"/>
              </a:solidFill>
            </a:endParaRPr>
          </a:p>
          <a:p>
            <a:r>
              <a:rPr lang="en-US" sz="2400" dirty="0" smtClean="0">
                <a:solidFill>
                  <a:srgbClr val="FF0000"/>
                </a:solidFill>
              </a:rPr>
              <a:t>The two basic type of Search Engines are..</a:t>
            </a:r>
          </a:p>
          <a:p>
            <a:pPr marL="457200" indent="-457200">
              <a:buFont typeface="+mj-lt"/>
              <a:buAutoNum type="alphaLcParenR"/>
            </a:pPr>
            <a:r>
              <a:rPr lang="en-US" sz="2400" dirty="0" smtClean="0">
                <a:solidFill>
                  <a:srgbClr val="FF0000"/>
                </a:solidFill>
              </a:rPr>
              <a:t>Database search Engine</a:t>
            </a:r>
          </a:p>
          <a:p>
            <a:pPr marL="457200" indent="-457200">
              <a:buFont typeface="+mj-lt"/>
              <a:buAutoNum type="alphaLcParenR"/>
            </a:pPr>
            <a:r>
              <a:rPr lang="en-US" sz="2400" dirty="0" smtClean="0">
                <a:solidFill>
                  <a:srgbClr val="FF0000"/>
                </a:solidFill>
              </a:rPr>
              <a:t>Web Search Engine</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5760359"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Database Search Engine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762000" y="1143000"/>
            <a:ext cx="8077200" cy="6432530"/>
          </a:xfrm>
          <a:prstGeom prst="rect">
            <a:avLst/>
          </a:prstGeom>
          <a:noFill/>
        </p:spPr>
        <p:txBody>
          <a:bodyPr wrap="square" rtlCol="0">
            <a:spAutoFit/>
          </a:bodyPr>
          <a:lstStyle/>
          <a:p>
            <a:pPr algn="just"/>
            <a:r>
              <a:rPr lang="en-US" sz="2800" dirty="0" smtClean="0">
                <a:solidFill>
                  <a:srgbClr val="FF0000"/>
                </a:solidFill>
              </a:rPr>
              <a:t>Database search engine perform the search process by Pattern Matching when the user gives a particular query.</a:t>
            </a:r>
          </a:p>
          <a:p>
            <a:pPr algn="just"/>
            <a:endParaRPr lang="en-US" sz="2800" dirty="0" smtClean="0">
              <a:solidFill>
                <a:srgbClr val="FF0000"/>
              </a:solidFill>
            </a:endParaRPr>
          </a:p>
          <a:p>
            <a:pPr algn="just"/>
            <a:r>
              <a:rPr lang="en-US" sz="2800" dirty="0" smtClean="0">
                <a:solidFill>
                  <a:srgbClr val="FF0000"/>
                </a:solidFill>
              </a:rPr>
              <a:t>Example:-</a:t>
            </a:r>
          </a:p>
          <a:p>
            <a:pPr algn="just"/>
            <a:endParaRPr lang="en-US" sz="2800" dirty="0" smtClean="0">
              <a:solidFill>
                <a:srgbClr val="FF0000"/>
              </a:solidFill>
            </a:endParaRPr>
          </a:p>
          <a:p>
            <a:pPr algn="just"/>
            <a:r>
              <a:rPr lang="en-US" sz="2800" dirty="0" smtClean="0">
                <a:solidFill>
                  <a:srgbClr val="FF0000"/>
                </a:solidFill>
              </a:rPr>
              <a:t>Query  SELECT </a:t>
            </a:r>
            <a:r>
              <a:rPr lang="en-US" sz="2800" dirty="0" smtClean="0">
                <a:solidFill>
                  <a:srgbClr val="FF0000"/>
                </a:solidFill>
              </a:rPr>
              <a:t>name,class,roll_no </a:t>
            </a:r>
            <a:r>
              <a:rPr lang="en-US" sz="2800" dirty="0" smtClean="0">
                <a:solidFill>
                  <a:srgbClr val="FF0000"/>
                </a:solidFill>
              </a:rPr>
              <a:t>FROM student WHERE roll_no &gt; 100;</a:t>
            </a:r>
          </a:p>
          <a:p>
            <a:pPr algn="just"/>
            <a:endParaRPr lang="en-US" sz="2800" dirty="0" smtClean="0">
              <a:solidFill>
                <a:srgbClr val="FF0000"/>
              </a:solidFill>
            </a:endParaRPr>
          </a:p>
          <a:p>
            <a:pPr algn="just"/>
            <a:r>
              <a:rPr lang="en-US" sz="2800" dirty="0" smtClean="0">
                <a:solidFill>
                  <a:srgbClr val="FF0000"/>
                </a:solidFill>
              </a:rPr>
              <a:t>When we give above query to Database search Engine it perform the pattern matching with the algorithm that selects name class roll_no form table student that satisfy condition roll_no &gt;100</a:t>
            </a:r>
          </a:p>
          <a:p>
            <a:pPr algn="just"/>
            <a:endParaRPr lang="en-US" sz="2400" dirty="0" smtClean="0">
              <a:solidFill>
                <a:srgbClr val="FF0000"/>
              </a:solidFill>
            </a:endParaRPr>
          </a:p>
          <a:p>
            <a:pPr algn="just"/>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56661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 Search Engine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609600" y="1143000"/>
            <a:ext cx="8229600" cy="5262979"/>
          </a:xfrm>
          <a:prstGeom prst="rect">
            <a:avLst/>
          </a:prstGeom>
          <a:noFill/>
        </p:spPr>
        <p:txBody>
          <a:bodyPr wrap="square" rtlCol="0">
            <a:spAutoFit/>
          </a:bodyPr>
          <a:lstStyle/>
          <a:p>
            <a:pPr algn="just"/>
            <a:r>
              <a:rPr lang="en-US" sz="2400" dirty="0" smtClean="0">
                <a:solidFill>
                  <a:srgbClr val="FF0000"/>
                </a:solidFill>
              </a:rPr>
              <a:t>A software program that helps users find information stored on a personal computer, or a network of computers, such as the Internet. A user enters search terms and the search engine retrieves a list of World Wide Web sites, personal computer files, or documents.</a:t>
            </a:r>
          </a:p>
          <a:p>
            <a:endParaRPr lang="en-US" sz="3200" dirty="0" smtClean="0">
              <a:solidFill>
                <a:srgbClr val="FF0000"/>
              </a:solidFill>
            </a:endParaRPr>
          </a:p>
          <a:p>
            <a:r>
              <a:rPr lang="en-US" sz="3200" dirty="0" smtClean="0">
                <a:solidFill>
                  <a:srgbClr val="FF0000"/>
                </a:solidFill>
              </a:rPr>
              <a:t>Types of Web Search Engine</a:t>
            </a:r>
          </a:p>
          <a:p>
            <a:endParaRPr lang="en-US" sz="3200" dirty="0" smtClean="0">
              <a:solidFill>
                <a:srgbClr val="FF0000"/>
              </a:solidFill>
            </a:endParaRPr>
          </a:p>
          <a:p>
            <a:pPr marL="457200" indent="-457200">
              <a:buFont typeface="+mj-lt"/>
              <a:buAutoNum type="alphaLcPeriod"/>
            </a:pPr>
            <a:r>
              <a:rPr lang="en-US" sz="2400" dirty="0" smtClean="0">
                <a:solidFill>
                  <a:srgbClr val="FF0000"/>
                </a:solidFill>
              </a:rPr>
              <a:t>Crawler Based Search Engine</a:t>
            </a:r>
          </a:p>
          <a:p>
            <a:pPr marL="457200" indent="-457200">
              <a:buFont typeface="+mj-lt"/>
              <a:buAutoNum type="alphaLcPeriod"/>
            </a:pPr>
            <a:endParaRPr lang="en-US" sz="2400" dirty="0" smtClean="0">
              <a:solidFill>
                <a:srgbClr val="FF0000"/>
              </a:solidFill>
            </a:endParaRPr>
          </a:p>
          <a:p>
            <a:pPr marL="457200" indent="-457200">
              <a:buFont typeface="+mj-lt"/>
              <a:buAutoNum type="alphaLcPeriod"/>
            </a:pPr>
            <a:r>
              <a:rPr lang="en-US" sz="2400" dirty="0" smtClean="0">
                <a:solidFill>
                  <a:srgbClr val="FF0000"/>
                </a:solidFill>
              </a:rPr>
              <a:t>Human Powered Search Engine</a:t>
            </a:r>
          </a:p>
          <a:p>
            <a:pPr marL="457200" indent="-457200">
              <a:buFont typeface="+mj-lt"/>
              <a:buAutoNum type="alphaLcPeriod"/>
            </a:pPr>
            <a:endParaRPr lang="en-US" sz="2400" dirty="0" smtClean="0">
              <a:solidFill>
                <a:srgbClr val="FF0000"/>
              </a:solidFill>
            </a:endParaRPr>
          </a:p>
          <a:p>
            <a:pPr marL="457200" indent="-457200">
              <a:buFont typeface="+mj-lt"/>
              <a:buAutoNum type="alphaLcPeriod"/>
            </a:pPr>
            <a:r>
              <a:rPr lang="en-US" sz="2400" dirty="0" smtClean="0">
                <a:solidFill>
                  <a:srgbClr val="FF0000"/>
                </a:solidFill>
              </a:rPr>
              <a:t>Hybrid Search Engine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4038600" cy="646331"/>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Rectangle 3"/>
          <p:cNvSpPr/>
          <p:nvPr/>
        </p:nvSpPr>
        <p:spPr>
          <a:xfrm>
            <a:off x="914400" y="228600"/>
            <a:ext cx="3296480"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Visualization </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1219200" y="1600200"/>
            <a:ext cx="4495800" cy="369332"/>
          </a:xfrm>
          <a:prstGeom prst="rect">
            <a:avLst/>
          </a:prstGeom>
          <a:noFill/>
        </p:spPr>
        <p:txBody>
          <a:bodyPr wrap="square" rtlCol="0">
            <a:spAutoFit/>
          </a:bodyPr>
          <a:lstStyle/>
          <a:p>
            <a:r>
              <a:rPr lang="en-US" dirty="0" smtClean="0"/>
              <a:t> </a:t>
            </a:r>
            <a:endParaRPr lang="en-US" dirty="0"/>
          </a:p>
        </p:txBody>
      </p:sp>
      <p:pic>
        <p:nvPicPr>
          <p:cNvPr id="1027" name="Picture 3" descr="E:\PHOTOS\yahoo.jpg"/>
          <p:cNvPicPr>
            <a:picLocks noChangeAspect="1" noChangeArrowheads="1"/>
          </p:cNvPicPr>
          <p:nvPr/>
        </p:nvPicPr>
        <p:blipFill>
          <a:blip r:embed="rId2"/>
          <a:srcRect/>
          <a:stretch>
            <a:fillRect/>
          </a:stretch>
        </p:blipFill>
        <p:spPr bwMode="auto">
          <a:xfrm>
            <a:off x="152400" y="1000125"/>
            <a:ext cx="8486775" cy="58578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62117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Search Engine Basics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609600" y="1371600"/>
            <a:ext cx="8153400" cy="5509200"/>
          </a:xfrm>
          <a:prstGeom prst="rect">
            <a:avLst/>
          </a:prstGeom>
          <a:noFill/>
        </p:spPr>
        <p:txBody>
          <a:bodyPr wrap="square" rtlCol="0">
            <a:spAutoFit/>
          </a:bodyPr>
          <a:lstStyle/>
          <a:p>
            <a:pPr algn="just"/>
            <a:r>
              <a:rPr lang="en-US" sz="3600" b="1" dirty="0" smtClean="0">
                <a:solidFill>
                  <a:srgbClr val="FF0000"/>
                </a:solidFill>
              </a:rPr>
              <a:t>Meta Tag</a:t>
            </a:r>
            <a:r>
              <a:rPr lang="en-US" sz="3600" dirty="0" smtClean="0">
                <a:solidFill>
                  <a:srgbClr val="FF0000"/>
                </a:solidFill>
              </a:rPr>
              <a:t>:-</a:t>
            </a:r>
            <a:r>
              <a:rPr lang="en-US" sz="2800" dirty="0" smtClean="0">
                <a:solidFill>
                  <a:srgbClr val="FF0000"/>
                </a:solidFill>
              </a:rPr>
              <a:t>A special HTML tag that provides information about a Web page. they provide information such as who created the page, how often it is updated, what the page is about, and which keywords represent the page's content. </a:t>
            </a:r>
          </a:p>
          <a:p>
            <a:pPr algn="just"/>
            <a:endParaRPr lang="en-US" sz="2800" dirty="0" smtClean="0">
              <a:solidFill>
                <a:srgbClr val="FF0000"/>
              </a:solidFill>
            </a:endParaRPr>
          </a:p>
          <a:p>
            <a:pPr lvl="0" algn="just"/>
            <a:r>
              <a:rPr lang="en-US" sz="3600" b="1" dirty="0" smtClean="0">
                <a:solidFill>
                  <a:srgbClr val="FF0000"/>
                </a:solidFill>
              </a:rPr>
              <a:t>Spider (crawlers)</a:t>
            </a:r>
            <a:r>
              <a:rPr lang="en-US" sz="2800" b="1" dirty="0" smtClean="0">
                <a:solidFill>
                  <a:srgbClr val="FF0000"/>
                </a:solidFill>
              </a:rPr>
              <a:t>:- </a:t>
            </a:r>
            <a:r>
              <a:rPr lang="en-US" sz="2800" dirty="0" smtClean="0">
                <a:solidFill>
                  <a:srgbClr val="FF0000"/>
                </a:solidFill>
              </a:rPr>
              <a:t>A program that automatically fetches Web pages. Spiders are used to feed pages to search engines. It's called a spider because it </a:t>
            </a:r>
            <a:r>
              <a:rPr lang="en-US" sz="2800" i="1" dirty="0" smtClean="0">
                <a:solidFill>
                  <a:srgbClr val="FF0000"/>
                </a:solidFill>
              </a:rPr>
              <a:t>crawls</a:t>
            </a:r>
            <a:r>
              <a:rPr lang="en-US" sz="2800" dirty="0" smtClean="0">
                <a:solidFill>
                  <a:srgbClr val="FF0000"/>
                </a:solidFill>
              </a:rPr>
              <a:t> over the Web. Another term for these programs is WebCrawler. </a:t>
            </a:r>
          </a:p>
          <a:p>
            <a:pPr algn="just"/>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7399141" cy="83099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Search Engine Works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838200" y="1524000"/>
            <a:ext cx="7772400" cy="4401205"/>
          </a:xfrm>
          <a:prstGeom prst="rect">
            <a:avLst/>
          </a:prstGeom>
          <a:noFill/>
        </p:spPr>
        <p:txBody>
          <a:bodyPr wrap="square" rtlCol="0">
            <a:spAutoFit/>
          </a:bodyPr>
          <a:lstStyle/>
          <a:p>
            <a:r>
              <a:rPr lang="en-US" sz="2800" b="1" dirty="0" smtClean="0">
                <a:solidFill>
                  <a:srgbClr val="FF0000"/>
                </a:solidFill>
              </a:rPr>
              <a:t>The following steps are a part of the Google Search Framework:</a:t>
            </a:r>
            <a:endParaRPr lang="en-US" sz="2800" dirty="0" smtClean="0">
              <a:solidFill>
                <a:srgbClr val="FF0000"/>
              </a:solidFill>
            </a:endParaRPr>
          </a:p>
          <a:p>
            <a:pPr marL="514350" indent="-514350">
              <a:buAutoNum type="alphaLcPeriod"/>
            </a:pPr>
            <a:r>
              <a:rPr lang="en-US" sz="2800" b="1" dirty="0" smtClean="0">
                <a:solidFill>
                  <a:srgbClr val="FF0000"/>
                </a:solidFill>
              </a:rPr>
              <a:t>Crawling</a:t>
            </a:r>
          </a:p>
          <a:p>
            <a:pPr marL="514350" indent="-514350"/>
            <a:endParaRPr lang="en-US" sz="2800" dirty="0" smtClean="0">
              <a:solidFill>
                <a:srgbClr val="FF0000"/>
              </a:solidFill>
            </a:endParaRPr>
          </a:p>
          <a:p>
            <a:r>
              <a:rPr lang="en-US" sz="2800" b="1" dirty="0" smtClean="0">
                <a:solidFill>
                  <a:srgbClr val="FF0000"/>
                </a:solidFill>
              </a:rPr>
              <a:t>b. Indexing</a:t>
            </a:r>
          </a:p>
          <a:p>
            <a:endParaRPr lang="en-US" sz="2800" dirty="0" smtClean="0">
              <a:solidFill>
                <a:srgbClr val="FF0000"/>
              </a:solidFill>
            </a:endParaRPr>
          </a:p>
          <a:p>
            <a:r>
              <a:rPr lang="en-US" sz="2800" b="1" dirty="0" smtClean="0">
                <a:solidFill>
                  <a:srgbClr val="FF0000"/>
                </a:solidFill>
              </a:rPr>
              <a:t>c. Query Processing</a:t>
            </a:r>
          </a:p>
          <a:p>
            <a:endParaRPr lang="en-US" sz="2800" dirty="0" smtClean="0">
              <a:solidFill>
                <a:srgbClr val="FF0000"/>
              </a:solidFill>
            </a:endParaRPr>
          </a:p>
          <a:p>
            <a:r>
              <a:rPr lang="en-US" sz="2800" b="1" dirty="0" smtClean="0">
                <a:solidFill>
                  <a:srgbClr val="FF0000"/>
                </a:solidFill>
              </a:rPr>
              <a:t>d. Ranking</a:t>
            </a:r>
            <a:endParaRPr lang="en-US" sz="2800" dirty="0" smtClean="0">
              <a:solidFill>
                <a:srgbClr val="FF0000"/>
              </a:solidFill>
            </a:endParaRPr>
          </a:p>
          <a:p>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8153400" cy="1692771"/>
          </a:xfrm>
          <a:prstGeom prst="rect">
            <a:avLst/>
          </a:prstGeom>
          <a:noFill/>
        </p:spPr>
        <p:txBody>
          <a:bodyPr wrap="square" rtlCol="0">
            <a:spAutoFit/>
          </a:bodyPr>
          <a:lstStyle/>
          <a:p>
            <a:r>
              <a:rPr lang="en-US" sz="3200" b="1" dirty="0" smtClean="0">
                <a:solidFill>
                  <a:srgbClr val="FF0000"/>
                </a:solidFill>
              </a:rPr>
              <a:t>Crawling: </a:t>
            </a:r>
            <a:r>
              <a:rPr lang="en-US" sz="2400" b="1" dirty="0" smtClean="0">
                <a:solidFill>
                  <a:srgbClr val="FF0000"/>
                </a:solidFill>
              </a:rPr>
              <a:t> </a:t>
            </a:r>
            <a:r>
              <a:rPr lang="en-US" sz="2400" dirty="0" smtClean="0">
                <a:solidFill>
                  <a:srgbClr val="FF0000"/>
                </a:solidFill>
              </a:rPr>
              <a:t>Data of the new &amp; updated content from all the web pages on the web. Crawlers / Spiders / Robots /Bots are Search Engine specific software that collects data from the Web.</a:t>
            </a:r>
          </a:p>
          <a:p>
            <a:endParaRPr lang="en-US" sz="2400" dirty="0">
              <a:solidFill>
                <a:srgbClr val="FF0000"/>
              </a:solidFill>
            </a:endParaRPr>
          </a:p>
        </p:txBody>
      </p:sp>
      <p:grpSp>
        <p:nvGrpSpPr>
          <p:cNvPr id="1032" name="Group 8"/>
          <p:cNvGrpSpPr>
            <a:grpSpLocks/>
          </p:cNvGrpSpPr>
          <p:nvPr/>
        </p:nvGrpSpPr>
        <p:grpSpPr bwMode="auto">
          <a:xfrm>
            <a:off x="1295400" y="2057400"/>
            <a:ext cx="6934200" cy="4038600"/>
            <a:chOff x="3240" y="7305"/>
            <a:chExt cx="6855" cy="5367"/>
          </a:xfrm>
        </p:grpSpPr>
        <p:sp>
          <p:nvSpPr>
            <p:cNvPr id="1033" name="AutoShape 9"/>
            <p:cNvSpPr>
              <a:spLocks noChangeArrowheads="1"/>
            </p:cNvSpPr>
            <p:nvPr/>
          </p:nvSpPr>
          <p:spPr bwMode="auto">
            <a:xfrm>
              <a:off x="5160" y="11412"/>
              <a:ext cx="2700" cy="12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Go through entire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www web database</a:t>
              </a:r>
              <a:r>
                <a:rPr kumimoji="0" lang="en-US" sz="1200" b="0" i="0" u="none" strike="noStrike" cap="none" normalizeH="0" baseline="0" dirty="0" smtClean="0">
                  <a:ln>
                    <a:noFill/>
                  </a:ln>
                  <a:solidFill>
                    <a:srgbClr val="FF0000"/>
                  </a:solidFill>
                  <a:effectLst/>
                  <a:latin typeface="Calibri" pitchFamily="34" charset="0"/>
                  <a:cs typeface="Arial" pitchFamily="34" charset="0"/>
                </a:rPr>
                <a: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4" name="AutoShape 10"/>
            <p:cNvSpPr>
              <a:spLocks noChangeArrowheads="1"/>
            </p:cNvSpPr>
            <p:nvPr/>
          </p:nvSpPr>
          <p:spPr bwMode="auto">
            <a:xfrm>
              <a:off x="8175" y="7305"/>
              <a:ext cx="1920" cy="2790"/>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Spiders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Crawling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Websites</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5" name="AutoShape 11"/>
            <p:cNvSpPr>
              <a:spLocks noChangeArrowheads="1"/>
            </p:cNvSpPr>
            <p:nvPr/>
          </p:nvSpPr>
          <p:spPr bwMode="auto">
            <a:xfrm>
              <a:off x="3240" y="7995"/>
              <a:ext cx="2185" cy="15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    </a:t>
              </a:r>
              <a:r>
                <a:rPr kumimoji="0" lang="en-US" sz="2000" b="0" i="0" u="none" strike="noStrike" cap="none" normalizeH="0" baseline="0" dirty="0" smtClean="0">
                  <a:ln>
                    <a:noFill/>
                  </a:ln>
                  <a:solidFill>
                    <a:srgbClr val="FF0000"/>
                  </a:solidFill>
                  <a:effectLst/>
                  <a:latin typeface="Calibri" pitchFamily="34" charset="0"/>
                  <a:cs typeface="Arial" pitchFamily="34" charset="0"/>
                </a:rPr>
                <a:t> </a:t>
              </a:r>
              <a:r>
                <a:rPr lang="en-US" sz="2800" dirty="0" smtClean="0">
                  <a:solidFill>
                    <a:srgbClr val="FF0000"/>
                  </a:solidFill>
                  <a:latin typeface="Calibri" pitchFamily="34" charset="0"/>
                  <a:cs typeface="Arial" pitchFamily="34" charset="0"/>
                </a:rPr>
                <a:t>Web</a:t>
              </a:r>
              <a:r>
                <a:rPr lang="en-US" sz="2000" dirty="0" smtClean="0">
                  <a:solidFill>
                    <a:srgbClr val="FF0000"/>
                  </a:solidFill>
                  <a:latin typeface="Calibri" pitchFamily="34" charset="0"/>
                  <a:cs typeface="Arial" pitchFamily="34" charset="0"/>
                </a:rPr>
                <a:t> </a:t>
              </a:r>
              <a:r>
                <a:rPr kumimoji="0" lang="en-US" sz="2800" b="0" i="0" u="none" strike="noStrike" cap="none" normalizeH="0" baseline="0" dirty="0" smtClean="0">
                  <a:ln>
                    <a:noFill/>
                  </a:ln>
                  <a:solidFill>
                    <a:srgbClr val="FF0000"/>
                  </a:solidFill>
                  <a:effectLst/>
                  <a:latin typeface="Calibri" pitchFamily="34" charset="0"/>
                  <a:cs typeface="Arial" pitchFamily="34" charset="0"/>
                </a:rPr>
                <a:t>Crawlers</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1036" name="AutoShape 12"/>
            <p:cNvCxnSpPr>
              <a:cxnSpLocks noChangeShapeType="1"/>
            </p:cNvCxnSpPr>
            <p:nvPr/>
          </p:nvCxnSpPr>
          <p:spPr bwMode="auto">
            <a:xfrm flipV="1">
              <a:off x="5575" y="8805"/>
              <a:ext cx="2510" cy="19"/>
            </a:xfrm>
            <a:prstGeom prst="straightConnector1">
              <a:avLst/>
            </a:prstGeom>
            <a:noFill/>
            <a:ln w="9525">
              <a:solidFill>
                <a:srgbClr val="FFFFFF"/>
              </a:solidFill>
              <a:round/>
              <a:headEnd/>
              <a:tailEnd type="triangle" w="med" len="med"/>
            </a:ln>
          </p:spPr>
        </p:cxnSp>
        <p:cxnSp>
          <p:nvCxnSpPr>
            <p:cNvPr id="1037" name="AutoShape 13"/>
            <p:cNvCxnSpPr>
              <a:cxnSpLocks noChangeShapeType="1"/>
            </p:cNvCxnSpPr>
            <p:nvPr/>
          </p:nvCxnSpPr>
          <p:spPr bwMode="auto">
            <a:xfrm flipH="1">
              <a:off x="6645" y="10095"/>
              <a:ext cx="1530" cy="1156"/>
            </a:xfrm>
            <a:prstGeom prst="straightConnector1">
              <a:avLst/>
            </a:prstGeom>
            <a:noFill/>
            <a:ln w="9525">
              <a:solidFill>
                <a:srgbClr val="FFFFFF"/>
              </a:solidFill>
              <a:round/>
              <a:headEnd/>
              <a:tailEnd type="triangle" w="med" len="med"/>
            </a:ln>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670</Words>
  <Application>Microsoft Office PowerPoint</Application>
  <PresentationFormat>On-screen Show (4:3)</PresentationFormat>
  <Paragraphs>132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GOVINDS</dc:creator>
  <cp:lastModifiedBy>GOVINDS</cp:lastModifiedBy>
  <cp:revision>40</cp:revision>
  <dcterms:created xsi:type="dcterms:W3CDTF">2006-08-16T00:00:00Z</dcterms:created>
  <dcterms:modified xsi:type="dcterms:W3CDTF">2011-06-08T16:13:06Z</dcterms:modified>
</cp:coreProperties>
</file>