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72" r:id="rId5"/>
    <p:sldId id="273" r:id="rId6"/>
    <p:sldId id="274" r:id="rId7"/>
    <p:sldId id="262" r:id="rId8"/>
    <p:sldId id="276" r:id="rId9"/>
    <p:sldId id="263" r:id="rId10"/>
    <p:sldId id="264" r:id="rId11"/>
    <p:sldId id="265" r:id="rId12"/>
    <p:sldId id="266" r:id="rId13"/>
    <p:sldId id="267" r:id="rId14"/>
    <p:sldId id="260" r:id="rId15"/>
    <p:sldId id="261" r:id="rId16"/>
    <p:sldId id="271" r:id="rId17"/>
    <p:sldId id="275" r:id="rId18"/>
    <p:sldId id="257"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595" autoAdjust="0"/>
  </p:normalViewPr>
  <p:slideViewPr>
    <p:cSldViewPr>
      <p:cViewPr varScale="1">
        <p:scale>
          <a:sx n="78" d="100"/>
          <a:sy n="78" d="100"/>
        </p:scale>
        <p:origin x="-92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9EDE80B-6232-496F-AE2B-D1C190891571}" type="datetimeFigureOut">
              <a:rPr lang="en-US"/>
              <a:pPr>
                <a:defRPr/>
              </a:pPr>
              <a:t>6/8/2011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6020118-B346-4B4B-B2D5-8F5ABACC008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64932FE-58FD-44F1-8FF0-A88C7EFA1FB9}" type="datetimeFigureOut">
              <a:rPr lang="en-US"/>
              <a:pPr>
                <a:defRPr/>
              </a:pPr>
              <a:t>6/8/2011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D39C272-5EC6-4CCE-ADAE-BF20BEF2F5A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7370C99-067D-41D6-969D-6C01984D8018}" type="datetimeFigureOut">
              <a:rPr lang="en-US"/>
              <a:pPr>
                <a:defRPr/>
              </a:pPr>
              <a:t>6/8/2011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EA8BFE1-DB2E-4A45-BF6F-BA0A7B67FC0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874870D-1237-443E-8E60-8F4F56F0E763}" type="datetimeFigureOut">
              <a:rPr lang="en-US"/>
              <a:pPr>
                <a:defRPr/>
              </a:pPr>
              <a:t>6/8/2011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A292F89-95F4-4FA2-9C45-75DBADF5710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875EFE0-F651-4A72-9794-6CB67F96BAB3}" type="datetimeFigureOut">
              <a:rPr lang="en-US"/>
              <a:pPr>
                <a:defRPr/>
              </a:pPr>
              <a:t>6/8/2011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80DC7C6-0152-44D6-8E2B-5B46BEE907E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7254F24-35A9-48B4-8302-CA5C40E109CC}" type="datetimeFigureOut">
              <a:rPr lang="en-US"/>
              <a:pPr>
                <a:defRPr/>
              </a:pPr>
              <a:t>6/8/2011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C4AE15-EF9C-418C-B073-2D1671BDD12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381CDE00-4672-4047-BC84-597C20C5F403}" type="datetimeFigureOut">
              <a:rPr lang="en-US"/>
              <a:pPr>
                <a:defRPr/>
              </a:pPr>
              <a:t>6/8/2011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8546EFE-F472-4AAA-A672-EBA67A7F459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8CD8CF5-C6BC-4B91-906B-15A023825D9B}" type="datetimeFigureOut">
              <a:rPr lang="en-US"/>
              <a:pPr>
                <a:defRPr/>
              </a:pPr>
              <a:t>6/8/2011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3158E2-A1ED-4D60-A9B8-ED1881B3559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10F139A-F494-461B-9234-A13E2E5593DE}" type="datetimeFigureOut">
              <a:rPr lang="en-US"/>
              <a:pPr>
                <a:defRPr/>
              </a:pPr>
              <a:t>6/8/2011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E03DB27-C1F4-4F8C-9048-DFFAF582831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609FB6E-A8FF-458C-99AC-CA6F3E041BDB}" type="datetimeFigureOut">
              <a:rPr lang="en-US"/>
              <a:pPr>
                <a:defRPr/>
              </a:pPr>
              <a:t>6/8/2011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5FC4F0-F835-4BAB-825D-A95DF24BABE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AAD5B79-F8EF-4494-BFDC-6FD6AD9938E2}" type="datetimeFigureOut">
              <a:rPr lang="en-US"/>
              <a:pPr>
                <a:defRPr/>
              </a:pPr>
              <a:t>6/8/2011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23F4052-B2F5-4BD9-A3E8-5D039249997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18477B74-710D-49FA-B708-47904BD84730}" type="datetimeFigureOut">
              <a:rPr lang="en-US"/>
              <a:pPr>
                <a:defRPr/>
              </a:pPr>
              <a:t>6/8/2011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3443BF27-D9A3-44F6-8375-74CD542AFE52}"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earchenginewatch.com/" TargetMode="External"/><Relationship Id="rId2" Type="http://schemas.openxmlformats.org/officeDocument/2006/relationships/hyperlink" Target="http://www.telezent.com/" TargetMode="External"/><Relationship Id="rId1" Type="http://schemas.openxmlformats.org/officeDocument/2006/relationships/slideLayout" Target="../slideLayouts/slideLayout7.xml"/><Relationship Id="rId5" Type="http://schemas.openxmlformats.org/officeDocument/2006/relationships/hyperlink" Target="http://computer.howstuffworks.com/internet/basics/" TargetMode="External"/><Relationship Id="rId4" Type="http://schemas.openxmlformats.org/officeDocument/2006/relationships/hyperlink" Target="http://homeforprofits.com/search-engines/working-of-a-search-engin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2"/>
          <p:cNvSpPr txBox="1">
            <a:spLocks noChangeArrowheads="1"/>
          </p:cNvSpPr>
          <p:nvPr/>
        </p:nvSpPr>
        <p:spPr bwMode="auto">
          <a:xfrm>
            <a:off x="2895600" y="2590800"/>
            <a:ext cx="3048000" cy="523875"/>
          </a:xfrm>
          <a:prstGeom prst="rect">
            <a:avLst/>
          </a:prstGeom>
          <a:noFill/>
          <a:ln w="9525">
            <a:noFill/>
            <a:miter lim="800000"/>
            <a:headEnd/>
            <a:tailEnd/>
          </a:ln>
        </p:spPr>
        <p:txBody>
          <a:bodyPr>
            <a:spAutoFit/>
          </a:bodyPr>
          <a:lstStyle/>
          <a:p>
            <a:pPr algn="ctr"/>
            <a:r>
              <a:rPr lang="en-US" sz="2800" b="1">
                <a:solidFill>
                  <a:srgbClr val="FF0000"/>
                </a:solidFill>
                <a:latin typeface="Calibri" pitchFamily="34" charset="0"/>
              </a:rPr>
              <a:t>“Search Engine”</a:t>
            </a:r>
            <a:endParaRPr lang="en-US" b="1">
              <a:solidFill>
                <a:srgbClr val="FF0000"/>
              </a:solidFill>
              <a:latin typeface="Calibri" pitchFamily="34" charset="0"/>
            </a:endParaRPr>
          </a:p>
        </p:txBody>
      </p:sp>
      <p:sp>
        <p:nvSpPr>
          <p:cNvPr id="2051" name="TextBox 3"/>
          <p:cNvSpPr txBox="1">
            <a:spLocks noChangeArrowheads="1"/>
          </p:cNvSpPr>
          <p:nvPr/>
        </p:nvSpPr>
        <p:spPr bwMode="auto">
          <a:xfrm>
            <a:off x="5181600" y="5105400"/>
            <a:ext cx="3352800" cy="2000250"/>
          </a:xfrm>
          <a:prstGeom prst="rect">
            <a:avLst/>
          </a:prstGeom>
          <a:noFill/>
          <a:ln w="9525">
            <a:noFill/>
            <a:miter lim="800000"/>
            <a:headEnd/>
            <a:tailEnd/>
          </a:ln>
        </p:spPr>
        <p:txBody>
          <a:bodyPr>
            <a:spAutoFit/>
          </a:bodyPr>
          <a:lstStyle/>
          <a:p>
            <a:r>
              <a:rPr lang="en-US" sz="2800" b="1">
                <a:solidFill>
                  <a:srgbClr val="FF0000"/>
                </a:solidFill>
                <a:latin typeface="Calibri" pitchFamily="34" charset="0"/>
              </a:rPr>
              <a:t>By</a:t>
            </a:r>
          </a:p>
          <a:p>
            <a:r>
              <a:rPr lang="en-US" sz="2400" b="1">
                <a:solidFill>
                  <a:srgbClr val="FF0000"/>
                </a:solidFill>
                <a:latin typeface="Calibri" pitchFamily="34" charset="0"/>
              </a:rPr>
              <a:t>Govind Salvi</a:t>
            </a:r>
          </a:p>
          <a:p>
            <a:r>
              <a:rPr lang="en-US" sz="2400" b="1">
                <a:solidFill>
                  <a:srgbClr val="FF0000"/>
                </a:solidFill>
                <a:latin typeface="Calibri" pitchFamily="34" charset="0"/>
              </a:rPr>
              <a:t>Information Technology</a:t>
            </a:r>
          </a:p>
          <a:p>
            <a:r>
              <a:rPr lang="en-US" sz="2400" b="1">
                <a:solidFill>
                  <a:srgbClr val="FF0000"/>
                </a:solidFill>
                <a:latin typeface="Calibri" pitchFamily="34" charset="0"/>
              </a:rPr>
              <a:t>Roll no 2471</a:t>
            </a:r>
          </a:p>
          <a:p>
            <a:endParaRPr lang="en-US" sz="2400" b="1">
              <a:solidFill>
                <a:srgbClr val="FF0000"/>
              </a:solidFill>
              <a:latin typeface="Calibri" pitchFamily="34" charset="0"/>
            </a:endParaRPr>
          </a:p>
        </p:txBody>
      </p:sp>
      <p:sp>
        <p:nvSpPr>
          <p:cNvPr id="2052" name="TextBox 4"/>
          <p:cNvSpPr txBox="1">
            <a:spLocks noChangeArrowheads="1"/>
          </p:cNvSpPr>
          <p:nvPr/>
        </p:nvSpPr>
        <p:spPr bwMode="auto">
          <a:xfrm>
            <a:off x="228600" y="5181600"/>
            <a:ext cx="3200400" cy="1631950"/>
          </a:xfrm>
          <a:prstGeom prst="rect">
            <a:avLst/>
          </a:prstGeom>
          <a:noFill/>
          <a:ln w="9525">
            <a:noFill/>
            <a:miter lim="800000"/>
            <a:headEnd/>
            <a:tailEnd/>
          </a:ln>
        </p:spPr>
        <p:txBody>
          <a:bodyPr>
            <a:spAutoFit/>
          </a:bodyPr>
          <a:lstStyle/>
          <a:p>
            <a:r>
              <a:rPr lang="en-US" sz="2800" b="1">
                <a:solidFill>
                  <a:srgbClr val="FF0000"/>
                </a:solidFill>
                <a:latin typeface="Calibri" pitchFamily="34" charset="0"/>
              </a:rPr>
              <a:t>Guided By</a:t>
            </a:r>
          </a:p>
          <a:p>
            <a:r>
              <a:rPr lang="en-US" sz="2400" b="1">
                <a:solidFill>
                  <a:srgbClr val="FF0000"/>
                </a:solidFill>
                <a:latin typeface="Calibri" pitchFamily="34" charset="0"/>
              </a:rPr>
              <a:t>Asst. Prof. N.L.Sharma</a:t>
            </a:r>
          </a:p>
          <a:p>
            <a:r>
              <a:rPr lang="en-US" sz="2400" b="1">
                <a:solidFill>
                  <a:srgbClr val="FF0000"/>
                </a:solidFill>
                <a:latin typeface="Calibri" pitchFamily="34" charset="0"/>
              </a:rPr>
              <a:t>MBM Engg. College</a:t>
            </a:r>
          </a:p>
          <a:p>
            <a:endParaRPr lang="en-US" sz="2400" b="1">
              <a:latin typeface="Calibri" pitchFamily="34" charset="0"/>
            </a:endParaRPr>
          </a:p>
        </p:txBody>
      </p:sp>
      <p:sp>
        <p:nvSpPr>
          <p:cNvPr id="6" name="Rectangle 5"/>
          <p:cNvSpPr/>
          <p:nvPr/>
        </p:nvSpPr>
        <p:spPr>
          <a:xfrm>
            <a:off x="3124200" y="457200"/>
            <a:ext cx="2457724" cy="2062103"/>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en-US"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a:t>
            </a:r>
          </a:p>
          <a:p>
            <a:pPr algn="ctr" fontAlgn="auto">
              <a:spcBef>
                <a:spcPts val="0"/>
              </a:spcBef>
              <a:spcAft>
                <a:spcPts val="0"/>
              </a:spcAft>
              <a:defRPr/>
            </a:pPr>
            <a:r>
              <a:rPr lang="en-US"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Seminar</a:t>
            </a:r>
          </a:p>
          <a:p>
            <a:pPr algn="ctr" fontAlgn="auto">
              <a:spcBef>
                <a:spcPts val="0"/>
              </a:spcBef>
              <a:spcAft>
                <a:spcPts val="0"/>
              </a:spcAft>
              <a:defRPr/>
            </a:pPr>
            <a:r>
              <a:rPr lang="en-US" sz="4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on</a:t>
            </a:r>
            <a:endParaRPr lang="en-US" sz="6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p:cNvSpPr txBox="1">
            <a:spLocks noChangeArrowheads="1"/>
          </p:cNvSpPr>
          <p:nvPr/>
        </p:nvSpPr>
        <p:spPr bwMode="auto">
          <a:xfrm>
            <a:off x="685800" y="152400"/>
            <a:ext cx="8153400" cy="2432050"/>
          </a:xfrm>
          <a:prstGeom prst="rect">
            <a:avLst/>
          </a:prstGeom>
          <a:noFill/>
          <a:ln w="9525">
            <a:noFill/>
            <a:miter lim="800000"/>
            <a:headEnd/>
            <a:tailEnd/>
          </a:ln>
        </p:spPr>
        <p:txBody>
          <a:bodyPr>
            <a:spAutoFit/>
          </a:bodyPr>
          <a:lstStyle/>
          <a:p>
            <a:pPr algn="just"/>
            <a:r>
              <a:rPr lang="en-US" sz="4000" b="1">
                <a:solidFill>
                  <a:srgbClr val="FF0000"/>
                </a:solidFill>
                <a:latin typeface="Calibri" pitchFamily="34" charset="0"/>
              </a:rPr>
              <a:t>Crawling:</a:t>
            </a:r>
            <a:r>
              <a:rPr lang="en-US" sz="3600" b="1">
                <a:solidFill>
                  <a:srgbClr val="FF0000"/>
                </a:solidFill>
                <a:latin typeface="Calibri" pitchFamily="34" charset="0"/>
              </a:rPr>
              <a:t> </a:t>
            </a:r>
            <a:r>
              <a:rPr lang="en-US" sz="2800" b="1">
                <a:solidFill>
                  <a:srgbClr val="FF0000"/>
                </a:solidFill>
                <a:latin typeface="Calibri" pitchFamily="34" charset="0"/>
              </a:rPr>
              <a:t> </a:t>
            </a:r>
            <a:r>
              <a:rPr lang="en-US" sz="2800">
                <a:solidFill>
                  <a:srgbClr val="FF0000"/>
                </a:solidFill>
                <a:latin typeface="Calibri" pitchFamily="34" charset="0"/>
              </a:rPr>
              <a:t>Data of the new &amp; updated content from all the web pages on the web. Crawlers / Spiders / Robots /Bots are Search Engine specific software that collects data from the Web.</a:t>
            </a:r>
          </a:p>
          <a:p>
            <a:pPr algn="just"/>
            <a:endParaRPr lang="en-US" sz="2800">
              <a:solidFill>
                <a:srgbClr val="FF0000"/>
              </a:solidFill>
              <a:latin typeface="Calibri" pitchFamily="34" charset="0"/>
            </a:endParaRPr>
          </a:p>
        </p:txBody>
      </p:sp>
      <p:grpSp>
        <p:nvGrpSpPr>
          <p:cNvPr id="10243" name="Group 8"/>
          <p:cNvGrpSpPr>
            <a:grpSpLocks/>
          </p:cNvGrpSpPr>
          <p:nvPr/>
        </p:nvGrpSpPr>
        <p:grpSpPr bwMode="auto">
          <a:xfrm>
            <a:off x="1295400" y="2057400"/>
            <a:ext cx="6934200" cy="4038600"/>
            <a:chOff x="3240" y="7305"/>
            <a:chExt cx="6855" cy="5367"/>
          </a:xfrm>
        </p:grpSpPr>
        <p:sp>
          <p:nvSpPr>
            <p:cNvPr id="10244" name="AutoShape 9"/>
            <p:cNvSpPr>
              <a:spLocks noChangeArrowheads="1"/>
            </p:cNvSpPr>
            <p:nvPr/>
          </p:nvSpPr>
          <p:spPr bwMode="auto">
            <a:xfrm>
              <a:off x="5160" y="11412"/>
              <a:ext cx="2700" cy="1260"/>
            </a:xfrm>
            <a:prstGeom prst="roundRect">
              <a:avLst>
                <a:gd name="adj" fmla="val 16667"/>
              </a:avLst>
            </a:prstGeom>
            <a:solidFill>
              <a:srgbClr val="FFFFFF"/>
            </a:solidFill>
            <a:ln w="9525">
              <a:solidFill>
                <a:srgbClr val="000000"/>
              </a:solidFill>
              <a:round/>
              <a:headEnd/>
              <a:tailEnd/>
            </a:ln>
          </p:spPr>
          <p:txBody>
            <a:bodyPr/>
            <a:lstStyle/>
            <a:p>
              <a:pPr>
                <a:spcAft>
                  <a:spcPts val="1000"/>
                </a:spcAft>
              </a:pPr>
              <a:r>
                <a:rPr lang="en-US" sz="2000">
                  <a:solidFill>
                    <a:srgbClr val="FF0000"/>
                  </a:solidFill>
                  <a:latin typeface="Calibri" pitchFamily="34" charset="0"/>
                </a:rPr>
                <a:t>Go through entire</a:t>
              </a:r>
            </a:p>
            <a:p>
              <a:pPr>
                <a:spcAft>
                  <a:spcPts val="1000"/>
                </a:spcAft>
              </a:pPr>
              <a:r>
                <a:rPr lang="en-US" sz="2000">
                  <a:solidFill>
                    <a:srgbClr val="FF0000"/>
                  </a:solidFill>
                  <a:latin typeface="Calibri" pitchFamily="34" charset="0"/>
                </a:rPr>
                <a:t>www web database</a:t>
              </a:r>
              <a:r>
                <a:rPr lang="en-US" sz="1200">
                  <a:solidFill>
                    <a:srgbClr val="FF0000"/>
                  </a:solidFill>
                  <a:latin typeface="Calibri" pitchFamily="34" charset="0"/>
                </a:rPr>
                <a:t>.</a:t>
              </a:r>
              <a:endParaRPr lang="en-US" sz="2000">
                <a:solidFill>
                  <a:srgbClr val="FF0000"/>
                </a:solidFill>
              </a:endParaRPr>
            </a:p>
          </p:txBody>
        </p:sp>
        <p:sp>
          <p:nvSpPr>
            <p:cNvPr id="10245" name="AutoShape 10"/>
            <p:cNvSpPr>
              <a:spLocks noChangeArrowheads="1"/>
            </p:cNvSpPr>
            <p:nvPr/>
          </p:nvSpPr>
          <p:spPr bwMode="auto">
            <a:xfrm>
              <a:off x="8175" y="7305"/>
              <a:ext cx="1920" cy="2790"/>
            </a:xfrm>
            <a:prstGeom prst="flowChartMultidocument">
              <a:avLst/>
            </a:prstGeom>
            <a:solidFill>
              <a:srgbClr val="FFFFFF"/>
            </a:solidFill>
            <a:ln w="9525">
              <a:solidFill>
                <a:srgbClr val="000000"/>
              </a:solidFill>
              <a:miter lim="800000"/>
              <a:headEnd/>
              <a:tailEnd/>
            </a:ln>
          </p:spPr>
          <p:txBody>
            <a:bodyPr/>
            <a:lstStyle/>
            <a:p>
              <a:pPr>
                <a:spcAft>
                  <a:spcPts val="1000"/>
                </a:spcAft>
              </a:pPr>
              <a:r>
                <a:rPr lang="en-US" sz="2000">
                  <a:solidFill>
                    <a:srgbClr val="FF0000"/>
                  </a:solidFill>
                  <a:latin typeface="Calibri" pitchFamily="34" charset="0"/>
                </a:rPr>
                <a:t>Spiders </a:t>
              </a:r>
            </a:p>
            <a:p>
              <a:pPr>
                <a:spcAft>
                  <a:spcPts val="1000"/>
                </a:spcAft>
              </a:pPr>
              <a:r>
                <a:rPr lang="en-US" sz="2000">
                  <a:solidFill>
                    <a:srgbClr val="FF0000"/>
                  </a:solidFill>
                  <a:latin typeface="Calibri" pitchFamily="34" charset="0"/>
                </a:rPr>
                <a:t>Crawling</a:t>
              </a:r>
            </a:p>
            <a:p>
              <a:pPr>
                <a:spcAft>
                  <a:spcPts val="1000"/>
                </a:spcAft>
              </a:pPr>
              <a:r>
                <a:rPr lang="en-US" sz="2000">
                  <a:solidFill>
                    <a:srgbClr val="FF0000"/>
                  </a:solidFill>
                  <a:latin typeface="Calibri" pitchFamily="34" charset="0"/>
                </a:rPr>
                <a:t>Websites</a:t>
              </a:r>
              <a:endParaRPr lang="en-US" sz="3600">
                <a:solidFill>
                  <a:srgbClr val="FF0000"/>
                </a:solidFill>
              </a:endParaRPr>
            </a:p>
          </p:txBody>
        </p:sp>
        <p:sp>
          <p:nvSpPr>
            <p:cNvPr id="10246" name="AutoShape 11"/>
            <p:cNvSpPr>
              <a:spLocks noChangeArrowheads="1"/>
            </p:cNvSpPr>
            <p:nvPr/>
          </p:nvSpPr>
          <p:spPr bwMode="auto">
            <a:xfrm>
              <a:off x="3240" y="7995"/>
              <a:ext cx="2185" cy="1560"/>
            </a:xfrm>
            <a:prstGeom prst="roundRect">
              <a:avLst>
                <a:gd name="adj" fmla="val 16667"/>
              </a:avLst>
            </a:prstGeom>
            <a:solidFill>
              <a:srgbClr val="FFFFFF"/>
            </a:solidFill>
            <a:ln w="9525">
              <a:solidFill>
                <a:srgbClr val="000000"/>
              </a:solidFill>
              <a:round/>
              <a:headEnd/>
              <a:tailEnd/>
            </a:ln>
          </p:spPr>
          <p:txBody>
            <a:bodyPr/>
            <a:lstStyle/>
            <a:p>
              <a:pPr>
                <a:spcAft>
                  <a:spcPts val="1000"/>
                </a:spcAft>
              </a:pPr>
              <a:r>
                <a:rPr lang="en-US">
                  <a:solidFill>
                    <a:srgbClr val="FF0000"/>
                  </a:solidFill>
                  <a:latin typeface="Calibri" pitchFamily="34" charset="0"/>
                </a:rPr>
                <a:t>    </a:t>
              </a:r>
              <a:r>
                <a:rPr lang="en-US" sz="2000">
                  <a:solidFill>
                    <a:srgbClr val="FF0000"/>
                  </a:solidFill>
                  <a:latin typeface="Calibri" pitchFamily="34" charset="0"/>
                </a:rPr>
                <a:t> </a:t>
              </a:r>
              <a:r>
                <a:rPr lang="en-US" sz="2800">
                  <a:solidFill>
                    <a:srgbClr val="FF0000"/>
                  </a:solidFill>
                  <a:latin typeface="Calibri" pitchFamily="34" charset="0"/>
                </a:rPr>
                <a:t>Web</a:t>
              </a:r>
              <a:r>
                <a:rPr lang="en-US" sz="2000">
                  <a:solidFill>
                    <a:srgbClr val="FF0000"/>
                  </a:solidFill>
                  <a:latin typeface="Calibri" pitchFamily="34" charset="0"/>
                </a:rPr>
                <a:t> </a:t>
              </a:r>
              <a:r>
                <a:rPr lang="en-US" sz="2800">
                  <a:solidFill>
                    <a:srgbClr val="FF0000"/>
                  </a:solidFill>
                  <a:latin typeface="Calibri" pitchFamily="34" charset="0"/>
                </a:rPr>
                <a:t>Crawlers</a:t>
              </a:r>
              <a:endParaRPr lang="en-US" sz="3200">
                <a:solidFill>
                  <a:srgbClr val="FF0000"/>
                </a:solidFill>
              </a:endParaRPr>
            </a:p>
          </p:txBody>
        </p:sp>
        <p:cxnSp>
          <p:nvCxnSpPr>
            <p:cNvPr id="10247" name="AutoShape 12"/>
            <p:cNvCxnSpPr>
              <a:cxnSpLocks noChangeShapeType="1"/>
            </p:cNvCxnSpPr>
            <p:nvPr/>
          </p:nvCxnSpPr>
          <p:spPr bwMode="auto">
            <a:xfrm flipV="1">
              <a:off x="5575" y="8805"/>
              <a:ext cx="2510" cy="19"/>
            </a:xfrm>
            <a:prstGeom prst="straightConnector1">
              <a:avLst/>
            </a:prstGeom>
            <a:noFill/>
            <a:ln w="9525">
              <a:solidFill>
                <a:srgbClr val="FFFFFF"/>
              </a:solidFill>
              <a:round/>
              <a:headEnd/>
              <a:tailEnd type="triangle" w="med" len="med"/>
            </a:ln>
          </p:spPr>
        </p:cxnSp>
        <p:cxnSp>
          <p:nvCxnSpPr>
            <p:cNvPr id="10248" name="AutoShape 13"/>
            <p:cNvCxnSpPr>
              <a:cxnSpLocks noChangeShapeType="1"/>
            </p:cNvCxnSpPr>
            <p:nvPr/>
          </p:nvCxnSpPr>
          <p:spPr bwMode="auto">
            <a:xfrm flipH="1">
              <a:off x="6645" y="10095"/>
              <a:ext cx="1530" cy="1156"/>
            </a:xfrm>
            <a:prstGeom prst="straightConnector1">
              <a:avLst/>
            </a:prstGeom>
            <a:noFill/>
            <a:ln w="9525">
              <a:solidFill>
                <a:srgbClr val="FFFFFF"/>
              </a:solidFill>
              <a:round/>
              <a:headEnd/>
              <a:tailEnd type="triangle" w="med" len="med"/>
            </a:ln>
          </p:spPr>
        </p:cxn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
          <p:cNvSpPr txBox="1">
            <a:spLocks noChangeArrowheads="1"/>
          </p:cNvSpPr>
          <p:nvPr/>
        </p:nvSpPr>
        <p:spPr bwMode="auto">
          <a:xfrm>
            <a:off x="838200" y="0"/>
            <a:ext cx="8077200" cy="2000250"/>
          </a:xfrm>
          <a:prstGeom prst="rect">
            <a:avLst/>
          </a:prstGeom>
          <a:noFill/>
          <a:ln w="9525">
            <a:noFill/>
            <a:miter lim="800000"/>
            <a:headEnd/>
            <a:tailEnd/>
          </a:ln>
        </p:spPr>
        <p:txBody>
          <a:bodyPr>
            <a:spAutoFit/>
          </a:bodyPr>
          <a:lstStyle/>
          <a:p>
            <a:pPr algn="just"/>
            <a:r>
              <a:rPr lang="en-US" sz="4800" b="1">
                <a:solidFill>
                  <a:srgbClr val="FF0000"/>
                </a:solidFill>
                <a:latin typeface="Calibri" pitchFamily="34" charset="0"/>
              </a:rPr>
              <a:t>Indexing:</a:t>
            </a:r>
            <a:r>
              <a:rPr lang="en-US" sz="2800">
                <a:solidFill>
                  <a:srgbClr val="FF0000"/>
                </a:solidFill>
                <a:latin typeface="Calibri" pitchFamily="34" charset="0"/>
              </a:rPr>
              <a:t> This step is required for converting the unstructured page data to a structured format so that it can be used efficiently for Query processing.</a:t>
            </a:r>
          </a:p>
          <a:p>
            <a:endParaRPr lang="en-US" sz="2000">
              <a:solidFill>
                <a:srgbClr val="FF0000"/>
              </a:solidFill>
              <a:latin typeface="Calibri" pitchFamily="34" charset="0"/>
            </a:endParaRPr>
          </a:p>
        </p:txBody>
      </p:sp>
      <p:grpSp>
        <p:nvGrpSpPr>
          <p:cNvPr id="11267" name="Group 13"/>
          <p:cNvGrpSpPr>
            <a:grpSpLocks/>
          </p:cNvGrpSpPr>
          <p:nvPr/>
        </p:nvGrpSpPr>
        <p:grpSpPr bwMode="auto">
          <a:xfrm>
            <a:off x="1219200" y="1676400"/>
            <a:ext cx="7086600" cy="5029200"/>
            <a:chOff x="1219200" y="1676400"/>
            <a:chExt cx="7086600" cy="5029200"/>
          </a:xfrm>
        </p:grpSpPr>
        <p:sp>
          <p:nvSpPr>
            <p:cNvPr id="4" name="Explosion 1 3"/>
            <p:cNvSpPr/>
            <p:nvPr/>
          </p:nvSpPr>
          <p:spPr>
            <a:xfrm>
              <a:off x="1219200" y="1676400"/>
              <a:ext cx="1828800" cy="1066800"/>
            </a:xfrm>
            <a:prstGeom prst="irregularSeal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FF0000"/>
                  </a:solidFill>
                </a:rPr>
                <a:t>Spiders</a:t>
              </a:r>
            </a:p>
          </p:txBody>
        </p:sp>
        <p:sp>
          <p:nvSpPr>
            <p:cNvPr id="5" name="Flowchart: Magnetic Disk 4"/>
            <p:cNvSpPr/>
            <p:nvPr/>
          </p:nvSpPr>
          <p:spPr>
            <a:xfrm>
              <a:off x="3048000" y="2743200"/>
              <a:ext cx="1295400" cy="1524000"/>
            </a:xfrm>
            <a:prstGeom prst="flowChartMagneticDisk">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FF0000"/>
                  </a:solidFill>
                </a:rPr>
                <a:t>Search Engine Database</a:t>
              </a:r>
            </a:p>
          </p:txBody>
        </p:sp>
        <p:sp>
          <p:nvSpPr>
            <p:cNvPr id="6" name="Rounded Rectangle 5"/>
            <p:cNvSpPr/>
            <p:nvPr/>
          </p:nvSpPr>
          <p:spPr>
            <a:xfrm>
              <a:off x="5715000" y="2819400"/>
              <a:ext cx="1828800" cy="12954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FF0000"/>
                  </a:solidFill>
                </a:rPr>
                <a:t>indexing Software</a:t>
              </a:r>
              <a:endParaRPr lang="en-US" dirty="0"/>
            </a:p>
          </p:txBody>
        </p:sp>
        <p:sp>
          <p:nvSpPr>
            <p:cNvPr id="7" name="Flowchart: Magnetic Disk 6"/>
            <p:cNvSpPr/>
            <p:nvPr/>
          </p:nvSpPr>
          <p:spPr>
            <a:xfrm>
              <a:off x="5638800" y="4953000"/>
              <a:ext cx="2667000" cy="1752600"/>
            </a:xfrm>
            <a:prstGeom prst="flowChartMagneticDisk">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FF0000"/>
                  </a:solidFill>
                </a:rPr>
                <a:t>Search Engine Index</a:t>
              </a:r>
            </a:p>
          </p:txBody>
        </p:sp>
        <p:cxnSp>
          <p:nvCxnSpPr>
            <p:cNvPr id="9" name="Straight Arrow Connector 8"/>
            <p:cNvCxnSpPr>
              <a:stCxn id="5" idx="4"/>
              <a:endCxn id="6" idx="1"/>
            </p:cNvCxnSpPr>
            <p:nvPr/>
          </p:nvCxnSpPr>
          <p:spPr>
            <a:xfrm flipV="1">
              <a:off x="4343400" y="3467100"/>
              <a:ext cx="1371600" cy="38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6200000" flipH="1">
              <a:off x="2381250" y="2686050"/>
              <a:ext cx="7239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6457951" y="4552950"/>
              <a:ext cx="8001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1"/>
          <p:cNvSpPr txBox="1">
            <a:spLocks noChangeArrowheads="1"/>
          </p:cNvSpPr>
          <p:nvPr/>
        </p:nvSpPr>
        <p:spPr bwMode="auto">
          <a:xfrm>
            <a:off x="838200" y="304800"/>
            <a:ext cx="8001000" cy="2800350"/>
          </a:xfrm>
          <a:prstGeom prst="rect">
            <a:avLst/>
          </a:prstGeom>
          <a:noFill/>
          <a:ln w="9525">
            <a:noFill/>
            <a:miter lim="800000"/>
            <a:headEnd/>
            <a:tailEnd/>
          </a:ln>
        </p:spPr>
        <p:txBody>
          <a:bodyPr>
            <a:spAutoFit/>
          </a:bodyPr>
          <a:lstStyle/>
          <a:p>
            <a:pPr algn="just"/>
            <a:r>
              <a:rPr lang="en-US" sz="3600" b="1">
                <a:solidFill>
                  <a:srgbClr val="FF0000"/>
                </a:solidFill>
                <a:latin typeface="Calibri" pitchFamily="34" charset="0"/>
              </a:rPr>
              <a:t>Query Processing:</a:t>
            </a:r>
            <a:r>
              <a:rPr lang="en-US" sz="2800" b="1">
                <a:solidFill>
                  <a:srgbClr val="FF0000"/>
                </a:solidFill>
                <a:latin typeface="Calibri" pitchFamily="34" charset="0"/>
              </a:rPr>
              <a:t> </a:t>
            </a:r>
            <a:r>
              <a:rPr lang="en-US" sz="2800">
                <a:solidFill>
                  <a:srgbClr val="FF0000"/>
                </a:solidFill>
                <a:latin typeface="Calibri" pitchFamily="34" charset="0"/>
              </a:rPr>
              <a:t>This step takes the User query (Keyword) as its input, which the user enters into the SEARCH BOX. The outcome of this step is the short listed pages from trillions of pages and which are relevant for this query.</a:t>
            </a:r>
          </a:p>
          <a:p>
            <a:pPr algn="just"/>
            <a:endParaRPr lang="en-US" sz="2800">
              <a:solidFill>
                <a:srgbClr val="FF0000"/>
              </a:solidFill>
              <a:latin typeface="Calibri" pitchFamily="34" charset="0"/>
            </a:endParaRPr>
          </a:p>
        </p:txBody>
      </p:sp>
      <p:pic>
        <p:nvPicPr>
          <p:cNvPr id="12291" name="Picture 2" descr="E:\PHOTOS\Untitled11.png"/>
          <p:cNvPicPr>
            <a:picLocks noChangeAspect="1" noChangeArrowheads="1"/>
          </p:cNvPicPr>
          <p:nvPr/>
        </p:nvPicPr>
        <p:blipFill>
          <a:blip r:embed="rId2"/>
          <a:srcRect/>
          <a:stretch>
            <a:fillRect/>
          </a:stretch>
        </p:blipFill>
        <p:spPr bwMode="auto">
          <a:xfrm>
            <a:off x="1066800" y="2819400"/>
            <a:ext cx="7467600" cy="3400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
          <p:cNvSpPr txBox="1">
            <a:spLocks noChangeArrowheads="1"/>
          </p:cNvSpPr>
          <p:nvPr/>
        </p:nvSpPr>
        <p:spPr bwMode="auto">
          <a:xfrm>
            <a:off x="685800" y="533400"/>
            <a:ext cx="8001000" cy="1508125"/>
          </a:xfrm>
          <a:prstGeom prst="rect">
            <a:avLst/>
          </a:prstGeom>
          <a:noFill/>
          <a:ln w="9525">
            <a:noFill/>
            <a:miter lim="800000"/>
            <a:headEnd/>
            <a:tailEnd/>
          </a:ln>
        </p:spPr>
        <p:txBody>
          <a:bodyPr>
            <a:spAutoFit/>
          </a:bodyPr>
          <a:lstStyle/>
          <a:p>
            <a:r>
              <a:rPr lang="en-US" sz="3600" b="1">
                <a:solidFill>
                  <a:srgbClr val="FF0000"/>
                </a:solidFill>
                <a:latin typeface="Calibri" pitchFamily="34" charset="0"/>
              </a:rPr>
              <a:t>Ranking:</a:t>
            </a:r>
            <a:r>
              <a:rPr lang="en-US" sz="2800" b="1">
                <a:solidFill>
                  <a:srgbClr val="FF0000"/>
                </a:solidFill>
                <a:latin typeface="Calibri" pitchFamily="34" charset="0"/>
              </a:rPr>
              <a:t> </a:t>
            </a:r>
            <a:r>
              <a:rPr lang="en-US" sz="2800">
                <a:solidFill>
                  <a:srgbClr val="FF0000"/>
                </a:solidFill>
                <a:latin typeface="Calibri" pitchFamily="34" charset="0"/>
              </a:rPr>
              <a:t>This is the final step of the search process. Google algorithm comes into picture here</a:t>
            </a:r>
          </a:p>
          <a:p>
            <a:endParaRPr lang="en-US" sz="2800">
              <a:solidFill>
                <a:srgbClr val="FF0000"/>
              </a:solidFill>
              <a:latin typeface="Calibri" pitchFamily="34" charset="0"/>
            </a:endParaRPr>
          </a:p>
        </p:txBody>
      </p:sp>
      <p:pic>
        <p:nvPicPr>
          <p:cNvPr id="13315" name="Picture 2" descr="E:\PHOTOS\Untitled.png"/>
          <p:cNvPicPr>
            <a:picLocks noChangeAspect="1" noChangeArrowheads="1"/>
          </p:cNvPicPr>
          <p:nvPr/>
        </p:nvPicPr>
        <p:blipFill>
          <a:blip r:embed="rId2"/>
          <a:srcRect/>
          <a:stretch>
            <a:fillRect/>
          </a:stretch>
        </p:blipFill>
        <p:spPr bwMode="auto">
          <a:xfrm>
            <a:off x="990600" y="2133600"/>
            <a:ext cx="7391400" cy="4184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
          <p:cNvSpPr txBox="1">
            <a:spLocks noChangeArrowheads="1"/>
          </p:cNvSpPr>
          <p:nvPr/>
        </p:nvSpPr>
        <p:spPr bwMode="auto">
          <a:xfrm>
            <a:off x="609600" y="1295400"/>
            <a:ext cx="8001000" cy="5878513"/>
          </a:xfrm>
          <a:prstGeom prst="rect">
            <a:avLst/>
          </a:prstGeom>
          <a:noFill/>
          <a:ln w="9525">
            <a:noFill/>
            <a:miter lim="800000"/>
            <a:headEnd/>
            <a:tailEnd/>
          </a:ln>
        </p:spPr>
        <p:txBody>
          <a:bodyPr>
            <a:spAutoFit/>
          </a:bodyPr>
          <a:lstStyle/>
          <a:p>
            <a:r>
              <a:rPr lang="en-US" sz="3200" u="sng">
                <a:solidFill>
                  <a:srgbClr val="FF0000"/>
                </a:solidFill>
                <a:latin typeface="Calibri" pitchFamily="34" charset="0"/>
              </a:rPr>
              <a:t>TF Term Frequency</a:t>
            </a:r>
          </a:p>
          <a:p>
            <a:endParaRPr lang="en-CA" sz="2400">
              <a:solidFill>
                <a:srgbClr val="FF0000"/>
              </a:solidFill>
              <a:latin typeface="Calibri" pitchFamily="34" charset="0"/>
            </a:endParaRPr>
          </a:p>
          <a:p>
            <a:r>
              <a:rPr lang="en-CA" sz="2400">
                <a:solidFill>
                  <a:srgbClr val="FF0000"/>
                </a:solidFill>
                <a:latin typeface="Calibri" pitchFamily="34" charset="0"/>
              </a:rPr>
              <a:t>How many times a word appears in a document</a:t>
            </a:r>
          </a:p>
          <a:p>
            <a:endParaRPr lang="en-US" sz="2400">
              <a:solidFill>
                <a:srgbClr val="FF0000"/>
              </a:solidFill>
              <a:latin typeface="Calibri" pitchFamily="34" charset="0"/>
            </a:endParaRPr>
          </a:p>
          <a:p>
            <a:endParaRPr lang="en-US" sz="2400">
              <a:solidFill>
                <a:srgbClr val="FF0000"/>
              </a:solidFill>
              <a:latin typeface="Calibri" pitchFamily="34" charset="0"/>
            </a:endParaRPr>
          </a:p>
          <a:p>
            <a:r>
              <a:rPr lang="en-US" sz="3200" u="sng">
                <a:solidFill>
                  <a:srgbClr val="FF0000"/>
                </a:solidFill>
                <a:latin typeface="Calibri" pitchFamily="34" charset="0"/>
              </a:rPr>
              <a:t>IDF Inverse Document Frequency</a:t>
            </a:r>
          </a:p>
          <a:p>
            <a:endParaRPr lang="en-US" sz="2400">
              <a:solidFill>
                <a:srgbClr val="FF0000"/>
              </a:solidFill>
              <a:latin typeface="Calibri" pitchFamily="34" charset="0"/>
            </a:endParaRPr>
          </a:p>
          <a:p>
            <a:pPr>
              <a:buFont typeface="Wingdings" pitchFamily="2" charset="2"/>
              <a:buNone/>
            </a:pPr>
            <a:r>
              <a:rPr lang="en-US" sz="2400">
                <a:solidFill>
                  <a:srgbClr val="FF0000"/>
                </a:solidFill>
                <a:latin typeface="Calibri" pitchFamily="34" charset="0"/>
              </a:rPr>
              <a:t>Logarithm of  (</a:t>
            </a:r>
            <a:r>
              <a:rPr lang="en-CA" sz="2400">
                <a:solidFill>
                  <a:srgbClr val="FF0000"/>
                </a:solidFill>
                <a:latin typeface="Calibri" pitchFamily="34" charset="0"/>
              </a:rPr>
              <a:t>Number of documents /</a:t>
            </a:r>
          </a:p>
          <a:p>
            <a:pPr>
              <a:buFont typeface="Wingdings" pitchFamily="2" charset="2"/>
              <a:buNone/>
            </a:pPr>
            <a:r>
              <a:rPr lang="en-CA" sz="2400">
                <a:solidFill>
                  <a:srgbClr val="FF0000"/>
                </a:solidFill>
                <a:latin typeface="Calibri" pitchFamily="34" charset="0"/>
              </a:rPr>
              <a:t>                         number of documents containing the term)</a:t>
            </a:r>
          </a:p>
          <a:p>
            <a:pPr>
              <a:buFont typeface="Wingdings" pitchFamily="2" charset="2"/>
              <a:buNone/>
            </a:pPr>
            <a:endParaRPr lang="en-CA" sz="2400">
              <a:solidFill>
                <a:srgbClr val="FF0000"/>
              </a:solidFill>
              <a:latin typeface="Calibri" pitchFamily="34" charset="0"/>
            </a:endParaRPr>
          </a:p>
          <a:p>
            <a:endParaRPr lang="en-CA" sz="3600">
              <a:solidFill>
                <a:srgbClr val="FF0000"/>
              </a:solidFill>
              <a:latin typeface="Calibri" pitchFamily="34" charset="0"/>
            </a:endParaRPr>
          </a:p>
          <a:p>
            <a:r>
              <a:rPr lang="en-CA" sz="3600">
                <a:solidFill>
                  <a:srgbClr val="FF0000"/>
                </a:solidFill>
                <a:latin typeface="Calibri" pitchFamily="34" charset="0"/>
              </a:rPr>
              <a:t>TF-IDF of a keyword in a page = TF * IDF</a:t>
            </a:r>
            <a:endParaRPr lang="en-US" sz="3600">
              <a:solidFill>
                <a:srgbClr val="FF0000"/>
              </a:solidFill>
              <a:latin typeface="Calibri" pitchFamily="34" charset="0"/>
            </a:endParaRPr>
          </a:p>
          <a:p>
            <a:pPr>
              <a:buFont typeface="Wingdings" pitchFamily="2" charset="2"/>
              <a:buNone/>
            </a:pPr>
            <a:endParaRPr lang="en-CA" sz="2400">
              <a:solidFill>
                <a:srgbClr val="FF0000"/>
              </a:solidFill>
              <a:latin typeface="Calibri" pitchFamily="34" charset="0"/>
            </a:endParaRPr>
          </a:p>
          <a:p>
            <a:r>
              <a:rPr lang="en-US" sz="2400">
                <a:solidFill>
                  <a:srgbClr val="FF0000"/>
                </a:solidFill>
                <a:latin typeface="Calibri" pitchFamily="34" charset="0"/>
              </a:rPr>
              <a:t> </a:t>
            </a:r>
          </a:p>
        </p:txBody>
      </p:sp>
      <p:sp>
        <p:nvSpPr>
          <p:cNvPr id="4" name="Rectangle 3"/>
          <p:cNvSpPr/>
          <p:nvPr/>
        </p:nvSpPr>
        <p:spPr>
          <a:xfrm>
            <a:off x="685800" y="228600"/>
            <a:ext cx="5294655" cy="830997"/>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TF-IDF Algorithm</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1"/>
          <p:cNvSpPr txBox="1">
            <a:spLocks noChangeArrowheads="1"/>
          </p:cNvSpPr>
          <p:nvPr/>
        </p:nvSpPr>
        <p:spPr bwMode="auto">
          <a:xfrm>
            <a:off x="457200" y="1447800"/>
            <a:ext cx="8686800" cy="4727575"/>
          </a:xfrm>
          <a:prstGeom prst="rect">
            <a:avLst/>
          </a:prstGeom>
          <a:noFill/>
          <a:ln w="9525">
            <a:noFill/>
            <a:miter lim="800000"/>
            <a:headEnd/>
            <a:tailEnd/>
          </a:ln>
        </p:spPr>
        <p:txBody>
          <a:bodyPr>
            <a:spAutoFit/>
          </a:bodyPr>
          <a:lstStyle/>
          <a:p>
            <a:pPr>
              <a:lnSpc>
                <a:spcPct val="90000"/>
              </a:lnSpc>
              <a:buFont typeface="Wingdings" pitchFamily="2" charset="2"/>
              <a:buNone/>
            </a:pPr>
            <a:r>
              <a:rPr lang="en-CA" sz="2800">
                <a:solidFill>
                  <a:srgbClr val="FF0000"/>
                </a:solidFill>
                <a:latin typeface="Calibri" pitchFamily="34" charset="0"/>
              </a:rPr>
              <a:t>100 web pages. Keyword: </a:t>
            </a:r>
            <a:r>
              <a:rPr lang="en-CA" sz="2800" i="1">
                <a:solidFill>
                  <a:srgbClr val="FF0000"/>
                </a:solidFill>
                <a:latin typeface="Calibri" pitchFamily="34" charset="0"/>
              </a:rPr>
              <a:t>Mbm Engg. College</a:t>
            </a:r>
          </a:p>
          <a:p>
            <a:pPr>
              <a:lnSpc>
                <a:spcPct val="90000"/>
              </a:lnSpc>
              <a:buFont typeface="Wingdings" pitchFamily="2" charset="2"/>
              <a:buNone/>
            </a:pPr>
            <a:r>
              <a:rPr lang="en-CA" sz="2800">
                <a:solidFill>
                  <a:srgbClr val="FF0000"/>
                </a:solidFill>
                <a:latin typeface="Calibri" pitchFamily="34" charset="0"/>
              </a:rPr>
              <a:t>#1 has 8 mentions. TF = 8.</a:t>
            </a:r>
          </a:p>
          <a:p>
            <a:pPr>
              <a:lnSpc>
                <a:spcPct val="90000"/>
              </a:lnSpc>
              <a:buFont typeface="Wingdings" pitchFamily="2" charset="2"/>
              <a:buNone/>
            </a:pPr>
            <a:r>
              <a:rPr lang="en-CA" sz="2800">
                <a:solidFill>
                  <a:srgbClr val="FF0000"/>
                </a:solidFill>
                <a:latin typeface="Calibri" pitchFamily="34" charset="0"/>
              </a:rPr>
              <a:t>#2, 17, 19, 76 have 4 mentions. TF = 4.</a:t>
            </a:r>
          </a:p>
          <a:p>
            <a:pPr>
              <a:lnSpc>
                <a:spcPct val="90000"/>
              </a:lnSpc>
              <a:buFont typeface="Wingdings" pitchFamily="2" charset="2"/>
              <a:buNone/>
            </a:pPr>
            <a:r>
              <a:rPr lang="en-CA" sz="2800">
                <a:solidFill>
                  <a:srgbClr val="FF0000"/>
                </a:solidFill>
                <a:latin typeface="Calibri" pitchFamily="34" charset="0"/>
              </a:rPr>
              <a:t>20 pages have 1 mention. TF = 1.</a:t>
            </a:r>
          </a:p>
          <a:p>
            <a:pPr>
              <a:lnSpc>
                <a:spcPct val="90000"/>
              </a:lnSpc>
              <a:buFont typeface="Wingdings" pitchFamily="2" charset="2"/>
              <a:buNone/>
            </a:pPr>
            <a:r>
              <a:rPr lang="en-CA" sz="2800">
                <a:solidFill>
                  <a:srgbClr val="FF0000"/>
                </a:solidFill>
                <a:latin typeface="Calibri" pitchFamily="34" charset="0"/>
              </a:rPr>
              <a:t>IDF = log</a:t>
            </a:r>
            <a:r>
              <a:rPr lang="en-CA" sz="2800" baseline="-25000">
                <a:solidFill>
                  <a:srgbClr val="FF0000"/>
                </a:solidFill>
                <a:latin typeface="Calibri" pitchFamily="34" charset="0"/>
              </a:rPr>
              <a:t>2</a:t>
            </a:r>
            <a:r>
              <a:rPr lang="en-CA" sz="2800">
                <a:solidFill>
                  <a:srgbClr val="FF0000"/>
                </a:solidFill>
                <a:latin typeface="Calibri" pitchFamily="34" charset="0"/>
              </a:rPr>
              <a:t> (100 / 25) = 2</a:t>
            </a:r>
          </a:p>
          <a:p>
            <a:pPr>
              <a:lnSpc>
                <a:spcPct val="90000"/>
              </a:lnSpc>
              <a:buFont typeface="Wingdings" pitchFamily="2" charset="2"/>
              <a:buNone/>
            </a:pPr>
            <a:endParaRPr lang="en-CA" sz="2400">
              <a:solidFill>
                <a:srgbClr val="FF0000"/>
              </a:solidFill>
              <a:latin typeface="Calibri" pitchFamily="34" charset="0"/>
            </a:endParaRPr>
          </a:p>
          <a:p>
            <a:pPr>
              <a:lnSpc>
                <a:spcPct val="90000"/>
              </a:lnSpc>
            </a:pPr>
            <a:r>
              <a:rPr lang="en-CA" sz="3200">
                <a:solidFill>
                  <a:srgbClr val="FF0000"/>
                </a:solidFill>
                <a:latin typeface="Calibri" pitchFamily="34" charset="0"/>
              </a:rPr>
              <a:t>TF-IDF of </a:t>
            </a:r>
            <a:r>
              <a:rPr lang="en-CA" sz="3200" i="1">
                <a:solidFill>
                  <a:srgbClr val="FF0000"/>
                </a:solidFill>
                <a:latin typeface="Calibri" pitchFamily="34" charset="0"/>
              </a:rPr>
              <a:t>Mbm Engg. College</a:t>
            </a:r>
            <a:r>
              <a:rPr lang="en-CA" sz="3200">
                <a:solidFill>
                  <a:srgbClr val="FF0000"/>
                </a:solidFill>
                <a:latin typeface="Calibri" pitchFamily="34" charset="0"/>
              </a:rPr>
              <a:t> in #1= 8 * 2=16High!</a:t>
            </a:r>
          </a:p>
          <a:p>
            <a:pPr>
              <a:lnSpc>
                <a:spcPct val="90000"/>
              </a:lnSpc>
            </a:pPr>
            <a:endParaRPr lang="en-CA" sz="2800">
              <a:solidFill>
                <a:srgbClr val="FF0000"/>
              </a:solidFill>
              <a:latin typeface="Calibri" pitchFamily="34" charset="0"/>
            </a:endParaRPr>
          </a:p>
          <a:p>
            <a:pPr>
              <a:lnSpc>
                <a:spcPct val="90000"/>
              </a:lnSpc>
            </a:pPr>
            <a:r>
              <a:rPr lang="en-CA" sz="2000">
                <a:solidFill>
                  <a:srgbClr val="FF0000"/>
                </a:solidFill>
                <a:latin typeface="Calibri" pitchFamily="34" charset="0"/>
              </a:rPr>
              <a:t>TF-IDF of </a:t>
            </a:r>
            <a:r>
              <a:rPr lang="en-CA" sz="2000" i="1">
                <a:solidFill>
                  <a:srgbClr val="FF0000"/>
                </a:solidFill>
                <a:latin typeface="Calibri" pitchFamily="34" charset="0"/>
              </a:rPr>
              <a:t>Mbm Engg. College </a:t>
            </a:r>
            <a:r>
              <a:rPr lang="en-CA" sz="2000">
                <a:solidFill>
                  <a:srgbClr val="FF0000"/>
                </a:solidFill>
                <a:latin typeface="Calibri" pitchFamily="34" charset="0"/>
              </a:rPr>
              <a:t>in #2, 17, 19, 76 = 4 * 2 = 8	Not so high</a:t>
            </a:r>
          </a:p>
          <a:p>
            <a:pPr>
              <a:lnSpc>
                <a:spcPct val="90000"/>
              </a:lnSpc>
            </a:pPr>
            <a:endParaRPr lang="en-CA">
              <a:solidFill>
                <a:srgbClr val="FF0000"/>
              </a:solidFill>
              <a:latin typeface="Calibri" pitchFamily="34" charset="0"/>
            </a:endParaRPr>
          </a:p>
          <a:p>
            <a:pPr>
              <a:lnSpc>
                <a:spcPct val="90000"/>
              </a:lnSpc>
            </a:pPr>
            <a:r>
              <a:rPr lang="en-CA">
                <a:solidFill>
                  <a:srgbClr val="FF0000"/>
                </a:solidFill>
                <a:latin typeface="Calibri" pitchFamily="34" charset="0"/>
              </a:rPr>
              <a:t>TF-IDF of </a:t>
            </a:r>
            <a:r>
              <a:rPr lang="en-CA" i="1">
                <a:solidFill>
                  <a:srgbClr val="FF0000"/>
                </a:solidFill>
                <a:latin typeface="Calibri" pitchFamily="34" charset="0"/>
              </a:rPr>
              <a:t>Mbm Engg. College </a:t>
            </a:r>
            <a:r>
              <a:rPr lang="en-CA">
                <a:solidFill>
                  <a:srgbClr val="FF0000"/>
                </a:solidFill>
                <a:latin typeface="Calibri" pitchFamily="34" charset="0"/>
              </a:rPr>
              <a:t>in 20 others = 1 * 2 = 2		Small</a:t>
            </a:r>
          </a:p>
          <a:p>
            <a:pPr>
              <a:lnSpc>
                <a:spcPct val="90000"/>
              </a:lnSpc>
            </a:pPr>
            <a:endParaRPr lang="en-CA" sz="1400">
              <a:solidFill>
                <a:srgbClr val="FF0000"/>
              </a:solidFill>
              <a:latin typeface="Calibri" pitchFamily="34" charset="0"/>
            </a:endParaRPr>
          </a:p>
          <a:p>
            <a:pPr>
              <a:lnSpc>
                <a:spcPct val="90000"/>
              </a:lnSpc>
            </a:pPr>
            <a:r>
              <a:rPr lang="en-CA" sz="1600">
                <a:solidFill>
                  <a:srgbClr val="FF0000"/>
                </a:solidFill>
                <a:latin typeface="Calibri" pitchFamily="34" charset="0"/>
              </a:rPr>
              <a:t>TF-IDF of </a:t>
            </a:r>
            <a:r>
              <a:rPr lang="en-CA" sz="1600" i="1">
                <a:solidFill>
                  <a:srgbClr val="FF0000"/>
                </a:solidFill>
                <a:latin typeface="Calibri" pitchFamily="34" charset="0"/>
              </a:rPr>
              <a:t>Mbm Engg. College</a:t>
            </a:r>
            <a:r>
              <a:rPr lang="en-CA" sz="1600">
                <a:solidFill>
                  <a:srgbClr val="FF0000"/>
                </a:solidFill>
                <a:latin typeface="Calibri" pitchFamily="34" charset="0"/>
              </a:rPr>
              <a:t> in all the rest = 0 * 2 = 0			Irrelevant</a:t>
            </a:r>
            <a:endParaRPr lang="en-US" sz="1600">
              <a:solidFill>
                <a:srgbClr val="FF0000"/>
              </a:solidFill>
              <a:latin typeface="Calibri" pitchFamily="34" charset="0"/>
            </a:endParaRPr>
          </a:p>
          <a:p>
            <a:endParaRPr lang="en-US" sz="2400">
              <a:solidFill>
                <a:srgbClr val="FF0000"/>
              </a:solidFill>
              <a:latin typeface="Calibri" pitchFamily="34" charset="0"/>
            </a:endParaRPr>
          </a:p>
        </p:txBody>
      </p:sp>
      <p:sp>
        <p:nvSpPr>
          <p:cNvPr id="5" name="Rectangle 4"/>
          <p:cNvSpPr/>
          <p:nvPr/>
        </p:nvSpPr>
        <p:spPr>
          <a:xfrm>
            <a:off x="533400" y="304800"/>
            <a:ext cx="2763898" cy="830997"/>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Example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228600"/>
            <a:ext cx="3592650" cy="923330"/>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n-lt"/>
                <a:cs typeface="+mn-cs"/>
              </a:rPr>
              <a:t>Conclusions</a:t>
            </a:r>
          </a:p>
        </p:txBody>
      </p:sp>
      <p:sp>
        <p:nvSpPr>
          <p:cNvPr id="16387" name="TextBox 2"/>
          <p:cNvSpPr txBox="1">
            <a:spLocks noChangeArrowheads="1"/>
          </p:cNvSpPr>
          <p:nvPr/>
        </p:nvSpPr>
        <p:spPr bwMode="auto">
          <a:xfrm>
            <a:off x="1143000" y="1143000"/>
            <a:ext cx="7696200" cy="5508625"/>
          </a:xfrm>
          <a:prstGeom prst="rect">
            <a:avLst/>
          </a:prstGeom>
          <a:noFill/>
          <a:ln w="9525">
            <a:noFill/>
            <a:miter lim="800000"/>
            <a:headEnd/>
            <a:tailEnd/>
          </a:ln>
        </p:spPr>
        <p:txBody>
          <a:bodyPr>
            <a:spAutoFit/>
          </a:bodyPr>
          <a:lstStyle/>
          <a:p>
            <a:pPr algn="just"/>
            <a:endParaRPr lang="en-US" sz="3200">
              <a:solidFill>
                <a:srgbClr val="FF0000"/>
              </a:solidFill>
              <a:latin typeface="Calibri" pitchFamily="34" charset="0"/>
            </a:endParaRPr>
          </a:p>
          <a:p>
            <a:pPr algn="just"/>
            <a:r>
              <a:rPr lang="en-US" sz="3200">
                <a:solidFill>
                  <a:srgbClr val="FF0000"/>
                </a:solidFill>
                <a:latin typeface="Calibri" pitchFamily="34" charset="0"/>
              </a:rPr>
              <a:t>Search engine plays important role in</a:t>
            </a:r>
            <a:br>
              <a:rPr lang="en-US" sz="3200">
                <a:solidFill>
                  <a:srgbClr val="FF0000"/>
                </a:solidFill>
                <a:latin typeface="Calibri" pitchFamily="34" charset="0"/>
              </a:rPr>
            </a:br>
            <a:r>
              <a:rPr lang="en-US" sz="3200">
                <a:solidFill>
                  <a:srgbClr val="FF0000"/>
                </a:solidFill>
                <a:latin typeface="Calibri" pitchFamily="34" charset="0"/>
              </a:rPr>
              <a:t>accessing the content over the internet, it</a:t>
            </a:r>
            <a:br>
              <a:rPr lang="en-US" sz="3200">
                <a:solidFill>
                  <a:srgbClr val="FF0000"/>
                </a:solidFill>
                <a:latin typeface="Calibri" pitchFamily="34" charset="0"/>
              </a:rPr>
            </a:br>
            <a:r>
              <a:rPr lang="en-US" sz="3200">
                <a:solidFill>
                  <a:srgbClr val="FF0000"/>
                </a:solidFill>
                <a:latin typeface="Calibri" pitchFamily="34" charset="0"/>
              </a:rPr>
              <a:t>fetches the pages requested by the user</a:t>
            </a:r>
          </a:p>
          <a:p>
            <a:pPr algn="just"/>
            <a:endParaRPr lang="en-US" sz="3200">
              <a:solidFill>
                <a:srgbClr val="FF0000"/>
              </a:solidFill>
              <a:latin typeface="Calibri" pitchFamily="34" charset="0"/>
            </a:endParaRPr>
          </a:p>
          <a:p>
            <a:pPr algn="just"/>
            <a:r>
              <a:rPr lang="en-US" sz="3200">
                <a:solidFill>
                  <a:srgbClr val="FF0000"/>
                </a:solidFill>
                <a:latin typeface="Calibri" pitchFamily="34" charset="0"/>
              </a:rPr>
              <a:t>It made the internet and accessing the </a:t>
            </a:r>
          </a:p>
          <a:p>
            <a:pPr algn="just"/>
            <a:r>
              <a:rPr lang="en-US" sz="3200">
                <a:solidFill>
                  <a:srgbClr val="FF0000"/>
                </a:solidFill>
                <a:latin typeface="Calibri" pitchFamily="34" charset="0"/>
              </a:rPr>
              <a:t>information just a click away. </a:t>
            </a:r>
          </a:p>
          <a:p>
            <a:pPr algn="just"/>
            <a:endParaRPr lang="en-US" sz="3200">
              <a:solidFill>
                <a:srgbClr val="FF0000"/>
              </a:solidFill>
              <a:latin typeface="Calibri" pitchFamily="34" charset="0"/>
            </a:endParaRPr>
          </a:p>
          <a:p>
            <a:pPr algn="just"/>
            <a:r>
              <a:rPr lang="en-US" sz="3200">
                <a:solidFill>
                  <a:srgbClr val="FF0000"/>
                </a:solidFill>
                <a:latin typeface="Calibri" pitchFamily="34" charset="0"/>
              </a:rPr>
              <a:t>The need for better search engines only increases</a:t>
            </a:r>
          </a:p>
          <a:p>
            <a:pPr algn="just"/>
            <a:endParaRPr lang="en-US" sz="3200">
              <a:solidFill>
                <a:srgbClr val="FF0000"/>
              </a:solidFill>
              <a:latin typeface="Calibri"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752600"/>
            <a:ext cx="9734550" cy="4462463"/>
          </a:xfrm>
          <a:prstGeom prst="rect">
            <a:avLst/>
          </a:prstGeom>
          <a:noFill/>
        </p:spPr>
        <p:txBody>
          <a:bodyPr>
            <a:spAutoFit/>
          </a:bodyPr>
          <a:lstStyle/>
          <a:p>
            <a:pPr marL="457200" indent="-457200" fontAlgn="auto">
              <a:spcBef>
                <a:spcPts val="0"/>
              </a:spcBef>
              <a:spcAft>
                <a:spcPts val="0"/>
              </a:spcAft>
              <a:defRPr/>
            </a:pPr>
            <a:r>
              <a:rPr lang="en-US" sz="3200" dirty="0">
                <a:solidFill>
                  <a:srgbClr val="FF0000"/>
                </a:solidFill>
                <a:latin typeface="Times New Roman" pitchFamily="18" charset="0"/>
                <a:cs typeface="Times New Roman" pitchFamily="18" charset="0"/>
              </a:rPr>
              <a:t>Web Links</a:t>
            </a:r>
          </a:p>
          <a:p>
            <a:pPr marL="457200" indent="-457200" fontAlgn="auto">
              <a:spcBef>
                <a:spcPts val="0"/>
              </a:spcBef>
              <a:spcAft>
                <a:spcPts val="0"/>
              </a:spcAft>
              <a:buFont typeface="+mj-lt"/>
              <a:buAutoNum type="alphaLcPeriod"/>
              <a:defRPr/>
            </a:pPr>
            <a:r>
              <a:rPr lang="en-US" sz="2200" dirty="0">
                <a:solidFill>
                  <a:srgbClr val="FF0000"/>
                </a:solidFill>
                <a:latin typeface="Times New Roman" pitchFamily="18" charset="0"/>
                <a:cs typeface="Times New Roman" pitchFamily="18" charset="0"/>
              </a:rPr>
              <a:t>Wikipedia.                                                 Till seminar</a:t>
            </a:r>
          </a:p>
          <a:p>
            <a:pPr marL="457200" indent="-457200" fontAlgn="auto">
              <a:spcBef>
                <a:spcPts val="0"/>
              </a:spcBef>
              <a:spcAft>
                <a:spcPts val="0"/>
              </a:spcAft>
              <a:buFont typeface="+mj-lt"/>
              <a:buAutoNum type="alphaLcPeriod"/>
              <a:defRPr/>
            </a:pPr>
            <a:r>
              <a:rPr lang="en-US" sz="2200" dirty="0">
                <a:solidFill>
                  <a:srgbClr val="FF0000"/>
                </a:solidFill>
                <a:latin typeface="Times New Roman" pitchFamily="18" charset="0"/>
                <a:cs typeface="Times New Roman" pitchFamily="18" charset="0"/>
                <a:hlinkClick r:id="rId2"/>
              </a:rPr>
              <a:t>www.telezent.com</a:t>
            </a:r>
            <a:r>
              <a:rPr lang="en-US" sz="2200" dirty="0">
                <a:solidFill>
                  <a:srgbClr val="FF0000"/>
                </a:solidFill>
                <a:latin typeface="Times New Roman" pitchFamily="18" charset="0"/>
                <a:cs typeface="Times New Roman" pitchFamily="18" charset="0"/>
              </a:rPr>
              <a:t>                                      1-may-2011</a:t>
            </a:r>
          </a:p>
          <a:p>
            <a:pPr marL="457200" indent="-457200" fontAlgn="auto">
              <a:spcBef>
                <a:spcPts val="0"/>
              </a:spcBef>
              <a:spcAft>
                <a:spcPts val="0"/>
              </a:spcAft>
              <a:buFont typeface="+mj-lt"/>
              <a:buAutoNum type="alphaLcPeriod"/>
              <a:defRPr/>
            </a:pPr>
            <a:r>
              <a:rPr lang="en-US" sz="2200" dirty="0">
                <a:solidFill>
                  <a:srgbClr val="FF0000"/>
                </a:solidFill>
                <a:latin typeface="Times New Roman" pitchFamily="18" charset="0"/>
                <a:cs typeface="Times New Roman" pitchFamily="18" charset="0"/>
                <a:hlinkClick r:id="rId3"/>
              </a:rPr>
              <a:t>http://searchenginewatch.com/</a:t>
            </a:r>
            <a:r>
              <a:rPr lang="en-US" sz="2200" dirty="0">
                <a:solidFill>
                  <a:srgbClr val="FF0000"/>
                </a:solidFill>
                <a:latin typeface="Times New Roman" pitchFamily="18" charset="0"/>
                <a:cs typeface="Times New Roman" pitchFamily="18" charset="0"/>
              </a:rPr>
              <a:t>                        24-april-2011</a:t>
            </a:r>
          </a:p>
          <a:p>
            <a:pPr marL="457200" indent="-457200" fontAlgn="auto">
              <a:spcBef>
                <a:spcPts val="0"/>
              </a:spcBef>
              <a:spcAft>
                <a:spcPts val="0"/>
              </a:spcAft>
              <a:buFont typeface="+mj-lt"/>
              <a:buAutoNum type="alphaLcPeriod"/>
              <a:defRPr/>
            </a:pPr>
            <a:r>
              <a:rPr lang="en-US" sz="2200" dirty="0">
                <a:solidFill>
                  <a:srgbClr val="FF0000"/>
                </a:solidFill>
                <a:latin typeface="Times New Roman" pitchFamily="18" charset="0"/>
                <a:cs typeface="Times New Roman" pitchFamily="18" charset="0"/>
                <a:hlinkClick r:id="rId4"/>
              </a:rPr>
              <a:t>http://homeforprofits.com/search-engines/working-of-a-search-engine/</a:t>
            </a:r>
            <a:r>
              <a:rPr lang="en-US" sz="2200" dirty="0">
                <a:solidFill>
                  <a:srgbClr val="FF0000"/>
                </a:solidFill>
                <a:latin typeface="Times New Roman" pitchFamily="18" charset="0"/>
                <a:cs typeface="Times New Roman" pitchFamily="18" charset="0"/>
              </a:rPr>
              <a:t> </a:t>
            </a:r>
          </a:p>
          <a:p>
            <a:pPr marL="457200" indent="-457200" fontAlgn="auto">
              <a:spcBef>
                <a:spcPts val="0"/>
              </a:spcBef>
              <a:spcAft>
                <a:spcPts val="0"/>
              </a:spcAft>
              <a:defRPr/>
            </a:pPr>
            <a:r>
              <a:rPr lang="en-US" sz="2200" dirty="0">
                <a:solidFill>
                  <a:srgbClr val="FF0000"/>
                </a:solidFill>
                <a:latin typeface="Times New Roman" pitchFamily="18" charset="0"/>
                <a:cs typeface="Times New Roman" pitchFamily="18" charset="0"/>
              </a:rPr>
              <a:t>15-april-2011</a:t>
            </a:r>
          </a:p>
          <a:p>
            <a:pPr marL="457200" indent="-457200" fontAlgn="auto">
              <a:spcBef>
                <a:spcPts val="0"/>
              </a:spcBef>
              <a:spcAft>
                <a:spcPts val="0"/>
              </a:spcAft>
              <a:buFont typeface="+mj-lt"/>
              <a:buAutoNum type="alphaLcPeriod"/>
              <a:defRPr/>
            </a:pPr>
            <a:r>
              <a:rPr lang="en-US" sz="2200" dirty="0">
                <a:solidFill>
                  <a:srgbClr val="FF0000"/>
                </a:solidFill>
                <a:latin typeface="Times New Roman" pitchFamily="18" charset="0"/>
                <a:cs typeface="Times New Roman" pitchFamily="18" charset="0"/>
                <a:hlinkClick r:id="rId5"/>
              </a:rPr>
              <a:t>http://computer.howstuffworks.com/internet/basics/</a:t>
            </a:r>
            <a:r>
              <a:rPr lang="en-US" sz="2200" dirty="0">
                <a:solidFill>
                  <a:srgbClr val="FF0000"/>
                </a:solidFill>
                <a:latin typeface="Times New Roman" pitchFamily="18" charset="0"/>
                <a:cs typeface="Times New Roman" pitchFamily="18" charset="0"/>
              </a:rPr>
              <a:t>        15-april-2011</a:t>
            </a:r>
          </a:p>
          <a:p>
            <a:pPr fontAlgn="auto">
              <a:spcBef>
                <a:spcPts val="0"/>
              </a:spcBef>
              <a:spcAft>
                <a:spcPts val="0"/>
              </a:spcAft>
              <a:defRPr/>
            </a:pPr>
            <a:endParaRPr lang="en-US" sz="2200" dirty="0">
              <a:solidFill>
                <a:srgbClr val="FF0000"/>
              </a:solidFill>
              <a:latin typeface="Times New Roman" pitchFamily="18" charset="0"/>
              <a:cs typeface="Times New Roman" pitchFamily="18" charset="0"/>
            </a:endParaRPr>
          </a:p>
          <a:p>
            <a:pPr fontAlgn="auto">
              <a:spcBef>
                <a:spcPts val="0"/>
              </a:spcBef>
              <a:spcAft>
                <a:spcPts val="0"/>
              </a:spcAft>
              <a:defRPr/>
            </a:pPr>
            <a:r>
              <a:rPr lang="en-US" sz="3200" dirty="0">
                <a:solidFill>
                  <a:srgbClr val="FF0000"/>
                </a:solidFill>
                <a:latin typeface="Times New Roman" pitchFamily="18" charset="0"/>
                <a:cs typeface="Times New Roman" pitchFamily="18" charset="0"/>
              </a:rPr>
              <a:t>Books</a:t>
            </a:r>
          </a:p>
          <a:p>
            <a:pPr fontAlgn="auto">
              <a:spcBef>
                <a:spcPts val="0"/>
              </a:spcBef>
              <a:spcAft>
                <a:spcPts val="0"/>
              </a:spcAft>
              <a:defRPr/>
            </a:pPr>
            <a:r>
              <a:rPr lang="en-US" sz="2200" dirty="0">
                <a:solidFill>
                  <a:srgbClr val="FF0000"/>
                </a:solidFill>
                <a:latin typeface="Times New Roman" pitchFamily="18" charset="0"/>
                <a:cs typeface="Times New Roman" pitchFamily="18" charset="0"/>
              </a:rPr>
              <a:t>Computer Networking Top down Approach by  Kurose and Ross. 3 edition</a:t>
            </a:r>
          </a:p>
          <a:p>
            <a:pPr fontAlgn="auto">
              <a:spcBef>
                <a:spcPts val="0"/>
              </a:spcBef>
              <a:spcAft>
                <a:spcPts val="0"/>
              </a:spcAft>
              <a:defRPr/>
            </a:pPr>
            <a:endParaRPr lang="en-US" sz="2200" b="1" dirty="0">
              <a:solidFill>
                <a:srgbClr val="FF0000"/>
              </a:solidFill>
              <a:latin typeface="Times New Roman" pitchFamily="18" charset="0"/>
              <a:cs typeface="Times New Roman" pitchFamily="18" charset="0"/>
            </a:endParaRPr>
          </a:p>
          <a:p>
            <a:pPr fontAlgn="auto">
              <a:spcBef>
                <a:spcPts val="0"/>
              </a:spcBef>
              <a:spcAft>
                <a:spcPts val="0"/>
              </a:spcAft>
              <a:defRPr/>
            </a:pPr>
            <a:endParaRPr lang="en-US" sz="2200" dirty="0">
              <a:solidFill>
                <a:srgbClr val="FF0000"/>
              </a:solidFill>
              <a:latin typeface="Times New Roman" pitchFamily="18" charset="0"/>
              <a:cs typeface="Times New Roman" pitchFamily="18" charset="0"/>
            </a:endParaRPr>
          </a:p>
        </p:txBody>
      </p:sp>
      <p:sp>
        <p:nvSpPr>
          <p:cNvPr id="3" name="Rectangle 2"/>
          <p:cNvSpPr/>
          <p:nvPr/>
        </p:nvSpPr>
        <p:spPr>
          <a:xfrm>
            <a:off x="990600" y="457200"/>
            <a:ext cx="3403817" cy="923330"/>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j-lt"/>
                <a:cs typeface="Times New Roman" pitchFamily="18" charset="0"/>
              </a:rPr>
              <a:t>References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48200" y="4648200"/>
            <a:ext cx="3810000" cy="2123658"/>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en-US" sz="6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a:t>
            </a:r>
          </a:p>
          <a:p>
            <a:pPr algn="ctr" fontAlgn="auto">
              <a:spcBef>
                <a:spcPts val="0"/>
              </a:spcBef>
              <a:spcAft>
                <a:spcPts val="0"/>
              </a:spcAft>
              <a:defRPr/>
            </a:pPr>
            <a:r>
              <a:rPr lang="en-US" sz="6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You!</a:t>
            </a:r>
            <a:endParaRPr lang="en-US" sz="6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
          <p:cNvSpPr txBox="1">
            <a:spLocks noChangeArrowheads="1"/>
          </p:cNvSpPr>
          <p:nvPr/>
        </p:nvSpPr>
        <p:spPr bwMode="auto">
          <a:xfrm>
            <a:off x="838200" y="794802"/>
            <a:ext cx="6934200" cy="6063198"/>
          </a:xfrm>
          <a:prstGeom prst="rect">
            <a:avLst/>
          </a:prstGeom>
          <a:noFill/>
          <a:ln w="9525">
            <a:noFill/>
            <a:miter lim="800000"/>
            <a:headEnd/>
            <a:tailEnd/>
          </a:ln>
        </p:spPr>
        <p:txBody>
          <a:bodyPr>
            <a:spAutoFit/>
          </a:bodyPr>
          <a:lstStyle/>
          <a:p>
            <a:endParaRPr lang="en-US" sz="2800" dirty="0">
              <a:solidFill>
                <a:srgbClr val="FF0000"/>
              </a:solidFill>
              <a:latin typeface="Calibri" pitchFamily="34" charset="0"/>
            </a:endParaRPr>
          </a:p>
          <a:p>
            <a:r>
              <a:rPr lang="en-US" sz="2800" dirty="0">
                <a:solidFill>
                  <a:srgbClr val="FF0000"/>
                </a:solidFill>
                <a:latin typeface="Calibri" pitchFamily="34" charset="0"/>
              </a:rPr>
              <a:t>What is Search?</a:t>
            </a:r>
          </a:p>
          <a:p>
            <a:endParaRPr lang="en-US" sz="2800" dirty="0">
              <a:solidFill>
                <a:srgbClr val="FF0000"/>
              </a:solidFill>
              <a:latin typeface="Calibri" pitchFamily="34" charset="0"/>
            </a:endParaRPr>
          </a:p>
          <a:p>
            <a:r>
              <a:rPr lang="en-US" sz="2800" dirty="0">
                <a:solidFill>
                  <a:srgbClr val="FF0000"/>
                </a:solidFill>
                <a:latin typeface="Calibri" pitchFamily="34" charset="0"/>
              </a:rPr>
              <a:t>What does it means by Search Engine?</a:t>
            </a:r>
          </a:p>
          <a:p>
            <a:endParaRPr lang="en-US" sz="2800" dirty="0">
              <a:solidFill>
                <a:srgbClr val="FF0000"/>
              </a:solidFill>
              <a:latin typeface="Calibri" pitchFamily="34" charset="0"/>
            </a:endParaRPr>
          </a:p>
          <a:p>
            <a:r>
              <a:rPr lang="en-US" sz="2800" dirty="0">
                <a:solidFill>
                  <a:srgbClr val="FF0000"/>
                </a:solidFill>
                <a:latin typeface="Calibri" pitchFamily="34" charset="0"/>
              </a:rPr>
              <a:t>Search Engine </a:t>
            </a:r>
            <a:r>
              <a:rPr lang="en-US" sz="2800" dirty="0" smtClean="0">
                <a:solidFill>
                  <a:srgbClr val="FF0000"/>
                </a:solidFill>
                <a:latin typeface="Calibri" pitchFamily="34" charset="0"/>
              </a:rPr>
              <a:t>Basics</a:t>
            </a:r>
          </a:p>
          <a:p>
            <a:endParaRPr lang="en-US" sz="2800" dirty="0" smtClean="0">
              <a:solidFill>
                <a:srgbClr val="FF0000"/>
              </a:solidFill>
              <a:latin typeface="Calibri" pitchFamily="34" charset="0"/>
            </a:endParaRPr>
          </a:p>
          <a:p>
            <a:r>
              <a:rPr lang="en-US" sz="2400" dirty="0" smtClean="0">
                <a:solidFill>
                  <a:srgbClr val="FF0000"/>
                </a:solidFill>
              </a:rPr>
              <a:t>Search </a:t>
            </a:r>
            <a:r>
              <a:rPr lang="en-US" sz="2400" dirty="0" smtClean="0">
                <a:solidFill>
                  <a:srgbClr val="FF0000"/>
                </a:solidFill>
              </a:rPr>
              <a:t>Engine Architecture</a:t>
            </a:r>
            <a:endParaRPr lang="en-US" sz="2400" dirty="0" smtClean="0">
              <a:ln w="11430"/>
              <a:solidFill>
                <a:srgbClr val="FF0000"/>
              </a:solidFill>
              <a:effectLst>
                <a:outerShdw blurRad="50800" dist="39000" dir="5460000" algn="tl">
                  <a:srgbClr val="000000">
                    <a:alpha val="38000"/>
                  </a:srgbClr>
                </a:outerShdw>
              </a:effectLst>
            </a:endParaRPr>
          </a:p>
          <a:p>
            <a:endParaRPr lang="en-US" sz="2800" dirty="0">
              <a:solidFill>
                <a:srgbClr val="FF0000"/>
              </a:solidFill>
              <a:latin typeface="Calibri" pitchFamily="34" charset="0"/>
            </a:endParaRPr>
          </a:p>
          <a:p>
            <a:r>
              <a:rPr lang="en-US" sz="2800" dirty="0">
                <a:solidFill>
                  <a:srgbClr val="FF0000"/>
                </a:solidFill>
                <a:latin typeface="Calibri" pitchFamily="34" charset="0"/>
              </a:rPr>
              <a:t>How Search Engine Works?</a:t>
            </a:r>
          </a:p>
          <a:p>
            <a:endParaRPr lang="en-US" sz="2800" dirty="0">
              <a:solidFill>
                <a:srgbClr val="FF0000"/>
              </a:solidFill>
              <a:latin typeface="Calibri" pitchFamily="34" charset="0"/>
            </a:endParaRPr>
          </a:p>
          <a:p>
            <a:r>
              <a:rPr lang="en-US" sz="2800" dirty="0">
                <a:solidFill>
                  <a:srgbClr val="FF0000"/>
                </a:solidFill>
                <a:latin typeface="Calibri" pitchFamily="34" charset="0"/>
              </a:rPr>
              <a:t>Conclusions</a:t>
            </a:r>
          </a:p>
          <a:p>
            <a:endParaRPr lang="en-US" sz="2800" dirty="0">
              <a:solidFill>
                <a:srgbClr val="FF0000"/>
              </a:solidFill>
              <a:latin typeface="Calibri" pitchFamily="34" charset="0"/>
            </a:endParaRPr>
          </a:p>
          <a:p>
            <a:r>
              <a:rPr lang="en-US" sz="2800" dirty="0">
                <a:solidFill>
                  <a:srgbClr val="FF0000"/>
                </a:solidFill>
                <a:latin typeface="Calibri" pitchFamily="34" charset="0"/>
              </a:rPr>
              <a:t>References</a:t>
            </a:r>
          </a:p>
        </p:txBody>
      </p:sp>
      <p:sp>
        <p:nvSpPr>
          <p:cNvPr id="4" name="Rectangle 3"/>
          <p:cNvSpPr/>
          <p:nvPr/>
        </p:nvSpPr>
        <p:spPr>
          <a:xfrm>
            <a:off x="685800" y="152400"/>
            <a:ext cx="2977097" cy="830997"/>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Overview</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1143000"/>
            <a:ext cx="8001000" cy="5632450"/>
          </a:xfrm>
          <a:prstGeom prst="rect">
            <a:avLst/>
          </a:prstGeom>
          <a:noFill/>
        </p:spPr>
        <p:txBody>
          <a:bodyPr>
            <a:spAutoFit/>
          </a:bodyPr>
          <a:lstStyle/>
          <a:p>
            <a:pPr fontAlgn="auto">
              <a:spcBef>
                <a:spcPts val="0"/>
              </a:spcBef>
              <a:spcAft>
                <a:spcPts val="0"/>
              </a:spcAft>
              <a:defRPr/>
            </a:pPr>
            <a:r>
              <a:rPr lang="en-US" sz="2400" dirty="0">
                <a:solidFill>
                  <a:srgbClr val="FF0000"/>
                </a:solidFill>
                <a:latin typeface="+mn-lt"/>
                <a:cs typeface="+mn-cs"/>
              </a:rPr>
              <a:t>Search basically means find some thing.</a:t>
            </a:r>
          </a:p>
          <a:p>
            <a:pPr fontAlgn="auto">
              <a:spcBef>
                <a:spcPts val="0"/>
              </a:spcBef>
              <a:spcAft>
                <a:spcPts val="0"/>
              </a:spcAft>
              <a:defRPr/>
            </a:pPr>
            <a:r>
              <a:rPr lang="en-US" sz="2400" dirty="0">
                <a:solidFill>
                  <a:srgbClr val="FF0000"/>
                </a:solidFill>
                <a:latin typeface="+mn-lt"/>
                <a:cs typeface="+mn-cs"/>
              </a:rPr>
              <a:t>Example: when we are trying to find some word in a dictionary we are actually searching for that particular word in the dictionary.</a:t>
            </a:r>
          </a:p>
          <a:p>
            <a:pPr fontAlgn="auto">
              <a:spcBef>
                <a:spcPts val="0"/>
              </a:spcBef>
              <a:spcAft>
                <a:spcPts val="0"/>
              </a:spcAft>
              <a:defRPr/>
            </a:pPr>
            <a:endParaRPr lang="en-US" sz="2400" dirty="0">
              <a:solidFill>
                <a:srgbClr val="FF0000"/>
              </a:solidFill>
              <a:latin typeface="+mn-lt"/>
              <a:cs typeface="+mn-cs"/>
            </a:endParaRPr>
          </a:p>
          <a:p>
            <a:pPr fontAlgn="auto">
              <a:spcBef>
                <a:spcPts val="0"/>
              </a:spcBef>
              <a:spcAft>
                <a:spcPts val="0"/>
              </a:spcAft>
              <a:defRPr/>
            </a:pPr>
            <a:r>
              <a:rPr lang="en-US" sz="2400" dirty="0">
                <a:solidFill>
                  <a:srgbClr val="FF0000"/>
                </a:solidFill>
                <a:latin typeface="+mn-lt"/>
                <a:cs typeface="+mn-cs"/>
              </a:rPr>
              <a:t>The one who performs this searching function is known as Search Engine. On this particular case Search Engine is Human.</a:t>
            </a:r>
          </a:p>
          <a:p>
            <a:pPr fontAlgn="auto">
              <a:spcBef>
                <a:spcPts val="0"/>
              </a:spcBef>
              <a:spcAft>
                <a:spcPts val="0"/>
              </a:spcAft>
              <a:defRPr/>
            </a:pPr>
            <a:endParaRPr lang="en-US" sz="2400" dirty="0">
              <a:solidFill>
                <a:srgbClr val="FF0000"/>
              </a:solidFill>
              <a:latin typeface="+mn-lt"/>
              <a:cs typeface="+mn-cs"/>
            </a:endParaRPr>
          </a:p>
          <a:p>
            <a:pPr fontAlgn="auto">
              <a:spcBef>
                <a:spcPts val="0"/>
              </a:spcBef>
              <a:spcAft>
                <a:spcPts val="0"/>
              </a:spcAft>
              <a:defRPr/>
            </a:pPr>
            <a:r>
              <a:rPr lang="en-US" sz="2400" dirty="0">
                <a:solidFill>
                  <a:srgbClr val="FF0000"/>
                </a:solidFill>
                <a:latin typeface="+mn-lt"/>
                <a:cs typeface="+mn-cs"/>
              </a:rPr>
              <a:t>When we talk about System terminology the machine (Program) which Perform this searching operation is called Search Engine. </a:t>
            </a:r>
          </a:p>
          <a:p>
            <a:pPr fontAlgn="auto">
              <a:spcBef>
                <a:spcPts val="0"/>
              </a:spcBef>
              <a:spcAft>
                <a:spcPts val="0"/>
              </a:spcAft>
              <a:defRPr/>
            </a:pPr>
            <a:endParaRPr lang="en-US" sz="2400" dirty="0">
              <a:solidFill>
                <a:srgbClr val="FF0000"/>
              </a:solidFill>
              <a:latin typeface="+mn-lt"/>
              <a:cs typeface="+mn-cs"/>
            </a:endParaRPr>
          </a:p>
          <a:p>
            <a:pPr fontAlgn="auto">
              <a:spcBef>
                <a:spcPts val="0"/>
              </a:spcBef>
              <a:spcAft>
                <a:spcPts val="0"/>
              </a:spcAft>
              <a:defRPr/>
            </a:pPr>
            <a:r>
              <a:rPr lang="en-US" sz="2400" dirty="0">
                <a:solidFill>
                  <a:srgbClr val="FF0000"/>
                </a:solidFill>
                <a:latin typeface="+mn-lt"/>
                <a:cs typeface="+mn-cs"/>
              </a:rPr>
              <a:t>The two basic type of Search Engines are..</a:t>
            </a:r>
          </a:p>
          <a:p>
            <a:pPr marL="457200" indent="-457200" fontAlgn="auto">
              <a:spcBef>
                <a:spcPts val="0"/>
              </a:spcBef>
              <a:spcAft>
                <a:spcPts val="0"/>
              </a:spcAft>
              <a:buFont typeface="+mj-lt"/>
              <a:buAutoNum type="alphaLcParenR"/>
              <a:defRPr/>
            </a:pPr>
            <a:r>
              <a:rPr lang="en-US" sz="2400" dirty="0">
                <a:solidFill>
                  <a:srgbClr val="FF0000"/>
                </a:solidFill>
                <a:latin typeface="+mn-lt"/>
                <a:cs typeface="+mn-cs"/>
              </a:rPr>
              <a:t>Database Search Engine</a:t>
            </a:r>
          </a:p>
          <a:p>
            <a:pPr marL="457200" indent="-457200" fontAlgn="auto">
              <a:spcBef>
                <a:spcPts val="0"/>
              </a:spcBef>
              <a:spcAft>
                <a:spcPts val="0"/>
              </a:spcAft>
              <a:buFont typeface="+mj-lt"/>
              <a:buAutoNum type="alphaLcParenR"/>
              <a:defRPr/>
            </a:pPr>
            <a:r>
              <a:rPr lang="en-US" sz="2400" dirty="0">
                <a:solidFill>
                  <a:srgbClr val="FF0000"/>
                </a:solidFill>
                <a:latin typeface="+mn-lt"/>
                <a:cs typeface="+mn-cs"/>
              </a:rPr>
              <a:t>Web Search Engine</a:t>
            </a:r>
          </a:p>
        </p:txBody>
      </p:sp>
      <p:sp>
        <p:nvSpPr>
          <p:cNvPr id="4" name="Rectangle 3"/>
          <p:cNvSpPr/>
          <p:nvPr/>
        </p:nvSpPr>
        <p:spPr>
          <a:xfrm>
            <a:off x="533400" y="228600"/>
            <a:ext cx="8270214" cy="646331"/>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What is Search and Search Engine?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p:cNvSpPr txBox="1">
            <a:spLocks noChangeArrowheads="1"/>
          </p:cNvSpPr>
          <p:nvPr/>
        </p:nvSpPr>
        <p:spPr bwMode="auto">
          <a:xfrm>
            <a:off x="762000" y="1143000"/>
            <a:ext cx="8077200" cy="6432550"/>
          </a:xfrm>
          <a:prstGeom prst="rect">
            <a:avLst/>
          </a:prstGeom>
          <a:noFill/>
          <a:ln w="9525">
            <a:noFill/>
            <a:miter lim="800000"/>
            <a:headEnd/>
            <a:tailEnd/>
          </a:ln>
        </p:spPr>
        <p:txBody>
          <a:bodyPr>
            <a:spAutoFit/>
          </a:bodyPr>
          <a:lstStyle/>
          <a:p>
            <a:pPr algn="just"/>
            <a:r>
              <a:rPr lang="en-US" sz="2800">
                <a:solidFill>
                  <a:srgbClr val="FF0000"/>
                </a:solidFill>
                <a:latin typeface="Calibri" pitchFamily="34" charset="0"/>
              </a:rPr>
              <a:t>Database search engine perform the search process by Pattern Matching when the user gives a particular query.</a:t>
            </a:r>
          </a:p>
          <a:p>
            <a:pPr algn="just"/>
            <a:endParaRPr lang="en-US" sz="2800">
              <a:solidFill>
                <a:srgbClr val="FF0000"/>
              </a:solidFill>
              <a:latin typeface="Calibri" pitchFamily="34" charset="0"/>
            </a:endParaRPr>
          </a:p>
          <a:p>
            <a:pPr algn="just"/>
            <a:r>
              <a:rPr lang="en-US" sz="2800">
                <a:solidFill>
                  <a:srgbClr val="FF0000"/>
                </a:solidFill>
                <a:latin typeface="Calibri" pitchFamily="34" charset="0"/>
              </a:rPr>
              <a:t>Example:-</a:t>
            </a:r>
          </a:p>
          <a:p>
            <a:pPr algn="just"/>
            <a:endParaRPr lang="en-US" sz="2800">
              <a:solidFill>
                <a:srgbClr val="FF0000"/>
              </a:solidFill>
              <a:latin typeface="Calibri" pitchFamily="34" charset="0"/>
            </a:endParaRPr>
          </a:p>
          <a:p>
            <a:pPr algn="just"/>
            <a:r>
              <a:rPr lang="en-US" sz="2800">
                <a:solidFill>
                  <a:srgbClr val="FF0000"/>
                </a:solidFill>
                <a:latin typeface="Calibri" pitchFamily="34" charset="0"/>
              </a:rPr>
              <a:t>Query  SELECT name,class,roll_no FROM student WHERE roll_no &gt; 100;</a:t>
            </a:r>
          </a:p>
          <a:p>
            <a:pPr algn="just"/>
            <a:endParaRPr lang="en-US" sz="2800">
              <a:solidFill>
                <a:srgbClr val="FF0000"/>
              </a:solidFill>
              <a:latin typeface="Calibri" pitchFamily="34" charset="0"/>
            </a:endParaRPr>
          </a:p>
          <a:p>
            <a:pPr algn="just"/>
            <a:r>
              <a:rPr lang="en-US" sz="2800">
                <a:solidFill>
                  <a:srgbClr val="FF0000"/>
                </a:solidFill>
                <a:latin typeface="Calibri" pitchFamily="34" charset="0"/>
              </a:rPr>
              <a:t>When we give above query to Database search Engine it perform the pattern matching with the algorithm that selects name ,class, roll_no form table student that satisfy condition roll_no &gt;100</a:t>
            </a:r>
          </a:p>
          <a:p>
            <a:pPr algn="just"/>
            <a:endParaRPr lang="en-US" sz="2400">
              <a:solidFill>
                <a:srgbClr val="FF0000"/>
              </a:solidFill>
              <a:latin typeface="Calibri" pitchFamily="34" charset="0"/>
            </a:endParaRPr>
          </a:p>
          <a:p>
            <a:pPr algn="just"/>
            <a:endParaRPr lang="en-US" sz="2400">
              <a:solidFill>
                <a:srgbClr val="FF0000"/>
              </a:solidFill>
              <a:latin typeface="Calibri" pitchFamily="34" charset="0"/>
            </a:endParaRPr>
          </a:p>
        </p:txBody>
      </p:sp>
      <p:sp>
        <p:nvSpPr>
          <p:cNvPr id="4" name="Rectangle 3"/>
          <p:cNvSpPr/>
          <p:nvPr/>
        </p:nvSpPr>
        <p:spPr>
          <a:xfrm>
            <a:off x="838200" y="152400"/>
            <a:ext cx="6774611" cy="769441"/>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en-US" sz="4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Database Search Engine</a:t>
            </a:r>
            <a:endPar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1143000"/>
            <a:ext cx="8229600" cy="5262563"/>
          </a:xfrm>
          <a:prstGeom prst="rect">
            <a:avLst/>
          </a:prstGeom>
          <a:noFill/>
        </p:spPr>
        <p:txBody>
          <a:bodyPr>
            <a:spAutoFit/>
          </a:bodyPr>
          <a:lstStyle/>
          <a:p>
            <a:pPr algn="just" fontAlgn="auto">
              <a:spcBef>
                <a:spcPts val="0"/>
              </a:spcBef>
              <a:spcAft>
                <a:spcPts val="0"/>
              </a:spcAft>
              <a:defRPr/>
            </a:pPr>
            <a:r>
              <a:rPr lang="en-US" sz="2400" dirty="0">
                <a:solidFill>
                  <a:srgbClr val="FF0000"/>
                </a:solidFill>
                <a:latin typeface="+mn-lt"/>
                <a:cs typeface="+mn-cs"/>
              </a:rPr>
              <a:t>A software program that helps users find information stored on a personal computer, or a network of computers, such as the Internet. A user enters search terms and the search engine retrieves a list of World Wide Web sites, personal computer files, or documents.</a:t>
            </a:r>
          </a:p>
          <a:p>
            <a:pPr fontAlgn="auto">
              <a:spcBef>
                <a:spcPts val="0"/>
              </a:spcBef>
              <a:spcAft>
                <a:spcPts val="0"/>
              </a:spcAft>
              <a:defRPr/>
            </a:pPr>
            <a:endParaRPr lang="en-US" sz="3200" dirty="0">
              <a:solidFill>
                <a:srgbClr val="FF0000"/>
              </a:solidFill>
              <a:latin typeface="+mn-lt"/>
              <a:cs typeface="+mn-cs"/>
            </a:endParaRPr>
          </a:p>
          <a:p>
            <a:pPr fontAlgn="auto">
              <a:spcBef>
                <a:spcPts val="0"/>
              </a:spcBef>
              <a:spcAft>
                <a:spcPts val="0"/>
              </a:spcAft>
              <a:defRPr/>
            </a:pPr>
            <a:r>
              <a:rPr lang="en-US" sz="3200" dirty="0">
                <a:solidFill>
                  <a:srgbClr val="FF0000"/>
                </a:solidFill>
                <a:latin typeface="+mn-lt"/>
                <a:cs typeface="+mn-cs"/>
              </a:rPr>
              <a:t>Types of Web Search Engine</a:t>
            </a:r>
          </a:p>
          <a:p>
            <a:pPr fontAlgn="auto">
              <a:spcBef>
                <a:spcPts val="0"/>
              </a:spcBef>
              <a:spcAft>
                <a:spcPts val="0"/>
              </a:spcAft>
              <a:defRPr/>
            </a:pPr>
            <a:endParaRPr lang="en-US" sz="3200" dirty="0">
              <a:solidFill>
                <a:srgbClr val="FF0000"/>
              </a:solidFill>
              <a:latin typeface="+mn-lt"/>
              <a:cs typeface="+mn-cs"/>
            </a:endParaRPr>
          </a:p>
          <a:p>
            <a:pPr marL="457200" indent="-457200" fontAlgn="auto">
              <a:spcBef>
                <a:spcPts val="0"/>
              </a:spcBef>
              <a:spcAft>
                <a:spcPts val="0"/>
              </a:spcAft>
              <a:buFont typeface="+mj-lt"/>
              <a:buAutoNum type="alphaLcPeriod"/>
              <a:defRPr/>
            </a:pPr>
            <a:r>
              <a:rPr lang="en-US" sz="2400" dirty="0">
                <a:solidFill>
                  <a:srgbClr val="FF0000"/>
                </a:solidFill>
                <a:latin typeface="+mn-lt"/>
                <a:cs typeface="+mn-cs"/>
              </a:rPr>
              <a:t>Crawler Based Search Engine</a:t>
            </a:r>
          </a:p>
          <a:p>
            <a:pPr marL="457200" indent="-457200" fontAlgn="auto">
              <a:spcBef>
                <a:spcPts val="0"/>
              </a:spcBef>
              <a:spcAft>
                <a:spcPts val="0"/>
              </a:spcAft>
              <a:buFont typeface="+mj-lt"/>
              <a:buAutoNum type="alphaLcPeriod"/>
              <a:defRPr/>
            </a:pPr>
            <a:endParaRPr lang="en-US" sz="2400" dirty="0">
              <a:solidFill>
                <a:srgbClr val="FF0000"/>
              </a:solidFill>
              <a:latin typeface="+mn-lt"/>
              <a:cs typeface="+mn-cs"/>
            </a:endParaRPr>
          </a:p>
          <a:p>
            <a:pPr marL="457200" indent="-457200" fontAlgn="auto">
              <a:spcBef>
                <a:spcPts val="0"/>
              </a:spcBef>
              <a:spcAft>
                <a:spcPts val="0"/>
              </a:spcAft>
              <a:buFont typeface="+mj-lt"/>
              <a:buAutoNum type="alphaLcPeriod"/>
              <a:defRPr/>
            </a:pPr>
            <a:r>
              <a:rPr lang="en-US" sz="2400" dirty="0">
                <a:solidFill>
                  <a:srgbClr val="FF0000"/>
                </a:solidFill>
                <a:latin typeface="+mn-lt"/>
                <a:cs typeface="+mn-cs"/>
              </a:rPr>
              <a:t>Human Powered Search Engine</a:t>
            </a:r>
          </a:p>
          <a:p>
            <a:pPr marL="457200" indent="-457200" fontAlgn="auto">
              <a:spcBef>
                <a:spcPts val="0"/>
              </a:spcBef>
              <a:spcAft>
                <a:spcPts val="0"/>
              </a:spcAft>
              <a:buFont typeface="+mj-lt"/>
              <a:buAutoNum type="alphaLcPeriod"/>
              <a:defRPr/>
            </a:pPr>
            <a:endParaRPr lang="en-US" sz="2400" dirty="0">
              <a:solidFill>
                <a:srgbClr val="FF0000"/>
              </a:solidFill>
              <a:latin typeface="+mn-lt"/>
              <a:cs typeface="+mn-cs"/>
            </a:endParaRPr>
          </a:p>
          <a:p>
            <a:pPr marL="457200" indent="-457200" fontAlgn="auto">
              <a:spcBef>
                <a:spcPts val="0"/>
              </a:spcBef>
              <a:spcAft>
                <a:spcPts val="0"/>
              </a:spcAft>
              <a:buFont typeface="+mj-lt"/>
              <a:buAutoNum type="alphaLcPeriod"/>
              <a:defRPr/>
            </a:pPr>
            <a:r>
              <a:rPr lang="en-US" sz="2400" dirty="0">
                <a:solidFill>
                  <a:srgbClr val="FF0000"/>
                </a:solidFill>
                <a:latin typeface="+mn-lt"/>
                <a:cs typeface="+mn-cs"/>
              </a:rPr>
              <a:t>Hybrid Search Engine</a:t>
            </a:r>
          </a:p>
        </p:txBody>
      </p:sp>
      <p:sp>
        <p:nvSpPr>
          <p:cNvPr id="4" name="Rectangle 3"/>
          <p:cNvSpPr/>
          <p:nvPr/>
        </p:nvSpPr>
        <p:spPr>
          <a:xfrm>
            <a:off x="762000" y="152400"/>
            <a:ext cx="5926752" cy="830997"/>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en-US" sz="4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Web Search Engine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1"/>
          <p:cNvSpPr txBox="1">
            <a:spLocks noChangeArrowheads="1"/>
          </p:cNvSpPr>
          <p:nvPr/>
        </p:nvSpPr>
        <p:spPr bwMode="auto">
          <a:xfrm>
            <a:off x="762000" y="381000"/>
            <a:ext cx="4038600" cy="646113"/>
          </a:xfrm>
          <a:prstGeom prst="rect">
            <a:avLst/>
          </a:prstGeom>
          <a:noFill/>
          <a:ln w="9525">
            <a:noFill/>
            <a:miter lim="800000"/>
            <a:headEnd/>
            <a:tailEnd/>
          </a:ln>
        </p:spPr>
        <p:txBody>
          <a:bodyPr>
            <a:spAutoFit/>
          </a:bodyPr>
          <a:lstStyle/>
          <a:p>
            <a:endParaRPr lang="en-US">
              <a:latin typeface="Times New Roman" pitchFamily="18" charset="0"/>
              <a:cs typeface="Times New Roman" pitchFamily="18" charset="0"/>
            </a:endParaRPr>
          </a:p>
          <a:p>
            <a:endParaRPr lang="en-US">
              <a:latin typeface="Times New Roman" pitchFamily="18" charset="0"/>
              <a:cs typeface="Times New Roman" pitchFamily="18" charset="0"/>
            </a:endParaRPr>
          </a:p>
        </p:txBody>
      </p:sp>
      <p:sp>
        <p:nvSpPr>
          <p:cNvPr id="4" name="Rectangle 3"/>
          <p:cNvSpPr/>
          <p:nvPr/>
        </p:nvSpPr>
        <p:spPr>
          <a:xfrm>
            <a:off x="914400" y="228600"/>
            <a:ext cx="3296480" cy="769441"/>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en-US" sz="4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n-lt"/>
                <a:cs typeface="+mn-cs"/>
              </a:rPr>
              <a:t>Visualization </a:t>
            </a:r>
          </a:p>
        </p:txBody>
      </p:sp>
      <p:sp>
        <p:nvSpPr>
          <p:cNvPr id="7172" name="TextBox 4"/>
          <p:cNvSpPr txBox="1">
            <a:spLocks noChangeArrowheads="1"/>
          </p:cNvSpPr>
          <p:nvPr/>
        </p:nvSpPr>
        <p:spPr bwMode="auto">
          <a:xfrm>
            <a:off x="1219200" y="1600200"/>
            <a:ext cx="4495800" cy="369888"/>
          </a:xfrm>
          <a:prstGeom prst="rect">
            <a:avLst/>
          </a:prstGeom>
          <a:noFill/>
          <a:ln w="9525">
            <a:noFill/>
            <a:miter lim="800000"/>
            <a:headEnd/>
            <a:tailEnd/>
          </a:ln>
        </p:spPr>
        <p:txBody>
          <a:bodyPr>
            <a:spAutoFit/>
          </a:bodyPr>
          <a:lstStyle/>
          <a:p>
            <a:r>
              <a:rPr lang="en-US">
                <a:latin typeface="Calibri" pitchFamily="34" charset="0"/>
              </a:rPr>
              <a:t> </a:t>
            </a:r>
          </a:p>
        </p:txBody>
      </p:sp>
      <p:pic>
        <p:nvPicPr>
          <p:cNvPr id="7173" name="Picture 3" descr="E:\PHOTOS\yahoo.jpg"/>
          <p:cNvPicPr>
            <a:picLocks noChangeAspect="1" noChangeArrowheads="1"/>
          </p:cNvPicPr>
          <p:nvPr/>
        </p:nvPicPr>
        <p:blipFill>
          <a:blip r:embed="rId2"/>
          <a:srcRect/>
          <a:stretch>
            <a:fillRect/>
          </a:stretch>
        </p:blipFill>
        <p:spPr bwMode="auto">
          <a:xfrm>
            <a:off x="152400" y="1000125"/>
            <a:ext cx="8486775" cy="5857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
          <p:cNvSpPr txBox="1">
            <a:spLocks noChangeArrowheads="1"/>
          </p:cNvSpPr>
          <p:nvPr/>
        </p:nvSpPr>
        <p:spPr bwMode="auto">
          <a:xfrm>
            <a:off x="609600" y="1371600"/>
            <a:ext cx="8153400" cy="5508625"/>
          </a:xfrm>
          <a:prstGeom prst="rect">
            <a:avLst/>
          </a:prstGeom>
          <a:noFill/>
          <a:ln w="9525">
            <a:noFill/>
            <a:miter lim="800000"/>
            <a:headEnd/>
            <a:tailEnd/>
          </a:ln>
        </p:spPr>
        <p:txBody>
          <a:bodyPr>
            <a:spAutoFit/>
          </a:bodyPr>
          <a:lstStyle/>
          <a:p>
            <a:pPr algn="just"/>
            <a:r>
              <a:rPr lang="en-US" sz="3600" b="1">
                <a:solidFill>
                  <a:srgbClr val="FF0000"/>
                </a:solidFill>
                <a:latin typeface="Calibri" pitchFamily="34" charset="0"/>
              </a:rPr>
              <a:t>Meta Tag</a:t>
            </a:r>
            <a:r>
              <a:rPr lang="en-US" sz="3600">
                <a:solidFill>
                  <a:srgbClr val="FF0000"/>
                </a:solidFill>
                <a:latin typeface="Calibri" pitchFamily="34" charset="0"/>
              </a:rPr>
              <a:t>:-</a:t>
            </a:r>
            <a:r>
              <a:rPr lang="en-US" sz="2800">
                <a:solidFill>
                  <a:srgbClr val="FF0000"/>
                </a:solidFill>
                <a:latin typeface="Calibri" pitchFamily="34" charset="0"/>
              </a:rPr>
              <a:t>A special HTML tag that provides information about a Web page. they provide information such as who created the page, how often it is updated, what the page is about, and which keywords represent the page's content. </a:t>
            </a:r>
          </a:p>
          <a:p>
            <a:pPr algn="just"/>
            <a:endParaRPr lang="en-US" sz="2800">
              <a:solidFill>
                <a:srgbClr val="FF0000"/>
              </a:solidFill>
              <a:latin typeface="Calibri" pitchFamily="34" charset="0"/>
            </a:endParaRPr>
          </a:p>
          <a:p>
            <a:pPr algn="just"/>
            <a:r>
              <a:rPr lang="en-US" sz="3600" b="1">
                <a:solidFill>
                  <a:srgbClr val="FF0000"/>
                </a:solidFill>
                <a:latin typeface="Calibri" pitchFamily="34" charset="0"/>
              </a:rPr>
              <a:t>Spider (crawlers)</a:t>
            </a:r>
            <a:r>
              <a:rPr lang="en-US" sz="2800" b="1">
                <a:solidFill>
                  <a:srgbClr val="FF0000"/>
                </a:solidFill>
                <a:latin typeface="Calibri" pitchFamily="34" charset="0"/>
              </a:rPr>
              <a:t>:- </a:t>
            </a:r>
            <a:r>
              <a:rPr lang="en-US" sz="2800">
                <a:solidFill>
                  <a:srgbClr val="FF0000"/>
                </a:solidFill>
                <a:latin typeface="Calibri" pitchFamily="34" charset="0"/>
              </a:rPr>
              <a:t>A program that automatically fetches Web pages. Spiders are used to feed pages to search engines. It's called a spider because it </a:t>
            </a:r>
            <a:r>
              <a:rPr lang="en-US" sz="2800" i="1">
                <a:solidFill>
                  <a:srgbClr val="FF0000"/>
                </a:solidFill>
                <a:latin typeface="Calibri" pitchFamily="34" charset="0"/>
              </a:rPr>
              <a:t>crawls</a:t>
            </a:r>
            <a:r>
              <a:rPr lang="en-US" sz="2800">
                <a:solidFill>
                  <a:srgbClr val="FF0000"/>
                </a:solidFill>
                <a:latin typeface="Calibri" pitchFamily="34" charset="0"/>
              </a:rPr>
              <a:t> over the Web. Another term for these programs is WebCrawler. </a:t>
            </a:r>
          </a:p>
          <a:p>
            <a:pPr algn="just"/>
            <a:endParaRPr lang="en-US" sz="2800">
              <a:solidFill>
                <a:srgbClr val="FF0000"/>
              </a:solidFill>
              <a:latin typeface="Calibri" pitchFamily="34" charset="0"/>
            </a:endParaRPr>
          </a:p>
        </p:txBody>
      </p:sp>
      <p:sp>
        <p:nvSpPr>
          <p:cNvPr id="5" name="Rectangle 4"/>
          <p:cNvSpPr/>
          <p:nvPr/>
        </p:nvSpPr>
        <p:spPr>
          <a:xfrm>
            <a:off x="685800" y="228600"/>
            <a:ext cx="6213559" cy="769441"/>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en-US"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Search Engine Basics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2"/>
          <p:cNvGrpSpPr>
            <a:grpSpLocks/>
          </p:cNvGrpSpPr>
          <p:nvPr/>
        </p:nvGrpSpPr>
        <p:grpSpPr bwMode="auto">
          <a:xfrm>
            <a:off x="838200" y="1447800"/>
            <a:ext cx="7543800" cy="4724400"/>
            <a:chOff x="1545" y="6593"/>
            <a:chExt cx="9885" cy="5467"/>
          </a:xfrm>
        </p:grpSpPr>
        <p:cxnSp>
          <p:nvCxnSpPr>
            <p:cNvPr id="30723" name="AutoShape 3"/>
            <p:cNvCxnSpPr>
              <a:cxnSpLocks noChangeShapeType="1"/>
            </p:cNvCxnSpPr>
            <p:nvPr/>
          </p:nvCxnSpPr>
          <p:spPr bwMode="auto">
            <a:xfrm>
              <a:off x="6600" y="8880"/>
              <a:ext cx="0" cy="308"/>
            </a:xfrm>
            <a:prstGeom prst="straightConnector1">
              <a:avLst/>
            </a:prstGeom>
            <a:noFill/>
            <a:ln w="9525">
              <a:solidFill>
                <a:schemeClr val="tx1"/>
              </a:solidFill>
              <a:round/>
              <a:headEnd/>
              <a:tailEnd type="triangle" w="med" len="med"/>
            </a:ln>
          </p:spPr>
        </p:cxnSp>
        <p:grpSp>
          <p:nvGrpSpPr>
            <p:cNvPr id="30724" name="Group 4"/>
            <p:cNvGrpSpPr>
              <a:grpSpLocks/>
            </p:cNvGrpSpPr>
            <p:nvPr/>
          </p:nvGrpSpPr>
          <p:grpSpPr bwMode="auto">
            <a:xfrm>
              <a:off x="1545" y="6593"/>
              <a:ext cx="9885" cy="5467"/>
              <a:chOff x="1545" y="6608"/>
              <a:chExt cx="9885" cy="5467"/>
            </a:xfrm>
          </p:grpSpPr>
          <p:sp>
            <p:nvSpPr>
              <p:cNvPr id="30725" name="AutoShape 5"/>
              <p:cNvSpPr>
                <a:spLocks noChangeArrowheads="1"/>
              </p:cNvSpPr>
              <p:nvPr/>
            </p:nvSpPr>
            <p:spPr bwMode="auto">
              <a:xfrm>
                <a:off x="4170" y="6758"/>
                <a:ext cx="2835" cy="76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smtClean="0">
                    <a:ln>
                      <a:noFill/>
                    </a:ln>
                    <a:solidFill>
                      <a:srgbClr val="FF0000"/>
                    </a:solidFill>
                    <a:effectLst/>
                    <a:latin typeface="Calibri" pitchFamily="34" charset="0"/>
                    <a:cs typeface="Arial" pitchFamily="34" charset="0"/>
                  </a:rPr>
                  <a:t> Page Repository</a:t>
                </a:r>
                <a:endParaRPr kumimoji="0" lang="en-US" sz="3200" b="0" i="0" u="none" strike="noStrike" cap="none" normalizeH="0" baseline="0" dirty="0" smtClean="0">
                  <a:ln>
                    <a:noFill/>
                  </a:ln>
                  <a:solidFill>
                    <a:srgbClr val="FF0000"/>
                  </a:solidFill>
                  <a:effectLst/>
                  <a:latin typeface="Arial" pitchFamily="34" charset="0"/>
                  <a:cs typeface="Arial" pitchFamily="34" charset="0"/>
                </a:endParaRPr>
              </a:p>
            </p:txBody>
          </p:sp>
          <p:sp>
            <p:nvSpPr>
              <p:cNvPr id="30726" name="AutoShape 6"/>
              <p:cNvSpPr>
                <a:spLocks noChangeArrowheads="1"/>
              </p:cNvSpPr>
              <p:nvPr/>
            </p:nvSpPr>
            <p:spPr bwMode="auto">
              <a:xfrm>
                <a:off x="5700" y="7958"/>
                <a:ext cx="1590" cy="922"/>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rgbClr val="FF0000"/>
                    </a:solidFill>
                    <a:effectLst/>
                    <a:latin typeface="Calibri" pitchFamily="34" charset="0"/>
                    <a:cs typeface="Arial" pitchFamily="34" charset="0"/>
                  </a:rPr>
                  <a:t>Link Analysis</a:t>
                </a:r>
                <a:endParaRPr kumimoji="0" lang="en-US" sz="2800" b="0" i="0" u="none" strike="noStrike" cap="none" normalizeH="0" baseline="0" dirty="0" smtClean="0">
                  <a:ln>
                    <a:noFill/>
                  </a:ln>
                  <a:solidFill>
                    <a:srgbClr val="FF0000"/>
                  </a:solidFill>
                  <a:effectLst/>
                  <a:latin typeface="Arial" pitchFamily="34" charset="0"/>
                  <a:cs typeface="Arial" pitchFamily="34" charset="0"/>
                </a:endParaRPr>
              </a:p>
            </p:txBody>
          </p:sp>
          <p:sp>
            <p:nvSpPr>
              <p:cNvPr id="30727" name="AutoShape 7"/>
              <p:cNvSpPr>
                <a:spLocks noChangeArrowheads="1"/>
              </p:cNvSpPr>
              <p:nvPr/>
            </p:nvSpPr>
            <p:spPr bwMode="auto">
              <a:xfrm>
                <a:off x="7620" y="9315"/>
                <a:ext cx="1560" cy="76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smtClean="0">
                    <a:ln>
                      <a:noFill/>
                    </a:ln>
                    <a:solidFill>
                      <a:srgbClr val="FF0000"/>
                    </a:solidFill>
                    <a:effectLst/>
                    <a:latin typeface="Calibri" pitchFamily="34" charset="0"/>
                    <a:cs typeface="Arial" pitchFamily="34" charset="0"/>
                  </a:rPr>
                  <a:t> Ranking</a:t>
                </a:r>
                <a:endParaRPr kumimoji="0" lang="en-US" sz="3200" b="0" i="0" u="none" strike="noStrike" cap="none" normalizeH="0" baseline="0" dirty="0" smtClean="0">
                  <a:ln>
                    <a:noFill/>
                  </a:ln>
                  <a:solidFill>
                    <a:srgbClr val="FF0000"/>
                  </a:solidFill>
                  <a:effectLst/>
                  <a:latin typeface="Arial" pitchFamily="34" charset="0"/>
                  <a:cs typeface="Arial" pitchFamily="34" charset="0"/>
                </a:endParaRPr>
              </a:p>
            </p:txBody>
          </p:sp>
          <p:sp>
            <p:nvSpPr>
              <p:cNvPr id="30728" name="AutoShape 8"/>
              <p:cNvSpPr>
                <a:spLocks noChangeArrowheads="1"/>
              </p:cNvSpPr>
              <p:nvPr/>
            </p:nvSpPr>
            <p:spPr bwMode="auto">
              <a:xfrm>
                <a:off x="3915" y="9315"/>
                <a:ext cx="1485" cy="76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dirty="0" smtClean="0">
                    <a:ln>
                      <a:noFill/>
                    </a:ln>
                    <a:solidFill>
                      <a:srgbClr val="FF0000"/>
                    </a:solidFill>
                    <a:effectLst/>
                    <a:latin typeface="Calibri" pitchFamily="34" charset="0"/>
                    <a:cs typeface="Arial" pitchFamily="34" charset="0"/>
                  </a:rPr>
                  <a:t>Indexer</a:t>
                </a:r>
                <a:endParaRPr kumimoji="0" lang="en-US" sz="3600" b="0" i="0" u="none" strike="noStrike" cap="none" normalizeH="0" baseline="0" dirty="0" smtClean="0">
                  <a:ln>
                    <a:noFill/>
                  </a:ln>
                  <a:solidFill>
                    <a:srgbClr val="FF0000"/>
                  </a:solidFill>
                  <a:effectLst/>
                  <a:latin typeface="Arial" pitchFamily="34" charset="0"/>
                  <a:cs typeface="Arial" pitchFamily="34" charset="0"/>
                </a:endParaRPr>
              </a:p>
            </p:txBody>
          </p:sp>
          <p:sp>
            <p:nvSpPr>
              <p:cNvPr id="30729" name="AutoShape 9"/>
              <p:cNvSpPr>
                <a:spLocks noChangeArrowheads="1"/>
              </p:cNvSpPr>
              <p:nvPr/>
            </p:nvSpPr>
            <p:spPr bwMode="auto">
              <a:xfrm>
                <a:off x="9645" y="9315"/>
                <a:ext cx="1785" cy="76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smtClean="0">
                    <a:ln>
                      <a:noFill/>
                    </a:ln>
                    <a:solidFill>
                      <a:srgbClr val="FF0000"/>
                    </a:solidFill>
                    <a:effectLst/>
                    <a:latin typeface="Calibri" pitchFamily="34" charset="0"/>
                    <a:cs typeface="Arial" pitchFamily="34" charset="0"/>
                  </a:rPr>
                  <a:t>Extraction</a:t>
                </a:r>
                <a:endParaRPr kumimoji="0" lang="en-US" sz="3200" b="0" i="0" u="none" strike="noStrike" cap="none" normalizeH="0" baseline="0" dirty="0" smtClean="0">
                  <a:ln>
                    <a:noFill/>
                  </a:ln>
                  <a:solidFill>
                    <a:srgbClr val="FF0000"/>
                  </a:solidFill>
                  <a:effectLst/>
                  <a:latin typeface="Arial" pitchFamily="34" charset="0"/>
                  <a:cs typeface="Arial" pitchFamily="34" charset="0"/>
                </a:endParaRPr>
              </a:p>
            </p:txBody>
          </p:sp>
          <p:sp>
            <p:nvSpPr>
              <p:cNvPr id="30730" name="AutoShape 10"/>
              <p:cNvSpPr>
                <a:spLocks noChangeArrowheads="1"/>
              </p:cNvSpPr>
              <p:nvPr/>
            </p:nvSpPr>
            <p:spPr bwMode="auto">
              <a:xfrm>
                <a:off x="1545" y="11055"/>
                <a:ext cx="1995" cy="102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smtClean="0">
                    <a:ln>
                      <a:noFill/>
                    </a:ln>
                    <a:solidFill>
                      <a:srgbClr val="FF0000"/>
                    </a:solidFill>
                    <a:effectLst/>
                    <a:latin typeface="Calibri" pitchFamily="34" charset="0"/>
                    <a:cs typeface="Arial" pitchFamily="34" charset="0"/>
                  </a:rPr>
                  <a:t>Crawl Control</a:t>
                </a:r>
                <a:endParaRPr kumimoji="0" lang="en-US" sz="3200" b="0" i="0" u="none" strike="noStrike" cap="none" normalizeH="0" baseline="0" dirty="0" smtClean="0">
                  <a:ln>
                    <a:noFill/>
                  </a:ln>
                  <a:solidFill>
                    <a:srgbClr val="FF0000"/>
                  </a:solidFill>
                  <a:effectLst/>
                  <a:latin typeface="Arial" pitchFamily="34" charset="0"/>
                  <a:cs typeface="Arial" pitchFamily="34" charset="0"/>
                </a:endParaRPr>
              </a:p>
            </p:txBody>
          </p:sp>
          <p:sp>
            <p:nvSpPr>
              <p:cNvPr id="30731" name="AutoShape 11"/>
              <p:cNvSpPr>
                <a:spLocks noChangeArrowheads="1"/>
              </p:cNvSpPr>
              <p:nvPr/>
            </p:nvSpPr>
            <p:spPr bwMode="auto">
              <a:xfrm>
                <a:off x="9465" y="6608"/>
                <a:ext cx="1560" cy="1350"/>
              </a:xfrm>
              <a:prstGeom prst="flowChartMagneticDisk">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rgbClr val="FF0000"/>
                    </a:solidFill>
                    <a:effectLst/>
                    <a:latin typeface="Calibri" pitchFamily="34" charset="0"/>
                    <a:cs typeface="Arial" pitchFamily="34" charset="0"/>
                  </a:rPr>
                  <a:t>Document       Store</a:t>
                </a:r>
                <a:endParaRPr kumimoji="0" lang="en-US" sz="2800" b="0" i="0" u="none" strike="noStrike" cap="none" normalizeH="0" baseline="0" dirty="0" smtClean="0">
                  <a:ln>
                    <a:noFill/>
                  </a:ln>
                  <a:solidFill>
                    <a:srgbClr val="FF0000"/>
                  </a:solidFill>
                  <a:effectLst/>
                  <a:latin typeface="Arial" pitchFamily="34" charset="0"/>
                  <a:cs typeface="Arial" pitchFamily="34" charset="0"/>
                </a:endParaRPr>
              </a:p>
            </p:txBody>
          </p:sp>
          <p:sp>
            <p:nvSpPr>
              <p:cNvPr id="30732" name="AutoShape 12"/>
              <p:cNvSpPr>
                <a:spLocks noChangeArrowheads="1"/>
              </p:cNvSpPr>
              <p:nvPr/>
            </p:nvSpPr>
            <p:spPr bwMode="auto">
              <a:xfrm>
                <a:off x="7770" y="10950"/>
                <a:ext cx="1695" cy="102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smtClean="0">
                    <a:ln>
                      <a:noFill/>
                    </a:ln>
                    <a:solidFill>
                      <a:srgbClr val="FF0000"/>
                    </a:solidFill>
                    <a:effectLst/>
                    <a:latin typeface="Calibri" pitchFamily="34" charset="0"/>
                    <a:cs typeface="Arial" pitchFamily="34" charset="0"/>
                  </a:rPr>
                  <a:t>Query Engine</a:t>
                </a:r>
                <a:endParaRPr kumimoji="0" lang="en-US" sz="3200" b="0" i="0" u="none" strike="noStrike" cap="none" normalizeH="0" baseline="0" dirty="0" smtClean="0">
                  <a:ln>
                    <a:noFill/>
                  </a:ln>
                  <a:solidFill>
                    <a:srgbClr val="FF0000"/>
                  </a:solidFill>
                  <a:effectLst/>
                  <a:latin typeface="Arial" pitchFamily="34" charset="0"/>
                  <a:cs typeface="Arial" pitchFamily="34" charset="0"/>
                </a:endParaRPr>
              </a:p>
            </p:txBody>
          </p:sp>
          <p:sp>
            <p:nvSpPr>
              <p:cNvPr id="30733" name="AutoShape 13"/>
              <p:cNvSpPr>
                <a:spLocks noChangeArrowheads="1"/>
              </p:cNvSpPr>
              <p:nvPr/>
            </p:nvSpPr>
            <p:spPr bwMode="auto">
              <a:xfrm>
                <a:off x="5880" y="9188"/>
                <a:ext cx="1410" cy="1020"/>
              </a:xfrm>
              <a:prstGeom prst="flowChartMagneticDisk">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rgbClr val="FF0000"/>
                    </a:solidFill>
                    <a:effectLst/>
                    <a:latin typeface="Calibri" pitchFamily="34" charset="0"/>
                    <a:cs typeface="Arial" pitchFamily="34" charset="0"/>
                  </a:rPr>
                  <a:t>Structure</a:t>
                </a:r>
                <a:endParaRPr kumimoji="0" lang="en-US" sz="2800" b="0" i="0" u="none" strike="noStrike" cap="none" normalizeH="0" baseline="0" dirty="0" smtClean="0">
                  <a:ln>
                    <a:noFill/>
                  </a:ln>
                  <a:solidFill>
                    <a:srgbClr val="FF0000"/>
                  </a:solidFill>
                  <a:effectLst/>
                  <a:latin typeface="Arial" pitchFamily="34" charset="0"/>
                  <a:cs typeface="Arial" pitchFamily="34" charset="0"/>
                </a:endParaRPr>
              </a:p>
            </p:txBody>
          </p:sp>
          <p:sp>
            <p:nvSpPr>
              <p:cNvPr id="30734" name="AutoShape 14"/>
              <p:cNvSpPr>
                <a:spLocks noChangeArrowheads="1"/>
              </p:cNvSpPr>
              <p:nvPr/>
            </p:nvSpPr>
            <p:spPr bwMode="auto">
              <a:xfrm>
                <a:off x="4005" y="10860"/>
                <a:ext cx="1560" cy="1215"/>
              </a:xfrm>
              <a:prstGeom prst="flowChartMagneticDisk">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rgbClr val="FF0000"/>
                    </a:solidFill>
                    <a:effectLst/>
                    <a:latin typeface="Calibri" pitchFamily="34" charset="0"/>
                    <a:cs typeface="Arial" pitchFamily="34" charset="0"/>
                  </a:rPr>
                  <a:t>  </a:t>
                </a:r>
                <a:r>
                  <a:rPr kumimoji="0" lang="en-US" b="0" i="0" u="none" strike="noStrike" cap="none" normalizeH="0" baseline="0" dirty="0" smtClean="0">
                    <a:ln>
                      <a:noFill/>
                    </a:ln>
                    <a:solidFill>
                      <a:srgbClr val="FF0000"/>
                    </a:solidFill>
                    <a:effectLst/>
                    <a:latin typeface="Calibri" pitchFamily="34" charset="0"/>
                    <a:cs typeface="Arial" pitchFamily="34" charset="0"/>
                  </a:rPr>
                  <a:t>  Text</a:t>
                </a:r>
                <a:endParaRPr kumimoji="0" lang="en-US" sz="3200" b="0" i="0" u="none" strike="noStrike" cap="none" normalizeH="0" baseline="0" dirty="0" smtClean="0">
                  <a:ln>
                    <a:noFill/>
                  </a:ln>
                  <a:solidFill>
                    <a:srgbClr val="FF0000"/>
                  </a:solidFill>
                  <a:effectLst/>
                  <a:latin typeface="Arial" pitchFamily="34" charset="0"/>
                  <a:cs typeface="Arial" pitchFamily="34" charset="0"/>
                </a:endParaRPr>
              </a:p>
            </p:txBody>
          </p:sp>
          <p:cxnSp>
            <p:nvCxnSpPr>
              <p:cNvPr id="30735" name="AutoShape 15"/>
              <p:cNvCxnSpPr>
                <a:cxnSpLocks noChangeShapeType="1"/>
              </p:cNvCxnSpPr>
              <p:nvPr/>
            </p:nvCxnSpPr>
            <p:spPr bwMode="auto">
              <a:xfrm flipH="1">
                <a:off x="1815" y="7958"/>
                <a:ext cx="465" cy="922"/>
              </a:xfrm>
              <a:prstGeom prst="straightConnector1">
                <a:avLst/>
              </a:prstGeom>
              <a:noFill/>
              <a:ln w="9525">
                <a:solidFill>
                  <a:schemeClr val="tx1"/>
                </a:solidFill>
                <a:round/>
                <a:headEnd/>
                <a:tailEnd type="triangle" w="med" len="med"/>
              </a:ln>
            </p:spPr>
          </p:cxnSp>
          <p:cxnSp>
            <p:nvCxnSpPr>
              <p:cNvPr id="30736" name="AutoShape 16"/>
              <p:cNvCxnSpPr>
                <a:cxnSpLocks noChangeShapeType="1"/>
              </p:cNvCxnSpPr>
              <p:nvPr/>
            </p:nvCxnSpPr>
            <p:spPr bwMode="auto">
              <a:xfrm>
                <a:off x="2280" y="7958"/>
                <a:ext cx="0" cy="1057"/>
              </a:xfrm>
              <a:prstGeom prst="straightConnector1">
                <a:avLst/>
              </a:prstGeom>
              <a:noFill/>
              <a:ln w="9525">
                <a:solidFill>
                  <a:schemeClr val="tx1"/>
                </a:solidFill>
                <a:round/>
                <a:headEnd/>
                <a:tailEnd type="triangle" w="med" len="med"/>
              </a:ln>
            </p:spPr>
          </p:cxnSp>
          <p:cxnSp>
            <p:nvCxnSpPr>
              <p:cNvPr id="30737" name="AutoShape 17"/>
              <p:cNvCxnSpPr>
                <a:cxnSpLocks noChangeShapeType="1"/>
              </p:cNvCxnSpPr>
              <p:nvPr/>
            </p:nvCxnSpPr>
            <p:spPr bwMode="auto">
              <a:xfrm>
                <a:off x="2280" y="7958"/>
                <a:ext cx="450" cy="922"/>
              </a:xfrm>
              <a:prstGeom prst="straightConnector1">
                <a:avLst/>
              </a:prstGeom>
              <a:noFill/>
              <a:ln w="9525">
                <a:solidFill>
                  <a:schemeClr val="tx1"/>
                </a:solidFill>
                <a:round/>
                <a:headEnd/>
                <a:tailEnd type="triangle" w="med" len="med"/>
              </a:ln>
            </p:spPr>
          </p:cxnSp>
          <p:cxnSp>
            <p:nvCxnSpPr>
              <p:cNvPr id="30738" name="AutoShape 18"/>
              <p:cNvCxnSpPr>
                <a:cxnSpLocks noChangeShapeType="1"/>
              </p:cNvCxnSpPr>
              <p:nvPr/>
            </p:nvCxnSpPr>
            <p:spPr bwMode="auto">
              <a:xfrm>
                <a:off x="2355" y="9465"/>
                <a:ext cx="0" cy="1485"/>
              </a:xfrm>
              <a:prstGeom prst="straightConnector1">
                <a:avLst/>
              </a:prstGeom>
              <a:noFill/>
              <a:ln w="9525">
                <a:solidFill>
                  <a:schemeClr val="tx1"/>
                </a:solidFill>
                <a:round/>
                <a:headEnd type="triangle" w="med" len="med"/>
                <a:tailEnd type="triangle" w="med" len="med"/>
              </a:ln>
            </p:spPr>
          </p:cxnSp>
          <p:cxnSp>
            <p:nvCxnSpPr>
              <p:cNvPr id="30739" name="AutoShape 19"/>
              <p:cNvCxnSpPr>
                <a:cxnSpLocks noChangeShapeType="1"/>
              </p:cNvCxnSpPr>
              <p:nvPr/>
            </p:nvCxnSpPr>
            <p:spPr bwMode="auto">
              <a:xfrm>
                <a:off x="4801" y="7523"/>
                <a:ext cx="0" cy="1792"/>
              </a:xfrm>
              <a:prstGeom prst="straightConnector1">
                <a:avLst/>
              </a:prstGeom>
              <a:noFill/>
              <a:ln w="9525">
                <a:solidFill>
                  <a:schemeClr val="tx1"/>
                </a:solidFill>
                <a:round/>
                <a:headEnd/>
                <a:tailEnd type="triangle" w="med" len="med"/>
              </a:ln>
            </p:spPr>
          </p:cxnSp>
          <p:cxnSp>
            <p:nvCxnSpPr>
              <p:cNvPr id="30740" name="AutoShape 20"/>
              <p:cNvCxnSpPr>
                <a:cxnSpLocks noChangeShapeType="1"/>
              </p:cNvCxnSpPr>
              <p:nvPr/>
            </p:nvCxnSpPr>
            <p:spPr bwMode="auto">
              <a:xfrm>
                <a:off x="4725" y="10080"/>
                <a:ext cx="0" cy="1057"/>
              </a:xfrm>
              <a:prstGeom prst="straightConnector1">
                <a:avLst/>
              </a:prstGeom>
              <a:noFill/>
              <a:ln w="9525">
                <a:solidFill>
                  <a:schemeClr val="tx1"/>
                </a:solidFill>
                <a:round/>
                <a:headEnd/>
                <a:tailEnd type="triangle" w="med" len="med"/>
              </a:ln>
            </p:spPr>
          </p:cxnSp>
          <p:cxnSp>
            <p:nvCxnSpPr>
              <p:cNvPr id="30741" name="AutoShape 21"/>
              <p:cNvCxnSpPr>
                <a:cxnSpLocks noChangeShapeType="1"/>
              </p:cNvCxnSpPr>
              <p:nvPr/>
            </p:nvCxnSpPr>
            <p:spPr bwMode="auto">
              <a:xfrm>
                <a:off x="5565" y="11528"/>
                <a:ext cx="2205" cy="0"/>
              </a:xfrm>
              <a:prstGeom prst="straightConnector1">
                <a:avLst/>
              </a:prstGeom>
              <a:noFill/>
              <a:ln w="9525">
                <a:solidFill>
                  <a:srgbClr val="000000"/>
                </a:solidFill>
                <a:round/>
                <a:headEnd/>
                <a:tailEnd type="triangle" w="med" len="med"/>
              </a:ln>
            </p:spPr>
          </p:cxnSp>
          <p:cxnSp>
            <p:nvCxnSpPr>
              <p:cNvPr id="30742" name="AutoShape 22"/>
              <p:cNvCxnSpPr>
                <a:cxnSpLocks noChangeShapeType="1"/>
              </p:cNvCxnSpPr>
              <p:nvPr/>
            </p:nvCxnSpPr>
            <p:spPr bwMode="auto">
              <a:xfrm>
                <a:off x="6360" y="7523"/>
                <a:ext cx="1" cy="435"/>
              </a:xfrm>
              <a:prstGeom prst="straightConnector1">
                <a:avLst/>
              </a:prstGeom>
              <a:noFill/>
              <a:ln w="9525">
                <a:solidFill>
                  <a:schemeClr val="tx1"/>
                </a:solidFill>
                <a:round/>
                <a:headEnd/>
                <a:tailEnd type="triangle" w="med" len="med"/>
              </a:ln>
            </p:spPr>
          </p:cxnSp>
          <p:cxnSp>
            <p:nvCxnSpPr>
              <p:cNvPr id="30743" name="AutoShape 23"/>
              <p:cNvCxnSpPr>
                <a:cxnSpLocks noChangeShapeType="1"/>
              </p:cNvCxnSpPr>
              <p:nvPr/>
            </p:nvCxnSpPr>
            <p:spPr bwMode="auto">
              <a:xfrm>
                <a:off x="7005" y="7141"/>
                <a:ext cx="2460" cy="0"/>
              </a:xfrm>
              <a:prstGeom prst="straightConnector1">
                <a:avLst/>
              </a:prstGeom>
              <a:noFill/>
              <a:ln w="9525">
                <a:solidFill>
                  <a:schemeClr val="tx1"/>
                </a:solidFill>
                <a:round/>
                <a:headEnd/>
                <a:tailEnd type="triangle" w="med" len="med"/>
              </a:ln>
            </p:spPr>
          </p:cxnSp>
          <p:cxnSp>
            <p:nvCxnSpPr>
              <p:cNvPr id="30744" name="AutoShape 24"/>
              <p:cNvCxnSpPr>
                <a:cxnSpLocks noChangeShapeType="1"/>
              </p:cNvCxnSpPr>
              <p:nvPr/>
            </p:nvCxnSpPr>
            <p:spPr bwMode="auto">
              <a:xfrm>
                <a:off x="10395" y="7958"/>
                <a:ext cx="0" cy="1230"/>
              </a:xfrm>
              <a:prstGeom prst="straightConnector1">
                <a:avLst/>
              </a:prstGeom>
              <a:noFill/>
              <a:ln w="9525">
                <a:solidFill>
                  <a:srgbClr val="000000"/>
                </a:solidFill>
                <a:round/>
                <a:headEnd/>
                <a:tailEnd type="triangle" w="med" len="med"/>
              </a:ln>
            </p:spPr>
          </p:cxnSp>
          <p:cxnSp>
            <p:nvCxnSpPr>
              <p:cNvPr id="30745" name="AutoShape 25"/>
              <p:cNvCxnSpPr>
                <a:cxnSpLocks noChangeShapeType="1"/>
              </p:cNvCxnSpPr>
              <p:nvPr/>
            </p:nvCxnSpPr>
            <p:spPr bwMode="auto">
              <a:xfrm>
                <a:off x="7290" y="9893"/>
                <a:ext cx="330" cy="0"/>
              </a:xfrm>
              <a:prstGeom prst="straightConnector1">
                <a:avLst/>
              </a:prstGeom>
              <a:noFill/>
              <a:ln w="9525">
                <a:solidFill>
                  <a:schemeClr val="tx1"/>
                </a:solidFill>
                <a:round/>
                <a:headEnd/>
                <a:tailEnd type="triangle" w="med" len="med"/>
              </a:ln>
            </p:spPr>
          </p:cxnSp>
          <p:cxnSp>
            <p:nvCxnSpPr>
              <p:cNvPr id="30746" name="AutoShape 26"/>
              <p:cNvCxnSpPr>
                <a:cxnSpLocks noChangeShapeType="1"/>
              </p:cNvCxnSpPr>
              <p:nvPr/>
            </p:nvCxnSpPr>
            <p:spPr bwMode="auto">
              <a:xfrm>
                <a:off x="3180" y="7276"/>
                <a:ext cx="990" cy="1"/>
              </a:xfrm>
              <a:prstGeom prst="straightConnector1">
                <a:avLst/>
              </a:prstGeom>
              <a:noFill/>
              <a:ln w="9525">
                <a:solidFill>
                  <a:schemeClr val="tx1"/>
                </a:solidFill>
                <a:round/>
                <a:headEnd/>
                <a:tailEnd type="triangle" w="med" len="med"/>
              </a:ln>
            </p:spPr>
          </p:cxnSp>
          <p:cxnSp>
            <p:nvCxnSpPr>
              <p:cNvPr id="30747" name="AutoShape 27"/>
              <p:cNvCxnSpPr>
                <a:cxnSpLocks noChangeShapeType="1"/>
              </p:cNvCxnSpPr>
              <p:nvPr/>
            </p:nvCxnSpPr>
            <p:spPr bwMode="auto">
              <a:xfrm flipH="1">
                <a:off x="3090" y="7276"/>
                <a:ext cx="90" cy="3779"/>
              </a:xfrm>
              <a:prstGeom prst="straightConnector1">
                <a:avLst/>
              </a:prstGeom>
              <a:noFill/>
              <a:ln w="9525">
                <a:solidFill>
                  <a:schemeClr val="tx1"/>
                </a:solidFill>
                <a:round/>
                <a:headEnd/>
                <a:tailEnd/>
              </a:ln>
            </p:spPr>
          </p:cxnSp>
        </p:grpSp>
        <p:cxnSp>
          <p:nvCxnSpPr>
            <p:cNvPr id="30748" name="AutoShape 28"/>
            <p:cNvCxnSpPr>
              <a:cxnSpLocks noChangeShapeType="1"/>
            </p:cNvCxnSpPr>
            <p:nvPr/>
          </p:nvCxnSpPr>
          <p:spPr bwMode="auto">
            <a:xfrm>
              <a:off x="9180" y="9757"/>
              <a:ext cx="465" cy="0"/>
            </a:xfrm>
            <a:prstGeom prst="straightConnector1">
              <a:avLst/>
            </a:prstGeom>
            <a:noFill/>
            <a:ln w="9525">
              <a:solidFill>
                <a:schemeClr val="tx1"/>
              </a:solidFill>
              <a:round/>
              <a:headEnd/>
              <a:tailEnd type="triangle" w="med" len="med"/>
            </a:ln>
          </p:spPr>
        </p:cxnSp>
        <p:sp>
          <p:nvSpPr>
            <p:cNvPr id="30749" name="AutoShape 29"/>
            <p:cNvSpPr>
              <a:spLocks noChangeArrowheads="1"/>
            </p:cNvSpPr>
            <p:nvPr/>
          </p:nvSpPr>
          <p:spPr bwMode="auto">
            <a:xfrm>
              <a:off x="9825" y="10065"/>
              <a:ext cx="915" cy="1890"/>
            </a:xfrm>
            <a:prstGeom prst="curvedLeftArrow">
              <a:avLst>
                <a:gd name="adj1" fmla="val 2448"/>
                <a:gd name="adj2" fmla="val 82623"/>
                <a:gd name="adj3" fmla="val 33333"/>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solidFill>
                  <a:srgbClr val="FF0000"/>
                </a:solidFill>
              </a:endParaRPr>
            </a:p>
          </p:txBody>
        </p:sp>
        <p:cxnSp>
          <p:nvCxnSpPr>
            <p:cNvPr id="30750" name="AutoShape 30"/>
            <p:cNvCxnSpPr>
              <a:cxnSpLocks noChangeShapeType="1"/>
            </p:cNvCxnSpPr>
            <p:nvPr/>
          </p:nvCxnSpPr>
          <p:spPr bwMode="auto">
            <a:xfrm flipV="1">
              <a:off x="8460" y="10193"/>
              <a:ext cx="1" cy="742"/>
            </a:xfrm>
            <a:prstGeom prst="straightConnector1">
              <a:avLst/>
            </a:prstGeom>
            <a:noFill/>
            <a:ln w="9525">
              <a:solidFill>
                <a:schemeClr val="tx1"/>
              </a:solidFill>
              <a:round/>
              <a:headEnd/>
              <a:tailEnd type="triangle" w="med" len="med"/>
            </a:ln>
          </p:spPr>
        </p:cxnSp>
      </p:grpSp>
      <p:sp>
        <p:nvSpPr>
          <p:cNvPr id="32" name="TextBox 31"/>
          <p:cNvSpPr txBox="1"/>
          <p:nvPr/>
        </p:nvSpPr>
        <p:spPr>
          <a:xfrm>
            <a:off x="914400" y="2133600"/>
            <a:ext cx="914400" cy="461665"/>
          </a:xfrm>
          <a:prstGeom prst="rect">
            <a:avLst/>
          </a:prstGeom>
          <a:noFill/>
        </p:spPr>
        <p:txBody>
          <a:bodyPr wrap="square" rtlCol="0">
            <a:spAutoFit/>
          </a:bodyPr>
          <a:lstStyle/>
          <a:p>
            <a:r>
              <a:rPr lang="en-US" sz="2400" dirty="0" smtClean="0">
                <a:solidFill>
                  <a:srgbClr val="FF0000"/>
                </a:solidFill>
              </a:rPr>
              <a:t>Web</a:t>
            </a:r>
            <a:endParaRPr lang="en-US" sz="2400" dirty="0">
              <a:solidFill>
                <a:srgbClr val="FF0000"/>
              </a:solidFill>
            </a:endParaRPr>
          </a:p>
        </p:txBody>
      </p:sp>
      <p:sp>
        <p:nvSpPr>
          <p:cNvPr id="33" name="TextBox 32"/>
          <p:cNvSpPr txBox="1"/>
          <p:nvPr/>
        </p:nvSpPr>
        <p:spPr>
          <a:xfrm>
            <a:off x="762000" y="3657600"/>
            <a:ext cx="1219200" cy="400110"/>
          </a:xfrm>
          <a:prstGeom prst="rect">
            <a:avLst/>
          </a:prstGeom>
          <a:noFill/>
        </p:spPr>
        <p:txBody>
          <a:bodyPr wrap="square" rtlCol="0">
            <a:spAutoFit/>
          </a:bodyPr>
          <a:lstStyle/>
          <a:p>
            <a:r>
              <a:rPr lang="en-US" sz="2000" dirty="0" smtClean="0">
                <a:solidFill>
                  <a:srgbClr val="FF0000"/>
                </a:solidFill>
              </a:rPr>
              <a:t>Crawlers</a:t>
            </a:r>
            <a:endParaRPr lang="en-US" sz="2000" dirty="0">
              <a:solidFill>
                <a:srgbClr val="FF0000"/>
              </a:solidFill>
            </a:endParaRPr>
          </a:p>
        </p:txBody>
      </p:sp>
      <p:sp>
        <p:nvSpPr>
          <p:cNvPr id="34" name="Rectangle 33"/>
          <p:cNvSpPr/>
          <p:nvPr/>
        </p:nvSpPr>
        <p:spPr>
          <a:xfrm>
            <a:off x="838200" y="228600"/>
            <a:ext cx="7567970" cy="144655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smtClean="0">
                <a:solidFill>
                  <a:srgbClr val="FF0000"/>
                </a:solidFill>
              </a:rPr>
              <a:t>Search Engine Architecture</a:t>
            </a:r>
            <a:endParaRPr lang="en-US" sz="4400" b="1" dirty="0" smtClean="0">
              <a:ln w="11430"/>
              <a:solidFill>
                <a:srgbClr val="FF0000"/>
              </a:solidFill>
              <a:effectLst>
                <a:outerShdw blurRad="50800" dist="39000" dir="5460000" algn="tl">
                  <a:srgbClr val="000000">
                    <a:alpha val="38000"/>
                  </a:srgbClr>
                </a:outerShdw>
              </a:effectLst>
            </a:endParaRPr>
          </a:p>
          <a:p>
            <a:pPr algn="ctr"/>
            <a:endParaRPr lang="en-US" sz="4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1524000"/>
            <a:ext cx="7772400" cy="4400550"/>
          </a:xfrm>
          <a:prstGeom prst="rect">
            <a:avLst/>
          </a:prstGeom>
          <a:noFill/>
        </p:spPr>
        <p:txBody>
          <a:bodyPr>
            <a:spAutoFit/>
          </a:bodyPr>
          <a:lstStyle/>
          <a:p>
            <a:pPr fontAlgn="auto">
              <a:spcBef>
                <a:spcPts val="0"/>
              </a:spcBef>
              <a:spcAft>
                <a:spcPts val="0"/>
              </a:spcAft>
              <a:defRPr/>
            </a:pPr>
            <a:r>
              <a:rPr lang="en-US" sz="2800" b="1" dirty="0">
                <a:solidFill>
                  <a:srgbClr val="FF0000"/>
                </a:solidFill>
                <a:latin typeface="+mn-lt"/>
                <a:cs typeface="+mn-cs"/>
              </a:rPr>
              <a:t>The following steps are a part of the Google Search Framework:</a:t>
            </a:r>
            <a:endParaRPr lang="en-US" sz="2800" dirty="0">
              <a:solidFill>
                <a:srgbClr val="FF0000"/>
              </a:solidFill>
              <a:latin typeface="+mn-lt"/>
              <a:cs typeface="+mn-cs"/>
            </a:endParaRPr>
          </a:p>
          <a:p>
            <a:pPr marL="514350" indent="-514350" fontAlgn="auto">
              <a:spcBef>
                <a:spcPts val="0"/>
              </a:spcBef>
              <a:spcAft>
                <a:spcPts val="0"/>
              </a:spcAft>
              <a:buFontTx/>
              <a:buAutoNum type="alphaLcPeriod"/>
              <a:defRPr/>
            </a:pPr>
            <a:r>
              <a:rPr lang="en-US" sz="2800" b="1" dirty="0">
                <a:solidFill>
                  <a:srgbClr val="FF0000"/>
                </a:solidFill>
                <a:latin typeface="+mn-lt"/>
                <a:cs typeface="+mn-cs"/>
              </a:rPr>
              <a:t>Crawling</a:t>
            </a:r>
          </a:p>
          <a:p>
            <a:pPr marL="514350" indent="-514350" fontAlgn="auto">
              <a:spcBef>
                <a:spcPts val="0"/>
              </a:spcBef>
              <a:spcAft>
                <a:spcPts val="0"/>
              </a:spcAft>
              <a:defRPr/>
            </a:pPr>
            <a:endParaRPr lang="en-US" sz="2800" dirty="0">
              <a:solidFill>
                <a:srgbClr val="FF0000"/>
              </a:solidFill>
              <a:latin typeface="+mn-lt"/>
              <a:cs typeface="+mn-cs"/>
            </a:endParaRPr>
          </a:p>
          <a:p>
            <a:pPr fontAlgn="auto">
              <a:spcBef>
                <a:spcPts val="0"/>
              </a:spcBef>
              <a:spcAft>
                <a:spcPts val="0"/>
              </a:spcAft>
              <a:defRPr/>
            </a:pPr>
            <a:r>
              <a:rPr lang="en-US" sz="2800" b="1" dirty="0">
                <a:solidFill>
                  <a:srgbClr val="FF0000"/>
                </a:solidFill>
                <a:latin typeface="+mn-lt"/>
                <a:cs typeface="+mn-cs"/>
              </a:rPr>
              <a:t>b. Indexing</a:t>
            </a:r>
          </a:p>
          <a:p>
            <a:pPr fontAlgn="auto">
              <a:spcBef>
                <a:spcPts val="0"/>
              </a:spcBef>
              <a:spcAft>
                <a:spcPts val="0"/>
              </a:spcAft>
              <a:defRPr/>
            </a:pPr>
            <a:endParaRPr lang="en-US" sz="2800" dirty="0">
              <a:solidFill>
                <a:srgbClr val="FF0000"/>
              </a:solidFill>
              <a:latin typeface="+mn-lt"/>
              <a:cs typeface="+mn-cs"/>
            </a:endParaRPr>
          </a:p>
          <a:p>
            <a:pPr fontAlgn="auto">
              <a:spcBef>
                <a:spcPts val="0"/>
              </a:spcBef>
              <a:spcAft>
                <a:spcPts val="0"/>
              </a:spcAft>
              <a:defRPr/>
            </a:pPr>
            <a:r>
              <a:rPr lang="en-US" sz="2800" b="1" dirty="0">
                <a:solidFill>
                  <a:srgbClr val="FF0000"/>
                </a:solidFill>
                <a:latin typeface="+mn-lt"/>
                <a:cs typeface="+mn-cs"/>
              </a:rPr>
              <a:t>c. Query Processing</a:t>
            </a:r>
          </a:p>
          <a:p>
            <a:pPr fontAlgn="auto">
              <a:spcBef>
                <a:spcPts val="0"/>
              </a:spcBef>
              <a:spcAft>
                <a:spcPts val="0"/>
              </a:spcAft>
              <a:defRPr/>
            </a:pPr>
            <a:endParaRPr lang="en-US" sz="2800" dirty="0">
              <a:solidFill>
                <a:srgbClr val="FF0000"/>
              </a:solidFill>
              <a:latin typeface="+mn-lt"/>
              <a:cs typeface="+mn-cs"/>
            </a:endParaRPr>
          </a:p>
          <a:p>
            <a:pPr fontAlgn="auto">
              <a:spcBef>
                <a:spcPts val="0"/>
              </a:spcBef>
              <a:spcAft>
                <a:spcPts val="0"/>
              </a:spcAft>
              <a:defRPr/>
            </a:pPr>
            <a:r>
              <a:rPr lang="en-US" sz="2800" b="1" dirty="0">
                <a:solidFill>
                  <a:srgbClr val="FF0000"/>
                </a:solidFill>
                <a:latin typeface="+mn-lt"/>
                <a:cs typeface="+mn-cs"/>
              </a:rPr>
              <a:t>d. Ranking</a:t>
            </a:r>
            <a:endParaRPr lang="en-US" sz="2800" dirty="0">
              <a:solidFill>
                <a:srgbClr val="FF0000"/>
              </a:solidFill>
              <a:latin typeface="+mn-lt"/>
              <a:cs typeface="+mn-cs"/>
            </a:endParaRPr>
          </a:p>
          <a:p>
            <a:pPr fontAlgn="auto">
              <a:spcBef>
                <a:spcPts val="0"/>
              </a:spcBef>
              <a:spcAft>
                <a:spcPts val="0"/>
              </a:spcAft>
              <a:defRPr/>
            </a:pPr>
            <a:endParaRPr lang="en-US" sz="2800" dirty="0">
              <a:solidFill>
                <a:srgbClr val="FF0000"/>
              </a:solidFill>
              <a:latin typeface="+mn-lt"/>
              <a:cs typeface="+mn-cs"/>
            </a:endParaRPr>
          </a:p>
        </p:txBody>
      </p:sp>
      <p:sp>
        <p:nvSpPr>
          <p:cNvPr id="4" name="Rectangle 3"/>
          <p:cNvSpPr/>
          <p:nvPr/>
        </p:nvSpPr>
        <p:spPr>
          <a:xfrm>
            <a:off x="914400" y="381000"/>
            <a:ext cx="7459414" cy="769441"/>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en-US" sz="4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How </a:t>
            </a:r>
            <a:r>
              <a:rPr lang="en-US"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Search</a:t>
            </a:r>
            <a:r>
              <a:rPr lang="en-US" sz="4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Engine Works ?</a:t>
            </a:r>
            <a:endParaRPr lang="en-US"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TotalTime>
  <Words>698</Words>
  <Application>Microsoft Office PowerPoint</Application>
  <PresentationFormat>On-screen Show (4:3)</PresentationFormat>
  <Paragraphs>147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GOVINDS</dc:creator>
  <cp:lastModifiedBy>GOVINDS</cp:lastModifiedBy>
  <cp:revision>51</cp:revision>
  <dcterms:created xsi:type="dcterms:W3CDTF">2006-08-16T00:00:00Z</dcterms:created>
  <dcterms:modified xsi:type="dcterms:W3CDTF">2011-06-08T18:29:01Z</dcterms:modified>
</cp:coreProperties>
</file>