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rimo Bold" panose="020B0604020202020204" charset="0"/>
      <p:regular r:id="rId12"/>
    </p:embeddedFont>
    <p:embeddedFont>
      <p:font typeface="Open Sans" panose="020B0606030504020204" pitchFamily="34" charset="0"/>
      <p:regular r:id="rId13"/>
    </p:embeddedFont>
    <p:embeddedFont>
      <p:font typeface="Open Sans Medium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92238" y="1932534"/>
            <a:ext cx="9445526" cy="374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25"/>
              </a:lnSpc>
            </a:pPr>
            <a:r>
              <a:rPr lang="en-US" sz="7687" b="1" dirty="0">
                <a:solidFill>
                  <a:srgbClr val="101014"/>
                </a:solidFill>
                <a:latin typeface="Arimo Bold"/>
                <a:ea typeface="Arimo Bold"/>
                <a:cs typeface="Arimo Bold"/>
                <a:sym typeface="Arimo Bold"/>
              </a:rPr>
              <a:t>Hosting a PHP Website on Amazon EC2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2238" y="6016526"/>
            <a:ext cx="9445526" cy="144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In this presentation, we'll explore the process of hosting a PHP website on Amazon Elastic Compute Cloud (EC2), a powerful cloud computing service provided by Amazon Web Services (AWS).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87475" y="7798445"/>
            <a:ext cx="463154" cy="463154"/>
            <a:chOff x="0" y="0"/>
            <a:chExt cx="617538" cy="617538"/>
          </a:xfrm>
        </p:grpSpPr>
        <p:sp>
          <p:nvSpPr>
            <p:cNvPr id="11" name="Freeform 11"/>
            <p:cNvSpPr/>
            <p:nvPr/>
          </p:nvSpPr>
          <p:spPr>
            <a:xfrm>
              <a:off x="6350" y="6350"/>
              <a:ext cx="604901" cy="604901"/>
            </a:xfrm>
            <a:custGeom>
              <a:avLst/>
              <a:gdLst/>
              <a:ahLst/>
              <a:cxnLst/>
              <a:rect l="l" t="t" r="r" b="b"/>
              <a:pathLst>
                <a:path w="604901" h="604901">
                  <a:moveTo>
                    <a:pt x="0" y="302387"/>
                  </a:moveTo>
                  <a:cubicBezTo>
                    <a:pt x="0" y="135382"/>
                    <a:pt x="135382" y="0"/>
                    <a:pt x="302387" y="0"/>
                  </a:cubicBezTo>
                  <a:cubicBezTo>
                    <a:pt x="469392" y="0"/>
                    <a:pt x="604901" y="135382"/>
                    <a:pt x="604901" y="302387"/>
                  </a:cubicBezTo>
                  <a:cubicBezTo>
                    <a:pt x="604901" y="469392"/>
                    <a:pt x="469392" y="604901"/>
                    <a:pt x="302387" y="604901"/>
                  </a:cubicBezTo>
                  <a:cubicBezTo>
                    <a:pt x="135382" y="604901"/>
                    <a:pt x="0" y="469392"/>
                    <a:pt x="0" y="302387"/>
                  </a:cubicBezTo>
                  <a:close/>
                </a:path>
              </a:pathLst>
            </a:custGeom>
            <a:solidFill>
              <a:srgbClr val="AAB6AE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617601" cy="617601"/>
            </a:xfrm>
            <a:custGeom>
              <a:avLst/>
              <a:gdLst/>
              <a:ahLst/>
              <a:cxnLst/>
              <a:rect l="l" t="t" r="r" b="b"/>
              <a:pathLst>
                <a:path w="617601" h="617601">
                  <a:moveTo>
                    <a:pt x="0" y="308737"/>
                  </a:moveTo>
                  <a:cubicBezTo>
                    <a:pt x="0" y="138303"/>
                    <a:pt x="138303" y="0"/>
                    <a:pt x="308737" y="0"/>
                  </a:cubicBezTo>
                  <a:cubicBezTo>
                    <a:pt x="310642" y="0"/>
                    <a:pt x="312547" y="889"/>
                    <a:pt x="313690" y="2413"/>
                  </a:cubicBezTo>
                  <a:lnTo>
                    <a:pt x="308737" y="6350"/>
                  </a:lnTo>
                  <a:lnTo>
                    <a:pt x="308737" y="0"/>
                  </a:lnTo>
                  <a:lnTo>
                    <a:pt x="308737" y="6350"/>
                  </a:lnTo>
                  <a:lnTo>
                    <a:pt x="308737" y="0"/>
                  </a:lnTo>
                  <a:cubicBezTo>
                    <a:pt x="479298" y="0"/>
                    <a:pt x="617601" y="138303"/>
                    <a:pt x="617601" y="308737"/>
                  </a:cubicBezTo>
                  <a:cubicBezTo>
                    <a:pt x="617601" y="311150"/>
                    <a:pt x="616204" y="313309"/>
                    <a:pt x="614045" y="314452"/>
                  </a:cubicBezTo>
                  <a:lnTo>
                    <a:pt x="611251" y="308737"/>
                  </a:lnTo>
                  <a:lnTo>
                    <a:pt x="617601" y="308737"/>
                  </a:lnTo>
                  <a:cubicBezTo>
                    <a:pt x="617601" y="479298"/>
                    <a:pt x="479298" y="617474"/>
                    <a:pt x="308864" y="617474"/>
                  </a:cubicBezTo>
                  <a:lnTo>
                    <a:pt x="308864" y="611124"/>
                  </a:lnTo>
                  <a:lnTo>
                    <a:pt x="308864" y="604774"/>
                  </a:lnTo>
                  <a:lnTo>
                    <a:pt x="308864" y="611124"/>
                  </a:lnTo>
                  <a:lnTo>
                    <a:pt x="308864" y="617474"/>
                  </a:lnTo>
                  <a:cubicBezTo>
                    <a:pt x="138303" y="617601"/>
                    <a:pt x="0" y="479298"/>
                    <a:pt x="0" y="308737"/>
                  </a:cubicBezTo>
                  <a:lnTo>
                    <a:pt x="6350" y="308737"/>
                  </a:lnTo>
                  <a:lnTo>
                    <a:pt x="0" y="308737"/>
                  </a:lnTo>
                  <a:moveTo>
                    <a:pt x="12700" y="308737"/>
                  </a:moveTo>
                  <a:lnTo>
                    <a:pt x="6350" y="308737"/>
                  </a:lnTo>
                  <a:lnTo>
                    <a:pt x="12700" y="308737"/>
                  </a:lnTo>
                  <a:cubicBezTo>
                    <a:pt x="12700" y="472313"/>
                    <a:pt x="145288" y="604901"/>
                    <a:pt x="308737" y="604901"/>
                  </a:cubicBezTo>
                  <a:cubicBezTo>
                    <a:pt x="312293" y="604901"/>
                    <a:pt x="315087" y="607695"/>
                    <a:pt x="315087" y="611251"/>
                  </a:cubicBezTo>
                  <a:cubicBezTo>
                    <a:pt x="315087" y="614807"/>
                    <a:pt x="312293" y="617601"/>
                    <a:pt x="308737" y="617601"/>
                  </a:cubicBezTo>
                  <a:cubicBezTo>
                    <a:pt x="305181" y="617601"/>
                    <a:pt x="302387" y="614807"/>
                    <a:pt x="302387" y="611251"/>
                  </a:cubicBezTo>
                  <a:cubicBezTo>
                    <a:pt x="302387" y="607695"/>
                    <a:pt x="305181" y="604901"/>
                    <a:pt x="308737" y="604901"/>
                  </a:cubicBezTo>
                  <a:cubicBezTo>
                    <a:pt x="472313" y="604901"/>
                    <a:pt x="604774" y="472313"/>
                    <a:pt x="604774" y="308864"/>
                  </a:cubicBezTo>
                  <a:cubicBezTo>
                    <a:pt x="604774" y="306451"/>
                    <a:pt x="606171" y="304292"/>
                    <a:pt x="608330" y="303149"/>
                  </a:cubicBezTo>
                  <a:lnTo>
                    <a:pt x="611124" y="308864"/>
                  </a:lnTo>
                  <a:lnTo>
                    <a:pt x="604774" y="308864"/>
                  </a:lnTo>
                  <a:cubicBezTo>
                    <a:pt x="604901" y="145288"/>
                    <a:pt x="472313" y="12700"/>
                    <a:pt x="308737" y="12700"/>
                  </a:cubicBezTo>
                  <a:cubicBezTo>
                    <a:pt x="306832" y="12700"/>
                    <a:pt x="304927" y="11811"/>
                    <a:pt x="303784" y="10287"/>
                  </a:cubicBezTo>
                  <a:lnTo>
                    <a:pt x="308737" y="6350"/>
                  </a:lnTo>
                  <a:lnTo>
                    <a:pt x="308737" y="12700"/>
                  </a:lnTo>
                  <a:cubicBezTo>
                    <a:pt x="145288" y="12700"/>
                    <a:pt x="12700" y="145288"/>
                    <a:pt x="12700" y="3087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48506" y="7988052"/>
            <a:ext cx="141089" cy="102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"/>
              </a:lnSpc>
            </a:pPr>
            <a:r>
              <a:rPr lang="en-US" sz="937" b="1">
                <a:solidFill>
                  <a:srgbClr val="3C3838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87550" y="7705874"/>
            <a:ext cx="3696146" cy="57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750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BY GROUP 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92238" y="1104900"/>
            <a:ext cx="9445526" cy="1829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101014"/>
                </a:solidFill>
                <a:latin typeface="Arimo Bold"/>
                <a:ea typeface="Arimo Bold"/>
                <a:cs typeface="Arimo Bold"/>
                <a:sym typeface="Arimo Bold"/>
              </a:rPr>
              <a:t>Introduction to Amazon Web Services (AWS)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92238" y="3678139"/>
            <a:ext cx="637878" cy="637878"/>
            <a:chOff x="0" y="0"/>
            <a:chExt cx="850503" cy="8505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29618" y="3822501"/>
            <a:ext cx="162966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13632" y="3640039"/>
            <a:ext cx="365968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Comprehensive Cloud Platform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13632" y="4648349"/>
            <a:ext cx="3659684" cy="2353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AWS offers a wide range of cloud computing services, including storage, computing, networking, and more.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856834" y="3678139"/>
            <a:ext cx="637878" cy="637878"/>
            <a:chOff x="0" y="0"/>
            <a:chExt cx="850503" cy="85050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6064449" y="3822501"/>
            <a:ext cx="222497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78229" y="3640039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Global Infrastructure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78229" y="4205436"/>
            <a:ext cx="3659684" cy="2353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AWS has a vast global network of data centers, providing reliable and scalable cloud infrastructure.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92238" y="7604671"/>
            <a:ext cx="637878" cy="637878"/>
            <a:chOff x="0" y="0"/>
            <a:chExt cx="850503" cy="85050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207294" y="7749034"/>
            <a:ext cx="207615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913632" y="7566571"/>
            <a:ext cx="4148286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Diverse Service Offerings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13632" y="8131969"/>
            <a:ext cx="8524131" cy="134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endParaRPr lang="en-US" sz="2187" dirty="0">
              <a:solidFill>
                <a:srgbClr val="3939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562"/>
              </a:lnSpc>
            </a:pPr>
            <a:r>
              <a:rPr lang="en-US" sz="2187" dirty="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AWS provides a variety of services, such as EC2, S3, RDS, and Lambda, to meet different business needs.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2664172"/>
            <a:ext cx="16249501" cy="94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dirty="0">
                <a:solidFill>
                  <a:srgbClr val="101014"/>
                </a:solidFill>
                <a:latin typeface="Arimo Bold"/>
                <a:ea typeface="Arimo Bold"/>
                <a:cs typeface="Arimo Bold"/>
                <a:sym typeface="Arimo Bold"/>
              </a:rPr>
              <a:t>Overview of Amazon Elastic Compute Cloud (EC2)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4277916"/>
            <a:ext cx="4391174" cy="127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endParaRPr lang="en-US" sz="2750" b="1" dirty="0">
              <a:solidFill>
                <a:srgbClr val="101014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437"/>
              </a:lnSpc>
            </a:pPr>
            <a:r>
              <a:rPr lang="en-US" sz="2750" b="1" dirty="0">
                <a:solidFill>
                  <a:srgbClr val="101014"/>
                </a:solidFill>
                <a:latin typeface="Arimo Bold"/>
                <a:ea typeface="Arimo Bold"/>
                <a:cs typeface="Arimo Bold"/>
                <a:sym typeface="Arimo Bold"/>
              </a:rPr>
              <a:t>Scalable Computing Power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4956721"/>
            <a:ext cx="4972645" cy="272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endParaRPr lang="en-US" sz="2187" dirty="0">
              <a:solidFill>
                <a:srgbClr val="3939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562"/>
              </a:lnSpc>
            </a:pPr>
            <a:endParaRPr lang="en-US" sz="2187" dirty="0">
              <a:solidFill>
                <a:srgbClr val="3939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562"/>
              </a:lnSpc>
            </a:pPr>
            <a:r>
              <a:rPr lang="en-US" sz="2187" dirty="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EC2 allows you to launch and manage virtual servers, known as instances, with customizable hardware and software configurations.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66160" y="4277916"/>
            <a:ext cx="3955554" cy="127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endParaRPr lang="en-US" sz="2750" b="1" dirty="0">
              <a:solidFill>
                <a:srgbClr val="101014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437"/>
              </a:lnSpc>
            </a:pPr>
            <a:r>
              <a:rPr lang="en-US" sz="2750" b="1" dirty="0">
                <a:solidFill>
                  <a:srgbClr val="101014"/>
                </a:solidFill>
                <a:latin typeface="Arimo Bold"/>
                <a:ea typeface="Arimo Bold"/>
                <a:cs typeface="Arimo Bold"/>
                <a:sym typeface="Arimo Bold"/>
              </a:rPr>
              <a:t>Flexible Pricing Options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66160" y="4956721"/>
            <a:ext cx="4972645" cy="272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endParaRPr lang="en-US" sz="2187" dirty="0">
              <a:solidFill>
                <a:srgbClr val="3939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562"/>
              </a:lnSpc>
            </a:pPr>
            <a:endParaRPr lang="en-US" sz="2187" dirty="0">
              <a:solidFill>
                <a:srgbClr val="3939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562"/>
              </a:lnSpc>
            </a:pPr>
            <a:r>
              <a:rPr lang="en-US" sz="2187" dirty="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EC2 offers several pricing models, including on-demand, reserved, and spot instances, to suit your budget and usage needs.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40084" y="4277916"/>
            <a:ext cx="3544044" cy="84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endParaRPr lang="en-US" sz="2750" b="1" dirty="0">
              <a:solidFill>
                <a:srgbClr val="101014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437"/>
              </a:lnSpc>
            </a:pPr>
            <a:r>
              <a:rPr lang="en-US" sz="2750" b="1" dirty="0">
                <a:solidFill>
                  <a:srgbClr val="101014"/>
                </a:solidFill>
                <a:latin typeface="Arimo Bold"/>
                <a:ea typeface="Arimo Bold"/>
                <a:cs typeface="Arimo Bold"/>
                <a:sym typeface="Arimo Bold"/>
              </a:rPr>
              <a:t>Seamless Scaling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40084" y="4956721"/>
            <a:ext cx="4972645" cy="272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endParaRPr lang="en-US" sz="2187" dirty="0">
              <a:solidFill>
                <a:srgbClr val="3939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562"/>
              </a:lnSpc>
            </a:pPr>
            <a:endParaRPr lang="en-US" sz="2187" dirty="0">
              <a:solidFill>
                <a:srgbClr val="3939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562"/>
              </a:lnSpc>
            </a:pPr>
            <a:r>
              <a:rPr lang="en-US" sz="2187" dirty="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You can easily scale your EC2 resources up or down, ensuring your website can handle fluctuating traffic demands.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240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850237" y="840730"/>
            <a:ext cx="9257408" cy="94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dirty="0">
                <a:solidFill>
                  <a:srgbClr val="101014"/>
                </a:solidFill>
                <a:latin typeface="Arimo Bold"/>
                <a:ea typeface="Arimo Bold"/>
                <a:cs typeface="Arimo Bold"/>
                <a:sym typeface="Arimo Bold"/>
              </a:rPr>
              <a:t>Key Features of Amazon EC2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850237" y="2209056"/>
            <a:ext cx="4581079" cy="3448199"/>
            <a:chOff x="0" y="0"/>
            <a:chExt cx="6108105" cy="4597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108065" cy="4597527"/>
            </a:xfrm>
            <a:custGeom>
              <a:avLst/>
              <a:gdLst/>
              <a:ahLst/>
              <a:cxnLst/>
              <a:rect l="l" t="t" r="r" b="b"/>
              <a:pathLst>
                <a:path w="6108065" h="4597527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6051423" y="0"/>
                  </a:lnTo>
                  <a:cubicBezTo>
                    <a:pt x="6082792" y="0"/>
                    <a:pt x="6108065" y="25400"/>
                    <a:pt x="6108065" y="56642"/>
                  </a:cubicBezTo>
                  <a:lnTo>
                    <a:pt x="6108065" y="4540885"/>
                  </a:lnTo>
                  <a:cubicBezTo>
                    <a:pt x="6108065" y="4572254"/>
                    <a:pt x="6082665" y="4597527"/>
                    <a:pt x="6051423" y="4597527"/>
                  </a:cubicBezTo>
                  <a:lnTo>
                    <a:pt x="56642" y="4597527"/>
                  </a:lnTo>
                  <a:cubicBezTo>
                    <a:pt x="25273" y="4597527"/>
                    <a:pt x="0" y="4572127"/>
                    <a:pt x="0" y="4540885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8133755" y="2454474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Compute Power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33755" y="3019871"/>
            <a:ext cx="4014044" cy="2353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EC2 offers a wide range of instance types with varying CPU, RAM, and storage configurations to match your workload requirements.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714834" y="2209056"/>
            <a:ext cx="4581079" cy="3448199"/>
            <a:chOff x="0" y="0"/>
            <a:chExt cx="6108105" cy="459759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108065" cy="4597527"/>
            </a:xfrm>
            <a:custGeom>
              <a:avLst/>
              <a:gdLst/>
              <a:ahLst/>
              <a:cxnLst/>
              <a:rect l="l" t="t" r="r" b="b"/>
              <a:pathLst>
                <a:path w="6108065" h="4597527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6051423" y="0"/>
                  </a:lnTo>
                  <a:cubicBezTo>
                    <a:pt x="6082792" y="0"/>
                    <a:pt x="6108065" y="25400"/>
                    <a:pt x="6108065" y="56642"/>
                  </a:cubicBezTo>
                  <a:lnTo>
                    <a:pt x="6108065" y="4540885"/>
                  </a:lnTo>
                  <a:cubicBezTo>
                    <a:pt x="6108065" y="4572254"/>
                    <a:pt x="6082665" y="4597527"/>
                    <a:pt x="6051423" y="4597527"/>
                  </a:cubicBezTo>
                  <a:lnTo>
                    <a:pt x="56642" y="4597527"/>
                  </a:lnTo>
                  <a:cubicBezTo>
                    <a:pt x="25273" y="4597527"/>
                    <a:pt x="0" y="4572127"/>
                    <a:pt x="0" y="4540885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2998351" y="2454474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Storage Options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998351" y="3019871"/>
            <a:ext cx="4014044" cy="2353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EC2 supports various storage options, including Elastic Block Store (EBS) and Amazon Elastic File System (EFS), to meet your data needs.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7850237" y="5940772"/>
            <a:ext cx="4581079" cy="3448199"/>
            <a:chOff x="0" y="0"/>
            <a:chExt cx="6108105" cy="459759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108065" cy="4597527"/>
            </a:xfrm>
            <a:custGeom>
              <a:avLst/>
              <a:gdLst/>
              <a:ahLst/>
              <a:cxnLst/>
              <a:rect l="l" t="t" r="r" b="b"/>
              <a:pathLst>
                <a:path w="6108065" h="4597527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6051423" y="0"/>
                  </a:lnTo>
                  <a:cubicBezTo>
                    <a:pt x="6082792" y="0"/>
                    <a:pt x="6108065" y="25400"/>
                    <a:pt x="6108065" y="56642"/>
                  </a:cubicBezTo>
                  <a:lnTo>
                    <a:pt x="6108065" y="4540885"/>
                  </a:lnTo>
                  <a:cubicBezTo>
                    <a:pt x="6108065" y="4572254"/>
                    <a:pt x="6082665" y="4597527"/>
                    <a:pt x="6051423" y="4597527"/>
                  </a:cubicBezTo>
                  <a:lnTo>
                    <a:pt x="56642" y="4597527"/>
                  </a:lnTo>
                  <a:cubicBezTo>
                    <a:pt x="25273" y="4597527"/>
                    <a:pt x="0" y="4572127"/>
                    <a:pt x="0" y="4540885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8133755" y="6186190"/>
            <a:ext cx="3544044" cy="84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dirty="0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Network Connectivity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133755" y="6751587"/>
            <a:ext cx="4014044" cy="272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endParaRPr lang="en-US" sz="2187" dirty="0">
              <a:solidFill>
                <a:srgbClr val="3939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562"/>
              </a:lnSpc>
            </a:pPr>
            <a:r>
              <a:rPr lang="en-US" sz="2187" dirty="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EC2 instances can be connected to Amazon Virtual Private Cloud (VPC) for secure and customizable network configurations.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2714834" y="5940772"/>
            <a:ext cx="4581079" cy="3448199"/>
            <a:chOff x="0" y="0"/>
            <a:chExt cx="6108105" cy="459759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108065" cy="4597527"/>
            </a:xfrm>
            <a:custGeom>
              <a:avLst/>
              <a:gdLst/>
              <a:ahLst/>
              <a:cxnLst/>
              <a:rect l="l" t="t" r="r" b="b"/>
              <a:pathLst>
                <a:path w="6108065" h="4597527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6051423" y="0"/>
                  </a:lnTo>
                  <a:cubicBezTo>
                    <a:pt x="6082792" y="0"/>
                    <a:pt x="6108065" y="25400"/>
                    <a:pt x="6108065" y="56642"/>
                  </a:cubicBezTo>
                  <a:lnTo>
                    <a:pt x="6108065" y="4540885"/>
                  </a:lnTo>
                  <a:cubicBezTo>
                    <a:pt x="6108065" y="4572254"/>
                    <a:pt x="6082665" y="4597527"/>
                    <a:pt x="6051423" y="4597527"/>
                  </a:cubicBezTo>
                  <a:lnTo>
                    <a:pt x="56642" y="4597527"/>
                  </a:lnTo>
                  <a:cubicBezTo>
                    <a:pt x="25273" y="4597527"/>
                    <a:pt x="0" y="4572127"/>
                    <a:pt x="0" y="4540885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2998351" y="6186190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Security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998351" y="6751587"/>
            <a:ext cx="4014044" cy="2353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EC2 provides robust security features, such as security groups, key pairs, and IAM roles, to protect your instances.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92238" y="1016199"/>
            <a:ext cx="8892331" cy="94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101014"/>
                </a:solidFill>
                <a:latin typeface="Arimo Bold"/>
                <a:ea typeface="Arimo Bold"/>
                <a:cs typeface="Arimo Bold"/>
                <a:sym typeface="Arimo Bold"/>
              </a:rPr>
              <a:t>Launching an EC2 Instance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98389" y="2384524"/>
            <a:ext cx="38100" cy="6828979"/>
            <a:chOff x="0" y="0"/>
            <a:chExt cx="50800" cy="91053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0800" cy="9105265"/>
            </a:xfrm>
            <a:custGeom>
              <a:avLst/>
              <a:gdLst/>
              <a:ahLst/>
              <a:cxnLst/>
              <a:rect l="l" t="t" r="r" b="b"/>
              <a:pathLst>
                <a:path w="50800" h="9105265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9079865"/>
                  </a:lnTo>
                  <a:cubicBezTo>
                    <a:pt x="50800" y="9093835"/>
                    <a:pt x="39370" y="9105265"/>
                    <a:pt x="25400" y="9105265"/>
                  </a:cubicBezTo>
                  <a:cubicBezTo>
                    <a:pt x="11430" y="9105265"/>
                    <a:pt x="0" y="9093835"/>
                    <a:pt x="0" y="9079865"/>
                  </a:cubicBezTo>
                  <a:close/>
                </a:path>
              </a:pathLst>
            </a:custGeom>
            <a:solidFill>
              <a:srgbClr val="C6C6D2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98277" y="3003351"/>
            <a:ext cx="992237" cy="38100"/>
            <a:chOff x="0" y="0"/>
            <a:chExt cx="1322983" cy="50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6C6D2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98500" y="2703462"/>
            <a:ext cx="637878" cy="637878"/>
            <a:chOff x="0" y="0"/>
            <a:chExt cx="850503" cy="85050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335881" y="2847826"/>
            <a:ext cx="162966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76860" y="2629941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Instance Selection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976860" y="3195340"/>
            <a:ext cx="7460902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Choose the appropriate EC2 instance type based on your website's requirements and budget.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698277" y="5374184"/>
            <a:ext cx="992237" cy="38100"/>
            <a:chOff x="0" y="0"/>
            <a:chExt cx="1322983" cy="50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6C6D2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098500" y="5074295"/>
            <a:ext cx="637878" cy="637877"/>
            <a:chOff x="0" y="0"/>
            <a:chExt cx="850503" cy="85050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306115" y="5218659"/>
            <a:ext cx="222497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976860" y="5000774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Configuration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976860" y="5566171"/>
            <a:ext cx="7460902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Configure the instance's hardware, software, and network settings to suit your needs.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698277" y="7745016"/>
            <a:ext cx="992237" cy="38100"/>
            <a:chOff x="0" y="0"/>
            <a:chExt cx="1322983" cy="50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C6C6D2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098500" y="7445127"/>
            <a:ext cx="637878" cy="637878"/>
            <a:chOff x="0" y="0"/>
            <a:chExt cx="850503" cy="85050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313557" y="7589490"/>
            <a:ext cx="207615" cy="38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976860" y="7371606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Security Setup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976860" y="7937004"/>
            <a:ext cx="7460902" cy="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Establish security measures, such as security groups and key pairs, to protect your instance.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25116" y="1092547"/>
            <a:ext cx="9375427" cy="89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187" b="1">
                <a:solidFill>
                  <a:srgbClr val="101014"/>
                </a:solidFill>
                <a:latin typeface="Arimo Bold"/>
                <a:ea typeface="Arimo Bold"/>
                <a:cs typeface="Arimo Bold"/>
                <a:sym typeface="Arimo Bold"/>
              </a:rPr>
              <a:t>Security Best Practices for EC2</a:t>
            </a:r>
          </a:p>
        </p:txBody>
      </p:sp>
      <p:sp>
        <p:nvSpPr>
          <p:cNvPr id="9" name="Freeform 9" descr="preencoded.png"/>
          <p:cNvSpPr/>
          <p:nvPr/>
        </p:nvSpPr>
        <p:spPr>
          <a:xfrm>
            <a:off x="925116" y="2381845"/>
            <a:ext cx="660797" cy="660797"/>
          </a:xfrm>
          <a:custGeom>
            <a:avLst/>
            <a:gdLst/>
            <a:ahLst/>
            <a:cxnLst/>
            <a:rect l="l" t="t" r="r" b="b"/>
            <a:pathLst>
              <a:path w="660797" h="660797">
                <a:moveTo>
                  <a:pt x="0" y="0"/>
                </a:moveTo>
                <a:lnTo>
                  <a:pt x="660798" y="0"/>
                </a:lnTo>
                <a:lnTo>
                  <a:pt x="660798" y="660797"/>
                </a:lnTo>
                <a:lnTo>
                  <a:pt x="0" y="6607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25116" y="3278386"/>
            <a:ext cx="3485852" cy="441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Firewall Configuration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5116" y="3802261"/>
            <a:ext cx="4591645" cy="1344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Implement robust firewall rules to control inbound and outbound traffic to your EC2 instance.</a:t>
            </a:r>
          </a:p>
        </p:txBody>
      </p:sp>
      <p:sp>
        <p:nvSpPr>
          <p:cNvPr id="12" name="Freeform 12" descr="preencoded.png"/>
          <p:cNvSpPr/>
          <p:nvPr/>
        </p:nvSpPr>
        <p:spPr>
          <a:xfrm>
            <a:off x="5913239" y="2381845"/>
            <a:ext cx="660797" cy="660797"/>
          </a:xfrm>
          <a:custGeom>
            <a:avLst/>
            <a:gdLst/>
            <a:ahLst/>
            <a:cxnLst/>
            <a:rect l="l" t="t" r="r" b="b"/>
            <a:pathLst>
              <a:path w="660797" h="660797">
                <a:moveTo>
                  <a:pt x="0" y="0"/>
                </a:moveTo>
                <a:lnTo>
                  <a:pt x="660797" y="0"/>
                </a:lnTo>
                <a:lnTo>
                  <a:pt x="660797" y="660797"/>
                </a:lnTo>
                <a:lnTo>
                  <a:pt x="0" y="6607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913239" y="3278386"/>
            <a:ext cx="3304282" cy="441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Data Encryption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913239" y="3802261"/>
            <a:ext cx="4591645" cy="1344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Ensure data stored on your EC2 instance and in transit is encrypted to protect sensitive information.</a:t>
            </a:r>
          </a:p>
        </p:txBody>
      </p:sp>
      <p:sp>
        <p:nvSpPr>
          <p:cNvPr id="15" name="Freeform 15" descr="preencoded.png"/>
          <p:cNvSpPr/>
          <p:nvPr/>
        </p:nvSpPr>
        <p:spPr>
          <a:xfrm>
            <a:off x="925116" y="5939879"/>
            <a:ext cx="660797" cy="660798"/>
          </a:xfrm>
          <a:custGeom>
            <a:avLst/>
            <a:gdLst/>
            <a:ahLst/>
            <a:cxnLst/>
            <a:rect l="l" t="t" r="r" b="b"/>
            <a:pathLst>
              <a:path w="660797" h="660798">
                <a:moveTo>
                  <a:pt x="0" y="0"/>
                </a:moveTo>
                <a:lnTo>
                  <a:pt x="660798" y="0"/>
                </a:lnTo>
                <a:lnTo>
                  <a:pt x="660798" y="660797"/>
                </a:lnTo>
                <a:lnTo>
                  <a:pt x="0" y="6607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925116" y="6836420"/>
            <a:ext cx="3304282" cy="441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Access Control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25116" y="7360295"/>
            <a:ext cx="4591645" cy="1767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Utilize strong authentication methods, such as IAM roles and key pairs, to control access to your EC2 instance.</a:t>
            </a:r>
          </a:p>
        </p:txBody>
      </p:sp>
      <p:sp>
        <p:nvSpPr>
          <p:cNvPr id="18" name="Freeform 18" descr="preencoded.png"/>
          <p:cNvSpPr/>
          <p:nvPr/>
        </p:nvSpPr>
        <p:spPr>
          <a:xfrm>
            <a:off x="5913239" y="5939879"/>
            <a:ext cx="660797" cy="660798"/>
          </a:xfrm>
          <a:custGeom>
            <a:avLst/>
            <a:gdLst/>
            <a:ahLst/>
            <a:cxnLst/>
            <a:rect l="l" t="t" r="r" b="b"/>
            <a:pathLst>
              <a:path w="660797" h="660798">
                <a:moveTo>
                  <a:pt x="0" y="0"/>
                </a:moveTo>
                <a:lnTo>
                  <a:pt x="660797" y="0"/>
                </a:lnTo>
                <a:lnTo>
                  <a:pt x="660797" y="660797"/>
                </a:lnTo>
                <a:lnTo>
                  <a:pt x="0" y="6607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5913239" y="6836420"/>
            <a:ext cx="3304282" cy="441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Regular Patching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913239" y="7360295"/>
            <a:ext cx="4591645" cy="1344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Keep your EC2 instance and associated software up-to-date with the latest security patches.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653635" y="587425"/>
            <a:ext cx="9838730" cy="1458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 b="1">
                <a:solidFill>
                  <a:srgbClr val="101014"/>
                </a:solidFill>
                <a:latin typeface="Arimo Bold"/>
                <a:ea typeface="Arimo Bold"/>
                <a:cs typeface="Arimo Bold"/>
                <a:sym typeface="Arimo Bold"/>
              </a:rPr>
              <a:t>Configuring the EC2 Instance for a PHP Website</a:t>
            </a:r>
          </a:p>
        </p:txBody>
      </p:sp>
      <p:sp>
        <p:nvSpPr>
          <p:cNvPr id="8" name="Freeform 8" descr="preencoded.png"/>
          <p:cNvSpPr/>
          <p:nvPr/>
        </p:nvSpPr>
        <p:spPr>
          <a:xfrm>
            <a:off x="7653635" y="2387204"/>
            <a:ext cx="1136600" cy="1818531"/>
          </a:xfrm>
          <a:custGeom>
            <a:avLst/>
            <a:gdLst/>
            <a:ahLst/>
            <a:cxnLst/>
            <a:rect l="l" t="t" r="r" b="b"/>
            <a:pathLst>
              <a:path w="1136600" h="1818531">
                <a:moveTo>
                  <a:pt x="0" y="0"/>
                </a:moveTo>
                <a:lnTo>
                  <a:pt x="1136600" y="0"/>
                </a:lnTo>
                <a:lnTo>
                  <a:pt x="1136600" y="1818531"/>
                </a:lnTo>
                <a:lnTo>
                  <a:pt x="0" y="1818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58" b="-158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131201" y="2585889"/>
            <a:ext cx="2841575" cy="38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Install PHP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31201" y="3039219"/>
            <a:ext cx="8361164" cy="43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Set up the necessary PHP packages and dependencies on your EC2 instance.</a:t>
            </a:r>
          </a:p>
        </p:txBody>
      </p:sp>
      <p:sp>
        <p:nvSpPr>
          <p:cNvPr id="11" name="Freeform 11" descr="preencoded.png"/>
          <p:cNvSpPr/>
          <p:nvPr/>
        </p:nvSpPr>
        <p:spPr>
          <a:xfrm>
            <a:off x="7653635" y="4205734"/>
            <a:ext cx="1136600" cy="1818531"/>
          </a:xfrm>
          <a:custGeom>
            <a:avLst/>
            <a:gdLst/>
            <a:ahLst/>
            <a:cxnLst/>
            <a:rect l="l" t="t" r="r" b="b"/>
            <a:pathLst>
              <a:path w="1136600" h="1818531">
                <a:moveTo>
                  <a:pt x="0" y="0"/>
                </a:moveTo>
                <a:lnTo>
                  <a:pt x="1136600" y="0"/>
                </a:lnTo>
                <a:lnTo>
                  <a:pt x="1136600" y="1818531"/>
                </a:lnTo>
                <a:lnTo>
                  <a:pt x="0" y="18185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58" b="-158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131201" y="4404420"/>
            <a:ext cx="2867025" cy="38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Configure Web Server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31201" y="4857750"/>
            <a:ext cx="8361164" cy="1045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endParaRPr lang="en-US" sz="1750" dirty="0">
              <a:solidFill>
                <a:srgbClr val="3939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12"/>
              </a:lnSpc>
            </a:pPr>
            <a:r>
              <a:rPr lang="en-US" sz="1750" dirty="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Install and configure a web server, such as Apache or Nginx, to serve your PHP website.</a:t>
            </a:r>
          </a:p>
        </p:txBody>
      </p:sp>
      <p:sp>
        <p:nvSpPr>
          <p:cNvPr id="14" name="Freeform 14" descr="preencoded.png"/>
          <p:cNvSpPr/>
          <p:nvPr/>
        </p:nvSpPr>
        <p:spPr>
          <a:xfrm>
            <a:off x="7653635" y="6024265"/>
            <a:ext cx="1136600" cy="1818531"/>
          </a:xfrm>
          <a:custGeom>
            <a:avLst/>
            <a:gdLst/>
            <a:ahLst/>
            <a:cxnLst/>
            <a:rect l="l" t="t" r="r" b="b"/>
            <a:pathLst>
              <a:path w="1136600" h="1818531">
                <a:moveTo>
                  <a:pt x="0" y="0"/>
                </a:moveTo>
                <a:lnTo>
                  <a:pt x="1136600" y="0"/>
                </a:lnTo>
                <a:lnTo>
                  <a:pt x="1136600" y="1818531"/>
                </a:lnTo>
                <a:lnTo>
                  <a:pt x="0" y="18185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58" b="-158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9131201" y="6222950"/>
            <a:ext cx="2841575" cy="38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Set Document Root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31201" y="6676281"/>
            <a:ext cx="8361164" cy="79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Specify the directory where your PHP website files will be stored on the EC2 instance.</a:t>
            </a:r>
          </a:p>
        </p:txBody>
      </p:sp>
      <p:sp>
        <p:nvSpPr>
          <p:cNvPr id="17" name="Freeform 17" descr="preencoded.png"/>
          <p:cNvSpPr/>
          <p:nvPr/>
        </p:nvSpPr>
        <p:spPr>
          <a:xfrm>
            <a:off x="7653635" y="7842796"/>
            <a:ext cx="1136600" cy="1818531"/>
          </a:xfrm>
          <a:custGeom>
            <a:avLst/>
            <a:gdLst/>
            <a:ahLst/>
            <a:cxnLst/>
            <a:rect l="l" t="t" r="r" b="b"/>
            <a:pathLst>
              <a:path w="1136600" h="1818531">
                <a:moveTo>
                  <a:pt x="0" y="0"/>
                </a:moveTo>
                <a:lnTo>
                  <a:pt x="1136600" y="0"/>
                </a:lnTo>
                <a:lnTo>
                  <a:pt x="1136600" y="1818532"/>
                </a:lnTo>
                <a:lnTo>
                  <a:pt x="0" y="18185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58" b="-158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9131201" y="8041481"/>
            <a:ext cx="2841575" cy="38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Secure the Setup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31201" y="8494811"/>
            <a:ext cx="8361164" cy="79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Implement additional security measures, such as SSL/TLS encryption, to protect your PHP website.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734597" y="1073349"/>
            <a:ext cx="9676805" cy="1612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5"/>
              </a:lnSpc>
            </a:pPr>
            <a:r>
              <a:rPr lang="en-US" sz="4875" b="1">
                <a:solidFill>
                  <a:srgbClr val="101014"/>
                </a:solidFill>
                <a:latin typeface="Arimo Bold"/>
                <a:ea typeface="Arimo Bold"/>
                <a:cs typeface="Arimo Bold"/>
                <a:sym typeface="Arimo Bold"/>
              </a:rPr>
              <a:t>Deploying the PHP Website on the EC2 Instance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729835" y="3056930"/>
            <a:ext cx="9686330" cy="6113860"/>
            <a:chOff x="0" y="0"/>
            <a:chExt cx="12915107" cy="81518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915011" cy="8151749"/>
            </a:xfrm>
            <a:custGeom>
              <a:avLst/>
              <a:gdLst/>
              <a:ahLst/>
              <a:cxnLst/>
              <a:rect l="l" t="t" r="r" b="b"/>
              <a:pathLst>
                <a:path w="12915011" h="8151749">
                  <a:moveTo>
                    <a:pt x="0" y="56388"/>
                  </a:moveTo>
                  <a:cubicBezTo>
                    <a:pt x="0" y="25273"/>
                    <a:pt x="25273" y="0"/>
                    <a:pt x="56388" y="0"/>
                  </a:cubicBezTo>
                  <a:lnTo>
                    <a:pt x="12858623" y="0"/>
                  </a:lnTo>
                  <a:lnTo>
                    <a:pt x="12858623" y="6350"/>
                  </a:lnTo>
                  <a:lnTo>
                    <a:pt x="12858623" y="0"/>
                  </a:lnTo>
                  <a:cubicBezTo>
                    <a:pt x="12889738" y="0"/>
                    <a:pt x="12915011" y="25273"/>
                    <a:pt x="12915011" y="56388"/>
                  </a:cubicBezTo>
                  <a:lnTo>
                    <a:pt x="12908661" y="56388"/>
                  </a:lnTo>
                  <a:lnTo>
                    <a:pt x="12915011" y="56388"/>
                  </a:lnTo>
                  <a:lnTo>
                    <a:pt x="12915011" y="8095361"/>
                  </a:lnTo>
                  <a:lnTo>
                    <a:pt x="12908661" y="8095361"/>
                  </a:lnTo>
                  <a:lnTo>
                    <a:pt x="12915011" y="8095361"/>
                  </a:lnTo>
                  <a:cubicBezTo>
                    <a:pt x="12915011" y="8126476"/>
                    <a:pt x="12889738" y="8151749"/>
                    <a:pt x="12858623" y="8151749"/>
                  </a:cubicBezTo>
                  <a:lnTo>
                    <a:pt x="12858623" y="8145399"/>
                  </a:lnTo>
                  <a:lnTo>
                    <a:pt x="12858623" y="8151749"/>
                  </a:lnTo>
                  <a:lnTo>
                    <a:pt x="56388" y="8151749"/>
                  </a:lnTo>
                  <a:lnTo>
                    <a:pt x="56388" y="8145399"/>
                  </a:lnTo>
                  <a:lnTo>
                    <a:pt x="56388" y="8151749"/>
                  </a:lnTo>
                  <a:cubicBezTo>
                    <a:pt x="25273" y="8151749"/>
                    <a:pt x="0" y="8126476"/>
                    <a:pt x="0" y="8095361"/>
                  </a:cubicBezTo>
                  <a:lnTo>
                    <a:pt x="0" y="56388"/>
                  </a:lnTo>
                  <a:lnTo>
                    <a:pt x="6350" y="56388"/>
                  </a:lnTo>
                  <a:lnTo>
                    <a:pt x="0" y="56388"/>
                  </a:lnTo>
                  <a:moveTo>
                    <a:pt x="12700" y="56388"/>
                  </a:moveTo>
                  <a:lnTo>
                    <a:pt x="12700" y="8095361"/>
                  </a:lnTo>
                  <a:lnTo>
                    <a:pt x="6350" y="8095361"/>
                  </a:lnTo>
                  <a:lnTo>
                    <a:pt x="12700" y="8095361"/>
                  </a:lnTo>
                  <a:cubicBezTo>
                    <a:pt x="12700" y="8119491"/>
                    <a:pt x="32258" y="8139049"/>
                    <a:pt x="56388" y="8139049"/>
                  </a:cubicBezTo>
                  <a:lnTo>
                    <a:pt x="12858623" y="8139049"/>
                  </a:lnTo>
                  <a:cubicBezTo>
                    <a:pt x="12882753" y="8139049"/>
                    <a:pt x="12902311" y="8119491"/>
                    <a:pt x="12902311" y="8095361"/>
                  </a:cubicBezTo>
                  <a:lnTo>
                    <a:pt x="12902311" y="56388"/>
                  </a:lnTo>
                  <a:cubicBezTo>
                    <a:pt x="12902311" y="32258"/>
                    <a:pt x="12882753" y="12700"/>
                    <a:pt x="12858623" y="12700"/>
                  </a:cubicBezTo>
                  <a:lnTo>
                    <a:pt x="56388" y="12700"/>
                  </a:lnTo>
                  <a:lnTo>
                    <a:pt x="56388" y="6350"/>
                  </a:lnTo>
                  <a:lnTo>
                    <a:pt x="56388" y="12700"/>
                  </a:lnTo>
                  <a:cubicBezTo>
                    <a:pt x="32258" y="12700"/>
                    <a:pt x="12700" y="32258"/>
                    <a:pt x="12700" y="56388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7744122" y="3071218"/>
            <a:ext cx="9657755" cy="1521321"/>
            <a:chOff x="0" y="0"/>
            <a:chExt cx="12877007" cy="202842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877038" cy="2028444"/>
            </a:xfrm>
            <a:custGeom>
              <a:avLst/>
              <a:gdLst/>
              <a:ahLst/>
              <a:cxnLst/>
              <a:rect l="l" t="t" r="r" b="b"/>
              <a:pathLst>
                <a:path w="12877038" h="2028444">
                  <a:moveTo>
                    <a:pt x="0" y="0"/>
                  </a:moveTo>
                  <a:lnTo>
                    <a:pt x="12877038" y="0"/>
                  </a:lnTo>
                  <a:lnTo>
                    <a:pt x="12877038" y="2028444"/>
                  </a:lnTo>
                  <a:lnTo>
                    <a:pt x="0" y="2028444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7994451" y="3145185"/>
            <a:ext cx="4323458" cy="48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Upload Website Files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828091" y="3145185"/>
            <a:ext cx="4323458" cy="128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Transfer your PHP website files to the EC2 instance using a secure file transfer protocol, such as SFTP.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744122" y="4592539"/>
            <a:ext cx="9657755" cy="1521321"/>
            <a:chOff x="0" y="0"/>
            <a:chExt cx="12877007" cy="202842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877038" cy="2028444"/>
            </a:xfrm>
            <a:custGeom>
              <a:avLst/>
              <a:gdLst/>
              <a:ahLst/>
              <a:cxnLst/>
              <a:rect l="l" t="t" r="r" b="b"/>
              <a:pathLst>
                <a:path w="12877038" h="2028444">
                  <a:moveTo>
                    <a:pt x="0" y="0"/>
                  </a:moveTo>
                  <a:lnTo>
                    <a:pt x="12877038" y="0"/>
                  </a:lnTo>
                  <a:lnTo>
                    <a:pt x="12877038" y="2028444"/>
                  </a:lnTo>
                  <a:lnTo>
                    <a:pt x="0" y="2028444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994451" y="4666506"/>
            <a:ext cx="4323458" cy="48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Configure Database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828091" y="4666506"/>
            <a:ext cx="4323458" cy="128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Set up a database, such as MySQL or PostgreSQL, and integrate it with your PHP application.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744122" y="6113860"/>
            <a:ext cx="9657755" cy="1521321"/>
            <a:chOff x="0" y="0"/>
            <a:chExt cx="12877007" cy="202842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877038" cy="2028444"/>
            </a:xfrm>
            <a:custGeom>
              <a:avLst/>
              <a:gdLst/>
              <a:ahLst/>
              <a:cxnLst/>
              <a:rect l="l" t="t" r="r" b="b"/>
              <a:pathLst>
                <a:path w="12877038" h="2028444">
                  <a:moveTo>
                    <a:pt x="0" y="0"/>
                  </a:moveTo>
                  <a:lnTo>
                    <a:pt x="12877038" y="0"/>
                  </a:lnTo>
                  <a:lnTo>
                    <a:pt x="12877038" y="2028444"/>
                  </a:lnTo>
                  <a:lnTo>
                    <a:pt x="0" y="2028444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7994451" y="6187827"/>
            <a:ext cx="4323458" cy="48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Test the Deployment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828091" y="6187827"/>
            <a:ext cx="4323458" cy="128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Thoroughly test your PHP website to ensure it is functioning correctly on the EC2 instance.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7744122" y="7635180"/>
            <a:ext cx="9657755" cy="1521321"/>
            <a:chOff x="0" y="0"/>
            <a:chExt cx="12877007" cy="202842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877038" cy="2028444"/>
            </a:xfrm>
            <a:custGeom>
              <a:avLst/>
              <a:gdLst/>
              <a:ahLst/>
              <a:cxnLst/>
              <a:rect l="l" t="t" r="r" b="b"/>
              <a:pathLst>
                <a:path w="12877038" h="2028444">
                  <a:moveTo>
                    <a:pt x="0" y="0"/>
                  </a:moveTo>
                  <a:lnTo>
                    <a:pt x="12877038" y="0"/>
                  </a:lnTo>
                  <a:lnTo>
                    <a:pt x="12877038" y="2028444"/>
                  </a:lnTo>
                  <a:lnTo>
                    <a:pt x="0" y="2028444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7994451" y="7709147"/>
            <a:ext cx="4323458" cy="48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Monitor and Optimize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828091" y="7709147"/>
            <a:ext cx="4323458" cy="128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193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Continuously monitor your EC2 instance and website performance, making adjustments as needed.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C0C0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7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78694" y="711994"/>
            <a:ext cx="9472612" cy="1804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101014"/>
                </a:solidFill>
                <a:latin typeface="Arimo Bold"/>
                <a:ea typeface="Arimo Bold"/>
                <a:cs typeface="Arimo Bold"/>
                <a:sym typeface="Arimo Bold"/>
              </a:rPr>
              <a:t>Conclusion and Key Takeaways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78694" y="3250852"/>
            <a:ext cx="629096" cy="629096"/>
            <a:chOff x="0" y="0"/>
            <a:chExt cx="838795" cy="83879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38708" cy="838708"/>
            </a:xfrm>
            <a:custGeom>
              <a:avLst/>
              <a:gdLst/>
              <a:ahLst/>
              <a:cxnLst/>
              <a:rect l="l" t="t" r="r" b="b"/>
              <a:pathLst>
                <a:path w="838708" h="838708">
                  <a:moveTo>
                    <a:pt x="0" y="55880"/>
                  </a:moveTo>
                  <a:cubicBezTo>
                    <a:pt x="0" y="25019"/>
                    <a:pt x="25019" y="0"/>
                    <a:pt x="55880" y="0"/>
                  </a:cubicBezTo>
                  <a:lnTo>
                    <a:pt x="782828" y="0"/>
                  </a:lnTo>
                  <a:cubicBezTo>
                    <a:pt x="813689" y="0"/>
                    <a:pt x="838708" y="25019"/>
                    <a:pt x="838708" y="55880"/>
                  </a:cubicBezTo>
                  <a:lnTo>
                    <a:pt x="838708" y="782828"/>
                  </a:lnTo>
                  <a:cubicBezTo>
                    <a:pt x="838708" y="813689"/>
                    <a:pt x="813689" y="838708"/>
                    <a:pt x="782828" y="838708"/>
                  </a:cubicBezTo>
                  <a:lnTo>
                    <a:pt x="55880" y="838708"/>
                  </a:lnTo>
                  <a:cubicBezTo>
                    <a:pt x="25019" y="838708"/>
                    <a:pt x="0" y="813689"/>
                    <a:pt x="0" y="782828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12949" y="3393727"/>
            <a:ext cx="160585" cy="38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3250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87439" y="3212752"/>
            <a:ext cx="3687812" cy="912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Scalable Infrastructure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87439" y="4206776"/>
            <a:ext cx="3687812" cy="2322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EC2 provides a scalable and flexible platform to host your PHP website, ensuring it can handle fluctuating traffic demands.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854899" y="3250852"/>
            <a:ext cx="629096" cy="629096"/>
            <a:chOff x="0" y="0"/>
            <a:chExt cx="838795" cy="83879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38708" cy="838708"/>
            </a:xfrm>
            <a:custGeom>
              <a:avLst/>
              <a:gdLst/>
              <a:ahLst/>
              <a:cxnLst/>
              <a:rect l="l" t="t" r="r" b="b"/>
              <a:pathLst>
                <a:path w="838708" h="838708">
                  <a:moveTo>
                    <a:pt x="0" y="55880"/>
                  </a:moveTo>
                  <a:cubicBezTo>
                    <a:pt x="0" y="25019"/>
                    <a:pt x="25019" y="0"/>
                    <a:pt x="55880" y="0"/>
                  </a:cubicBezTo>
                  <a:lnTo>
                    <a:pt x="782828" y="0"/>
                  </a:lnTo>
                  <a:cubicBezTo>
                    <a:pt x="813689" y="0"/>
                    <a:pt x="838708" y="25019"/>
                    <a:pt x="838708" y="55880"/>
                  </a:cubicBezTo>
                  <a:lnTo>
                    <a:pt x="838708" y="782828"/>
                  </a:lnTo>
                  <a:cubicBezTo>
                    <a:pt x="838708" y="813689"/>
                    <a:pt x="813689" y="838708"/>
                    <a:pt x="782828" y="838708"/>
                  </a:cubicBezTo>
                  <a:lnTo>
                    <a:pt x="55880" y="838708"/>
                  </a:lnTo>
                  <a:cubicBezTo>
                    <a:pt x="25019" y="838708"/>
                    <a:pt x="0" y="813689"/>
                    <a:pt x="0" y="782828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6059686" y="3393727"/>
            <a:ext cx="219372" cy="38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3250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63642" y="3212752"/>
            <a:ext cx="3687813" cy="912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Security Considerations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63642" y="4206776"/>
            <a:ext cx="3687813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Implementing robust security measures, such as firewall configurations and access controls, is crucial for protecting your EC2 instance.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78694" y="7570886"/>
            <a:ext cx="629096" cy="629096"/>
            <a:chOff x="0" y="0"/>
            <a:chExt cx="838795" cy="83879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8708" cy="838708"/>
            </a:xfrm>
            <a:custGeom>
              <a:avLst/>
              <a:gdLst/>
              <a:ahLst/>
              <a:cxnLst/>
              <a:rect l="l" t="t" r="r" b="b"/>
              <a:pathLst>
                <a:path w="838708" h="838708">
                  <a:moveTo>
                    <a:pt x="0" y="55880"/>
                  </a:moveTo>
                  <a:cubicBezTo>
                    <a:pt x="0" y="25019"/>
                    <a:pt x="25019" y="0"/>
                    <a:pt x="55880" y="0"/>
                  </a:cubicBezTo>
                  <a:lnTo>
                    <a:pt x="782828" y="0"/>
                  </a:lnTo>
                  <a:cubicBezTo>
                    <a:pt x="813689" y="0"/>
                    <a:pt x="838708" y="25019"/>
                    <a:pt x="838708" y="55880"/>
                  </a:cubicBezTo>
                  <a:lnTo>
                    <a:pt x="838708" y="782828"/>
                  </a:lnTo>
                  <a:cubicBezTo>
                    <a:pt x="838708" y="813689"/>
                    <a:pt x="813689" y="838708"/>
                    <a:pt x="782828" y="838708"/>
                  </a:cubicBezTo>
                  <a:lnTo>
                    <a:pt x="55880" y="838708"/>
                  </a:lnTo>
                  <a:cubicBezTo>
                    <a:pt x="25019" y="838708"/>
                    <a:pt x="0" y="813689"/>
                    <a:pt x="0" y="782828"/>
                  </a:cubicBezTo>
                  <a:close/>
                </a:path>
              </a:pathLst>
            </a:custGeom>
            <a:solidFill>
              <a:srgbClr val="E0E0EC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190922" y="7713761"/>
            <a:ext cx="204639" cy="38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3250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87439" y="7532786"/>
            <a:ext cx="3527375" cy="475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9393C"/>
                </a:solidFill>
                <a:latin typeface="Arimo Bold"/>
                <a:ea typeface="Arimo Bold"/>
                <a:cs typeface="Arimo Bold"/>
                <a:sym typeface="Arimo Bold"/>
              </a:rPr>
              <a:t>Seamless Deployment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87439" y="8089850"/>
            <a:ext cx="8563867" cy="1755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endParaRPr lang="en-US" sz="2187" dirty="0">
              <a:solidFill>
                <a:srgbClr val="3939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500"/>
              </a:lnSpc>
            </a:pPr>
            <a:r>
              <a:rPr lang="en-US" sz="2187" dirty="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The step-by-step process of configuring and deploying your PHP website on EC2 ensures a smooth and efficient hosting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724</Words>
  <Application>Microsoft Office PowerPoint</Application>
  <PresentationFormat>Custom</PresentationFormat>
  <Paragraphs>117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Open Sans Medium</vt:lpstr>
      <vt:lpstr>Open Sans</vt:lpstr>
      <vt:lpstr>Arimo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Hosting-a-PHP-Website-on-Amazon-EC2 (1).pptx</dc:title>
  <dc:creator>Govind Sharma</dc:creator>
  <cp:lastModifiedBy>Govind Sharma</cp:lastModifiedBy>
  <cp:revision>4</cp:revision>
  <dcterms:created xsi:type="dcterms:W3CDTF">2006-08-16T00:00:00Z</dcterms:created>
  <dcterms:modified xsi:type="dcterms:W3CDTF">2024-11-27T10:12:30Z</dcterms:modified>
  <dc:identifier>DAGXlv0SM5A</dc:identifier>
</cp:coreProperties>
</file>