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1" r:id="rId7"/>
    <p:sldId id="303" r:id="rId8"/>
    <p:sldId id="304" r:id="rId9"/>
    <p:sldId id="305" r:id="rId10"/>
    <p:sldId id="306" r:id="rId11"/>
    <p:sldId id="307" r:id="rId12"/>
    <p:sldId id="312" r:id="rId13"/>
    <p:sldId id="308" r:id="rId14"/>
    <p:sldId id="309" r:id="rId15"/>
    <p:sldId id="310"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49133-E6E1-4881-A4AE-FF9F1856BCA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08393F3-0FD3-41C2-A051-3BEC958B2849}">
      <dgm:prSet/>
      <dgm:spPr/>
      <dgm:t>
        <a:bodyPr/>
        <a:lstStyle/>
        <a:p>
          <a:r>
            <a:rPr lang="en-US" dirty="0"/>
            <a:t>Objective</a:t>
          </a:r>
        </a:p>
      </dgm:t>
    </dgm:pt>
    <dgm:pt modelId="{38FBAAAA-EF43-41A4-ADA3-8F22085D5EB8}" type="parTrans" cxnId="{2A6D6C02-6608-45B6-9BB2-8F4491E11D34}">
      <dgm:prSet/>
      <dgm:spPr/>
      <dgm:t>
        <a:bodyPr/>
        <a:lstStyle/>
        <a:p>
          <a:endParaRPr lang="en-US"/>
        </a:p>
      </dgm:t>
    </dgm:pt>
    <dgm:pt modelId="{91C5E564-6508-4CA3-86AD-3CE2E0A498DD}" type="sibTrans" cxnId="{2A6D6C02-6608-45B6-9BB2-8F4491E11D34}">
      <dgm:prSet/>
      <dgm:spPr/>
      <dgm:t>
        <a:bodyPr/>
        <a:lstStyle/>
        <a:p>
          <a:endParaRPr lang="en-US"/>
        </a:p>
      </dgm:t>
    </dgm:pt>
    <dgm:pt modelId="{3889DDD4-FB06-4378-B542-881A6557742F}">
      <dgm:prSet/>
      <dgm:spPr/>
      <dgm:t>
        <a:bodyPr/>
        <a:lstStyle/>
        <a:p>
          <a:r>
            <a:rPr lang="en-US"/>
            <a:t>Background</a:t>
          </a:r>
        </a:p>
      </dgm:t>
    </dgm:pt>
    <dgm:pt modelId="{8DFDAF5B-0B61-41F3-889F-16AFEC1052AE}" type="parTrans" cxnId="{2384B785-B965-4BE6-B2D3-5B01DA0F3CD5}">
      <dgm:prSet/>
      <dgm:spPr/>
      <dgm:t>
        <a:bodyPr/>
        <a:lstStyle/>
        <a:p>
          <a:endParaRPr lang="en-US"/>
        </a:p>
      </dgm:t>
    </dgm:pt>
    <dgm:pt modelId="{70245F7F-B786-433B-A9EF-55B22910C4E5}" type="sibTrans" cxnId="{2384B785-B965-4BE6-B2D3-5B01DA0F3CD5}">
      <dgm:prSet/>
      <dgm:spPr/>
      <dgm:t>
        <a:bodyPr/>
        <a:lstStyle/>
        <a:p>
          <a:endParaRPr lang="en-US"/>
        </a:p>
      </dgm:t>
    </dgm:pt>
    <dgm:pt modelId="{78831D90-C597-4DB9-8621-E74EE3CFF99D}">
      <dgm:prSet/>
      <dgm:spPr/>
      <dgm:t>
        <a:bodyPr/>
        <a:lstStyle/>
        <a:p>
          <a:r>
            <a:rPr lang="en-US"/>
            <a:t>Key Insights</a:t>
          </a:r>
        </a:p>
      </dgm:t>
    </dgm:pt>
    <dgm:pt modelId="{BF1440C2-DD4A-4816-881A-DE46B019E637}" type="parTrans" cxnId="{B04529C2-739B-4706-9618-1D77A78C914F}">
      <dgm:prSet/>
      <dgm:spPr/>
      <dgm:t>
        <a:bodyPr/>
        <a:lstStyle/>
        <a:p>
          <a:endParaRPr lang="en-US"/>
        </a:p>
      </dgm:t>
    </dgm:pt>
    <dgm:pt modelId="{3DD70F06-1A07-4662-85B9-A897DB4EC479}" type="sibTrans" cxnId="{B04529C2-739B-4706-9618-1D77A78C914F}">
      <dgm:prSet/>
      <dgm:spPr/>
      <dgm:t>
        <a:bodyPr/>
        <a:lstStyle/>
        <a:p>
          <a:endParaRPr lang="en-US"/>
        </a:p>
      </dgm:t>
    </dgm:pt>
    <dgm:pt modelId="{46B5E313-A243-4F4E-91A9-BEAD32205AE9}">
      <dgm:prSet/>
      <dgm:spPr/>
      <dgm:t>
        <a:bodyPr/>
        <a:lstStyle/>
        <a:p>
          <a:r>
            <a:rPr lang="en-US"/>
            <a:t>Cost Benefit Analysis</a:t>
          </a:r>
        </a:p>
      </dgm:t>
    </dgm:pt>
    <dgm:pt modelId="{0E261982-E27E-403C-9A82-3BA66053A77E}" type="parTrans" cxnId="{1922D010-AC2C-47E4-BEC2-EF567ABF3777}">
      <dgm:prSet/>
      <dgm:spPr/>
      <dgm:t>
        <a:bodyPr/>
        <a:lstStyle/>
        <a:p>
          <a:endParaRPr lang="en-US"/>
        </a:p>
      </dgm:t>
    </dgm:pt>
    <dgm:pt modelId="{159E1994-5A4A-4181-BC40-6829A3D48BDF}" type="sibTrans" cxnId="{1922D010-AC2C-47E4-BEC2-EF567ABF3777}">
      <dgm:prSet/>
      <dgm:spPr/>
      <dgm:t>
        <a:bodyPr/>
        <a:lstStyle/>
        <a:p>
          <a:endParaRPr lang="en-US"/>
        </a:p>
      </dgm:t>
    </dgm:pt>
    <dgm:pt modelId="{1298799B-B033-463A-B875-ACC3CD79E59E}">
      <dgm:prSet/>
      <dgm:spPr/>
      <dgm:t>
        <a:bodyPr/>
        <a:lstStyle/>
        <a:p>
          <a:r>
            <a:rPr lang="en-US"/>
            <a:t>Appendix:</a:t>
          </a:r>
        </a:p>
      </dgm:t>
    </dgm:pt>
    <dgm:pt modelId="{FCB39A83-A862-4E51-AAD5-541F5F997BA1}" type="parTrans" cxnId="{E64ADBB9-C0C4-43DD-A848-F5F12B4D33C6}">
      <dgm:prSet/>
      <dgm:spPr/>
      <dgm:t>
        <a:bodyPr/>
        <a:lstStyle/>
        <a:p>
          <a:endParaRPr lang="en-US"/>
        </a:p>
      </dgm:t>
    </dgm:pt>
    <dgm:pt modelId="{59ED5878-1904-4EA9-BEFC-F9795AA42BBE}" type="sibTrans" cxnId="{E64ADBB9-C0C4-43DD-A848-F5F12B4D33C6}">
      <dgm:prSet/>
      <dgm:spPr/>
      <dgm:t>
        <a:bodyPr/>
        <a:lstStyle/>
        <a:p>
          <a:endParaRPr lang="en-US"/>
        </a:p>
      </dgm:t>
    </dgm:pt>
    <dgm:pt modelId="{D81B2E24-C1A2-4324-BCFE-A11F1F1AF3BD}">
      <dgm:prSet/>
      <dgm:spPr/>
      <dgm:t>
        <a:bodyPr/>
        <a:lstStyle/>
        <a:p>
          <a:r>
            <a:rPr lang="en-US"/>
            <a:t>Data Attributes</a:t>
          </a:r>
        </a:p>
      </dgm:t>
    </dgm:pt>
    <dgm:pt modelId="{F3422B10-0367-4357-859A-537C8E649D59}" type="parTrans" cxnId="{623A1CFC-0CD1-4AA6-8C3B-6B34699E5FD2}">
      <dgm:prSet/>
      <dgm:spPr/>
      <dgm:t>
        <a:bodyPr/>
        <a:lstStyle/>
        <a:p>
          <a:endParaRPr lang="en-US"/>
        </a:p>
      </dgm:t>
    </dgm:pt>
    <dgm:pt modelId="{A95380BE-1F66-4252-A0C2-C43F7B009624}" type="sibTrans" cxnId="{623A1CFC-0CD1-4AA6-8C3B-6B34699E5FD2}">
      <dgm:prSet/>
      <dgm:spPr/>
      <dgm:t>
        <a:bodyPr/>
        <a:lstStyle/>
        <a:p>
          <a:endParaRPr lang="en-US"/>
        </a:p>
      </dgm:t>
    </dgm:pt>
    <dgm:pt modelId="{74E441CC-A018-4B32-B889-124F0A1E685E}">
      <dgm:prSet/>
      <dgm:spPr/>
      <dgm:t>
        <a:bodyPr/>
        <a:lstStyle/>
        <a:p>
          <a:r>
            <a:rPr lang="en-US"/>
            <a:t>Data Methodology</a:t>
          </a:r>
        </a:p>
      </dgm:t>
    </dgm:pt>
    <dgm:pt modelId="{7CF10417-A36D-470E-A562-1E52A9A9F9CB}" type="parTrans" cxnId="{F21ADEB2-5D9B-46C0-B284-18F27BE2558C}">
      <dgm:prSet/>
      <dgm:spPr/>
      <dgm:t>
        <a:bodyPr/>
        <a:lstStyle/>
        <a:p>
          <a:endParaRPr lang="en-US"/>
        </a:p>
      </dgm:t>
    </dgm:pt>
    <dgm:pt modelId="{37519EFA-4998-4890-8D42-7FA9EA70560E}" type="sibTrans" cxnId="{F21ADEB2-5D9B-46C0-B284-18F27BE2558C}">
      <dgm:prSet/>
      <dgm:spPr/>
      <dgm:t>
        <a:bodyPr/>
        <a:lstStyle/>
        <a:p>
          <a:endParaRPr lang="en-US"/>
        </a:p>
      </dgm:t>
    </dgm:pt>
    <dgm:pt modelId="{2C6CA564-C512-444D-B280-BB2640638A7C}">
      <dgm:prSet/>
      <dgm:spPr/>
      <dgm:t>
        <a:bodyPr/>
        <a:lstStyle/>
        <a:p>
          <a:r>
            <a:rPr lang="en-US"/>
            <a:t>Attached Files</a:t>
          </a:r>
        </a:p>
      </dgm:t>
    </dgm:pt>
    <dgm:pt modelId="{9B53CFB5-57CC-47C0-A9EB-BF713FE5D3FA}" type="parTrans" cxnId="{70986CB2-D2EB-4C86-8E1A-04A51B17DC8F}">
      <dgm:prSet/>
      <dgm:spPr/>
      <dgm:t>
        <a:bodyPr/>
        <a:lstStyle/>
        <a:p>
          <a:endParaRPr lang="en-US"/>
        </a:p>
      </dgm:t>
    </dgm:pt>
    <dgm:pt modelId="{A772BEA6-0055-4E02-A4AA-04F3CCF1FA06}" type="sibTrans" cxnId="{70986CB2-D2EB-4C86-8E1A-04A51B17DC8F}">
      <dgm:prSet/>
      <dgm:spPr/>
      <dgm:t>
        <a:bodyPr/>
        <a:lstStyle/>
        <a:p>
          <a:endParaRPr lang="en-US"/>
        </a:p>
      </dgm:t>
    </dgm:pt>
    <dgm:pt modelId="{F476232B-6F4C-4DA9-8BC6-3D9CCFA602C3}" type="pres">
      <dgm:prSet presAssocID="{37949133-E6E1-4881-A4AE-FF9F1856BCA6}" presName="linear" presStyleCnt="0">
        <dgm:presLayoutVars>
          <dgm:animLvl val="lvl"/>
          <dgm:resizeHandles val="exact"/>
        </dgm:presLayoutVars>
      </dgm:prSet>
      <dgm:spPr/>
    </dgm:pt>
    <dgm:pt modelId="{BD4D654A-B1E8-4CB7-92F9-E5B782647B44}" type="pres">
      <dgm:prSet presAssocID="{008393F3-0FD3-41C2-A051-3BEC958B2849}" presName="parentText" presStyleLbl="node1" presStyleIdx="0" presStyleCnt="5">
        <dgm:presLayoutVars>
          <dgm:chMax val="0"/>
          <dgm:bulletEnabled val="1"/>
        </dgm:presLayoutVars>
      </dgm:prSet>
      <dgm:spPr/>
    </dgm:pt>
    <dgm:pt modelId="{1C78544D-F345-4F6A-83CD-0BEF967C87A6}" type="pres">
      <dgm:prSet presAssocID="{91C5E564-6508-4CA3-86AD-3CE2E0A498DD}" presName="spacer" presStyleCnt="0"/>
      <dgm:spPr/>
    </dgm:pt>
    <dgm:pt modelId="{DE4A703C-5D29-45A6-A6C1-950916DE95CD}" type="pres">
      <dgm:prSet presAssocID="{3889DDD4-FB06-4378-B542-881A6557742F}" presName="parentText" presStyleLbl="node1" presStyleIdx="1" presStyleCnt="5">
        <dgm:presLayoutVars>
          <dgm:chMax val="0"/>
          <dgm:bulletEnabled val="1"/>
        </dgm:presLayoutVars>
      </dgm:prSet>
      <dgm:spPr/>
    </dgm:pt>
    <dgm:pt modelId="{6D6A016D-0DC5-42DD-9DF4-5B32F17F740E}" type="pres">
      <dgm:prSet presAssocID="{70245F7F-B786-433B-A9EF-55B22910C4E5}" presName="spacer" presStyleCnt="0"/>
      <dgm:spPr/>
    </dgm:pt>
    <dgm:pt modelId="{8BC4F513-2056-4D0F-926C-D381822DC680}" type="pres">
      <dgm:prSet presAssocID="{78831D90-C597-4DB9-8621-E74EE3CFF99D}" presName="parentText" presStyleLbl="node1" presStyleIdx="2" presStyleCnt="5">
        <dgm:presLayoutVars>
          <dgm:chMax val="0"/>
          <dgm:bulletEnabled val="1"/>
        </dgm:presLayoutVars>
      </dgm:prSet>
      <dgm:spPr/>
    </dgm:pt>
    <dgm:pt modelId="{5DB7A8E8-48F1-44AC-8518-04F8CFC9B8F2}" type="pres">
      <dgm:prSet presAssocID="{3DD70F06-1A07-4662-85B9-A897DB4EC479}" presName="spacer" presStyleCnt="0"/>
      <dgm:spPr/>
    </dgm:pt>
    <dgm:pt modelId="{78A146FC-BD72-455E-9834-F7D882A7E76F}" type="pres">
      <dgm:prSet presAssocID="{46B5E313-A243-4F4E-91A9-BEAD32205AE9}" presName="parentText" presStyleLbl="node1" presStyleIdx="3" presStyleCnt="5">
        <dgm:presLayoutVars>
          <dgm:chMax val="0"/>
          <dgm:bulletEnabled val="1"/>
        </dgm:presLayoutVars>
      </dgm:prSet>
      <dgm:spPr/>
    </dgm:pt>
    <dgm:pt modelId="{E3983DCB-F326-4200-84A7-1837CC26EBB6}" type="pres">
      <dgm:prSet presAssocID="{159E1994-5A4A-4181-BC40-6829A3D48BDF}" presName="spacer" presStyleCnt="0"/>
      <dgm:spPr/>
    </dgm:pt>
    <dgm:pt modelId="{CD875FCC-0614-4F75-967E-1FAB09568F54}" type="pres">
      <dgm:prSet presAssocID="{1298799B-B033-463A-B875-ACC3CD79E59E}" presName="parentText" presStyleLbl="node1" presStyleIdx="4" presStyleCnt="5">
        <dgm:presLayoutVars>
          <dgm:chMax val="0"/>
          <dgm:bulletEnabled val="1"/>
        </dgm:presLayoutVars>
      </dgm:prSet>
      <dgm:spPr/>
    </dgm:pt>
    <dgm:pt modelId="{E9F2C121-EC02-464C-9597-BEF2296B53E2}" type="pres">
      <dgm:prSet presAssocID="{1298799B-B033-463A-B875-ACC3CD79E59E}" presName="childText" presStyleLbl="revTx" presStyleIdx="0" presStyleCnt="1">
        <dgm:presLayoutVars>
          <dgm:bulletEnabled val="1"/>
        </dgm:presLayoutVars>
      </dgm:prSet>
      <dgm:spPr/>
    </dgm:pt>
  </dgm:ptLst>
  <dgm:cxnLst>
    <dgm:cxn modelId="{2A6D6C02-6608-45B6-9BB2-8F4491E11D34}" srcId="{37949133-E6E1-4881-A4AE-FF9F1856BCA6}" destId="{008393F3-0FD3-41C2-A051-3BEC958B2849}" srcOrd="0" destOrd="0" parTransId="{38FBAAAA-EF43-41A4-ADA3-8F22085D5EB8}" sibTransId="{91C5E564-6508-4CA3-86AD-3CE2E0A498DD}"/>
    <dgm:cxn modelId="{8F57310A-0032-45C7-A075-2E58D508BC6D}" type="presOf" srcId="{78831D90-C597-4DB9-8621-E74EE3CFF99D}" destId="{8BC4F513-2056-4D0F-926C-D381822DC680}" srcOrd="0" destOrd="0" presId="urn:microsoft.com/office/officeart/2005/8/layout/vList2"/>
    <dgm:cxn modelId="{1922D010-AC2C-47E4-BEC2-EF567ABF3777}" srcId="{37949133-E6E1-4881-A4AE-FF9F1856BCA6}" destId="{46B5E313-A243-4F4E-91A9-BEAD32205AE9}" srcOrd="3" destOrd="0" parTransId="{0E261982-E27E-403C-9A82-3BA66053A77E}" sibTransId="{159E1994-5A4A-4181-BC40-6829A3D48BDF}"/>
    <dgm:cxn modelId="{F2F7F31D-99ED-4D33-9E7C-61E28C8546DB}" type="presOf" srcId="{37949133-E6E1-4881-A4AE-FF9F1856BCA6}" destId="{F476232B-6F4C-4DA9-8BC6-3D9CCFA602C3}" srcOrd="0" destOrd="0" presId="urn:microsoft.com/office/officeart/2005/8/layout/vList2"/>
    <dgm:cxn modelId="{A623293D-FB1F-4EB6-B27C-4CC89ED4AA1F}" type="presOf" srcId="{3889DDD4-FB06-4378-B542-881A6557742F}" destId="{DE4A703C-5D29-45A6-A6C1-950916DE95CD}" srcOrd="0" destOrd="0" presId="urn:microsoft.com/office/officeart/2005/8/layout/vList2"/>
    <dgm:cxn modelId="{91B75364-4121-40A5-921F-945D926D8661}" type="presOf" srcId="{008393F3-0FD3-41C2-A051-3BEC958B2849}" destId="{BD4D654A-B1E8-4CB7-92F9-E5B782647B44}" srcOrd="0" destOrd="0" presId="urn:microsoft.com/office/officeart/2005/8/layout/vList2"/>
    <dgm:cxn modelId="{2384B785-B965-4BE6-B2D3-5B01DA0F3CD5}" srcId="{37949133-E6E1-4881-A4AE-FF9F1856BCA6}" destId="{3889DDD4-FB06-4378-B542-881A6557742F}" srcOrd="1" destOrd="0" parTransId="{8DFDAF5B-0B61-41F3-889F-16AFEC1052AE}" sibTransId="{70245F7F-B786-433B-A9EF-55B22910C4E5}"/>
    <dgm:cxn modelId="{60AA5F9C-418D-4B01-B1E9-65CDEE3B24B0}" type="presOf" srcId="{74E441CC-A018-4B32-B889-124F0A1E685E}" destId="{E9F2C121-EC02-464C-9597-BEF2296B53E2}" srcOrd="0" destOrd="1" presId="urn:microsoft.com/office/officeart/2005/8/layout/vList2"/>
    <dgm:cxn modelId="{70986CB2-D2EB-4C86-8E1A-04A51B17DC8F}" srcId="{1298799B-B033-463A-B875-ACC3CD79E59E}" destId="{2C6CA564-C512-444D-B280-BB2640638A7C}" srcOrd="2" destOrd="0" parTransId="{9B53CFB5-57CC-47C0-A9EB-BF713FE5D3FA}" sibTransId="{A772BEA6-0055-4E02-A4AA-04F3CCF1FA06}"/>
    <dgm:cxn modelId="{F21ADEB2-5D9B-46C0-B284-18F27BE2558C}" srcId="{1298799B-B033-463A-B875-ACC3CD79E59E}" destId="{74E441CC-A018-4B32-B889-124F0A1E685E}" srcOrd="1" destOrd="0" parTransId="{7CF10417-A36D-470E-A562-1E52A9A9F9CB}" sibTransId="{37519EFA-4998-4890-8D42-7FA9EA70560E}"/>
    <dgm:cxn modelId="{E64ADBB9-C0C4-43DD-A848-F5F12B4D33C6}" srcId="{37949133-E6E1-4881-A4AE-FF9F1856BCA6}" destId="{1298799B-B033-463A-B875-ACC3CD79E59E}" srcOrd="4" destOrd="0" parTransId="{FCB39A83-A862-4E51-AAD5-541F5F997BA1}" sibTransId="{59ED5878-1904-4EA9-BEFC-F9795AA42BBE}"/>
    <dgm:cxn modelId="{B04529C2-739B-4706-9618-1D77A78C914F}" srcId="{37949133-E6E1-4881-A4AE-FF9F1856BCA6}" destId="{78831D90-C597-4DB9-8621-E74EE3CFF99D}" srcOrd="2" destOrd="0" parTransId="{BF1440C2-DD4A-4816-881A-DE46B019E637}" sibTransId="{3DD70F06-1A07-4662-85B9-A897DB4EC479}"/>
    <dgm:cxn modelId="{0D37AECF-E563-469D-A395-25C1E64EC606}" type="presOf" srcId="{1298799B-B033-463A-B875-ACC3CD79E59E}" destId="{CD875FCC-0614-4F75-967E-1FAB09568F54}" srcOrd="0" destOrd="0" presId="urn:microsoft.com/office/officeart/2005/8/layout/vList2"/>
    <dgm:cxn modelId="{2D040FD8-46B2-4727-B5C8-84088FD4C1BC}" type="presOf" srcId="{2C6CA564-C512-444D-B280-BB2640638A7C}" destId="{E9F2C121-EC02-464C-9597-BEF2296B53E2}" srcOrd="0" destOrd="2" presId="urn:microsoft.com/office/officeart/2005/8/layout/vList2"/>
    <dgm:cxn modelId="{AE43B5E5-B752-4A82-92FA-47EDF183C991}" type="presOf" srcId="{D81B2E24-C1A2-4324-BCFE-A11F1F1AF3BD}" destId="{E9F2C121-EC02-464C-9597-BEF2296B53E2}" srcOrd="0" destOrd="0" presId="urn:microsoft.com/office/officeart/2005/8/layout/vList2"/>
    <dgm:cxn modelId="{623A1CFC-0CD1-4AA6-8C3B-6B34699E5FD2}" srcId="{1298799B-B033-463A-B875-ACC3CD79E59E}" destId="{D81B2E24-C1A2-4324-BCFE-A11F1F1AF3BD}" srcOrd="0" destOrd="0" parTransId="{F3422B10-0367-4357-859A-537C8E649D59}" sibTransId="{A95380BE-1F66-4252-A0C2-C43F7B009624}"/>
    <dgm:cxn modelId="{34A548FD-5047-4BC7-B8F3-6E88E2E83696}" type="presOf" srcId="{46B5E313-A243-4F4E-91A9-BEAD32205AE9}" destId="{78A146FC-BD72-455E-9834-F7D882A7E76F}" srcOrd="0" destOrd="0" presId="urn:microsoft.com/office/officeart/2005/8/layout/vList2"/>
    <dgm:cxn modelId="{8E6B06F5-D94F-4E5E-888C-E5DF03679A77}" type="presParOf" srcId="{F476232B-6F4C-4DA9-8BC6-3D9CCFA602C3}" destId="{BD4D654A-B1E8-4CB7-92F9-E5B782647B44}" srcOrd="0" destOrd="0" presId="urn:microsoft.com/office/officeart/2005/8/layout/vList2"/>
    <dgm:cxn modelId="{C83E3141-6F11-4AB6-A4B1-8CDEBC407040}" type="presParOf" srcId="{F476232B-6F4C-4DA9-8BC6-3D9CCFA602C3}" destId="{1C78544D-F345-4F6A-83CD-0BEF967C87A6}" srcOrd="1" destOrd="0" presId="urn:microsoft.com/office/officeart/2005/8/layout/vList2"/>
    <dgm:cxn modelId="{F62BE4E2-E273-473F-BD5C-C19410FD4209}" type="presParOf" srcId="{F476232B-6F4C-4DA9-8BC6-3D9CCFA602C3}" destId="{DE4A703C-5D29-45A6-A6C1-950916DE95CD}" srcOrd="2" destOrd="0" presId="urn:microsoft.com/office/officeart/2005/8/layout/vList2"/>
    <dgm:cxn modelId="{460CF4F4-BB93-49BC-B4D8-9E3E1F4CD663}" type="presParOf" srcId="{F476232B-6F4C-4DA9-8BC6-3D9CCFA602C3}" destId="{6D6A016D-0DC5-42DD-9DF4-5B32F17F740E}" srcOrd="3" destOrd="0" presId="urn:microsoft.com/office/officeart/2005/8/layout/vList2"/>
    <dgm:cxn modelId="{C22125DC-302F-4A9C-B29C-CCC863481322}" type="presParOf" srcId="{F476232B-6F4C-4DA9-8BC6-3D9CCFA602C3}" destId="{8BC4F513-2056-4D0F-926C-D381822DC680}" srcOrd="4" destOrd="0" presId="urn:microsoft.com/office/officeart/2005/8/layout/vList2"/>
    <dgm:cxn modelId="{8FA841CD-71AA-44EB-8EB1-AA09BD39C8D8}" type="presParOf" srcId="{F476232B-6F4C-4DA9-8BC6-3D9CCFA602C3}" destId="{5DB7A8E8-48F1-44AC-8518-04F8CFC9B8F2}" srcOrd="5" destOrd="0" presId="urn:microsoft.com/office/officeart/2005/8/layout/vList2"/>
    <dgm:cxn modelId="{8FC5FFDA-FA43-47AF-956D-264C51711A64}" type="presParOf" srcId="{F476232B-6F4C-4DA9-8BC6-3D9CCFA602C3}" destId="{78A146FC-BD72-455E-9834-F7D882A7E76F}" srcOrd="6" destOrd="0" presId="urn:microsoft.com/office/officeart/2005/8/layout/vList2"/>
    <dgm:cxn modelId="{A62BEA27-6F51-4A68-A519-C9E2DC50A10C}" type="presParOf" srcId="{F476232B-6F4C-4DA9-8BC6-3D9CCFA602C3}" destId="{E3983DCB-F326-4200-84A7-1837CC26EBB6}" srcOrd="7" destOrd="0" presId="urn:microsoft.com/office/officeart/2005/8/layout/vList2"/>
    <dgm:cxn modelId="{731C1F0F-AA50-4F49-AE94-F8FAB01092DA}" type="presParOf" srcId="{F476232B-6F4C-4DA9-8BC6-3D9CCFA602C3}" destId="{CD875FCC-0614-4F75-967E-1FAB09568F54}" srcOrd="8" destOrd="0" presId="urn:microsoft.com/office/officeart/2005/8/layout/vList2"/>
    <dgm:cxn modelId="{A5F00A7F-7D29-444B-84C8-B2177B13461E}" type="presParOf" srcId="{F476232B-6F4C-4DA9-8BC6-3D9CCFA602C3}" destId="{E9F2C121-EC02-464C-9597-BEF2296B53E2}"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D654A-B1E8-4CB7-92F9-E5B782647B44}">
      <dsp:nvSpPr>
        <dsp:cNvPr id="0" name=""/>
        <dsp:cNvSpPr/>
      </dsp:nvSpPr>
      <dsp:spPr>
        <a:xfrm>
          <a:off x="0" y="38826"/>
          <a:ext cx="6797675" cy="77571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Objective</a:t>
          </a:r>
        </a:p>
      </dsp:txBody>
      <dsp:txXfrm>
        <a:off x="37867" y="76693"/>
        <a:ext cx="6721941" cy="699976"/>
      </dsp:txXfrm>
    </dsp:sp>
    <dsp:sp modelId="{DE4A703C-5D29-45A6-A6C1-950916DE95CD}">
      <dsp:nvSpPr>
        <dsp:cNvPr id="0" name=""/>
        <dsp:cNvSpPr/>
      </dsp:nvSpPr>
      <dsp:spPr>
        <a:xfrm>
          <a:off x="0" y="912456"/>
          <a:ext cx="6797675" cy="775710"/>
        </a:xfrm>
        <a:prstGeom prst="roundRect">
          <a:avLst/>
        </a:prstGeom>
        <a:solidFill>
          <a:schemeClr val="accent2">
            <a:hueOff val="8838"/>
            <a:satOff val="-8622"/>
            <a:lumOff val="-4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Background</a:t>
          </a:r>
        </a:p>
      </dsp:txBody>
      <dsp:txXfrm>
        <a:off x="37867" y="950323"/>
        <a:ext cx="6721941" cy="699976"/>
      </dsp:txXfrm>
    </dsp:sp>
    <dsp:sp modelId="{8BC4F513-2056-4D0F-926C-D381822DC680}">
      <dsp:nvSpPr>
        <dsp:cNvPr id="0" name=""/>
        <dsp:cNvSpPr/>
      </dsp:nvSpPr>
      <dsp:spPr>
        <a:xfrm>
          <a:off x="0" y="1786086"/>
          <a:ext cx="6797675" cy="775710"/>
        </a:xfrm>
        <a:prstGeom prst="roundRect">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Key Insights</a:t>
          </a:r>
        </a:p>
      </dsp:txBody>
      <dsp:txXfrm>
        <a:off x="37867" y="1823953"/>
        <a:ext cx="6721941" cy="699976"/>
      </dsp:txXfrm>
    </dsp:sp>
    <dsp:sp modelId="{78A146FC-BD72-455E-9834-F7D882A7E76F}">
      <dsp:nvSpPr>
        <dsp:cNvPr id="0" name=""/>
        <dsp:cNvSpPr/>
      </dsp:nvSpPr>
      <dsp:spPr>
        <a:xfrm>
          <a:off x="0" y="2659716"/>
          <a:ext cx="6797675" cy="775710"/>
        </a:xfrm>
        <a:prstGeom prst="roundRect">
          <a:avLst/>
        </a:prstGeom>
        <a:solidFill>
          <a:schemeClr val="accent2">
            <a:hueOff val="26515"/>
            <a:satOff val="-25865"/>
            <a:lumOff val="-13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Cost Benefit Analysis</a:t>
          </a:r>
        </a:p>
      </dsp:txBody>
      <dsp:txXfrm>
        <a:off x="37867" y="2697583"/>
        <a:ext cx="6721941" cy="699976"/>
      </dsp:txXfrm>
    </dsp:sp>
    <dsp:sp modelId="{CD875FCC-0614-4F75-967E-1FAB09568F54}">
      <dsp:nvSpPr>
        <dsp:cNvPr id="0" name=""/>
        <dsp:cNvSpPr/>
      </dsp:nvSpPr>
      <dsp:spPr>
        <a:xfrm>
          <a:off x="0" y="3533346"/>
          <a:ext cx="6797675" cy="77571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Appendix:</a:t>
          </a:r>
        </a:p>
      </dsp:txBody>
      <dsp:txXfrm>
        <a:off x="37867" y="3571213"/>
        <a:ext cx="6721941" cy="699976"/>
      </dsp:txXfrm>
    </dsp:sp>
    <dsp:sp modelId="{E9F2C121-EC02-464C-9597-BEF2296B53E2}">
      <dsp:nvSpPr>
        <dsp:cNvPr id="0" name=""/>
        <dsp:cNvSpPr/>
      </dsp:nvSpPr>
      <dsp:spPr>
        <a:xfrm>
          <a:off x="0" y="4309056"/>
          <a:ext cx="6797675" cy="1302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a:t>Data Attributes</a:t>
          </a:r>
        </a:p>
        <a:p>
          <a:pPr marL="228600" lvl="1" indent="-228600" algn="l" defTabSz="1200150">
            <a:lnSpc>
              <a:spcPct val="90000"/>
            </a:lnSpc>
            <a:spcBef>
              <a:spcPct val="0"/>
            </a:spcBef>
            <a:spcAft>
              <a:spcPct val="20000"/>
            </a:spcAft>
            <a:buChar char="•"/>
          </a:pPr>
          <a:r>
            <a:rPr lang="en-US" sz="2700" kern="1200"/>
            <a:t>Data Methodology</a:t>
          </a:r>
        </a:p>
        <a:p>
          <a:pPr marL="228600" lvl="1" indent="-228600" algn="l" defTabSz="1200150">
            <a:lnSpc>
              <a:spcPct val="90000"/>
            </a:lnSpc>
            <a:spcBef>
              <a:spcPct val="0"/>
            </a:spcBef>
            <a:spcAft>
              <a:spcPct val="20000"/>
            </a:spcAft>
            <a:buChar char="•"/>
          </a:pPr>
          <a:r>
            <a:rPr lang="en-US" sz="2700" kern="1200"/>
            <a:t>Attached Files</a:t>
          </a:r>
        </a:p>
      </dsp:txBody>
      <dsp:txXfrm>
        <a:off x="0" y="4309056"/>
        <a:ext cx="6797675" cy="13020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Credit Card Fraud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Govind Soni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76BC92-9ABD-28F4-B8A0-11B03529951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Appendix: Data Attributes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5F37FA1A-1655-F68B-B137-604EE94C4759}"/>
              </a:ext>
            </a:extLst>
          </p:cNvPr>
          <p:cNvGraphicFramePr>
            <a:graphicFrameLocks noGrp="1"/>
          </p:cNvGraphicFramePr>
          <p:nvPr>
            <p:ph idx="1"/>
            <p:extLst>
              <p:ext uri="{D42A27DB-BD31-4B8C-83A1-F6EECF244321}">
                <p14:modId xmlns:p14="http://schemas.microsoft.com/office/powerpoint/2010/main" val="1427906837"/>
              </p:ext>
            </p:extLst>
          </p:nvPr>
        </p:nvGraphicFramePr>
        <p:xfrm>
          <a:off x="5625150" y="640080"/>
          <a:ext cx="5590037" cy="5638844"/>
        </p:xfrm>
        <a:graphic>
          <a:graphicData uri="http://schemas.openxmlformats.org/drawingml/2006/table">
            <a:tbl>
              <a:tblPr/>
              <a:tblGrid>
                <a:gridCol w="5590037">
                  <a:extLst>
                    <a:ext uri="{9D8B030D-6E8A-4147-A177-3AD203B41FA5}">
                      <a16:colId xmlns:a16="http://schemas.microsoft.com/office/drawing/2014/main" val="3369535293"/>
                    </a:ext>
                  </a:extLst>
                </a:gridCol>
              </a:tblGrid>
              <a:tr h="5577840">
                <a:tc>
                  <a:txBody>
                    <a:bodyPr/>
                    <a:lstStyle/>
                    <a:p>
                      <a:pPr marL="285750" indent="-285750">
                        <a:buFont typeface="Arial" panose="020B0604020202020204" pitchFamily="34" charset="0"/>
                        <a:buChar char="•"/>
                      </a:pPr>
                      <a:r>
                        <a:rPr lang="en-GB" sz="1700" b="0" i="0" dirty="0">
                          <a:solidFill>
                            <a:srgbClr val="3E3D2D"/>
                          </a:solidFill>
                          <a:effectLst/>
                          <a:latin typeface="Century Gothic" panose="020B0502020202020204" pitchFamily="34" charset="0"/>
                        </a:rPr>
                        <a:t>Snapshot of the data:</a:t>
                      </a:r>
                      <a:br>
                        <a:rPr lang="en-GB" sz="17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index - Unique Identifier for each row</a:t>
                      </a:r>
                      <a:br>
                        <a:rPr lang="en-GB" sz="1500" b="0" i="0" dirty="0">
                          <a:solidFill>
                            <a:srgbClr val="3E3D2D"/>
                          </a:solidFill>
                          <a:effectLst/>
                          <a:latin typeface="Century Gothic" panose="020B0502020202020204" pitchFamily="34" charset="0"/>
                        </a:rPr>
                      </a:br>
                      <a:r>
                        <a:rPr lang="en-GB" sz="1500" b="0" i="0" dirty="0" err="1">
                          <a:solidFill>
                            <a:srgbClr val="3E3D2D"/>
                          </a:solidFill>
                          <a:effectLst/>
                          <a:latin typeface="Century Gothic" panose="020B0502020202020204" pitchFamily="34" charset="0"/>
                        </a:rPr>
                        <a:t>trans</a:t>
                      </a:r>
                      <a:r>
                        <a:rPr lang="en-GB" sz="1500" b="0" i="1" dirty="0" err="1">
                          <a:solidFill>
                            <a:srgbClr val="3E3D2D"/>
                          </a:solidFill>
                          <a:effectLst/>
                          <a:latin typeface="Century Gothic" panose="020B0502020202020204" pitchFamily="34" charset="0"/>
                        </a:rPr>
                        <a:t>date</a:t>
                      </a:r>
                      <a:r>
                        <a:rPr lang="en-GB" sz="1500" b="0" i="0" dirty="0" err="1">
                          <a:solidFill>
                            <a:srgbClr val="3E3D2D"/>
                          </a:solidFill>
                          <a:effectLst/>
                          <a:latin typeface="Century Gothic" panose="020B0502020202020204" pitchFamily="34" charset="0"/>
                        </a:rPr>
                        <a:t>trans_time</a:t>
                      </a:r>
                      <a:r>
                        <a:rPr lang="en-GB" sz="1500" b="0" i="0" dirty="0">
                          <a:solidFill>
                            <a:srgbClr val="3E3D2D"/>
                          </a:solidFill>
                          <a:effectLst/>
                          <a:latin typeface="Century Gothic" panose="020B0502020202020204" pitchFamily="34" charset="0"/>
                        </a:rPr>
                        <a:t> - Transaction </a:t>
                      </a:r>
                      <a:r>
                        <a:rPr lang="en-GB" sz="1500" b="0" i="0" dirty="0" err="1">
                          <a:solidFill>
                            <a:srgbClr val="3E3D2D"/>
                          </a:solidFill>
                          <a:effectLst/>
                          <a:latin typeface="Century Gothic" panose="020B0502020202020204" pitchFamily="34" charset="0"/>
                        </a:rPr>
                        <a:t>DateTime</a:t>
                      </a:r>
                      <a:br>
                        <a:rPr lang="en-GB" sz="1500" b="0" i="0" dirty="0">
                          <a:solidFill>
                            <a:srgbClr val="3E3D2D"/>
                          </a:solidFill>
                          <a:effectLst/>
                          <a:latin typeface="Century Gothic" panose="020B0502020202020204" pitchFamily="34" charset="0"/>
                        </a:rPr>
                      </a:br>
                      <a:r>
                        <a:rPr lang="en-GB" sz="1500" b="0" i="0" dirty="0" err="1">
                          <a:solidFill>
                            <a:srgbClr val="3E3D2D"/>
                          </a:solidFill>
                          <a:effectLst/>
                          <a:latin typeface="Century Gothic" panose="020B0502020202020204" pitchFamily="34" charset="0"/>
                        </a:rPr>
                        <a:t>cc_num</a:t>
                      </a:r>
                      <a:r>
                        <a:rPr lang="en-GB" sz="1500" b="0" i="0" dirty="0">
                          <a:solidFill>
                            <a:srgbClr val="3E3D2D"/>
                          </a:solidFill>
                          <a:effectLst/>
                          <a:latin typeface="Century Gothic" panose="020B0502020202020204" pitchFamily="34" charset="0"/>
                        </a:rPr>
                        <a:t> - Credit Card Number of Customer</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merchant - Merchant Name</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category - Category of Merchant</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amt - Amount of Transaction</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first - First Name of Credit Card Holder</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last - Last Name of Credit Card Holder</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gender - Gender of Credit Card Holder</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street - Street Address of Credit Card Holder</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city - City of Credit Card Holder</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state - State of Credit Card Holder</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zip - Zip of Credit Card Holder</a:t>
                      </a:r>
                      <a:br>
                        <a:rPr lang="en-GB" sz="1500" b="0" i="0" dirty="0">
                          <a:solidFill>
                            <a:srgbClr val="3E3D2D"/>
                          </a:solidFill>
                          <a:effectLst/>
                          <a:latin typeface="Century Gothic" panose="020B0502020202020204" pitchFamily="34" charset="0"/>
                        </a:rPr>
                      </a:br>
                      <a:r>
                        <a:rPr lang="en-GB" sz="1500" b="0" i="0" dirty="0" err="1">
                          <a:solidFill>
                            <a:srgbClr val="3E3D2D"/>
                          </a:solidFill>
                          <a:effectLst/>
                          <a:latin typeface="Century Gothic" panose="020B0502020202020204" pitchFamily="34" charset="0"/>
                        </a:rPr>
                        <a:t>lat</a:t>
                      </a:r>
                      <a:r>
                        <a:rPr lang="en-GB" sz="1500" b="0" i="0" dirty="0">
                          <a:solidFill>
                            <a:srgbClr val="3E3D2D"/>
                          </a:solidFill>
                          <a:effectLst/>
                          <a:latin typeface="Century Gothic" panose="020B0502020202020204" pitchFamily="34" charset="0"/>
                        </a:rPr>
                        <a:t> - Latitude Location of Credit Card Holder</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long - Longitude Location of Credit Card Holder</a:t>
                      </a:r>
                      <a:br>
                        <a:rPr lang="en-GB" sz="1500" b="0" i="0" dirty="0">
                          <a:solidFill>
                            <a:srgbClr val="3E3D2D"/>
                          </a:solidFill>
                          <a:effectLst/>
                          <a:latin typeface="Century Gothic" panose="020B0502020202020204" pitchFamily="34" charset="0"/>
                        </a:rPr>
                      </a:br>
                      <a:r>
                        <a:rPr lang="en-GB" sz="1500" b="0" i="0" dirty="0" err="1">
                          <a:solidFill>
                            <a:srgbClr val="3E3D2D"/>
                          </a:solidFill>
                          <a:effectLst/>
                          <a:latin typeface="Century Gothic" panose="020B0502020202020204" pitchFamily="34" charset="0"/>
                        </a:rPr>
                        <a:t>city_pop</a:t>
                      </a:r>
                      <a:r>
                        <a:rPr lang="en-GB" sz="1500" b="0" i="0" dirty="0">
                          <a:solidFill>
                            <a:srgbClr val="3E3D2D"/>
                          </a:solidFill>
                          <a:effectLst/>
                          <a:latin typeface="Century Gothic" panose="020B0502020202020204" pitchFamily="34" charset="0"/>
                        </a:rPr>
                        <a:t> - Credit Card Holder's City Population</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job - Job of Credit Card Holder</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dob - Date of Birth of Credit Card Holder</a:t>
                      </a:r>
                      <a:br>
                        <a:rPr lang="en-GB" sz="1500" b="0" i="0" dirty="0">
                          <a:solidFill>
                            <a:srgbClr val="3E3D2D"/>
                          </a:solidFill>
                          <a:effectLst/>
                          <a:latin typeface="Century Gothic" panose="020B0502020202020204" pitchFamily="34" charset="0"/>
                        </a:rPr>
                      </a:br>
                      <a:r>
                        <a:rPr lang="en-GB" sz="1500" b="0" i="0" dirty="0" err="1">
                          <a:solidFill>
                            <a:srgbClr val="3E3D2D"/>
                          </a:solidFill>
                          <a:effectLst/>
                          <a:latin typeface="Century Gothic" panose="020B0502020202020204" pitchFamily="34" charset="0"/>
                        </a:rPr>
                        <a:t>trans_num</a:t>
                      </a:r>
                      <a:r>
                        <a:rPr lang="en-GB" sz="1500" b="0" i="0" dirty="0">
                          <a:solidFill>
                            <a:srgbClr val="3E3D2D"/>
                          </a:solidFill>
                          <a:effectLst/>
                          <a:latin typeface="Century Gothic" panose="020B0502020202020204" pitchFamily="34" charset="0"/>
                        </a:rPr>
                        <a:t> - Transaction Number</a:t>
                      </a:r>
                      <a:br>
                        <a:rPr lang="en-GB" sz="1500" b="0" i="0" dirty="0">
                          <a:solidFill>
                            <a:srgbClr val="3E3D2D"/>
                          </a:solidFill>
                          <a:effectLst/>
                          <a:latin typeface="Century Gothic" panose="020B0502020202020204" pitchFamily="34" charset="0"/>
                        </a:rPr>
                      </a:br>
                      <a:r>
                        <a:rPr lang="en-GB" sz="1500" b="0" i="0" dirty="0" err="1">
                          <a:solidFill>
                            <a:srgbClr val="3E3D2D"/>
                          </a:solidFill>
                          <a:effectLst/>
                          <a:latin typeface="Century Gothic" panose="020B0502020202020204" pitchFamily="34" charset="0"/>
                        </a:rPr>
                        <a:t>unix_time</a:t>
                      </a:r>
                      <a:r>
                        <a:rPr lang="en-GB" sz="1500" b="0" i="0" dirty="0">
                          <a:solidFill>
                            <a:srgbClr val="3E3D2D"/>
                          </a:solidFill>
                          <a:effectLst/>
                          <a:latin typeface="Century Gothic" panose="020B0502020202020204" pitchFamily="34" charset="0"/>
                        </a:rPr>
                        <a:t> - UNIX Time of transaction</a:t>
                      </a:r>
                      <a:br>
                        <a:rPr lang="en-GB" sz="1500" b="0" i="0" dirty="0">
                          <a:solidFill>
                            <a:srgbClr val="3E3D2D"/>
                          </a:solidFill>
                          <a:effectLst/>
                          <a:latin typeface="Century Gothic" panose="020B0502020202020204" pitchFamily="34" charset="0"/>
                        </a:rPr>
                      </a:br>
                      <a:r>
                        <a:rPr lang="en-GB" sz="1500" b="0" i="0" dirty="0" err="1">
                          <a:solidFill>
                            <a:srgbClr val="3E3D2D"/>
                          </a:solidFill>
                          <a:effectLst/>
                          <a:latin typeface="Century Gothic" panose="020B0502020202020204" pitchFamily="34" charset="0"/>
                        </a:rPr>
                        <a:t>merch_lat</a:t>
                      </a:r>
                      <a:r>
                        <a:rPr lang="en-GB" sz="1500" b="0" i="0" dirty="0">
                          <a:solidFill>
                            <a:srgbClr val="3E3D2D"/>
                          </a:solidFill>
                          <a:effectLst/>
                          <a:latin typeface="Century Gothic" panose="020B0502020202020204" pitchFamily="34" charset="0"/>
                        </a:rPr>
                        <a:t> - Latitude Location of Merchant</a:t>
                      </a:r>
                      <a:br>
                        <a:rPr lang="en-GB" sz="1500" b="0" i="0" dirty="0">
                          <a:solidFill>
                            <a:srgbClr val="3E3D2D"/>
                          </a:solidFill>
                          <a:effectLst/>
                          <a:latin typeface="Century Gothic" panose="020B0502020202020204" pitchFamily="34" charset="0"/>
                        </a:rPr>
                      </a:br>
                      <a:r>
                        <a:rPr lang="en-GB" sz="1500" b="0" i="0" dirty="0">
                          <a:solidFill>
                            <a:srgbClr val="3E3D2D"/>
                          </a:solidFill>
                          <a:effectLst/>
                          <a:latin typeface="Century Gothic" panose="020B0502020202020204" pitchFamily="34" charset="0"/>
                        </a:rPr>
                        <a:t>Longitude Location of Merchant</a:t>
                      </a:r>
                      <a:br>
                        <a:rPr lang="en-GB" sz="1500" b="0" i="0" dirty="0">
                          <a:solidFill>
                            <a:srgbClr val="3E3D2D"/>
                          </a:solidFill>
                          <a:effectLst/>
                          <a:latin typeface="Century Gothic" panose="020B0502020202020204" pitchFamily="34" charset="0"/>
                        </a:rPr>
                      </a:br>
                      <a:r>
                        <a:rPr lang="en-GB" sz="1500" b="0" i="0" dirty="0" err="1">
                          <a:solidFill>
                            <a:srgbClr val="3E3D2D"/>
                          </a:solidFill>
                          <a:effectLst/>
                          <a:latin typeface="Century Gothic" panose="020B0502020202020204" pitchFamily="34" charset="0"/>
                        </a:rPr>
                        <a:t>is_fraud</a:t>
                      </a:r>
                      <a:r>
                        <a:rPr lang="en-GB" sz="1500" b="0" i="0" dirty="0">
                          <a:solidFill>
                            <a:srgbClr val="3E3D2D"/>
                          </a:solidFill>
                          <a:effectLst/>
                          <a:latin typeface="Century Gothic" panose="020B0502020202020204" pitchFamily="34" charset="0"/>
                        </a:rPr>
                        <a:t> - Target Class</a:t>
                      </a:r>
                      <a:endParaRPr lang="en-GB" sz="3100" dirty="0">
                        <a:effectLst/>
                      </a:endParaRPr>
                    </a:p>
                  </a:txBody>
                  <a:tcPr marL="121964" marR="121964" marT="60982" marB="6098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344556"/>
                  </a:ext>
                </a:extLst>
              </a:tr>
            </a:tbl>
          </a:graphicData>
        </a:graphic>
      </p:graphicFrame>
      <p:sp>
        <p:nvSpPr>
          <p:cNvPr id="5" name="Rectangle 1">
            <a:extLst>
              <a:ext uri="{FF2B5EF4-FFF2-40B4-BE49-F238E27FC236}">
                <a16:creationId xmlns:a16="http://schemas.microsoft.com/office/drawing/2014/main" id="{CACCF75F-7542-65CF-F629-2722B8FE21A9}"/>
              </a:ext>
            </a:extLst>
          </p:cNvPr>
          <p:cNvSpPr>
            <a:spLocks noChangeArrowheads="1"/>
          </p:cNvSpPr>
          <p:nvPr/>
        </p:nvSpPr>
        <p:spPr bwMode="auto">
          <a:xfrm>
            <a:off x="0" y="-253915"/>
            <a:ext cx="266290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700" b="0" i="0" u="none" strike="noStrike" cap="none" normalizeH="0" baseline="0">
                <a:ln>
                  <a:noFill/>
                </a:ln>
                <a:solidFill>
                  <a:srgbClr val="94C600"/>
                </a:solidFill>
                <a:effectLst/>
                <a:latin typeface="Courier New" panose="02070309020205020404" pitchFamily="49" charset="0"/>
                <a:cs typeface="Courier New" panose="02070309020205020404" pitchFamily="49" charset="0"/>
              </a:rPr>
              <a:t>o o o o o o o </a:t>
            </a:r>
            <a:r>
              <a:rPr kumimoji="0" lang="en-US" altLang="en-US" sz="900" b="0" i="0" u="none" strike="noStrike" cap="none" normalizeH="0" baseline="0">
                <a:ln>
                  <a:noFill/>
                </a:ln>
                <a:solidFill>
                  <a:srgbClr val="3E3D2D"/>
                </a:solidFill>
                <a:effectLst/>
                <a:latin typeface="Century Gothic" panose="020B0502020202020204" pitchFamily="34" charset="0"/>
              </a:rPr>
              <a:t>merch_long - </a:t>
            </a:r>
            <a:r>
              <a:rPr kumimoji="0" lang="en-US" altLang="en-US" sz="700" b="0" i="0" u="none" strike="noStrike" cap="none" normalizeH="0" baseline="0">
                <a:ln>
                  <a:noFill/>
                </a:ln>
                <a:solidFill>
                  <a:srgbClr val="94C600"/>
                </a:solidFill>
                <a:effectLst/>
                <a:latin typeface="Courier New" panose="02070309020205020404" pitchFamily="49" charset="0"/>
                <a:cs typeface="Courier New" panose="02070309020205020404" pitchFamily="49" charset="0"/>
              </a:rPr>
              <a:t>o </a:t>
            </a:r>
            <a:r>
              <a:rPr kumimoji="0" lang="en-US" altLang="en-US" sz="900" b="0" i="0" u="none" strike="noStrike" cap="none" normalizeH="0" baseline="0">
                <a:ln>
                  <a:noFill/>
                </a:ln>
                <a:solidFill>
                  <a:srgbClr val="3E3D2D"/>
                </a:solidFill>
                <a:effectLst/>
                <a:latin typeface="Century Gothic" panose="020B0502020202020204" pitchFamily="34" charset="0"/>
              </a:rPr>
              <a:t>Fraud Flag &lt;---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24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85C0FD-09B2-43B2-9904-EA6DE6AE2BDC}"/>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700">
                <a:solidFill>
                  <a:srgbClr val="FFFFFF"/>
                </a:solidFill>
              </a:rPr>
              <a:t>Appendix: Data Methodology </a:t>
            </a:r>
          </a:p>
        </p:txBody>
      </p:sp>
      <p:cxnSp>
        <p:nvCxnSpPr>
          <p:cNvPr id="27" name="Straight Connector 2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9CFB415F-A19C-4D56-D364-115BC096E40C}"/>
              </a:ext>
            </a:extLst>
          </p:cNvPr>
          <p:cNvSpPr>
            <a:spLocks noChangeArrowheads="1"/>
          </p:cNvSpPr>
          <p:nvPr/>
        </p:nvSpPr>
        <p:spPr bwMode="auto">
          <a:xfrm>
            <a:off x="571752" y="2799654"/>
            <a:ext cx="3005462" cy="3189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spcAft>
                <a:spcPts val="600"/>
              </a:spcAft>
              <a:buClrTx/>
              <a:buSzTx/>
              <a:buFont typeface="Calibri" panose="020F0502020204030204" pitchFamily="34" charset="0"/>
              <a:buNone/>
              <a:tabLst/>
            </a:pPr>
            <a:r>
              <a:rPr kumimoji="0" lang="en-US" altLang="en-US" b="0" i="0" u="none" strike="noStrike" cap="none" normalizeH="0" baseline="0" dirty="0">
                <a:ln>
                  <a:noFill/>
                </a:ln>
                <a:solidFill>
                  <a:srgbClr val="FFFFFF"/>
                </a:solidFill>
                <a:effectLst/>
              </a:rPr>
              <a:t> </a:t>
            </a:r>
            <a:br>
              <a:rPr kumimoji="0" lang="en-US" altLang="en-US" b="0" i="0" u="none" strike="noStrike" cap="none" normalizeH="0" baseline="0" dirty="0">
                <a:ln>
                  <a:noFill/>
                </a:ln>
                <a:solidFill>
                  <a:srgbClr val="FFFFFF"/>
                </a:solidFill>
                <a:effectLst/>
              </a:rPr>
            </a:br>
            <a:endParaRPr kumimoji="0" lang="en-US" altLang="en-US" b="0" i="0" u="none" strike="noStrike" cap="none" normalizeH="0" baseline="0" dirty="0">
              <a:ln>
                <a:noFill/>
              </a:ln>
              <a:solidFill>
                <a:srgbClr val="FFFFFF"/>
              </a:solidFill>
              <a:effectLst/>
            </a:endParaRPr>
          </a:p>
        </p:txBody>
      </p:sp>
      <p:graphicFrame>
        <p:nvGraphicFramePr>
          <p:cNvPr id="4" name="Content Placeholder 3">
            <a:extLst>
              <a:ext uri="{FF2B5EF4-FFF2-40B4-BE49-F238E27FC236}">
                <a16:creationId xmlns:a16="http://schemas.microsoft.com/office/drawing/2014/main" id="{E39D46B7-6F61-2683-4544-7D43C7F8AC4F}"/>
              </a:ext>
            </a:extLst>
          </p:cNvPr>
          <p:cNvGraphicFramePr>
            <a:graphicFrameLocks noGrp="1"/>
          </p:cNvGraphicFramePr>
          <p:nvPr>
            <p:ph idx="1"/>
            <p:extLst>
              <p:ext uri="{D42A27DB-BD31-4B8C-83A1-F6EECF244321}">
                <p14:modId xmlns:p14="http://schemas.microsoft.com/office/powerpoint/2010/main" val="3447287756"/>
              </p:ext>
            </p:extLst>
          </p:nvPr>
        </p:nvGraphicFramePr>
        <p:xfrm>
          <a:off x="4742017" y="783830"/>
          <a:ext cx="6798082" cy="5290340"/>
        </p:xfrm>
        <a:graphic>
          <a:graphicData uri="http://schemas.openxmlformats.org/drawingml/2006/table">
            <a:tbl>
              <a:tblPr/>
              <a:tblGrid>
                <a:gridCol w="6798082">
                  <a:extLst>
                    <a:ext uri="{9D8B030D-6E8A-4147-A177-3AD203B41FA5}">
                      <a16:colId xmlns:a16="http://schemas.microsoft.com/office/drawing/2014/main" val="3076473351"/>
                    </a:ext>
                  </a:extLst>
                </a:gridCol>
              </a:tblGrid>
              <a:tr h="5290340">
                <a:tc>
                  <a:txBody>
                    <a:bodyPr/>
                    <a:lstStyle/>
                    <a:p>
                      <a:pPr marL="457200" indent="-457200">
                        <a:buFont typeface="Arial" panose="020B0604020202020204" pitchFamily="34" charset="0"/>
                        <a:buChar char="•"/>
                      </a:pPr>
                      <a:r>
                        <a:rPr lang="en-GB" sz="2600" b="0" i="0" dirty="0">
                          <a:solidFill>
                            <a:srgbClr val="3E3D2D"/>
                          </a:solidFill>
                          <a:effectLst/>
                          <a:latin typeface="Century Gothic" panose="020B0502020202020204" pitchFamily="34" charset="0"/>
                        </a:rPr>
                        <a:t>A random forest classifier built on top a Kaggle simulated dataset</a:t>
                      </a:r>
                      <a:br>
                        <a:rPr lang="en-GB" sz="2600" b="0" i="0" dirty="0">
                          <a:solidFill>
                            <a:srgbClr val="3E3D2D"/>
                          </a:solidFill>
                          <a:effectLst/>
                          <a:latin typeface="Century Gothic" panose="020B0502020202020204" pitchFamily="34" charset="0"/>
                        </a:rPr>
                      </a:br>
                      <a:r>
                        <a:rPr lang="en-GB" sz="2600" b="0" i="0" dirty="0">
                          <a:solidFill>
                            <a:srgbClr val="3E3D2D"/>
                          </a:solidFill>
                          <a:effectLst/>
                          <a:latin typeface="Century Gothic" panose="020B0502020202020204" pitchFamily="34" charset="0"/>
                        </a:rPr>
                        <a:t>Class imbalance adjusted using Adaptive Synthetic (ADASYN) sampling method</a:t>
                      </a:r>
                      <a:br>
                        <a:rPr lang="en-GB" sz="2600" b="0" i="0" dirty="0">
                          <a:solidFill>
                            <a:srgbClr val="3E3D2D"/>
                          </a:solidFill>
                          <a:effectLst/>
                          <a:latin typeface="Century Gothic" panose="020B0502020202020204" pitchFamily="34" charset="0"/>
                        </a:rPr>
                      </a:br>
                      <a:endParaRPr lang="en-GB" sz="2100" b="0" i="0" dirty="0">
                        <a:solidFill>
                          <a:srgbClr val="94C600"/>
                        </a:solidFill>
                        <a:effectLst/>
                        <a:latin typeface="Wingdings 2" panose="05020102010507070707" pitchFamily="18" charset="2"/>
                      </a:endParaRPr>
                    </a:p>
                    <a:p>
                      <a:pPr marL="457200" indent="-457200">
                        <a:buFont typeface="Arial" panose="020B0604020202020204" pitchFamily="34" charset="0"/>
                        <a:buChar char="•"/>
                      </a:pPr>
                      <a:r>
                        <a:rPr lang="en-GB" sz="2600" b="0" i="0" dirty="0">
                          <a:solidFill>
                            <a:srgbClr val="3E3D2D"/>
                          </a:solidFill>
                          <a:effectLst/>
                          <a:latin typeface="Century Gothic" panose="020B0502020202020204" pitchFamily="34" charset="0"/>
                        </a:rPr>
                        <a:t>Manual hyperparameter tuning done due to extensive computational times when using Grid Search Cross Validation</a:t>
                      </a:r>
                      <a:endParaRPr lang="en-GB" sz="2100" dirty="0">
                        <a:effectLst/>
                      </a:endParaRPr>
                    </a:p>
                  </a:txBody>
                  <a:tcPr marL="103879" marR="103879" marT="51938" marB="5193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5463699"/>
                  </a:ext>
                </a:extLst>
              </a:tr>
            </a:tbl>
          </a:graphicData>
        </a:graphic>
      </p:graphicFrame>
    </p:spTree>
    <p:extLst>
      <p:ext uri="{BB962C8B-B14F-4D97-AF65-F5344CB8AC3E}">
        <p14:creationId xmlns:p14="http://schemas.microsoft.com/office/powerpoint/2010/main" val="303750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92AA86-244C-F3D8-AEB0-EF975839476D}"/>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solidFill>
                  <a:srgbClr val="FFFFFF"/>
                </a:solidFill>
              </a:rPr>
              <a:t>Attached Files</a:t>
            </a:r>
          </a:p>
        </p:txBody>
      </p:sp>
      <p:cxnSp>
        <p:nvCxnSpPr>
          <p:cNvPr id="27" name="Straight Connector 26">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2E894098-3777-7A98-4B82-7429FEFDE823}"/>
              </a:ext>
            </a:extLst>
          </p:cNvPr>
          <p:cNvSpPr>
            <a:spLocks noChangeArrowheads="1"/>
          </p:cNvSpPr>
          <p:nvPr/>
        </p:nvSpPr>
        <p:spPr bwMode="auto">
          <a:xfrm>
            <a:off x="6064301" y="4905300"/>
            <a:ext cx="5493699" cy="15544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 anchorCtr="0" compatLnSpc="1">
            <a:prstTxWarp prst="textNoShape">
              <a:avLst/>
            </a:prstTxWarp>
            <a:normAutofit/>
          </a:bodyPr>
          <a:lstStyle/>
          <a:p>
            <a:pPr marL="0" marR="0" lvl="0" indent="0" fontAlgn="base">
              <a:spcBef>
                <a:spcPct val="0"/>
              </a:spcBef>
              <a:spcAft>
                <a:spcPts val="600"/>
              </a:spcAft>
              <a:buClrTx/>
              <a:buSzTx/>
              <a:buFont typeface="Calibri" panose="020F0502020204030204" pitchFamily="34" charset="0"/>
              <a:buNone/>
              <a:tabLst/>
            </a:pPr>
            <a:br>
              <a:rPr kumimoji="0" lang="en-US" altLang="en-US" b="0" i="0" u="none" strike="noStrike" cap="none" normalizeH="0" baseline="0" dirty="0">
                <a:ln>
                  <a:noFill/>
                </a:ln>
                <a:solidFill>
                  <a:srgbClr val="FFFFFF"/>
                </a:solidFill>
                <a:effectLst/>
              </a:rPr>
            </a:br>
            <a:endParaRPr kumimoji="0" lang="en-US" altLang="en-US" b="0" i="0" u="none" strike="noStrike" cap="none" normalizeH="0" baseline="0" dirty="0">
              <a:ln>
                <a:noFill/>
              </a:ln>
              <a:solidFill>
                <a:srgbClr val="FFFFFF"/>
              </a:solidFill>
              <a:effectLst/>
            </a:endParaRPr>
          </a:p>
        </p:txBody>
      </p:sp>
      <p:graphicFrame>
        <p:nvGraphicFramePr>
          <p:cNvPr id="4" name="Content Placeholder 3">
            <a:extLst>
              <a:ext uri="{FF2B5EF4-FFF2-40B4-BE49-F238E27FC236}">
                <a16:creationId xmlns:a16="http://schemas.microsoft.com/office/drawing/2014/main" id="{D3556A1C-0FF7-1E7E-AF7A-A46CEC78EDE2}"/>
              </a:ext>
            </a:extLst>
          </p:cNvPr>
          <p:cNvGraphicFramePr>
            <a:graphicFrameLocks noGrp="1"/>
          </p:cNvGraphicFramePr>
          <p:nvPr>
            <p:ph idx="1"/>
            <p:extLst>
              <p:ext uri="{D42A27DB-BD31-4B8C-83A1-F6EECF244321}">
                <p14:modId xmlns:p14="http://schemas.microsoft.com/office/powerpoint/2010/main" val="2063015686"/>
              </p:ext>
            </p:extLst>
          </p:nvPr>
        </p:nvGraphicFramePr>
        <p:xfrm>
          <a:off x="1648746" y="643538"/>
          <a:ext cx="8895609" cy="3557043"/>
        </p:xfrm>
        <a:graphic>
          <a:graphicData uri="http://schemas.openxmlformats.org/drawingml/2006/table">
            <a:tbl>
              <a:tblPr/>
              <a:tblGrid>
                <a:gridCol w="8895609">
                  <a:extLst>
                    <a:ext uri="{9D8B030D-6E8A-4147-A177-3AD203B41FA5}">
                      <a16:colId xmlns:a16="http://schemas.microsoft.com/office/drawing/2014/main" val="1970912456"/>
                    </a:ext>
                  </a:extLst>
                </a:gridCol>
              </a:tblGrid>
              <a:tr h="3557043">
                <a:tc>
                  <a:txBody>
                    <a:bodyPr/>
                    <a:lstStyle/>
                    <a:p>
                      <a:pPr marL="457200" indent="-457200">
                        <a:buFont typeface="Arial" panose="020B0604020202020204" pitchFamily="34" charset="0"/>
                        <a:buChar char="•"/>
                      </a:pPr>
                      <a:r>
                        <a:rPr lang="en-GB" sz="2800" dirty="0">
                          <a:effectLst/>
                        </a:rPr>
                        <a:t> A pdf file for the root cause analysis, </a:t>
                      </a:r>
                    </a:p>
                    <a:p>
                      <a:pPr marL="457200" indent="-457200">
                        <a:buFont typeface="Arial" panose="020B0604020202020204" pitchFamily="34" charset="0"/>
                        <a:buChar char="•"/>
                      </a:pPr>
                      <a:r>
                        <a:rPr lang="en-GB" sz="2800" dirty="0">
                          <a:effectLst/>
                        </a:rPr>
                        <a:t>Two excel workbooks for the 5ws+how problem-solving framework and the cost-benefit analysis, </a:t>
                      </a:r>
                    </a:p>
                    <a:p>
                      <a:pPr marL="457200" indent="-457200">
                        <a:buFont typeface="Arial" panose="020B0604020202020204" pitchFamily="34" charset="0"/>
                        <a:buChar char="•"/>
                      </a:pPr>
                      <a:r>
                        <a:rPr lang="en-GB" sz="2800" dirty="0">
                          <a:effectLst/>
                        </a:rPr>
                        <a:t>A </a:t>
                      </a:r>
                      <a:r>
                        <a:rPr lang="en-GB" sz="2800" dirty="0" err="1">
                          <a:effectLst/>
                        </a:rPr>
                        <a:t>jupyter</a:t>
                      </a:r>
                      <a:r>
                        <a:rPr lang="en-GB" sz="2800" dirty="0">
                          <a:effectLst/>
                        </a:rPr>
                        <a:t> notebook for the fraud detection model, </a:t>
                      </a:r>
                    </a:p>
                    <a:p>
                      <a:pPr marL="457200" indent="-457200">
                        <a:buFont typeface="Arial" panose="020B0604020202020204" pitchFamily="34" charset="0"/>
                        <a:buChar char="•"/>
                      </a:pPr>
                      <a:r>
                        <a:rPr lang="en-GB" sz="2800" dirty="0">
                          <a:effectLst/>
                        </a:rPr>
                        <a:t>(This) a </a:t>
                      </a:r>
                      <a:r>
                        <a:rPr lang="en-GB" sz="2800" dirty="0" err="1">
                          <a:effectLst/>
                        </a:rPr>
                        <a:t>powerpoint</a:t>
                      </a:r>
                      <a:r>
                        <a:rPr lang="en-GB" sz="2800" dirty="0">
                          <a:effectLst/>
                        </a:rPr>
                        <a:t> presentation for data storytelling and </a:t>
                      </a:r>
                    </a:p>
                    <a:p>
                      <a:pPr marL="457200" indent="-457200">
                        <a:buFont typeface="Arial" panose="020B0604020202020204" pitchFamily="34" charset="0"/>
                        <a:buChar char="•"/>
                      </a:pPr>
                      <a:r>
                        <a:rPr lang="en-GB" sz="2800" dirty="0">
                          <a:effectLst/>
                        </a:rPr>
                        <a:t>A video explaining the results and business impact.</a:t>
                      </a:r>
                    </a:p>
                    <a:p>
                      <a:pPr marL="0" indent="0">
                        <a:buFont typeface="Arial" panose="020B0604020202020204" pitchFamily="34" charset="0"/>
                        <a:buNone/>
                      </a:pPr>
                      <a:endParaRPr lang="en-GB" sz="2800" dirty="0">
                        <a:effectLst/>
                      </a:endParaRPr>
                    </a:p>
                  </a:txBody>
                  <a:tcPr marL="141051" marR="141051" marT="70525" marB="7052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6557796"/>
                  </a:ext>
                </a:extLst>
              </a:tr>
            </a:tbl>
          </a:graphicData>
        </a:graphic>
      </p:graphicFrame>
    </p:spTree>
    <p:extLst>
      <p:ext uri="{BB962C8B-B14F-4D97-AF65-F5344CB8AC3E}">
        <p14:creationId xmlns:p14="http://schemas.microsoft.com/office/powerpoint/2010/main" val="70646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EDB297-9255-0E7E-2E2A-5156C3AFCD0E}"/>
              </a:ext>
            </a:extLst>
          </p:cNvPr>
          <p:cNvSpPr/>
          <p:nvPr/>
        </p:nvSpPr>
        <p:spPr>
          <a:xfrm>
            <a:off x="2929641" y="2497976"/>
            <a:ext cx="6332717" cy="1862048"/>
          </a:xfrm>
          <a:prstGeom prst="rect">
            <a:avLst/>
          </a:prstGeom>
          <a:noFill/>
        </p:spPr>
        <p:txBody>
          <a:bodyPr wrap="square" lIns="91440" tIns="45720" rIns="91440" bIns="45720">
            <a:spAutoFit/>
          </a:bodyPr>
          <a:lstStyle/>
          <a:p>
            <a:pPr algn="ctr"/>
            <a:r>
              <a:rPr lang="en-US" sz="11500" b="0" cap="none" spc="0" dirty="0">
                <a:ln w="0"/>
                <a:solidFill>
                  <a:schemeClr val="tx1"/>
                </a:solidFill>
                <a:effectLst>
                  <a:outerShdw blurRad="38100" dist="19050" dir="2700000" algn="tl" rotWithShape="0">
                    <a:schemeClr val="dk1">
                      <a:alpha val="40000"/>
                    </a:schemeClr>
                  </a:outerShdw>
                </a:effectLst>
              </a:rPr>
              <a:t>Thanks</a:t>
            </a:r>
          </a:p>
        </p:txBody>
      </p:sp>
    </p:spTree>
    <p:extLst>
      <p:ext uri="{BB962C8B-B14F-4D97-AF65-F5344CB8AC3E}">
        <p14:creationId xmlns:p14="http://schemas.microsoft.com/office/powerpoint/2010/main" val="192208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6EB488-0953-E427-0D17-0A5CB27D62C7}"/>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Agenda</a:t>
            </a:r>
            <a:endParaRPr lang="en-GB" sz="3600">
              <a:solidFill>
                <a:schemeClr val="bg1"/>
              </a:solidFill>
            </a:endParaRPr>
          </a:p>
        </p:txBody>
      </p:sp>
      <p:graphicFrame>
        <p:nvGraphicFramePr>
          <p:cNvPr id="5" name="Content Placeholder 2">
            <a:extLst>
              <a:ext uri="{FF2B5EF4-FFF2-40B4-BE49-F238E27FC236}">
                <a16:creationId xmlns:a16="http://schemas.microsoft.com/office/drawing/2014/main" id="{3CE65910-DE5B-A6DF-B9BC-E5D723D2B4DB}"/>
              </a:ext>
            </a:extLst>
          </p:cNvPr>
          <p:cNvGraphicFramePr>
            <a:graphicFrameLocks noGrp="1"/>
          </p:cNvGraphicFramePr>
          <p:nvPr>
            <p:ph idx="1"/>
            <p:extLst>
              <p:ext uri="{D42A27DB-BD31-4B8C-83A1-F6EECF244321}">
                <p14:modId xmlns:p14="http://schemas.microsoft.com/office/powerpoint/2010/main" val="268421921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46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7363B4D-4865-BD4C-BEC0-ACE669999A6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Definition </a:t>
            </a:r>
            <a:endParaRPr lang="en-GB" sz="4400" dirty="0">
              <a:solidFill>
                <a:srgbClr val="FFFFFF"/>
              </a:solidFill>
            </a:endParaRPr>
          </a:p>
        </p:txBody>
      </p:sp>
      <p:sp>
        <p:nvSpPr>
          <p:cNvPr id="13" name="Content Placeholder 2">
            <a:extLst>
              <a:ext uri="{FF2B5EF4-FFF2-40B4-BE49-F238E27FC236}">
                <a16:creationId xmlns:a16="http://schemas.microsoft.com/office/drawing/2014/main" id="{E0207895-09E2-18A4-CDDC-D473CA34C29B}"/>
              </a:ext>
            </a:extLst>
          </p:cNvPr>
          <p:cNvSpPr>
            <a:spLocks noGrp="1"/>
          </p:cNvSpPr>
          <p:nvPr>
            <p:ph idx="1"/>
          </p:nvPr>
        </p:nvSpPr>
        <p:spPr>
          <a:xfrm>
            <a:off x="5231958" y="605896"/>
            <a:ext cx="5923721" cy="5646208"/>
          </a:xfrm>
        </p:spPr>
        <p:txBody>
          <a:bodyPr anchor="ctr">
            <a:normAutofit/>
          </a:bodyPr>
          <a:lstStyle/>
          <a:p>
            <a:r>
              <a:rPr lang="en-GB" sz="2200" dirty="0"/>
              <a:t>Credit card fraud is any dishonest act or behaviour to obtain information without the proper authorisation of the account holder for financial gain. Among the different ways of committing fraud, skimming is the most common one. Skimming is a method used for duplicating information located on the magnetic stripe of the card.  Apart from this, other ways of making fraudulent transactions are as follows:</a:t>
            </a:r>
          </a:p>
          <a:p>
            <a:r>
              <a:rPr lang="en-GB" sz="2200" dirty="0"/>
              <a:t>Manipulation or alteration of genuine cards</a:t>
            </a:r>
          </a:p>
          <a:p>
            <a:r>
              <a:rPr lang="en-GB" sz="2200" dirty="0"/>
              <a:t>Creation of counterfeit cards</a:t>
            </a:r>
          </a:p>
          <a:p>
            <a:r>
              <a:rPr lang="en-GB" sz="2200" dirty="0"/>
              <a:t>Stolen or lost credit cards</a:t>
            </a:r>
          </a:p>
          <a:p>
            <a:r>
              <a:rPr lang="en-GB" sz="2200" dirty="0"/>
              <a:t>Fraudulent telemarketing</a:t>
            </a:r>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413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E8F4CC-ECE7-3830-BDB8-9C40EE6ED5A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Objective	</a:t>
            </a:r>
          </a:p>
        </p:txBody>
      </p:sp>
      <p:cxnSp>
        <p:nvCxnSpPr>
          <p:cNvPr id="31" name="Straight Connector 3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5BF94A3-28B1-D6C1-C63F-C556E1BC9151}"/>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7FA8FE2E-695A-373D-C4E9-C00B99F298F3}"/>
              </a:ext>
            </a:extLst>
          </p:cNvPr>
          <p:cNvGraphicFramePr>
            <a:graphicFrameLocks noGrp="1"/>
          </p:cNvGraphicFramePr>
          <p:nvPr>
            <p:ph idx="1"/>
            <p:extLst>
              <p:ext uri="{D42A27DB-BD31-4B8C-83A1-F6EECF244321}">
                <p14:modId xmlns:p14="http://schemas.microsoft.com/office/powerpoint/2010/main" val="2915100233"/>
              </p:ext>
            </p:extLst>
          </p:nvPr>
        </p:nvGraphicFramePr>
        <p:xfrm>
          <a:off x="5282335" y="1026911"/>
          <a:ext cx="6275667" cy="4804179"/>
        </p:xfrm>
        <a:graphic>
          <a:graphicData uri="http://schemas.openxmlformats.org/drawingml/2006/table">
            <a:tbl>
              <a:tblPr>
                <a:noFill/>
              </a:tblPr>
              <a:tblGrid>
                <a:gridCol w="6275667">
                  <a:extLst>
                    <a:ext uri="{9D8B030D-6E8A-4147-A177-3AD203B41FA5}">
                      <a16:colId xmlns:a16="http://schemas.microsoft.com/office/drawing/2014/main" val="1679297861"/>
                    </a:ext>
                  </a:extLst>
                </a:gridCol>
              </a:tblGrid>
              <a:tr h="4804179">
                <a:tc>
                  <a:txBody>
                    <a:bodyPr/>
                    <a:lstStyle/>
                    <a:p>
                      <a:pPr marL="457200" indent="-457200">
                        <a:buFont typeface="Arial" panose="020B0604020202020204" pitchFamily="34" charset="0"/>
                        <a:buChar char="•"/>
                      </a:pPr>
                      <a:r>
                        <a:rPr lang="en-GB" sz="3100" b="0" i="0" cap="none" spc="0" dirty="0">
                          <a:solidFill>
                            <a:schemeClr val="tx1"/>
                          </a:solidFill>
                          <a:effectLst/>
                          <a:latin typeface="Century Gothic" panose="020B0502020202020204" pitchFamily="34" charset="0"/>
                        </a:rPr>
                        <a:t>Getting in place a credit card fraud</a:t>
                      </a:r>
                      <a:br>
                        <a:rPr lang="en-GB" sz="3100" b="0" i="0" cap="none" spc="0" dirty="0">
                          <a:solidFill>
                            <a:schemeClr val="tx1"/>
                          </a:solidFill>
                          <a:effectLst/>
                          <a:latin typeface="Century Gothic" panose="020B0502020202020204" pitchFamily="34" charset="0"/>
                        </a:rPr>
                      </a:br>
                      <a:r>
                        <a:rPr lang="en-GB" sz="3100" b="0" i="0" cap="none" spc="0" dirty="0">
                          <a:solidFill>
                            <a:schemeClr val="tx1"/>
                          </a:solidFill>
                          <a:effectLst/>
                          <a:latin typeface="Century Gothic" panose="020B0502020202020204" pitchFamily="34" charset="0"/>
                        </a:rPr>
                        <a:t>detection system to save on incurred</a:t>
                      </a:r>
                      <a:br>
                        <a:rPr lang="en-GB" sz="3100" b="0" i="0" cap="none" spc="0" dirty="0">
                          <a:solidFill>
                            <a:schemeClr val="tx1"/>
                          </a:solidFill>
                          <a:effectLst/>
                          <a:latin typeface="Century Gothic" panose="020B0502020202020204" pitchFamily="34" charset="0"/>
                        </a:rPr>
                      </a:br>
                      <a:r>
                        <a:rPr lang="en-GB" sz="3100" b="0" i="0" cap="none" spc="0" dirty="0">
                          <a:solidFill>
                            <a:schemeClr val="tx1"/>
                          </a:solidFill>
                          <a:effectLst/>
                          <a:latin typeface="Century Gothic" panose="020B0502020202020204" pitchFamily="34" charset="0"/>
                        </a:rPr>
                        <a:t>costs incurred</a:t>
                      </a:r>
                      <a:br>
                        <a:rPr lang="en-GB" sz="3100" b="0" i="0" cap="none" spc="0" dirty="0">
                          <a:solidFill>
                            <a:schemeClr val="tx1"/>
                          </a:solidFill>
                          <a:effectLst/>
                          <a:latin typeface="Century Gothic" panose="020B0502020202020204" pitchFamily="34" charset="0"/>
                        </a:rPr>
                      </a:br>
                      <a:endParaRPr lang="en-GB" sz="3100" b="0" i="0" cap="none" spc="0" dirty="0">
                        <a:solidFill>
                          <a:schemeClr val="tx1"/>
                        </a:solidFill>
                        <a:effectLst/>
                        <a:latin typeface="Wingdings 2" panose="05020102010507070707" pitchFamily="18" charset="2"/>
                      </a:endParaRPr>
                    </a:p>
                    <a:p>
                      <a:pPr marL="457200" indent="-457200">
                        <a:buFont typeface="Arial" panose="020B0604020202020204" pitchFamily="34" charset="0"/>
                        <a:buChar char="•"/>
                      </a:pPr>
                      <a:r>
                        <a:rPr lang="en-GB" sz="3100" b="0" i="0" cap="none" spc="0" dirty="0">
                          <a:solidFill>
                            <a:schemeClr val="tx1"/>
                          </a:solidFill>
                          <a:effectLst/>
                          <a:latin typeface="Century Gothic" panose="020B0502020202020204" pitchFamily="34" charset="0"/>
                        </a:rPr>
                        <a:t>Huge costs are being incurred due to frauds and a manual detection system</a:t>
                      </a:r>
                      <a:endParaRPr lang="en-GB" sz="3100" cap="none" spc="0" dirty="0">
                        <a:solidFill>
                          <a:schemeClr val="tx1"/>
                        </a:solidFill>
                        <a:effectLst/>
                      </a:endParaRPr>
                    </a:p>
                  </a:txBody>
                  <a:tcPr marL="0" marR="140259" marT="56104" marB="420778" anchor="ctr">
                    <a:lnL w="12700" cmpd="sng">
                      <a:noFill/>
                      <a:prstDash val="solid"/>
                    </a:lnL>
                    <a:lnR w="12700" cmpd="sng">
                      <a:noFill/>
                      <a:prstDash val="solid"/>
                    </a:lnR>
                    <a:lnT w="6350" cap="flat" cmpd="sng" algn="ctr">
                      <a:solidFill>
                        <a:schemeClr val="tx1"/>
                      </a:solidFill>
                      <a:prstDash val="solid"/>
                    </a:lnT>
                    <a:lnB w="12700" cmpd="sng">
                      <a:noFill/>
                      <a:prstDash val="solid"/>
                    </a:lnB>
                    <a:noFill/>
                  </a:tcPr>
                </a:tc>
                <a:extLst>
                  <a:ext uri="{0D108BD9-81ED-4DB2-BD59-A6C34878D82A}">
                    <a16:rowId xmlns:a16="http://schemas.microsoft.com/office/drawing/2014/main" val="157626550"/>
                  </a:ext>
                </a:extLst>
              </a:tr>
            </a:tbl>
          </a:graphicData>
        </a:graphic>
      </p:graphicFrame>
    </p:spTree>
    <p:extLst>
      <p:ext uri="{BB962C8B-B14F-4D97-AF65-F5344CB8AC3E}">
        <p14:creationId xmlns:p14="http://schemas.microsoft.com/office/powerpoint/2010/main" val="339892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58173E-3532-41D0-5074-730F479B658B}"/>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Background</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557419CE-A503-A944-3DA1-960F1D36D933}"/>
              </a:ext>
            </a:extLst>
          </p:cNvPr>
          <p:cNvGraphicFramePr>
            <a:graphicFrameLocks noGrp="1"/>
          </p:cNvGraphicFramePr>
          <p:nvPr>
            <p:ph idx="1"/>
            <p:extLst>
              <p:ext uri="{D42A27DB-BD31-4B8C-83A1-F6EECF244321}">
                <p14:modId xmlns:p14="http://schemas.microsoft.com/office/powerpoint/2010/main" val="1019355722"/>
              </p:ext>
            </p:extLst>
          </p:nvPr>
        </p:nvGraphicFramePr>
        <p:xfrm>
          <a:off x="5070963" y="1329309"/>
          <a:ext cx="6685168" cy="4199382"/>
        </p:xfrm>
        <a:graphic>
          <a:graphicData uri="http://schemas.openxmlformats.org/drawingml/2006/table">
            <a:tbl>
              <a:tblPr/>
              <a:tblGrid>
                <a:gridCol w="6685168">
                  <a:extLst>
                    <a:ext uri="{9D8B030D-6E8A-4147-A177-3AD203B41FA5}">
                      <a16:colId xmlns:a16="http://schemas.microsoft.com/office/drawing/2014/main" val="1401759391"/>
                    </a:ext>
                  </a:extLst>
                </a:gridCol>
              </a:tblGrid>
              <a:tr h="4199382">
                <a:tc>
                  <a:txBody>
                    <a:bodyPr/>
                    <a:lstStyle/>
                    <a:p>
                      <a:pPr marL="457200" indent="-457200">
                        <a:buFont typeface="Arial" panose="020B0604020202020204" pitchFamily="34" charset="0"/>
                        <a:buChar char="•"/>
                      </a:pPr>
                      <a:r>
                        <a:rPr lang="en-GB" sz="3300" b="0" i="0" dirty="0">
                          <a:solidFill>
                            <a:srgbClr val="3E3D2D"/>
                          </a:solidFill>
                          <a:effectLst/>
                          <a:latin typeface="Century Gothic" panose="020B0502020202020204" pitchFamily="34" charset="0"/>
                        </a:rPr>
                        <a:t>A machine learning model has been built to detect frauds early and mitigate losses</a:t>
                      </a:r>
                    </a:p>
                    <a:p>
                      <a:pPr marL="457200" indent="-457200">
                        <a:buFont typeface="Arial" panose="020B0604020202020204" pitchFamily="34" charset="0"/>
                        <a:buChar char="•"/>
                      </a:pPr>
                      <a:r>
                        <a:rPr lang="en-GB" sz="3300" b="0" i="0" dirty="0">
                          <a:solidFill>
                            <a:srgbClr val="3E3D2D"/>
                          </a:solidFill>
                          <a:effectLst/>
                          <a:latin typeface="Century Gothic" panose="020B0502020202020204" pitchFamily="34" charset="0"/>
                        </a:rPr>
                        <a:t>A cost benefit analysis has been done for</a:t>
                      </a:r>
                      <a:br>
                        <a:rPr lang="en-GB" sz="3300" b="0" i="0" dirty="0">
                          <a:solidFill>
                            <a:srgbClr val="3E3D2D"/>
                          </a:solidFill>
                          <a:effectLst/>
                          <a:latin typeface="Century Gothic" panose="020B0502020202020204" pitchFamily="34" charset="0"/>
                        </a:rPr>
                      </a:br>
                      <a:r>
                        <a:rPr lang="en-GB" sz="3300" b="0" i="0" dirty="0">
                          <a:solidFill>
                            <a:srgbClr val="3E3D2D"/>
                          </a:solidFill>
                          <a:effectLst/>
                          <a:latin typeface="Century Gothic" panose="020B0502020202020204" pitchFamily="34" charset="0"/>
                        </a:rPr>
                        <a:t>the deployment of the same</a:t>
                      </a:r>
                      <a:endParaRPr lang="en-GB" sz="2500" dirty="0">
                        <a:effectLst/>
                      </a:endParaRPr>
                    </a:p>
                  </a:txBody>
                  <a:tcPr marL="125730" marR="125730" marT="62865" marB="6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66190"/>
                  </a:ext>
                </a:extLst>
              </a:tr>
            </a:tbl>
          </a:graphicData>
        </a:graphic>
      </p:graphicFrame>
      <p:sp>
        <p:nvSpPr>
          <p:cNvPr id="5" name="Rectangle 1">
            <a:extLst>
              <a:ext uri="{FF2B5EF4-FFF2-40B4-BE49-F238E27FC236}">
                <a16:creationId xmlns:a16="http://schemas.microsoft.com/office/drawing/2014/main" id="{F657833A-0F30-1719-24B9-5ED245F98B21}"/>
              </a:ext>
            </a:extLst>
          </p:cNvPr>
          <p:cNvSpPr>
            <a:spLocks noChangeArrowheads="1"/>
          </p:cNvSpPr>
          <p:nvPr/>
        </p:nvSpPr>
        <p:spPr bwMode="auto">
          <a:xfrm>
            <a:off x="-101502" y="-323165"/>
            <a:ext cx="822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rgbClr val="94C600"/>
                </a:solidFill>
                <a:effectLst/>
                <a:latin typeface="Wingdings 2" panose="05020102010507070707" pitchFamily="18" charset="2"/>
              </a:rPr>
              <a:t>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35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FE9F-FA52-34A3-CEF9-A5FC79861D6C}"/>
              </a:ext>
            </a:extLst>
          </p:cNvPr>
          <p:cNvSpPr>
            <a:spLocks noGrp="1"/>
          </p:cNvSpPr>
          <p:nvPr>
            <p:ph type="title"/>
          </p:nvPr>
        </p:nvSpPr>
        <p:spPr/>
        <p:txBody>
          <a:bodyPr/>
          <a:lstStyle/>
          <a:p>
            <a:r>
              <a:rPr lang="en-US" dirty="0"/>
              <a:t>Key Insights</a:t>
            </a:r>
            <a:endParaRPr lang="en-GB" dirty="0"/>
          </a:p>
        </p:txBody>
      </p:sp>
      <p:pic>
        <p:nvPicPr>
          <p:cNvPr id="7" name="Content Placeholder 6">
            <a:extLst>
              <a:ext uri="{FF2B5EF4-FFF2-40B4-BE49-F238E27FC236}">
                <a16:creationId xmlns:a16="http://schemas.microsoft.com/office/drawing/2014/main" id="{24BA50A5-3EF4-F5C1-2F52-856408144C4D}"/>
              </a:ext>
            </a:extLst>
          </p:cNvPr>
          <p:cNvPicPr>
            <a:picLocks noGrp="1" noChangeAspect="1"/>
          </p:cNvPicPr>
          <p:nvPr>
            <p:ph idx="1"/>
          </p:nvPr>
        </p:nvPicPr>
        <p:blipFill>
          <a:blip r:embed="rId2"/>
          <a:stretch>
            <a:fillRect/>
          </a:stretch>
        </p:blipFill>
        <p:spPr>
          <a:xfrm>
            <a:off x="8651374" y="2108200"/>
            <a:ext cx="1920770" cy="3760788"/>
          </a:xfrm>
        </p:spPr>
      </p:pic>
      <p:graphicFrame>
        <p:nvGraphicFramePr>
          <p:cNvPr id="8" name="Table 7">
            <a:extLst>
              <a:ext uri="{FF2B5EF4-FFF2-40B4-BE49-F238E27FC236}">
                <a16:creationId xmlns:a16="http://schemas.microsoft.com/office/drawing/2014/main" id="{3B18ADD7-C554-EC26-1079-C32551F06402}"/>
              </a:ext>
            </a:extLst>
          </p:cNvPr>
          <p:cNvGraphicFramePr>
            <a:graphicFrameLocks noGrp="1"/>
          </p:cNvGraphicFramePr>
          <p:nvPr>
            <p:extLst>
              <p:ext uri="{D42A27DB-BD31-4B8C-83A1-F6EECF244321}">
                <p14:modId xmlns:p14="http://schemas.microsoft.com/office/powerpoint/2010/main" val="465683581"/>
              </p:ext>
            </p:extLst>
          </p:nvPr>
        </p:nvGraphicFramePr>
        <p:xfrm>
          <a:off x="1290918" y="2479833"/>
          <a:ext cx="6884893" cy="3183848"/>
        </p:xfrm>
        <a:graphic>
          <a:graphicData uri="http://schemas.openxmlformats.org/drawingml/2006/table">
            <a:tbl>
              <a:tblPr/>
              <a:tblGrid>
                <a:gridCol w="6884893">
                  <a:extLst>
                    <a:ext uri="{9D8B030D-6E8A-4147-A177-3AD203B41FA5}">
                      <a16:colId xmlns:a16="http://schemas.microsoft.com/office/drawing/2014/main" val="2501573654"/>
                    </a:ext>
                  </a:extLst>
                </a:gridCol>
              </a:tblGrid>
              <a:tr h="3183848">
                <a:tc>
                  <a:txBody>
                    <a:bodyPr/>
                    <a:lstStyle/>
                    <a:p>
                      <a:pPr marL="342900" indent="-342900">
                        <a:buFont typeface="Arial" panose="020B0604020202020204" pitchFamily="34" charset="0"/>
                        <a:buChar char="•"/>
                      </a:pPr>
                      <a:r>
                        <a:rPr lang="en-GB" sz="2400" b="0" i="0" dirty="0">
                          <a:solidFill>
                            <a:srgbClr val="3E3D2D"/>
                          </a:solidFill>
                          <a:effectLst/>
                          <a:latin typeface="Century Gothic" panose="020B0502020202020204" pitchFamily="34" charset="0"/>
                        </a:rPr>
                        <a:t>Transaction amount, category and gender</a:t>
                      </a:r>
                      <a:br>
                        <a:rPr lang="en-GB" sz="2400" b="0" i="0" dirty="0">
                          <a:solidFill>
                            <a:srgbClr val="3E3D2D"/>
                          </a:solidFill>
                          <a:effectLst/>
                          <a:latin typeface="Century Gothic" panose="020B0502020202020204" pitchFamily="34" charset="0"/>
                        </a:rPr>
                      </a:br>
                      <a:r>
                        <a:rPr lang="en-GB" sz="2400" b="0" i="0" dirty="0">
                          <a:solidFill>
                            <a:srgbClr val="3E3D2D"/>
                          </a:solidFill>
                          <a:effectLst/>
                          <a:latin typeface="Century Gothic" panose="020B0502020202020204" pitchFamily="34" charset="0"/>
                        </a:rPr>
                        <a:t>are the most important variables </a:t>
                      </a:r>
                    </a:p>
                    <a:p>
                      <a:pPr marL="342900" indent="-342900">
                        <a:buFont typeface="Arial" panose="020B0604020202020204" pitchFamily="34" charset="0"/>
                        <a:buChar char="•"/>
                      </a:pPr>
                      <a:endParaRPr lang="en-GB" sz="2400" b="0" i="0" dirty="0">
                        <a:solidFill>
                          <a:srgbClr val="3E3D2D"/>
                        </a:solidFill>
                        <a:effectLst/>
                        <a:latin typeface="Century Gothic" panose="020B0502020202020204" pitchFamily="34" charset="0"/>
                      </a:endParaRPr>
                    </a:p>
                    <a:p>
                      <a:pPr marL="342900" indent="-342900">
                        <a:buFont typeface="Arial" panose="020B0604020202020204" pitchFamily="34" charset="0"/>
                        <a:buChar char="•"/>
                      </a:pPr>
                      <a:r>
                        <a:rPr lang="en-GB" sz="2400" b="0" i="0" dirty="0">
                          <a:solidFill>
                            <a:srgbClr val="3E3D2D"/>
                          </a:solidFill>
                          <a:effectLst/>
                          <a:latin typeface="Century Gothic" panose="020B0502020202020204" pitchFamily="34" charset="0"/>
                        </a:rPr>
                        <a:t>Gas and transport, grocery and shopping</a:t>
                      </a:r>
                      <a:br>
                        <a:rPr lang="en-GB" sz="2400" b="0" i="0" dirty="0">
                          <a:solidFill>
                            <a:srgbClr val="3E3D2D"/>
                          </a:solidFill>
                          <a:effectLst/>
                          <a:latin typeface="Century Gothic" panose="020B0502020202020204" pitchFamily="34" charset="0"/>
                        </a:rPr>
                      </a:br>
                      <a:r>
                        <a:rPr lang="en-GB" sz="2400" b="0" i="0" dirty="0">
                          <a:solidFill>
                            <a:srgbClr val="3E3D2D"/>
                          </a:solidFill>
                          <a:effectLst/>
                          <a:latin typeface="Century Gothic" panose="020B0502020202020204" pitchFamily="34" charset="0"/>
                        </a:rPr>
                        <a:t>are the top three categories</a:t>
                      </a:r>
                      <a:endParaRPr lang="en-GB" dirty="0">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5034550"/>
                  </a:ext>
                </a:extLst>
              </a:tr>
            </a:tbl>
          </a:graphicData>
        </a:graphic>
      </p:graphicFrame>
      <p:sp>
        <p:nvSpPr>
          <p:cNvPr id="9" name="Rectangle 2">
            <a:extLst>
              <a:ext uri="{FF2B5EF4-FFF2-40B4-BE49-F238E27FC236}">
                <a16:creationId xmlns:a16="http://schemas.microsoft.com/office/drawing/2014/main" id="{833ED8B4-D4ED-ABB9-069C-B86EFC1D1828}"/>
              </a:ext>
            </a:extLst>
          </p:cNvPr>
          <p:cNvSpPr>
            <a:spLocks noChangeArrowheads="1"/>
          </p:cNvSpPr>
          <p:nvPr/>
        </p:nvSpPr>
        <p:spPr bwMode="auto">
          <a:xfrm>
            <a:off x="4030663" y="2479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938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60DFE2-0260-0862-11EF-5EBCFF345F5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Current Incurred Losses</a:t>
            </a:r>
          </a:p>
        </p:txBody>
      </p:sp>
      <p:cxnSp>
        <p:nvCxnSpPr>
          <p:cNvPr id="20" name="Straight Connector 19">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AAE358E6-4988-094B-68C8-74620A46F008}"/>
              </a:ext>
            </a:extLst>
          </p:cNvPr>
          <p:cNvGraphicFramePr>
            <a:graphicFrameLocks noGrp="1"/>
          </p:cNvGraphicFramePr>
          <p:nvPr>
            <p:ph idx="1"/>
            <p:extLst>
              <p:ext uri="{D42A27DB-BD31-4B8C-83A1-F6EECF244321}">
                <p14:modId xmlns:p14="http://schemas.microsoft.com/office/powerpoint/2010/main" val="1875250954"/>
              </p:ext>
            </p:extLst>
          </p:nvPr>
        </p:nvGraphicFramePr>
        <p:xfrm>
          <a:off x="5070963" y="240030"/>
          <a:ext cx="5931576" cy="6160770"/>
        </p:xfrm>
        <a:graphic>
          <a:graphicData uri="http://schemas.openxmlformats.org/drawingml/2006/table">
            <a:tbl>
              <a:tblPr/>
              <a:tblGrid>
                <a:gridCol w="5931576">
                  <a:extLst>
                    <a:ext uri="{9D8B030D-6E8A-4147-A177-3AD203B41FA5}">
                      <a16:colId xmlns:a16="http://schemas.microsoft.com/office/drawing/2014/main" val="2724788053"/>
                    </a:ext>
                  </a:extLst>
                </a:gridCol>
              </a:tblGrid>
              <a:tr h="4702302">
                <a:tc>
                  <a:txBody>
                    <a:bodyPr/>
                    <a:lstStyle/>
                    <a:p>
                      <a:pPr marL="457200" indent="-457200">
                        <a:buFont typeface="Arial" panose="020B0604020202020204" pitchFamily="34" charset="0"/>
                        <a:buChar char="•"/>
                      </a:pPr>
                      <a:r>
                        <a:rPr lang="en-GB" sz="3300" b="0" i="0" dirty="0">
                          <a:solidFill>
                            <a:srgbClr val="3E3D2D"/>
                          </a:solidFill>
                          <a:effectLst/>
                          <a:latin typeface="Century Gothic" panose="020B0502020202020204" pitchFamily="34" charset="0"/>
                        </a:rPr>
                        <a:t>77,183 credit card transactions per month</a:t>
                      </a:r>
                    </a:p>
                    <a:p>
                      <a:pPr marL="457200" indent="-457200">
                        <a:buFont typeface="Arial" panose="020B0604020202020204" pitchFamily="34" charset="0"/>
                        <a:buChar char="•"/>
                      </a:pPr>
                      <a:endParaRPr lang="en-GB" sz="3300" b="0" i="0" dirty="0">
                        <a:solidFill>
                          <a:srgbClr val="3E3D2D"/>
                        </a:solidFill>
                        <a:effectLst/>
                        <a:latin typeface="Century Gothic" panose="020B0502020202020204" pitchFamily="34" charset="0"/>
                      </a:endParaRPr>
                    </a:p>
                    <a:p>
                      <a:pPr marL="457200" indent="-457200">
                        <a:buFont typeface="Arial" panose="020B0604020202020204" pitchFamily="34" charset="0"/>
                        <a:buChar char="•"/>
                      </a:pPr>
                      <a:r>
                        <a:rPr lang="en-GB" sz="3300" b="0" i="0" dirty="0">
                          <a:solidFill>
                            <a:srgbClr val="3E3D2D"/>
                          </a:solidFill>
                          <a:effectLst/>
                          <a:latin typeface="Century Gothic" panose="020B0502020202020204" pitchFamily="34" charset="0"/>
                        </a:rPr>
                        <a:t>402 fraudulent transactions per month</a:t>
                      </a:r>
                      <a:br>
                        <a:rPr lang="en-GB" sz="3300" b="0" i="0" dirty="0">
                          <a:solidFill>
                            <a:srgbClr val="3E3D2D"/>
                          </a:solidFill>
                          <a:effectLst/>
                          <a:latin typeface="Century Gothic" panose="020B0502020202020204" pitchFamily="34" charset="0"/>
                        </a:rPr>
                      </a:br>
                      <a:endParaRPr lang="en-GB" sz="3300" b="0" i="0" dirty="0">
                        <a:solidFill>
                          <a:srgbClr val="3E3D2D"/>
                        </a:solidFill>
                        <a:effectLst/>
                        <a:latin typeface="Century Gothic" panose="020B0502020202020204" pitchFamily="34" charset="0"/>
                      </a:endParaRPr>
                    </a:p>
                    <a:p>
                      <a:pPr marL="457200" indent="-457200">
                        <a:buFont typeface="Arial" panose="020B0604020202020204" pitchFamily="34" charset="0"/>
                        <a:buChar char="•"/>
                      </a:pPr>
                      <a:r>
                        <a:rPr lang="en-GB" sz="3300" b="0" i="0" dirty="0">
                          <a:solidFill>
                            <a:srgbClr val="3E3D2D"/>
                          </a:solidFill>
                          <a:effectLst/>
                          <a:latin typeface="Century Gothic" panose="020B0502020202020204" pitchFamily="34" charset="0"/>
                        </a:rPr>
                        <a:t>$ 530.66 amount per fraud transaction</a:t>
                      </a:r>
                      <a:br>
                        <a:rPr lang="en-GB" sz="3300" b="0" i="0" dirty="0">
                          <a:solidFill>
                            <a:srgbClr val="3E3D2D"/>
                          </a:solidFill>
                          <a:effectLst/>
                          <a:latin typeface="Century Gothic" panose="020B0502020202020204" pitchFamily="34" charset="0"/>
                        </a:rPr>
                      </a:br>
                      <a:endParaRPr lang="en-GB" sz="3300" b="0" i="0" dirty="0">
                        <a:solidFill>
                          <a:srgbClr val="3E3D2D"/>
                        </a:solidFill>
                        <a:effectLst/>
                        <a:latin typeface="Century Gothic" panose="020B0502020202020204" pitchFamily="34" charset="0"/>
                      </a:endParaRPr>
                    </a:p>
                    <a:p>
                      <a:pPr marL="457200" indent="-457200">
                        <a:buFont typeface="Arial" panose="020B0604020202020204" pitchFamily="34" charset="0"/>
                        <a:buChar char="•"/>
                      </a:pPr>
                      <a:r>
                        <a:rPr lang="en-GB" sz="3300" b="0" i="0" dirty="0">
                          <a:solidFill>
                            <a:srgbClr val="3E3D2D"/>
                          </a:solidFill>
                          <a:effectLst/>
                          <a:latin typeface="Century Gothic" panose="020B0502020202020204" pitchFamily="34" charset="0"/>
                        </a:rPr>
                        <a:t>Total costs incurred from fraud transactions is $213,392.22</a:t>
                      </a:r>
                      <a:endParaRPr lang="en-GB" sz="2500" dirty="0">
                        <a:effectLst/>
                      </a:endParaRPr>
                    </a:p>
                  </a:txBody>
                  <a:tcPr marL="125730" marR="125730" marT="62865" marB="6286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729031"/>
                  </a:ext>
                </a:extLst>
              </a:tr>
            </a:tbl>
          </a:graphicData>
        </a:graphic>
      </p:graphicFrame>
      <p:sp>
        <p:nvSpPr>
          <p:cNvPr id="7" name="Rectangle 2">
            <a:extLst>
              <a:ext uri="{FF2B5EF4-FFF2-40B4-BE49-F238E27FC236}">
                <a16:creationId xmlns:a16="http://schemas.microsoft.com/office/drawing/2014/main" id="{5CBC0944-15F2-CB25-4C0D-EAE5D19CCD19}"/>
              </a:ext>
            </a:extLst>
          </p:cNvPr>
          <p:cNvSpPr>
            <a:spLocks noChangeArrowheads="1"/>
          </p:cNvSpPr>
          <p:nvPr/>
        </p:nvSpPr>
        <p:spPr bwMode="auto">
          <a:xfrm>
            <a:off x="-8533478" y="-95987"/>
            <a:ext cx="274769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rgbClr val="94C600"/>
                </a:solidFill>
                <a:effectLst/>
                <a:latin typeface="Wingdings 2" panose="05020102010507070707" pitchFamily="18" charset="2"/>
              </a:rPr>
              <a:t> 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857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220205-C411-5D7D-FD02-A2404F0030A3}"/>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400" dirty="0">
                <a:solidFill>
                  <a:srgbClr val="FFFFFF"/>
                </a:solidFill>
              </a:rPr>
              <a:t>After New Model Development</a:t>
            </a:r>
          </a:p>
        </p:txBody>
      </p:sp>
      <p:cxnSp>
        <p:nvCxnSpPr>
          <p:cNvPr id="29" name="Straight Connector 2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E4EF9539-E1DD-FC62-44EC-06E1C9499A56}"/>
              </a:ext>
            </a:extLst>
          </p:cNvPr>
          <p:cNvSpPr>
            <a:spLocks noChangeArrowheads="1"/>
          </p:cNvSpPr>
          <p:nvPr/>
        </p:nvSpPr>
        <p:spPr bwMode="auto">
          <a:xfrm>
            <a:off x="571752" y="2799654"/>
            <a:ext cx="3005462" cy="3189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spcAft>
                <a:spcPts val="600"/>
              </a:spcAft>
              <a:buClrTx/>
              <a:buSzTx/>
              <a:buFont typeface="Calibri" panose="020F0502020204030204" pitchFamily="34" charset="0"/>
              <a:buNone/>
              <a:tabLst/>
            </a:pPr>
            <a:r>
              <a:rPr kumimoji="0" lang="en-US" altLang="en-US" b="0" i="0" u="none" strike="noStrike" cap="none" normalizeH="0" baseline="0" dirty="0">
                <a:ln>
                  <a:noFill/>
                </a:ln>
                <a:solidFill>
                  <a:srgbClr val="FFFFFF"/>
                </a:solidFill>
                <a:effectLst/>
              </a:rPr>
              <a:t> </a:t>
            </a:r>
            <a:br>
              <a:rPr kumimoji="0" lang="en-US" altLang="en-US" b="0" i="0" u="none" strike="noStrike" cap="none" normalizeH="0" baseline="0" dirty="0">
                <a:ln>
                  <a:noFill/>
                </a:ln>
                <a:solidFill>
                  <a:srgbClr val="FFFFFF"/>
                </a:solidFill>
                <a:effectLst/>
              </a:rPr>
            </a:br>
            <a:endParaRPr kumimoji="0" lang="en-US" altLang="en-US" b="0" i="0" u="none" strike="noStrike" cap="none" normalizeH="0" baseline="0" dirty="0">
              <a:ln>
                <a:noFill/>
              </a:ln>
              <a:solidFill>
                <a:srgbClr val="FFFFFF"/>
              </a:solidFill>
              <a:effectLst/>
            </a:endParaRPr>
          </a:p>
        </p:txBody>
      </p:sp>
      <p:graphicFrame>
        <p:nvGraphicFramePr>
          <p:cNvPr id="6" name="Content Placeholder 5">
            <a:extLst>
              <a:ext uri="{FF2B5EF4-FFF2-40B4-BE49-F238E27FC236}">
                <a16:creationId xmlns:a16="http://schemas.microsoft.com/office/drawing/2014/main" id="{0D174008-B2F9-75A5-AC2F-787BB46992D5}"/>
              </a:ext>
            </a:extLst>
          </p:cNvPr>
          <p:cNvGraphicFramePr>
            <a:graphicFrameLocks noGrp="1"/>
          </p:cNvGraphicFramePr>
          <p:nvPr>
            <p:ph idx="1"/>
            <p:extLst>
              <p:ext uri="{D42A27DB-BD31-4B8C-83A1-F6EECF244321}">
                <p14:modId xmlns:p14="http://schemas.microsoft.com/office/powerpoint/2010/main" val="4083363279"/>
              </p:ext>
            </p:extLst>
          </p:nvPr>
        </p:nvGraphicFramePr>
        <p:xfrm>
          <a:off x="4742017" y="1220015"/>
          <a:ext cx="6798082" cy="4427800"/>
        </p:xfrm>
        <a:graphic>
          <a:graphicData uri="http://schemas.openxmlformats.org/drawingml/2006/table">
            <a:tbl>
              <a:tblPr>
                <a:noFill/>
              </a:tblPr>
              <a:tblGrid>
                <a:gridCol w="6798082">
                  <a:extLst>
                    <a:ext uri="{9D8B030D-6E8A-4147-A177-3AD203B41FA5}">
                      <a16:colId xmlns:a16="http://schemas.microsoft.com/office/drawing/2014/main" val="3512090994"/>
                    </a:ext>
                  </a:extLst>
                </a:gridCol>
              </a:tblGrid>
              <a:tr h="4417970">
                <a:tc>
                  <a:txBody>
                    <a:bodyPr/>
                    <a:lstStyle/>
                    <a:p>
                      <a:pPr marL="342900" indent="-342900">
                        <a:buFont typeface="Arial" panose="020B0604020202020204" pitchFamily="34" charset="0"/>
                        <a:buChar char="•"/>
                      </a:pPr>
                      <a:r>
                        <a:rPr lang="en-GB" sz="2100" b="0" i="0" cap="none" spc="0">
                          <a:solidFill>
                            <a:schemeClr val="tx1"/>
                          </a:solidFill>
                          <a:effectLst/>
                          <a:latin typeface="Century Gothic" panose="020B0502020202020204" pitchFamily="34" charset="0"/>
                        </a:rPr>
                        <a:t>1720 fraudulent transactions detected by the model</a:t>
                      </a:r>
                      <a:br>
                        <a:rPr lang="en-GB" sz="2100" b="0" i="0" cap="none" spc="0">
                          <a:solidFill>
                            <a:schemeClr val="tx1"/>
                          </a:solidFill>
                          <a:effectLst/>
                          <a:latin typeface="Century Gothic" panose="020B0502020202020204" pitchFamily="34" charset="0"/>
                        </a:rPr>
                      </a:br>
                      <a:r>
                        <a:rPr lang="en-GB" sz="2100" b="0" i="0" cap="none" spc="0">
                          <a:solidFill>
                            <a:schemeClr val="tx1"/>
                          </a:solidFill>
                          <a:effectLst/>
                          <a:latin typeface="Century Gothic" panose="020B0502020202020204" pitchFamily="34" charset="0"/>
                        </a:rPr>
                        <a:t>$ 1.5 cost to provide customer support to</a:t>
                      </a:r>
                      <a:br>
                        <a:rPr lang="en-GB" sz="2100" b="0" i="0" cap="none" spc="0">
                          <a:solidFill>
                            <a:schemeClr val="tx1"/>
                          </a:solidFill>
                          <a:effectLst/>
                          <a:latin typeface="Century Gothic" panose="020B0502020202020204" pitchFamily="34" charset="0"/>
                        </a:rPr>
                      </a:br>
                      <a:r>
                        <a:rPr lang="en-GB" sz="2100" b="0" i="0" cap="none" spc="0">
                          <a:solidFill>
                            <a:schemeClr val="tx1"/>
                          </a:solidFill>
                          <a:effectLst/>
                          <a:latin typeface="Century Gothic" panose="020B0502020202020204" pitchFamily="34" charset="0"/>
                        </a:rPr>
                        <a:t>these transactions that is $ 2,580.38 in total</a:t>
                      </a:r>
                      <a:br>
                        <a:rPr lang="en-GB" sz="2100" b="0" i="0" cap="none" spc="0">
                          <a:solidFill>
                            <a:schemeClr val="tx1"/>
                          </a:solidFill>
                          <a:effectLst/>
                          <a:latin typeface="Century Gothic" panose="020B0502020202020204" pitchFamily="34" charset="0"/>
                        </a:rPr>
                      </a:br>
                      <a:endParaRPr lang="en-GB" sz="2100" b="0" i="0" cap="none" spc="0">
                        <a:solidFill>
                          <a:schemeClr val="tx1"/>
                        </a:solidFill>
                        <a:effectLst/>
                        <a:latin typeface="Wingdings 2" panose="05020102010507070707" pitchFamily="18" charset="2"/>
                      </a:endParaRPr>
                    </a:p>
                    <a:p>
                      <a:pPr marL="342900" indent="-342900">
                        <a:buFont typeface="Arial" panose="020B0604020202020204" pitchFamily="34" charset="0"/>
                        <a:buChar char="•"/>
                      </a:pPr>
                      <a:r>
                        <a:rPr lang="en-GB" sz="2100" b="0" i="0" cap="none" spc="0">
                          <a:solidFill>
                            <a:schemeClr val="tx1"/>
                          </a:solidFill>
                          <a:effectLst/>
                          <a:latin typeface="Century Gothic" panose="020B0502020202020204" pitchFamily="34" charset="0"/>
                        </a:rPr>
                        <a:t>68 fraudulent transactions not detected by</a:t>
                      </a:r>
                      <a:br>
                        <a:rPr lang="en-GB" sz="2100" b="0" i="0" cap="none" spc="0">
                          <a:solidFill>
                            <a:schemeClr val="tx1"/>
                          </a:solidFill>
                          <a:effectLst/>
                          <a:latin typeface="Century Gothic" panose="020B0502020202020204" pitchFamily="34" charset="0"/>
                        </a:rPr>
                      </a:br>
                      <a:r>
                        <a:rPr lang="en-GB" sz="2100" b="0" i="0" cap="none" spc="0">
                          <a:solidFill>
                            <a:schemeClr val="tx1"/>
                          </a:solidFill>
                          <a:effectLst/>
                          <a:latin typeface="Century Gothic" panose="020B0502020202020204" pitchFamily="34" charset="0"/>
                        </a:rPr>
                        <a:t>model which amounts to $ 35,908.09 loss</a:t>
                      </a:r>
                      <a:br>
                        <a:rPr lang="en-GB" sz="2100" b="0" i="0" cap="none" spc="0">
                          <a:solidFill>
                            <a:schemeClr val="tx1"/>
                          </a:solidFill>
                          <a:effectLst/>
                          <a:latin typeface="Century Gothic" panose="020B0502020202020204" pitchFamily="34" charset="0"/>
                        </a:rPr>
                      </a:br>
                      <a:endParaRPr lang="en-GB" sz="2100" b="0" i="0" cap="none" spc="0">
                        <a:solidFill>
                          <a:schemeClr val="tx1"/>
                        </a:solidFill>
                        <a:effectLst/>
                        <a:latin typeface="Wingdings 2" panose="05020102010507070707" pitchFamily="18" charset="2"/>
                      </a:endParaRPr>
                    </a:p>
                    <a:p>
                      <a:pPr marL="342900" indent="-342900">
                        <a:buFont typeface="Arial" panose="020B0604020202020204" pitchFamily="34" charset="0"/>
                        <a:buChar char="•"/>
                      </a:pPr>
                      <a:r>
                        <a:rPr lang="en-GB" sz="2100" b="0" i="0" cap="none" spc="0">
                          <a:solidFill>
                            <a:schemeClr val="tx1"/>
                          </a:solidFill>
                          <a:effectLst/>
                          <a:latin typeface="Century Gothic" panose="020B0502020202020204" pitchFamily="34" charset="0"/>
                        </a:rPr>
                        <a:t>Total cost incurred after new model</a:t>
                      </a:r>
                      <a:br>
                        <a:rPr lang="en-GB" sz="2100" b="0" i="0" cap="none" spc="0">
                          <a:solidFill>
                            <a:schemeClr val="tx1"/>
                          </a:solidFill>
                          <a:effectLst/>
                          <a:latin typeface="Century Gothic" panose="020B0502020202020204" pitchFamily="34" charset="0"/>
                        </a:rPr>
                      </a:br>
                      <a:r>
                        <a:rPr lang="en-GB" sz="2100" b="0" i="0" cap="none" spc="0">
                          <a:solidFill>
                            <a:schemeClr val="tx1"/>
                          </a:solidFill>
                          <a:effectLst/>
                          <a:latin typeface="Century Gothic" panose="020B0502020202020204" pitchFamily="34" charset="0"/>
                        </a:rPr>
                        <a:t>deployment is $ 38,488.46</a:t>
                      </a:r>
                      <a:br>
                        <a:rPr lang="en-GB" sz="2100" b="0" i="0" cap="none" spc="0">
                          <a:solidFill>
                            <a:schemeClr val="tx1"/>
                          </a:solidFill>
                          <a:effectLst/>
                          <a:latin typeface="Century Gothic" panose="020B0502020202020204" pitchFamily="34" charset="0"/>
                        </a:rPr>
                      </a:br>
                      <a:endParaRPr lang="en-GB" sz="2100" b="0" i="0" cap="none" spc="0">
                        <a:solidFill>
                          <a:schemeClr val="tx1"/>
                        </a:solidFill>
                        <a:effectLst/>
                        <a:latin typeface="Wingdings 2" panose="05020102010507070707" pitchFamily="18" charset="2"/>
                      </a:endParaRPr>
                    </a:p>
                    <a:p>
                      <a:pPr marL="342900" indent="-342900">
                        <a:buFont typeface="Arial" panose="020B0604020202020204" pitchFamily="34" charset="0"/>
                        <a:buChar char="•"/>
                      </a:pPr>
                      <a:r>
                        <a:rPr lang="en-GB" sz="2100" b="0" i="0" cap="none" spc="0">
                          <a:solidFill>
                            <a:schemeClr val="tx1"/>
                          </a:solidFill>
                          <a:effectLst/>
                          <a:latin typeface="Century Gothic" panose="020B0502020202020204" pitchFamily="34" charset="0"/>
                        </a:rPr>
                        <a:t>Final savings after new model deployment is $174,903.76 that is reduction in losses by ~82%</a:t>
                      </a:r>
                      <a:endParaRPr lang="en-GB" sz="2100" cap="none" spc="0">
                        <a:solidFill>
                          <a:schemeClr val="tx1"/>
                        </a:solidFill>
                        <a:effectLst/>
                      </a:endParaRPr>
                    </a:p>
                  </a:txBody>
                  <a:tcPr marL="110056" marR="158353" marT="31445" marB="23583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3012528256"/>
                  </a:ext>
                </a:extLst>
              </a:tr>
            </a:tbl>
          </a:graphicData>
        </a:graphic>
      </p:graphicFrame>
    </p:spTree>
    <p:extLst>
      <p:ext uri="{BB962C8B-B14F-4D97-AF65-F5344CB8AC3E}">
        <p14:creationId xmlns:p14="http://schemas.microsoft.com/office/powerpoint/2010/main" val="116557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6AF9A09-4CC1-9813-764D-1D1CCC578CE4}"/>
              </a:ext>
            </a:extLst>
          </p:cNvPr>
          <p:cNvGraphicFramePr>
            <a:graphicFrameLocks noGrp="1"/>
          </p:cNvGraphicFramePr>
          <p:nvPr>
            <p:ph idx="1"/>
          </p:nvPr>
        </p:nvGraphicFramePr>
        <p:xfrm>
          <a:off x="1096963" y="2326092"/>
          <a:ext cx="10058399" cy="3325003"/>
        </p:xfrm>
        <a:graphic>
          <a:graphicData uri="http://schemas.openxmlformats.org/drawingml/2006/table">
            <a:tbl>
              <a:tblPr/>
              <a:tblGrid>
                <a:gridCol w="379085">
                  <a:extLst>
                    <a:ext uri="{9D8B030D-6E8A-4147-A177-3AD203B41FA5}">
                      <a16:colId xmlns:a16="http://schemas.microsoft.com/office/drawing/2014/main" val="2136318069"/>
                    </a:ext>
                  </a:extLst>
                </a:gridCol>
                <a:gridCol w="6987808">
                  <a:extLst>
                    <a:ext uri="{9D8B030D-6E8A-4147-A177-3AD203B41FA5}">
                      <a16:colId xmlns:a16="http://schemas.microsoft.com/office/drawing/2014/main" val="2565136901"/>
                    </a:ext>
                  </a:extLst>
                </a:gridCol>
                <a:gridCol w="2691506">
                  <a:extLst>
                    <a:ext uri="{9D8B030D-6E8A-4147-A177-3AD203B41FA5}">
                      <a16:colId xmlns:a16="http://schemas.microsoft.com/office/drawing/2014/main" val="1794919133"/>
                    </a:ext>
                  </a:extLst>
                </a:gridCol>
              </a:tblGrid>
              <a:tr h="189543">
                <a:tc>
                  <a:txBody>
                    <a:bodyPr/>
                    <a:lstStyle/>
                    <a:p>
                      <a:pPr algn="l" fontAlgn="b"/>
                      <a:r>
                        <a:rPr lang="en-GB" sz="1100" b="0" i="0" u="none" strike="noStrike">
                          <a:solidFill>
                            <a:srgbClr val="000000"/>
                          </a:solidFill>
                          <a:effectLst/>
                          <a:latin typeface="Calibri" panose="020F0502020204030204" pitchFamily="34" charset="0"/>
                        </a:rPr>
                        <a:t> </a:t>
                      </a:r>
                    </a:p>
                  </a:txBody>
                  <a:tcPr marL="7582" marR="7582" marT="758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7582" marR="7582" marT="758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7582" marR="7582" marT="7582"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233372"/>
                  </a:ext>
                </a:extLst>
              </a:tr>
              <a:tr h="181961">
                <a:tc gridSpan="3">
                  <a:txBody>
                    <a:bodyPr/>
                    <a:lstStyle/>
                    <a:p>
                      <a:pPr algn="ctr" fontAlgn="ctr"/>
                      <a:r>
                        <a:rPr lang="en-GB" sz="1100" b="1" i="0" u="none" strike="noStrike">
                          <a:solidFill>
                            <a:srgbClr val="FFFFFF"/>
                          </a:solidFill>
                          <a:effectLst/>
                          <a:latin typeface="Calibri" panose="020F0502020204030204" pitchFamily="34" charset="0"/>
                        </a:rPr>
                        <a:t>Cost Benefit Analysis</a:t>
                      </a:r>
                    </a:p>
                  </a:txBody>
                  <a:tcPr marL="7582" marR="7582" marT="75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585294764"/>
                  </a:ext>
                </a:extLst>
              </a:tr>
              <a:tr h="189543">
                <a:tc>
                  <a:txBody>
                    <a:bodyPr/>
                    <a:lstStyle/>
                    <a:p>
                      <a:pPr algn="ctr" fontAlgn="ctr"/>
                      <a:r>
                        <a:rPr lang="en-GB" sz="1100" b="1" i="0" u="none" strike="noStrike">
                          <a:solidFill>
                            <a:srgbClr val="FFFFFF"/>
                          </a:solidFill>
                          <a:effectLst/>
                          <a:latin typeface="Calibri" panose="020F0502020204030204" pitchFamily="34" charset="0"/>
                        </a:rPr>
                        <a:t>S. No</a:t>
                      </a:r>
                    </a:p>
                  </a:txBody>
                  <a:tcPr marL="7582" marR="7582" marT="75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GB" sz="1100" b="1" i="0" u="none" strike="noStrike">
                          <a:solidFill>
                            <a:srgbClr val="FFFFFF"/>
                          </a:solidFill>
                          <a:effectLst/>
                          <a:latin typeface="Calibri" panose="020F0502020204030204" pitchFamily="34" charset="0"/>
                        </a:rPr>
                        <a:t>Questions</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GB" sz="1100" b="1" i="0" u="none" strike="noStrike">
                          <a:solidFill>
                            <a:srgbClr val="FFFFFF"/>
                          </a:solidFill>
                          <a:effectLst/>
                          <a:latin typeface="Calibri" panose="020F0502020204030204" pitchFamily="34" charset="0"/>
                        </a:rPr>
                        <a:t>Answer</a:t>
                      </a:r>
                    </a:p>
                  </a:txBody>
                  <a:tcPr marL="7582" marR="7582" marT="75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98815015"/>
                  </a:ext>
                </a:extLst>
              </a:tr>
              <a:tr h="341177">
                <a:tc>
                  <a:txBody>
                    <a:bodyPr/>
                    <a:lstStyle/>
                    <a:p>
                      <a:pPr algn="ctr" fontAlgn="ctr"/>
                      <a:r>
                        <a:rPr lang="en-GB" sz="1100" b="1" i="0" u="none" strike="noStrike">
                          <a:solidFill>
                            <a:srgbClr val="000000"/>
                          </a:solidFill>
                          <a:effectLst/>
                          <a:latin typeface="Calibri" panose="020F0502020204030204" pitchFamily="34" charset="0"/>
                        </a:rPr>
                        <a:t>1</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Cost incurred per month before the model was deployed (b*c)</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GB" sz="1100" b="0" i="0" u="none" strike="noStrike">
                          <a:solidFill>
                            <a:srgbClr val="000000"/>
                          </a:solidFill>
                          <a:effectLst/>
                          <a:latin typeface="Calibri" panose="020F0502020204030204" pitchFamily="34" charset="0"/>
                        </a:rPr>
                        <a:t>                                                                 213,392.22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47321788"/>
                  </a:ext>
                </a:extLst>
              </a:tr>
              <a:tr h="341177">
                <a:tc>
                  <a:txBody>
                    <a:bodyPr/>
                    <a:lstStyle/>
                    <a:p>
                      <a:pPr algn="ctr" fontAlgn="ctr"/>
                      <a:r>
                        <a:rPr lang="en-GB" sz="1100" b="1" i="0" u="none" strike="noStrike">
                          <a:solidFill>
                            <a:srgbClr val="000000"/>
                          </a:solidFill>
                          <a:effectLst/>
                          <a:latin typeface="Calibri" panose="020F0502020204030204" pitchFamily="34" charset="0"/>
                        </a:rPr>
                        <a:t>2</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Average number of transactions per month detected as fraudulent by the model (TF)</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1,720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81423847"/>
                  </a:ext>
                </a:extLst>
              </a:tr>
              <a:tr h="181961">
                <a:tc>
                  <a:txBody>
                    <a:bodyPr/>
                    <a:lstStyle/>
                    <a:p>
                      <a:pPr algn="ctr" fontAlgn="ctr"/>
                      <a:r>
                        <a:rPr lang="en-GB" sz="1100" b="1" i="0" u="none" strike="noStrike">
                          <a:solidFill>
                            <a:srgbClr val="000000"/>
                          </a:solidFill>
                          <a:effectLst/>
                          <a:latin typeface="Calibri" panose="020F0502020204030204" pitchFamily="34" charset="0"/>
                        </a:rPr>
                        <a:t>3</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Cost of providing customer executive support per fraudulent transaction detected by the model</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100" b="0" i="0" u="none" strike="noStrike" dirty="0">
                          <a:solidFill>
                            <a:srgbClr val="000000"/>
                          </a:solidFill>
                          <a:effectLst/>
                          <a:latin typeface="Calibri" panose="020F0502020204030204" pitchFamily="34" charset="0"/>
                        </a:rPr>
                        <a:t>1.5</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13592796"/>
                  </a:ext>
                </a:extLst>
              </a:tr>
              <a:tr h="341177">
                <a:tc>
                  <a:txBody>
                    <a:bodyPr/>
                    <a:lstStyle/>
                    <a:p>
                      <a:pPr algn="ctr" fontAlgn="ctr"/>
                      <a:r>
                        <a:rPr lang="en-GB" sz="1100" b="1" i="0" u="none" strike="noStrike">
                          <a:solidFill>
                            <a:srgbClr val="000000"/>
                          </a:solidFill>
                          <a:effectLst/>
                          <a:latin typeface="Calibri" panose="020F0502020204030204" pitchFamily="34" charset="0"/>
                        </a:rPr>
                        <a:t>4</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Total cost of providing customer support per month for fraudulent transactions detected by the model (TF*$1.5)</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2,580.38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46209366"/>
                  </a:ext>
                </a:extLst>
              </a:tr>
              <a:tr h="341177">
                <a:tc>
                  <a:txBody>
                    <a:bodyPr/>
                    <a:lstStyle/>
                    <a:p>
                      <a:pPr algn="ctr" fontAlgn="ctr"/>
                      <a:r>
                        <a:rPr lang="en-GB" sz="1100" b="1" i="0" u="none" strike="noStrike">
                          <a:solidFill>
                            <a:srgbClr val="000000"/>
                          </a:solidFill>
                          <a:effectLst/>
                          <a:latin typeface="Calibri" panose="020F0502020204030204" pitchFamily="34" charset="0"/>
                        </a:rPr>
                        <a:t>5</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Average number of transactions per month that are fraudulent but not detected by the model (FN)</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68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547310182"/>
                  </a:ext>
                </a:extLst>
              </a:tr>
              <a:tr h="341177">
                <a:tc>
                  <a:txBody>
                    <a:bodyPr/>
                    <a:lstStyle/>
                    <a:p>
                      <a:pPr algn="ctr" fontAlgn="ctr"/>
                      <a:r>
                        <a:rPr lang="en-GB" sz="1100" b="1" i="0" u="none" strike="noStrike">
                          <a:solidFill>
                            <a:srgbClr val="000000"/>
                          </a:solidFill>
                          <a:effectLst/>
                          <a:latin typeface="Calibri" panose="020F0502020204030204" pitchFamily="34" charset="0"/>
                        </a:rPr>
                        <a:t>6</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Cost incurred due to fraudulent transactions left undetected by the model (FN*c)</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35,908.09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44777338"/>
                  </a:ext>
                </a:extLst>
              </a:tr>
              <a:tr h="341177">
                <a:tc>
                  <a:txBody>
                    <a:bodyPr/>
                    <a:lstStyle/>
                    <a:p>
                      <a:pPr algn="ctr" fontAlgn="ctr"/>
                      <a:r>
                        <a:rPr lang="en-GB" sz="1100" b="1" i="0" u="none" strike="noStrike">
                          <a:solidFill>
                            <a:srgbClr val="000000"/>
                          </a:solidFill>
                          <a:effectLst/>
                          <a:latin typeface="Calibri" panose="020F0502020204030204" pitchFamily="34" charset="0"/>
                        </a:rPr>
                        <a:t>7</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Cost incurred per month after the model is built and deployed (4+6)</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GB" sz="1100" b="0" i="0" u="none" strike="noStrike">
                          <a:solidFill>
                            <a:srgbClr val="000000"/>
                          </a:solidFill>
                          <a:effectLst/>
                          <a:latin typeface="Calibri" panose="020F0502020204030204" pitchFamily="34" charset="0"/>
                        </a:rPr>
                        <a:t>                                                                    38,488.46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12340997"/>
                  </a:ext>
                </a:extLst>
              </a:tr>
              <a:tr h="341177">
                <a:tc>
                  <a:txBody>
                    <a:bodyPr/>
                    <a:lstStyle/>
                    <a:p>
                      <a:pPr algn="ctr" fontAlgn="ctr"/>
                      <a:r>
                        <a:rPr lang="en-GB" sz="1100" b="1" i="0" u="none" strike="noStrike">
                          <a:solidFill>
                            <a:srgbClr val="000000"/>
                          </a:solidFill>
                          <a:effectLst/>
                          <a:latin typeface="Calibri" panose="020F0502020204030204" pitchFamily="34" charset="0"/>
                        </a:rPr>
                        <a:t>8</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Final savings = Cost incurred before - Cost incurred after(1-7)</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174,903.76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69214401"/>
                  </a:ext>
                </a:extLst>
              </a:tr>
              <a:tr h="181961">
                <a:tc>
                  <a:txBody>
                    <a:bodyPr/>
                    <a:lstStyle/>
                    <a:p>
                      <a:pPr algn="l" fontAlgn="b"/>
                      <a:r>
                        <a:rPr lang="en-GB" sz="1100" b="0" i="0" u="none" strike="noStrike">
                          <a:solidFill>
                            <a:srgbClr val="000000"/>
                          </a:solidFill>
                          <a:effectLst/>
                          <a:latin typeface="Calibri" panose="020F0502020204030204" pitchFamily="34" charset="0"/>
                        </a:rPr>
                        <a:t> </a:t>
                      </a:r>
                    </a:p>
                  </a:txBody>
                  <a:tcPr marL="7582" marR="7582" marT="758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7582" marR="7582" marT="758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7582" marR="7582" marT="758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55180190"/>
                  </a:ext>
                </a:extLst>
              </a:tr>
            </a:tbl>
          </a:graphicData>
        </a:graphic>
      </p:graphicFrame>
      <p:graphicFrame>
        <p:nvGraphicFramePr>
          <p:cNvPr id="5" name="Table 4">
            <a:extLst>
              <a:ext uri="{FF2B5EF4-FFF2-40B4-BE49-F238E27FC236}">
                <a16:creationId xmlns:a16="http://schemas.microsoft.com/office/drawing/2014/main" id="{E6723C01-700B-01BB-44CE-19EBB80E6E38}"/>
              </a:ext>
            </a:extLst>
          </p:cNvPr>
          <p:cNvGraphicFramePr>
            <a:graphicFrameLocks noGrp="1"/>
          </p:cNvGraphicFramePr>
          <p:nvPr>
            <p:extLst>
              <p:ext uri="{D42A27DB-BD31-4B8C-83A1-F6EECF244321}">
                <p14:modId xmlns:p14="http://schemas.microsoft.com/office/powerpoint/2010/main" val="662578976"/>
              </p:ext>
            </p:extLst>
          </p:nvPr>
        </p:nvGraphicFramePr>
        <p:xfrm>
          <a:off x="1681163" y="274407"/>
          <a:ext cx="8547100" cy="1584960"/>
        </p:xfrm>
        <a:graphic>
          <a:graphicData uri="http://schemas.openxmlformats.org/drawingml/2006/table">
            <a:tbl>
              <a:tblPr/>
              <a:tblGrid>
                <a:gridCol w="254000">
                  <a:extLst>
                    <a:ext uri="{9D8B030D-6E8A-4147-A177-3AD203B41FA5}">
                      <a16:colId xmlns:a16="http://schemas.microsoft.com/office/drawing/2014/main" val="2812751329"/>
                    </a:ext>
                  </a:extLst>
                </a:gridCol>
                <a:gridCol w="609600">
                  <a:extLst>
                    <a:ext uri="{9D8B030D-6E8A-4147-A177-3AD203B41FA5}">
                      <a16:colId xmlns:a16="http://schemas.microsoft.com/office/drawing/2014/main" val="2352826270"/>
                    </a:ext>
                  </a:extLst>
                </a:gridCol>
                <a:gridCol w="4368800">
                  <a:extLst>
                    <a:ext uri="{9D8B030D-6E8A-4147-A177-3AD203B41FA5}">
                      <a16:colId xmlns:a16="http://schemas.microsoft.com/office/drawing/2014/main" val="343218706"/>
                    </a:ext>
                  </a:extLst>
                </a:gridCol>
                <a:gridCol w="2705100">
                  <a:extLst>
                    <a:ext uri="{9D8B030D-6E8A-4147-A177-3AD203B41FA5}">
                      <a16:colId xmlns:a16="http://schemas.microsoft.com/office/drawing/2014/main" val="3686399892"/>
                    </a:ext>
                  </a:extLst>
                </a:gridCol>
                <a:gridCol w="609600">
                  <a:extLst>
                    <a:ext uri="{9D8B030D-6E8A-4147-A177-3AD203B41FA5}">
                      <a16:colId xmlns:a16="http://schemas.microsoft.com/office/drawing/2014/main" val="3006016615"/>
                    </a:ext>
                  </a:extLst>
                </a:gridCol>
              </a:tblGrid>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GB" sz="1100" b="1" i="0" u="none" strike="noStrike">
                          <a:solidFill>
                            <a:srgbClr val="FFFFFF"/>
                          </a:solidFill>
                          <a:effectLst/>
                          <a:latin typeface="Calibri" panose="020F0502020204030204" pitchFamily="34" charset="0"/>
                        </a:rPr>
                        <a:t>Cost Benefit Analysis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hMerge="1">
                  <a:txBody>
                    <a:bodyPr/>
                    <a:lstStyle/>
                    <a:p>
                      <a:endParaRPr lang="en-GB"/>
                    </a:p>
                  </a:txBody>
                  <a:tcPr/>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21136338"/>
                  </a:ext>
                </a:extLst>
              </a:tr>
              <a:tr h="19050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1" i="0" u="none" strike="noStrike">
                          <a:solidFill>
                            <a:srgbClr val="FFFFFF"/>
                          </a:solidFill>
                          <a:effectLst/>
                          <a:latin typeface="Calibri" panose="020F0502020204030204" pitchFamily="34" charset="0"/>
                        </a:rPr>
                        <a:t>S. No</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GB" sz="1100" b="1" i="0" u="none" strike="noStrike">
                          <a:solidFill>
                            <a:srgbClr val="FFFFFF"/>
                          </a:solidFill>
                          <a:effectLst/>
                          <a:latin typeface="Calibri" panose="020F0502020204030204" pitchFamily="34" charset="0"/>
                        </a:rPr>
                        <a:t>Questions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GB" sz="1100" b="1" i="0" u="none" strike="noStrike">
                          <a:solidFill>
                            <a:srgbClr val="FFFFFF"/>
                          </a:solidFill>
                          <a:effectLst/>
                          <a:latin typeface="Calibri" panose="020F0502020204030204" pitchFamily="34" charset="0"/>
                        </a:rPr>
                        <a:t>Answer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65143434"/>
                  </a:ext>
                </a:extLst>
              </a:tr>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1"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Average number of transactions per 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77,183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09919997"/>
                  </a:ext>
                </a:extLst>
              </a:tr>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1"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Average number of fraudulent transaction per 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402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34930308"/>
                  </a:ext>
                </a:extLst>
              </a:tr>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1"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Average amount per fraud transaction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530.66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26884392"/>
                  </a:ext>
                </a:extLst>
              </a:tr>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1"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30799175"/>
                  </a:ext>
                </a:extLst>
              </a:tr>
            </a:tbl>
          </a:graphicData>
        </a:graphic>
      </p:graphicFrame>
    </p:spTree>
    <p:extLst>
      <p:ext uri="{BB962C8B-B14F-4D97-AF65-F5344CB8AC3E}">
        <p14:creationId xmlns:p14="http://schemas.microsoft.com/office/powerpoint/2010/main" val="80406286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58755c6-d2ba-45a5-b174-9b8e2cd9002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75C92188CC6A4EA3BE18EBEF770791" ma:contentTypeVersion="10" ma:contentTypeDescription="Create a new document." ma:contentTypeScope="" ma:versionID="51c86ccfcc8908193dba355631522374">
  <xsd:schema xmlns:xsd="http://www.w3.org/2001/XMLSchema" xmlns:xs="http://www.w3.org/2001/XMLSchema" xmlns:p="http://schemas.microsoft.com/office/2006/metadata/properties" xmlns:ns3="c58755c6-d2ba-45a5-b174-9b8e2cd90025" targetNamespace="http://schemas.microsoft.com/office/2006/metadata/properties" ma:root="true" ma:fieldsID="e25c49b5e1696322bcbfc9ababc3643c" ns3:_="">
    <xsd:import namespace="c58755c6-d2ba-45a5-b174-9b8e2cd9002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755c6-d2ba-45a5-b174-9b8e2cd90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c58755c6-d2ba-45a5-b174-9b8e2cd90025"/>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8BAA6E78-FB79-4DCE-A2D1-382BBCFFC6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755c6-d2ba-45a5-b174-9b8e2cd90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{2E8F6BEC-CDEB-4D86-8D85-FFC57150D7C9}tf22712842_win32</Template>
  <TotalTime>107</TotalTime>
  <Words>818</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Century Gothic</vt:lpstr>
      <vt:lpstr>Courier New</vt:lpstr>
      <vt:lpstr>Franklin Gothic Book</vt:lpstr>
      <vt:lpstr>Wingdings 2</vt:lpstr>
      <vt:lpstr>1_RetrospectVTI</vt:lpstr>
      <vt:lpstr>Credit Card Fraud </vt:lpstr>
      <vt:lpstr>Agenda</vt:lpstr>
      <vt:lpstr>Definition </vt:lpstr>
      <vt:lpstr>Objective </vt:lpstr>
      <vt:lpstr>Background</vt:lpstr>
      <vt:lpstr>Key Insights</vt:lpstr>
      <vt:lpstr>Current Incurred Losses</vt:lpstr>
      <vt:lpstr>After New Model Development</vt:lpstr>
      <vt:lpstr>PowerPoint Presentation</vt:lpstr>
      <vt:lpstr>Appendix: Data Attributes</vt:lpstr>
      <vt:lpstr>Appendix: Data Methodology </vt:lpstr>
      <vt:lpstr>Attached 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dc:title>
  <dc:creator>Soni, Govind (RTH) OUH</dc:creator>
  <cp:lastModifiedBy>Soni, Govind (RTH) OUH</cp:lastModifiedBy>
  <cp:revision>3</cp:revision>
  <dcterms:created xsi:type="dcterms:W3CDTF">2022-11-06T23:07:25Z</dcterms:created>
  <dcterms:modified xsi:type="dcterms:W3CDTF">2022-11-07T00:55:01Z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0x0101009975C92188CC6A4EA3BE18EBEF770791</vt:lpwstr>
  </property>
</Properties>
</file>