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77" r:id="rId6"/>
    <p:sldId id="264" r:id="rId7"/>
    <p:sldId id="261" r:id="rId8"/>
    <p:sldId id="262" r:id="rId9"/>
    <p:sldId id="289" r:id="rId10"/>
    <p:sldId id="266" r:id="rId11"/>
    <p:sldId id="258" r:id="rId12"/>
    <p:sldId id="278" r:id="rId13"/>
    <p:sldId id="290"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4/19/2023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Intelligent tutoring systems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A Better Approach</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7FD7F-C172-F3C0-245B-67E6C083CE1D}"/>
              </a:ext>
            </a:extLst>
          </p:cNvPr>
          <p:cNvSpPr>
            <a:spLocks noGrp="1"/>
          </p:cNvSpPr>
          <p:nvPr>
            <p:ph type="title"/>
          </p:nvPr>
        </p:nvSpPr>
        <p:spPr>
          <a:xfrm>
            <a:off x="6000068" y="191784"/>
            <a:ext cx="5431971" cy="846301"/>
          </a:xfrm>
        </p:spPr>
        <p:txBody>
          <a:bodyPr>
            <a:normAutofit fontScale="90000"/>
          </a:bodyPr>
          <a:lstStyle/>
          <a:p>
            <a:r>
              <a:rPr lang="en-US" sz="1800" b="0" i="0" u="none" strike="noStrike" dirty="0">
                <a:solidFill>
                  <a:srgbClr val="000000"/>
                </a:solidFill>
                <a:effectLst/>
                <a:latin typeface="Arial" panose="020B0604020202020204" pitchFamily="34" charset="0"/>
              </a:rPr>
              <a:t>The heatmap displays the average change in probability across all nodes with respect to the initial probability and weight settings. The x-axis corresponds to the initial probability, and the y-axis corresponds to the weight.</a:t>
            </a:r>
            <a:endParaRPr lang="en-IN" dirty="0"/>
          </a:p>
        </p:txBody>
      </p:sp>
      <p:sp>
        <p:nvSpPr>
          <p:cNvPr id="3" name="Text Placeholder 2">
            <a:extLst>
              <a:ext uri="{FF2B5EF4-FFF2-40B4-BE49-F238E27FC236}">
                <a16:creationId xmlns:a16="http://schemas.microsoft.com/office/drawing/2014/main" id="{B837AB7D-E664-EB1C-BE08-8A2448FDEDC8}"/>
              </a:ext>
            </a:extLst>
          </p:cNvPr>
          <p:cNvSpPr>
            <a:spLocks noGrp="1"/>
          </p:cNvSpPr>
          <p:nvPr>
            <p:ph type="body" sz="quarter" idx="13"/>
          </p:nvPr>
        </p:nvSpPr>
        <p:spPr>
          <a:xfrm flipV="1">
            <a:off x="5922254" y="2104390"/>
            <a:ext cx="5433204" cy="365125"/>
          </a:xfrm>
        </p:spPr>
        <p:txBody>
          <a:bodyPr>
            <a:normAutofit lnSpcReduction="10000"/>
          </a:bodyPr>
          <a:lstStyle/>
          <a:p>
            <a:r>
              <a:rPr lang="en-IN" dirty="0"/>
              <a:t> </a:t>
            </a:r>
          </a:p>
        </p:txBody>
      </p:sp>
      <p:sp>
        <p:nvSpPr>
          <p:cNvPr id="4" name="Text Placeholder 3">
            <a:extLst>
              <a:ext uri="{FF2B5EF4-FFF2-40B4-BE49-F238E27FC236}">
                <a16:creationId xmlns:a16="http://schemas.microsoft.com/office/drawing/2014/main" id="{F1B23310-4903-8EA3-95AD-A3B4F0656714}"/>
              </a:ext>
            </a:extLst>
          </p:cNvPr>
          <p:cNvSpPr>
            <a:spLocks noGrp="1"/>
          </p:cNvSpPr>
          <p:nvPr>
            <p:ph type="body" sz="quarter" idx="15"/>
          </p:nvPr>
        </p:nvSpPr>
        <p:spPr>
          <a:xfrm>
            <a:off x="5919680" y="3429000"/>
            <a:ext cx="5431971" cy="557950"/>
          </a:xfrm>
        </p:spPr>
        <p:txBody>
          <a:bodyPr/>
          <a:lstStyle/>
          <a:p>
            <a:r>
              <a:rPr lang="en-IN" sz="1800" b="0" i="0" u="none" strike="noStrike" dirty="0">
                <a:solidFill>
                  <a:srgbClr val="000000"/>
                </a:solidFill>
                <a:effectLst/>
                <a:latin typeface="Arial" panose="020B0604020202020204" pitchFamily="34" charset="0"/>
              </a:rPr>
              <a:t>High initial probability</a:t>
            </a:r>
          </a:p>
          <a:p>
            <a:endParaRPr lang="en-IN" dirty="0"/>
          </a:p>
        </p:txBody>
      </p:sp>
      <p:sp>
        <p:nvSpPr>
          <p:cNvPr id="6" name="Text Placeholder 5">
            <a:extLst>
              <a:ext uri="{FF2B5EF4-FFF2-40B4-BE49-F238E27FC236}">
                <a16:creationId xmlns:a16="http://schemas.microsoft.com/office/drawing/2014/main" id="{3BB2EF17-DD42-F21E-87E9-7A4EBE487F59}"/>
              </a:ext>
            </a:extLst>
          </p:cNvPr>
          <p:cNvSpPr>
            <a:spLocks noGrp="1"/>
          </p:cNvSpPr>
          <p:nvPr>
            <p:ph type="body" sz="quarter" idx="24"/>
          </p:nvPr>
        </p:nvSpPr>
        <p:spPr>
          <a:xfrm>
            <a:off x="5921828" y="3898736"/>
            <a:ext cx="5431971" cy="557950"/>
          </a:xfrm>
        </p:spPr>
        <p:txBody>
          <a:bodyPr/>
          <a:lstStyle/>
          <a:p>
            <a:r>
              <a:rPr lang="en-IN" sz="1800" b="0" i="0" u="none" strike="noStrike" dirty="0">
                <a:solidFill>
                  <a:srgbClr val="000000"/>
                </a:solidFill>
                <a:effectLst/>
                <a:latin typeface="Arial" panose="020B0604020202020204" pitchFamily="34" charset="0"/>
              </a:rPr>
              <a:t>Low initial probability</a:t>
            </a:r>
            <a:endParaRPr lang="en-IN" dirty="0"/>
          </a:p>
        </p:txBody>
      </p:sp>
      <p:sp>
        <p:nvSpPr>
          <p:cNvPr id="8" name="Text Placeholder 7">
            <a:extLst>
              <a:ext uri="{FF2B5EF4-FFF2-40B4-BE49-F238E27FC236}">
                <a16:creationId xmlns:a16="http://schemas.microsoft.com/office/drawing/2014/main" id="{4F4F5620-5F90-EAEF-C874-4615CAFA2497}"/>
              </a:ext>
            </a:extLst>
          </p:cNvPr>
          <p:cNvSpPr>
            <a:spLocks noGrp="1"/>
          </p:cNvSpPr>
          <p:nvPr>
            <p:ph type="body" sz="quarter" idx="26"/>
          </p:nvPr>
        </p:nvSpPr>
        <p:spPr>
          <a:xfrm>
            <a:off x="5921828" y="4474845"/>
            <a:ext cx="5431971" cy="1020528"/>
          </a:xfrm>
        </p:spPr>
        <p:txBody>
          <a:bodyPr/>
          <a:lstStyle/>
          <a:p>
            <a:r>
              <a:rPr lang="en-IN" sz="1800" b="0" i="0" u="none" strike="noStrike" dirty="0">
                <a:solidFill>
                  <a:srgbClr val="000000"/>
                </a:solidFill>
                <a:effectLst/>
                <a:latin typeface="Arial" panose="020B0604020202020204" pitchFamily="34" charset="0"/>
              </a:rPr>
              <a:t>Low weight</a:t>
            </a:r>
          </a:p>
          <a:p>
            <a:r>
              <a:rPr lang="en-IN" sz="1800" b="0" i="0" u="none" strike="noStrike" dirty="0">
                <a:solidFill>
                  <a:srgbClr val="000000"/>
                </a:solidFill>
                <a:effectLst/>
                <a:latin typeface="Arial" panose="020B0604020202020204" pitchFamily="34" charset="0"/>
              </a:rPr>
              <a:t>High weight:</a:t>
            </a:r>
            <a:endParaRPr lang="en-IN" dirty="0"/>
          </a:p>
        </p:txBody>
      </p:sp>
      <p:sp>
        <p:nvSpPr>
          <p:cNvPr id="9" name="Date Placeholder 8">
            <a:extLst>
              <a:ext uri="{FF2B5EF4-FFF2-40B4-BE49-F238E27FC236}">
                <a16:creationId xmlns:a16="http://schemas.microsoft.com/office/drawing/2014/main" id="{29C0B116-E723-14F2-518F-1737B1ADA45C}"/>
              </a:ext>
            </a:extLst>
          </p:cNvPr>
          <p:cNvSpPr>
            <a:spLocks noGrp="1"/>
          </p:cNvSpPr>
          <p:nvPr>
            <p:ph type="dt" sz="half" idx="2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441DFAD4-711B-B205-B50E-A30E6117A7EA}"/>
              </a:ext>
            </a:extLst>
          </p:cNvPr>
          <p:cNvSpPr>
            <a:spLocks noGrp="1"/>
          </p:cNvSpPr>
          <p:nvPr>
            <p:ph type="ftr" sz="quarter" idx="2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153B7E72-2223-E200-9AC2-7192662F0186}"/>
              </a:ext>
            </a:extLst>
          </p:cNvPr>
          <p:cNvSpPr>
            <a:spLocks noGrp="1"/>
          </p:cNvSpPr>
          <p:nvPr>
            <p:ph type="sldNum" sz="quarter" idx="22"/>
          </p:nvPr>
        </p:nvSpPr>
        <p:spPr/>
        <p:txBody>
          <a:bodyPr/>
          <a:lstStyle/>
          <a:p>
            <a:fld id="{B5CEABB6-07DC-46E8-9B57-56EC44A396E5}" type="slidenum">
              <a:rPr lang="en-US" smtClean="0"/>
              <a:pPr/>
              <a:t>10</a:t>
            </a:fld>
            <a:endParaRPr lang="en-US" dirty="0"/>
          </a:p>
        </p:txBody>
      </p:sp>
      <p:pic>
        <p:nvPicPr>
          <p:cNvPr id="17" name="Picture 16">
            <a:extLst>
              <a:ext uri="{FF2B5EF4-FFF2-40B4-BE49-F238E27FC236}">
                <a16:creationId xmlns:a16="http://schemas.microsoft.com/office/drawing/2014/main" id="{5F3B2B30-E27F-6781-EC94-CE3A919F8E2E}"/>
              </a:ext>
            </a:extLst>
          </p:cNvPr>
          <p:cNvPicPr>
            <a:picLocks noChangeAspect="1"/>
          </p:cNvPicPr>
          <p:nvPr/>
        </p:nvPicPr>
        <p:blipFill>
          <a:blip r:embed="rId2"/>
          <a:stretch>
            <a:fillRect/>
          </a:stretch>
        </p:blipFill>
        <p:spPr>
          <a:xfrm>
            <a:off x="760169" y="1556099"/>
            <a:ext cx="4406727" cy="3322180"/>
          </a:xfrm>
          <a:prstGeom prst="rect">
            <a:avLst/>
          </a:prstGeom>
        </p:spPr>
      </p:pic>
    </p:spTree>
    <p:extLst>
      <p:ext uri="{BB962C8B-B14F-4D97-AF65-F5344CB8AC3E}">
        <p14:creationId xmlns:p14="http://schemas.microsoft.com/office/powerpoint/2010/main" val="292840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 </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sz="1600" dirty="0"/>
              <a:t>We are the members of group 6. </a:t>
            </a:r>
          </a:p>
          <a:p>
            <a:r>
              <a:rPr lang="en-US" sz="1600" dirty="0"/>
              <a:t>- Piyush Chanduka</a:t>
            </a:r>
            <a:br>
              <a:rPr lang="en-US" sz="1600" dirty="0"/>
            </a:br>
            <a:r>
              <a:rPr lang="en-US" sz="1600" dirty="0"/>
              <a:t>- Govind Tuli</a:t>
            </a:r>
            <a:br>
              <a:rPr lang="en-US" sz="1600" dirty="0"/>
            </a:br>
            <a:r>
              <a:rPr lang="en-US" sz="1600" dirty="0"/>
              <a:t>- </a:t>
            </a:r>
            <a:r>
              <a:rPr lang="en-US" sz="1600" dirty="0" err="1"/>
              <a:t>Vatsal</a:t>
            </a:r>
            <a:r>
              <a:rPr lang="en-US" sz="1600" dirty="0"/>
              <a:t> Agarwal</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199" y="327171"/>
            <a:ext cx="5111750" cy="779303"/>
          </a:xfrm>
        </p:spPr>
        <p:txBody>
          <a:bodyPr/>
          <a:lstStyle/>
          <a:p>
            <a:r>
              <a:rPr lang="en-US" dirty="0"/>
              <a:t>Paper review</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838199" y="1278300"/>
            <a:ext cx="7584348" cy="4921164"/>
          </a:xfrm>
        </p:spPr>
        <p:txBody>
          <a:bodyPr vert="horz" lIns="91440" tIns="45720" rIns="91440" bIns="45720" rtlCol="0" anchor="t">
            <a:noAutofit/>
          </a:bodyPr>
          <a:lstStyle/>
          <a:p>
            <a:pPr marL="285750" indent="-285750">
              <a:lnSpc>
                <a:spcPct val="130000"/>
              </a:lnSpc>
              <a:spcBef>
                <a:spcPts val="600"/>
              </a:spcBef>
              <a:buFont typeface="Arial" panose="020B0604020202020204" pitchFamily="34" charset="0"/>
              <a:buChar char="•"/>
            </a:pPr>
            <a:r>
              <a:rPr lang="en-ZA" sz="1500" dirty="0"/>
              <a:t>The paper we inferred is “</a:t>
            </a:r>
            <a:r>
              <a:rPr lang="en-US" sz="1500" dirty="0"/>
              <a:t>A Web-Based Intelligent Tutoring System for Computer Programming</a:t>
            </a:r>
            <a:r>
              <a:rPr lang="en-ZA" sz="1500" dirty="0"/>
              <a:t>”.</a:t>
            </a:r>
          </a:p>
          <a:p>
            <a:pPr marL="285750" indent="-285750">
              <a:lnSpc>
                <a:spcPct val="130000"/>
              </a:lnSpc>
              <a:spcBef>
                <a:spcPts val="600"/>
              </a:spcBef>
              <a:buFont typeface="Arial" panose="020B0604020202020204" pitchFamily="34" charset="0"/>
              <a:buChar char="•"/>
            </a:pPr>
            <a:r>
              <a:rPr lang="en-ZA" sz="1500" dirty="0"/>
              <a:t>I</a:t>
            </a:r>
            <a:r>
              <a:rPr lang="en-US" sz="1500" dirty="0"/>
              <a:t>t uses a model called BITS (Bayesian Intelligent Tutoring System). It is a web-based intelligent tutoring system for computer programming that utilizes Bayesian networks for uncertainty management. </a:t>
            </a:r>
          </a:p>
          <a:p>
            <a:pPr marL="285750" indent="-285750">
              <a:lnSpc>
                <a:spcPct val="130000"/>
              </a:lnSpc>
              <a:spcBef>
                <a:spcPts val="600"/>
              </a:spcBef>
              <a:buFont typeface="Arial" panose="020B0604020202020204" pitchFamily="34" charset="0"/>
              <a:buChar char="•"/>
            </a:pPr>
            <a:r>
              <a:rPr lang="en-US" sz="1500" dirty="0"/>
              <a:t>A user learns a topic with minimum amount of knowledge he needs to know. BITS obtains evidence for updating the Bayesian network through two methods: </a:t>
            </a:r>
            <a:br>
              <a:rPr lang="en-US" sz="1500" dirty="0"/>
            </a:br>
            <a:r>
              <a:rPr lang="en-US" sz="1500" dirty="0"/>
              <a:t>(a) direct feedback from the student if they know a particular concept or not, and</a:t>
            </a:r>
            <a:br>
              <a:rPr lang="en-US" sz="1500" dirty="0"/>
            </a:br>
            <a:r>
              <a:rPr lang="en-US" sz="1500" dirty="0"/>
              <a:t>(b) sample quiz results to determine if a student has understood a particular concept.</a:t>
            </a:r>
          </a:p>
          <a:p>
            <a:pPr marL="285750" indent="-285750">
              <a:lnSpc>
                <a:spcPct val="130000"/>
              </a:lnSpc>
              <a:spcBef>
                <a:spcPts val="600"/>
              </a:spcBef>
              <a:buFont typeface="Arial" panose="020B0604020202020204" pitchFamily="34" charset="0"/>
              <a:buChar char="•"/>
            </a:pPr>
            <a:r>
              <a:rPr lang="en-US" sz="1500" dirty="0"/>
              <a:t>BITS has been implemented for use in the initial computer programming course at the University of Regina and demonstrates the practical usefulness of Bayesian networks for web intelligence in tutoring systems. </a:t>
            </a:r>
            <a:endParaRPr lang="en-ZA" sz="1500" noProof="1"/>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Our changes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err="1"/>
              <a:t>Chatgpt</a:t>
            </a:r>
            <a:endParaRPr lang="en-US"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620785" y="2557463"/>
            <a:ext cx="2235354" cy="514350"/>
          </a:xfrm>
        </p:spPr>
        <p:txBody>
          <a:bodyPr/>
          <a:lstStyle/>
          <a:p>
            <a:r>
              <a:rPr lang="en-US" sz="1400" dirty="0"/>
              <a:t>domain knowledge integration</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553673" y="3633788"/>
            <a:ext cx="2908891" cy="514350"/>
          </a:xfrm>
        </p:spPr>
        <p:txBody>
          <a:bodyPr/>
          <a:lstStyle/>
          <a:p>
            <a:r>
              <a:rPr lang="en-US" sz="1400" dirty="0"/>
              <a:t>optimization of probability propagation</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795244" y="4710114"/>
            <a:ext cx="2251520" cy="514350"/>
          </a:xfrm>
        </p:spPr>
        <p:txBody>
          <a:bodyPr/>
          <a:lstStyle/>
          <a:p>
            <a:r>
              <a:rPr lang="en-US" dirty="0"/>
              <a:t>Problem solving</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Infusion of </a:t>
            </a:r>
            <a:r>
              <a:rPr lang="en-US" dirty="0" err="1"/>
              <a:t>ChatGPT</a:t>
            </a:r>
            <a:r>
              <a:rPr lang="en-US" dirty="0"/>
              <a:t> saves time and improve error detection ability. It takes both correct as well as erroneous code to specify the errors user made.</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We have assigned relative weights to each node to mark their importance. This helps to create a tree which will lead to shorter path.</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This makes our model a unique one as it ensures a slight change in the parent node whenever child node’s probability updates.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We have introduced problem solving coding quizzes after each lesson. This would make the whole difference as it would increase the thinking ability of the user and practice for use in future.</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Concepts we used</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Bayesian Networks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3" y="3070348"/>
            <a:ext cx="4336297" cy="1057308"/>
          </a:xfrm>
        </p:spPr>
        <p:txBody>
          <a:bodyPr>
            <a:noAutofit/>
          </a:bodyPr>
          <a:lstStyle/>
          <a:p>
            <a:r>
              <a:rPr lang="en-US" sz="1450" dirty="0"/>
              <a:t>model that visually represents the joint probability distribution of a set of random variables using a directed acyclic tree and conditional probability distributions for each node in the tree.</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Graph-based Results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normAutofit/>
          </a:bodyPr>
          <a:lstStyle/>
          <a:p>
            <a:r>
              <a:rPr lang="en-US" sz="1450" dirty="0"/>
              <a:t>Generating 3D graphs and heatmap to visualize effect of varying node weights and probabilities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Accuracy Calculation</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normAutofit/>
          </a:bodyPr>
          <a:lstStyle/>
          <a:p>
            <a:r>
              <a:rPr lang="en-US" sz="1450" dirty="0"/>
              <a:t>Categorized </a:t>
            </a:r>
            <a:r>
              <a:rPr lang="en-US" sz="1450" dirty="0" err="1"/>
              <a:t>ChatGPT’s</a:t>
            </a:r>
            <a:r>
              <a:rPr lang="en-US" sz="1450" dirty="0"/>
              <a:t> response into 4 types – </a:t>
            </a:r>
            <a:br>
              <a:rPr lang="en-US" sz="1450" dirty="0"/>
            </a:br>
            <a:r>
              <a:rPr lang="en-US" sz="1450" dirty="0"/>
              <a:t>TP, TN, FP, FN in order to calculate </a:t>
            </a:r>
            <a:r>
              <a:rPr lang="en-US" sz="1450" dirty="0" err="1"/>
              <a:t>ChatGPTs</a:t>
            </a:r>
            <a:r>
              <a:rPr lang="en-US" sz="1450" dirty="0"/>
              <a:t> efficiency</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Incorporation of weights</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normAutofit/>
          </a:bodyPr>
          <a:lstStyle/>
          <a:p>
            <a:r>
              <a:rPr lang="en-US" sz="1450" dirty="0"/>
              <a:t>This helps in better incorporation of domain knowledge as well as better modelling of users knowledge</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Code</a:t>
            </a:r>
            <a:br>
              <a:rPr lang="en-US" dirty="0"/>
            </a:br>
            <a:r>
              <a:rPr lang="en-US" dirty="0"/>
              <a:t>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IN" dirty="0"/>
              <a:t>Network Setup &amp; CPDs</a:t>
            </a:r>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err="1"/>
              <a:t>Baesian</a:t>
            </a:r>
            <a:r>
              <a:rPr lang="en-ZA" dirty="0"/>
              <a:t> network is made. Nodes and edges defined. Weights assigned.</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IN" dirty="0"/>
              <a:t>Access Conditions &amp; </a:t>
            </a:r>
            <a:r>
              <a:rPr lang="en-IN" dirty="0" err="1"/>
              <a:t>ChatGPT</a:t>
            </a:r>
            <a:r>
              <a:rPr lang="en-IN" dirty="0"/>
              <a:t> Integration</a:t>
            </a:r>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Passing criteria of 0.7 value of probability is imposed and GPT integration with respect to problem solving is simulated</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IN" dirty="0"/>
              <a:t>Simulation</a:t>
            </a:r>
            <a:endParaRPr lang="en-US" dirty="0"/>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normAutofit fontScale="85000" lnSpcReduction="20000"/>
          </a:bodyPr>
          <a:lstStyle/>
          <a:p>
            <a:r>
              <a:rPr lang="en-ZA" dirty="0"/>
              <a:t>User interaction simulated, CPDs updated accordingly, 3D plots made to</a:t>
            </a:r>
            <a:r>
              <a:rPr lang="en-US" dirty="0"/>
              <a:t>visualize the impact of varying weights and initial probabilities on parent-child node relationships.</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IN" dirty="0"/>
              <a:t>Exhaustive Simulation and Heatmap</a:t>
            </a:r>
            <a:endParaRPr lang="en-US" dirty="0"/>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normAutofit fontScale="85000" lnSpcReduction="20000"/>
          </a:bodyPr>
          <a:lstStyle/>
          <a:p>
            <a:r>
              <a:rPr lang="en-US" dirty="0"/>
              <a:t>exhaustive simulation to calculate the average change in probability across all nodes in the network for various combinations of initial probabilities and weights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err="1"/>
              <a:t>Chatgpt</a:t>
            </a:r>
            <a:r>
              <a:rPr lang="en-US" dirty="0"/>
              <a: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Easy </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ZA" noProof="1"/>
              <a:t>It works excellently well. The accuracy is neary perfect.</a:t>
            </a: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Medium</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Accuracy is more than 95%</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hard</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Accuracy is more than 95%</a:t>
            </a:r>
            <a:endParaRPr lang="en-US"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Results explained</a:t>
            </a:r>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normAutofit fontScale="90000"/>
          </a:bodyPr>
          <a:lstStyle/>
          <a:p>
            <a:r>
              <a:rPr lang="en-US" sz="1800" b="1" i="0" u="none" strike="noStrike" dirty="0">
                <a:solidFill>
                  <a:srgbClr val="000000"/>
                </a:solidFill>
                <a:effectLst/>
                <a:latin typeface="Arial" panose="020B0604020202020204" pitchFamily="34" charset="0"/>
              </a:rPr>
              <a:t>relationship between the weight of a parent node, the probability of a correct answer for the child node, and the final probability of knowing the parent node</a:t>
            </a:r>
            <a:endParaRPr lang="en-ZA" dirty="0"/>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66388" y="2451665"/>
            <a:ext cx="5433204" cy="365125"/>
          </a:xfrm>
        </p:spPr>
        <p:txBody>
          <a:bodyPr vert="horz" lIns="91440" tIns="45720" rIns="91440" bIns="45720" rtlCol="0" anchor="t">
            <a:noAutofit/>
          </a:bodyPr>
          <a:lstStyle/>
          <a:p>
            <a:r>
              <a:rPr lang="en-ZA" noProof="1"/>
              <a:t> </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451665"/>
            <a:ext cx="5431971" cy="977335"/>
          </a:xfrm>
        </p:spPr>
        <p:txBody>
          <a:bodyPr>
            <a:normAutofit fontScale="77500" lnSpcReduction="20000"/>
          </a:bodyPr>
          <a:lstStyle/>
          <a:p>
            <a:r>
              <a:rPr lang="en-US" sz="1800" b="0" i="0" u="none" strike="noStrike" dirty="0">
                <a:solidFill>
                  <a:srgbClr val="000000"/>
                </a:solidFill>
                <a:effectLst/>
                <a:latin typeface="Arial" panose="020B0604020202020204" pitchFamily="34" charset="0"/>
              </a:rPr>
              <a:t>weight of the parent node increases, its influence on the child node becomes stronger, meaning that the learner's understanding of the parent node has a more significant effect on their understanding of the child node. This causes the surface to rise in the direction of increasing parent node weight.</a:t>
            </a:r>
            <a:endParaRPr lang="en-ZA" noProof="1"/>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 </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551461"/>
            <a:ext cx="5431971" cy="1117646"/>
          </a:xfrm>
        </p:spPr>
        <p:txBody>
          <a:bodyPr>
            <a:normAutofit fontScale="85000" lnSpcReduction="20000"/>
          </a:bodyPr>
          <a:lstStyle/>
          <a:p>
            <a:r>
              <a:rPr lang="en-US" sz="1800" b="0" i="0" u="none" strike="noStrike" dirty="0">
                <a:solidFill>
                  <a:srgbClr val="000000"/>
                </a:solidFill>
                <a:effectLst/>
                <a:latin typeface="Arial" panose="020B0604020202020204" pitchFamily="34" charset="0"/>
              </a:rPr>
              <a:t>as the probability of a correct answer for the child node increases, the likelihood of the learner having a good understanding of the child node also increases. This causes the surface to rise in the direction of increasing the probability of a correct answer for the child node.</a:t>
            </a:r>
            <a:endParaRPr lang="en-ZA" noProof="1"/>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 </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0168" y="4686504"/>
            <a:ext cx="5431971" cy="1199391"/>
          </a:xfrm>
        </p:spPr>
        <p:txBody>
          <a:bodyPr>
            <a:normAutofit fontScale="85000" lnSpcReduction="10000"/>
          </a:bodyPr>
          <a:lstStyle/>
          <a:p>
            <a:r>
              <a:rPr lang="en-US" sz="1800" b="0" i="0" u="none" strike="noStrike" dirty="0">
                <a:solidFill>
                  <a:srgbClr val="000000"/>
                </a:solidFill>
                <a:effectLst/>
                <a:latin typeface="Arial" panose="020B0604020202020204" pitchFamily="34" charset="0"/>
              </a:rPr>
              <a:t>we can predict that the surface will have a sloping shape, with the lowest values in the corner representing low parent node weights and low probabilities of correct answers, and the highest values in the corner representing high parent node weights and high probabilities of correct answers</a:t>
            </a:r>
            <a:endParaRPr lang="en-ZA" noProof="1"/>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9</a:t>
            </a:fld>
            <a:endParaRPr lang="en-ZA" dirty="0"/>
          </a:p>
        </p:txBody>
      </p:sp>
      <p:pic>
        <p:nvPicPr>
          <p:cNvPr id="11" name="Picture 10">
            <a:extLst>
              <a:ext uri="{FF2B5EF4-FFF2-40B4-BE49-F238E27FC236}">
                <a16:creationId xmlns:a16="http://schemas.microsoft.com/office/drawing/2014/main" id="{67F5AD0B-7DE5-AD3D-45B2-8F21408C7836}"/>
              </a:ext>
            </a:extLst>
          </p:cNvPr>
          <p:cNvPicPr>
            <a:picLocks noChangeAspect="1"/>
          </p:cNvPicPr>
          <p:nvPr/>
        </p:nvPicPr>
        <p:blipFill>
          <a:blip r:embed="rId2"/>
          <a:stretch>
            <a:fillRect/>
          </a:stretch>
        </p:blipFill>
        <p:spPr>
          <a:xfrm>
            <a:off x="0" y="2940332"/>
            <a:ext cx="5730152" cy="3107152"/>
          </a:xfrm>
          <a:prstGeom prst="rect">
            <a:avLst/>
          </a:prstGeom>
        </p:spPr>
      </p:pic>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215</TotalTime>
  <Words>763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Monoline</vt:lpstr>
      <vt:lpstr>Intelligent tutoring systems</vt:lpstr>
      <vt:lpstr>ABOUT US</vt:lpstr>
      <vt:lpstr>Paper review</vt:lpstr>
      <vt:lpstr>Our changes</vt:lpstr>
      <vt:lpstr>Concepts we used</vt:lpstr>
      <vt:lpstr>Code OVERVIEW</vt:lpstr>
      <vt:lpstr>Chatgpt overview</vt:lpstr>
      <vt:lpstr>Results explained</vt:lpstr>
      <vt:lpstr>relationship between the weight of a parent node, the probability of a correct answer for the child node, and the final probability of knowing the parent node</vt:lpstr>
      <vt:lpstr>The heatmap displays the average change in probability across all nodes with respect to the initial probability and weight settings. The x-axis corresponds to the initial probability, and the y-axis corresponds to the weight.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tutoring systems</dc:title>
  <dc:creator>Piyush Chanduka</dc:creator>
  <cp:lastModifiedBy>govind tuli</cp:lastModifiedBy>
  <cp:revision>10</cp:revision>
  <dcterms:created xsi:type="dcterms:W3CDTF">2023-04-18T16:26:17Z</dcterms:created>
  <dcterms:modified xsi:type="dcterms:W3CDTF">2023-04-19T18:24:53Z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