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73" r:id="rId14"/>
    <p:sldId id="267" r:id="rId15"/>
    <p:sldId id="268" r:id="rId16"/>
    <p:sldId id="269" r:id="rId17"/>
    <p:sldId id="270" r:id="rId18"/>
    <p:sldId id="274" r:id="rId19"/>
    <p:sldId id="271" r:id="rId20"/>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84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449195" y="513334"/>
            <a:ext cx="4245609" cy="574040"/>
          </a:xfrm>
          <a:prstGeom prst="rect">
            <a:avLst/>
          </a:prstGeom>
        </p:spPr>
        <p:txBody>
          <a:bodyPr wrap="square" lIns="0" tIns="0" rIns="0" bIns="0">
            <a:spAutoFit/>
          </a:bodyPr>
          <a:lstStyle>
            <a:lvl1pPr>
              <a:defRPr sz="3600" b="1" i="0">
                <a:solidFill>
                  <a:srgbClr val="CC0000"/>
                </a:solidFill>
                <a:latin typeface="Tahoma"/>
                <a:cs typeface="Tahoma"/>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CC0000"/>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CC0000"/>
                </a:solidFill>
                <a:latin typeface="Tahoma"/>
                <a:cs typeface="Tahom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CC0000"/>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602980" y="67056"/>
            <a:ext cx="348996" cy="358139"/>
          </a:xfrm>
          <a:prstGeom prst="rect">
            <a:avLst/>
          </a:prstGeom>
        </p:spPr>
      </p:pic>
      <p:sp>
        <p:nvSpPr>
          <p:cNvPr id="2" name="Holder 2"/>
          <p:cNvSpPr>
            <a:spLocks noGrp="1"/>
          </p:cNvSpPr>
          <p:nvPr>
            <p:ph type="title"/>
          </p:nvPr>
        </p:nvSpPr>
        <p:spPr>
          <a:xfrm>
            <a:off x="3429254" y="239725"/>
            <a:ext cx="2285491" cy="574675"/>
          </a:xfrm>
          <a:prstGeom prst="rect">
            <a:avLst/>
          </a:prstGeom>
        </p:spPr>
        <p:txBody>
          <a:bodyPr wrap="square" lIns="0" tIns="0" rIns="0" bIns="0">
            <a:spAutoFit/>
          </a:bodyPr>
          <a:lstStyle>
            <a:lvl1pPr>
              <a:defRPr sz="3600" b="1" i="0">
                <a:solidFill>
                  <a:srgbClr val="CC0000"/>
                </a:solidFill>
                <a:latin typeface="Tahoma"/>
                <a:cs typeface="Tahoma"/>
              </a:defRPr>
            </a:lvl1pPr>
          </a:lstStyle>
          <a:p>
            <a:endParaRPr/>
          </a:p>
        </p:txBody>
      </p:sp>
      <p:sp>
        <p:nvSpPr>
          <p:cNvPr id="3" name="Holder 3"/>
          <p:cNvSpPr>
            <a:spLocks noGrp="1"/>
          </p:cNvSpPr>
          <p:nvPr>
            <p:ph type="body" idx="1"/>
          </p:nvPr>
        </p:nvSpPr>
        <p:spPr>
          <a:xfrm>
            <a:off x="1517650" y="1177671"/>
            <a:ext cx="6115050" cy="33096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5/15/2022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0544" y="1273556"/>
            <a:ext cx="4317365" cy="696595"/>
          </a:xfrm>
          <a:prstGeom prst="rect">
            <a:avLst/>
          </a:prstGeom>
        </p:spPr>
        <p:txBody>
          <a:bodyPr vert="horz" wrap="square" lIns="0" tIns="13335" rIns="0" bIns="0" rtlCol="0">
            <a:spAutoFit/>
          </a:bodyPr>
          <a:lstStyle/>
          <a:p>
            <a:pPr marL="12700">
              <a:lnSpc>
                <a:spcPct val="100000"/>
              </a:lnSpc>
              <a:spcBef>
                <a:spcPts val="105"/>
              </a:spcBef>
            </a:pPr>
            <a:r>
              <a:rPr sz="4400" spc="-275" dirty="0"/>
              <a:t>Capstone</a:t>
            </a:r>
            <a:r>
              <a:rPr sz="4400" spc="-130" dirty="0"/>
              <a:t> </a:t>
            </a:r>
            <a:r>
              <a:rPr sz="4400" spc="-240" dirty="0"/>
              <a:t>Project</a:t>
            </a:r>
            <a:endParaRPr sz="4400"/>
          </a:p>
        </p:txBody>
      </p:sp>
      <p:sp>
        <p:nvSpPr>
          <p:cNvPr id="3" name="object 3"/>
          <p:cNvSpPr txBox="1"/>
          <p:nvPr/>
        </p:nvSpPr>
        <p:spPr>
          <a:xfrm>
            <a:off x="990600" y="2190750"/>
            <a:ext cx="7466330" cy="2198038"/>
          </a:xfrm>
          <a:prstGeom prst="rect">
            <a:avLst/>
          </a:prstGeom>
        </p:spPr>
        <p:txBody>
          <a:bodyPr vert="horz" wrap="square" lIns="0" tIns="12700" rIns="0" bIns="0" rtlCol="0">
            <a:spAutoFit/>
          </a:bodyPr>
          <a:lstStyle/>
          <a:p>
            <a:pPr algn="ctr">
              <a:lnSpc>
                <a:spcPct val="100000"/>
              </a:lnSpc>
              <a:spcBef>
                <a:spcPts val="100"/>
              </a:spcBef>
            </a:pPr>
            <a:r>
              <a:rPr sz="5400" b="1" spc="-305" dirty="0">
                <a:solidFill>
                  <a:srgbClr val="124F5C"/>
                </a:solidFill>
                <a:latin typeface="Tahoma"/>
                <a:cs typeface="Tahoma"/>
              </a:rPr>
              <a:t>Customer</a:t>
            </a:r>
            <a:r>
              <a:rPr sz="5400" b="1" spc="-125" dirty="0">
                <a:solidFill>
                  <a:srgbClr val="124F5C"/>
                </a:solidFill>
                <a:latin typeface="Tahoma"/>
                <a:cs typeface="Tahoma"/>
              </a:rPr>
              <a:t> </a:t>
            </a:r>
            <a:r>
              <a:rPr sz="5400" b="1" spc="-400" dirty="0">
                <a:solidFill>
                  <a:srgbClr val="124F5C"/>
                </a:solidFill>
                <a:latin typeface="Tahoma"/>
                <a:cs typeface="Tahoma"/>
              </a:rPr>
              <a:t>Segmentat</a:t>
            </a:r>
            <a:r>
              <a:rPr sz="5400" b="1" spc="-190" dirty="0">
                <a:solidFill>
                  <a:srgbClr val="124F5C"/>
                </a:solidFill>
                <a:latin typeface="Tahoma"/>
                <a:cs typeface="Tahoma"/>
              </a:rPr>
              <a:t>i</a:t>
            </a:r>
            <a:r>
              <a:rPr sz="5400" b="1" spc="-415" dirty="0">
                <a:solidFill>
                  <a:srgbClr val="124F5C"/>
                </a:solidFill>
                <a:latin typeface="Tahoma"/>
                <a:cs typeface="Tahoma"/>
              </a:rPr>
              <a:t>on</a:t>
            </a:r>
            <a:endParaRPr sz="5400" dirty="0">
              <a:latin typeface="Tahoma"/>
              <a:cs typeface="Tahoma"/>
            </a:endParaRPr>
          </a:p>
          <a:p>
            <a:pPr marR="2540" algn="ctr">
              <a:lnSpc>
                <a:spcPct val="100000"/>
              </a:lnSpc>
              <a:spcBef>
                <a:spcPts val="2400"/>
              </a:spcBef>
            </a:pPr>
            <a:r>
              <a:rPr lang="en-US" sz="2400" b="1" spc="114" dirty="0">
                <a:solidFill>
                  <a:srgbClr val="00AF50"/>
                </a:solidFill>
                <a:latin typeface="Tahoma"/>
                <a:cs typeface="Tahoma"/>
              </a:rPr>
              <a:t>By </a:t>
            </a:r>
          </a:p>
          <a:p>
            <a:pPr marR="2540" algn="ctr">
              <a:lnSpc>
                <a:spcPct val="100000"/>
              </a:lnSpc>
              <a:spcBef>
                <a:spcPts val="2400"/>
              </a:spcBef>
            </a:pPr>
            <a:r>
              <a:rPr lang="en-US" sz="2400" b="1" spc="114" dirty="0">
                <a:solidFill>
                  <a:srgbClr val="00AF50"/>
                </a:solidFill>
                <a:latin typeface="Tahoma"/>
                <a:cs typeface="Tahoma"/>
              </a:rPr>
              <a:t>Govind </a:t>
            </a:r>
            <a:r>
              <a:rPr lang="en-US" sz="2400" b="1" spc="114" dirty="0" err="1">
                <a:solidFill>
                  <a:srgbClr val="00AF50"/>
                </a:solidFill>
                <a:latin typeface="Tahoma"/>
                <a:cs typeface="Tahoma"/>
              </a:rPr>
              <a:t>Wakure</a:t>
            </a:r>
            <a:endParaRPr sz="2400" dirty="0">
              <a:latin typeface="Tahoma"/>
              <a:cs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58617" y="513334"/>
            <a:ext cx="3826510" cy="574040"/>
          </a:xfrm>
          <a:prstGeom prst="rect">
            <a:avLst/>
          </a:prstGeom>
        </p:spPr>
        <p:txBody>
          <a:bodyPr vert="horz" wrap="square" lIns="0" tIns="12700" rIns="0" bIns="0" rtlCol="0">
            <a:spAutoFit/>
          </a:bodyPr>
          <a:lstStyle/>
          <a:p>
            <a:pPr marL="12700">
              <a:lnSpc>
                <a:spcPct val="100000"/>
              </a:lnSpc>
              <a:spcBef>
                <a:spcPts val="100"/>
              </a:spcBef>
            </a:pPr>
            <a:r>
              <a:rPr spc="-180" dirty="0"/>
              <a:t>Fe</a:t>
            </a:r>
            <a:r>
              <a:rPr spc="-175" dirty="0"/>
              <a:t>a</a:t>
            </a:r>
            <a:r>
              <a:rPr spc="-210" dirty="0"/>
              <a:t>tur</a:t>
            </a:r>
            <a:r>
              <a:rPr spc="-245" dirty="0"/>
              <a:t>e</a:t>
            </a:r>
            <a:r>
              <a:rPr spc="-114" dirty="0"/>
              <a:t> </a:t>
            </a:r>
            <a:r>
              <a:rPr spc="-200" dirty="0"/>
              <a:t>Extracti</a:t>
            </a:r>
            <a:r>
              <a:rPr spc="-260" dirty="0"/>
              <a:t>o</a:t>
            </a:r>
            <a:r>
              <a:rPr spc="-295" dirty="0"/>
              <a:t>n</a:t>
            </a:r>
          </a:p>
        </p:txBody>
      </p:sp>
      <p:grpSp>
        <p:nvGrpSpPr>
          <p:cNvPr id="3" name="object 3"/>
          <p:cNvGrpSpPr/>
          <p:nvPr/>
        </p:nvGrpSpPr>
        <p:grpSpPr>
          <a:xfrm>
            <a:off x="3006851" y="1863851"/>
            <a:ext cx="5835650" cy="2139950"/>
            <a:chOff x="3006851" y="1863851"/>
            <a:chExt cx="5835650" cy="2139950"/>
          </a:xfrm>
        </p:grpSpPr>
        <p:pic>
          <p:nvPicPr>
            <p:cNvPr id="4" name="object 4"/>
            <p:cNvPicPr/>
            <p:nvPr/>
          </p:nvPicPr>
          <p:blipFill>
            <a:blip r:embed="rId2" cstate="print"/>
            <a:stretch>
              <a:fillRect/>
            </a:stretch>
          </p:blipFill>
          <p:spPr>
            <a:xfrm>
              <a:off x="6047576" y="1912852"/>
              <a:ext cx="2794326" cy="2041694"/>
            </a:xfrm>
            <a:prstGeom prst="rect">
              <a:avLst/>
            </a:prstGeom>
          </p:spPr>
        </p:pic>
        <p:pic>
          <p:nvPicPr>
            <p:cNvPr id="5" name="object 5"/>
            <p:cNvPicPr/>
            <p:nvPr/>
          </p:nvPicPr>
          <p:blipFill>
            <a:blip r:embed="rId3" cstate="print"/>
            <a:stretch>
              <a:fillRect/>
            </a:stretch>
          </p:blipFill>
          <p:spPr>
            <a:xfrm>
              <a:off x="3006851" y="1863851"/>
              <a:ext cx="3102864" cy="2139696"/>
            </a:xfrm>
            <a:prstGeom prst="rect">
              <a:avLst/>
            </a:prstGeom>
          </p:spPr>
        </p:pic>
      </p:grpSp>
      <p:pic>
        <p:nvPicPr>
          <p:cNvPr id="6" name="object 6"/>
          <p:cNvPicPr/>
          <p:nvPr/>
        </p:nvPicPr>
        <p:blipFill>
          <a:blip r:embed="rId4" cstate="print"/>
          <a:stretch>
            <a:fillRect/>
          </a:stretch>
        </p:blipFill>
        <p:spPr>
          <a:xfrm>
            <a:off x="338457" y="1914493"/>
            <a:ext cx="2619497" cy="211004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4707" y="528654"/>
            <a:ext cx="9034584" cy="409400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68808" y="266700"/>
            <a:ext cx="4555236" cy="4555236"/>
          </a:xfrm>
          <a:prstGeom prst="rect">
            <a:avLst/>
          </a:prstGeom>
        </p:spPr>
      </p:pic>
      <p:sp>
        <p:nvSpPr>
          <p:cNvPr id="3" name="object 3"/>
          <p:cNvSpPr txBox="1"/>
          <p:nvPr/>
        </p:nvSpPr>
        <p:spPr>
          <a:xfrm>
            <a:off x="5229859" y="999490"/>
            <a:ext cx="3383279" cy="2083435"/>
          </a:xfrm>
          <a:prstGeom prst="rect">
            <a:avLst/>
          </a:prstGeom>
        </p:spPr>
        <p:txBody>
          <a:bodyPr vert="horz" wrap="square" lIns="0" tIns="12065" rIns="0" bIns="0" rtlCol="0">
            <a:spAutoFit/>
          </a:bodyPr>
          <a:lstStyle/>
          <a:p>
            <a:pPr marL="355600" marR="86995" indent="-342900">
              <a:lnSpc>
                <a:spcPct val="150100"/>
              </a:lnSpc>
              <a:spcBef>
                <a:spcPts val="95"/>
              </a:spcBef>
              <a:buClr>
                <a:srgbClr val="001F5F"/>
              </a:buClr>
              <a:buFont typeface="Wingdings"/>
              <a:buChar char=""/>
              <a:tabLst>
                <a:tab pos="354965" algn="l"/>
                <a:tab pos="355600" algn="l"/>
              </a:tabLst>
            </a:pPr>
            <a:r>
              <a:rPr sz="1800" b="1" spc="-80" dirty="0">
                <a:solidFill>
                  <a:schemeClr val="tx2"/>
                </a:solidFill>
                <a:latin typeface="Tahoma"/>
                <a:cs typeface="Tahoma"/>
              </a:rPr>
              <a:t>Ea</a:t>
            </a:r>
            <a:r>
              <a:rPr sz="1800" b="1" spc="-100" dirty="0">
                <a:solidFill>
                  <a:schemeClr val="tx2"/>
                </a:solidFill>
                <a:latin typeface="Tahoma"/>
                <a:cs typeface="Tahoma"/>
              </a:rPr>
              <a:t>c</a:t>
            </a:r>
            <a:r>
              <a:rPr sz="1800" b="1" spc="-110" dirty="0">
                <a:solidFill>
                  <a:schemeClr val="tx2"/>
                </a:solidFill>
                <a:latin typeface="Tahoma"/>
                <a:cs typeface="Tahoma"/>
              </a:rPr>
              <a:t>h</a:t>
            </a:r>
            <a:r>
              <a:rPr sz="1800" b="1" spc="-45" dirty="0">
                <a:solidFill>
                  <a:schemeClr val="tx2"/>
                </a:solidFill>
                <a:latin typeface="Tahoma"/>
                <a:cs typeface="Tahoma"/>
              </a:rPr>
              <a:t> </a:t>
            </a:r>
            <a:r>
              <a:rPr sz="1800" b="1" spc="-110" dirty="0">
                <a:solidFill>
                  <a:schemeClr val="tx2"/>
                </a:solidFill>
                <a:latin typeface="Tahoma"/>
                <a:cs typeface="Tahoma"/>
              </a:rPr>
              <a:t>tra</a:t>
            </a:r>
            <a:r>
              <a:rPr sz="1800" b="1" spc="-135" dirty="0">
                <a:solidFill>
                  <a:schemeClr val="tx2"/>
                </a:solidFill>
                <a:latin typeface="Tahoma"/>
                <a:cs typeface="Tahoma"/>
              </a:rPr>
              <a:t>n</a:t>
            </a:r>
            <a:r>
              <a:rPr sz="1800" b="1" spc="-60" dirty="0">
                <a:solidFill>
                  <a:schemeClr val="tx2"/>
                </a:solidFill>
                <a:latin typeface="Tahoma"/>
                <a:cs typeface="Tahoma"/>
              </a:rPr>
              <a:t>sa</a:t>
            </a:r>
            <a:r>
              <a:rPr sz="1800" b="1" spc="-50" dirty="0">
                <a:solidFill>
                  <a:schemeClr val="tx2"/>
                </a:solidFill>
                <a:latin typeface="Tahoma"/>
                <a:cs typeface="Tahoma"/>
              </a:rPr>
              <a:t>c</a:t>
            </a:r>
            <a:r>
              <a:rPr sz="1800" b="1" spc="-110" dirty="0">
                <a:solidFill>
                  <a:schemeClr val="tx2"/>
                </a:solidFill>
                <a:latin typeface="Tahoma"/>
                <a:cs typeface="Tahoma"/>
              </a:rPr>
              <a:t>ti</a:t>
            </a:r>
            <a:r>
              <a:rPr sz="1800" b="1" spc="-175" dirty="0">
                <a:solidFill>
                  <a:schemeClr val="tx2"/>
                </a:solidFill>
                <a:latin typeface="Tahoma"/>
                <a:cs typeface="Tahoma"/>
              </a:rPr>
              <a:t>o</a:t>
            </a:r>
            <a:r>
              <a:rPr sz="1800" b="1" spc="-150" dirty="0">
                <a:solidFill>
                  <a:schemeClr val="tx2"/>
                </a:solidFill>
                <a:latin typeface="Tahoma"/>
                <a:cs typeface="Tahoma"/>
              </a:rPr>
              <a:t>n</a:t>
            </a:r>
            <a:r>
              <a:rPr sz="1800" b="1" spc="-70" dirty="0">
                <a:solidFill>
                  <a:schemeClr val="tx2"/>
                </a:solidFill>
                <a:latin typeface="Tahoma"/>
                <a:cs typeface="Tahoma"/>
              </a:rPr>
              <a:t> </a:t>
            </a:r>
            <a:r>
              <a:rPr sz="1800" b="1" spc="-45" dirty="0">
                <a:solidFill>
                  <a:schemeClr val="tx2"/>
                </a:solidFill>
                <a:latin typeface="Tahoma"/>
                <a:cs typeface="Tahoma"/>
              </a:rPr>
              <a:t>is</a:t>
            </a:r>
            <a:r>
              <a:rPr sz="1800" b="1" spc="-40" dirty="0">
                <a:solidFill>
                  <a:schemeClr val="tx2"/>
                </a:solidFill>
                <a:latin typeface="Tahoma"/>
                <a:cs typeface="Tahoma"/>
              </a:rPr>
              <a:t> </a:t>
            </a:r>
            <a:r>
              <a:rPr sz="1800" b="1" spc="-65" dirty="0">
                <a:solidFill>
                  <a:schemeClr val="tx2"/>
                </a:solidFill>
                <a:latin typeface="Tahoma"/>
                <a:cs typeface="Tahoma"/>
              </a:rPr>
              <a:t>ass</a:t>
            </a:r>
            <a:r>
              <a:rPr sz="1800" b="1" spc="-35" dirty="0">
                <a:solidFill>
                  <a:schemeClr val="tx2"/>
                </a:solidFill>
                <a:latin typeface="Tahoma"/>
                <a:cs typeface="Tahoma"/>
              </a:rPr>
              <a:t>i</a:t>
            </a:r>
            <a:r>
              <a:rPr sz="1800" b="1" spc="-125" dirty="0">
                <a:solidFill>
                  <a:schemeClr val="tx2"/>
                </a:solidFill>
                <a:latin typeface="Tahoma"/>
                <a:cs typeface="Tahoma"/>
              </a:rPr>
              <a:t>gned  </a:t>
            </a:r>
            <a:r>
              <a:rPr sz="1800" b="1" spc="-105" dirty="0">
                <a:solidFill>
                  <a:schemeClr val="tx2"/>
                </a:solidFill>
                <a:latin typeface="Tahoma"/>
                <a:cs typeface="Tahoma"/>
              </a:rPr>
              <a:t>val</a:t>
            </a:r>
            <a:r>
              <a:rPr sz="1800" b="1" spc="-145" dirty="0">
                <a:solidFill>
                  <a:schemeClr val="tx2"/>
                </a:solidFill>
                <a:latin typeface="Tahoma"/>
                <a:cs typeface="Tahoma"/>
              </a:rPr>
              <a:t>u</a:t>
            </a:r>
            <a:r>
              <a:rPr sz="1800" b="1" spc="-60" dirty="0">
                <a:solidFill>
                  <a:schemeClr val="tx2"/>
                </a:solidFill>
                <a:latin typeface="Tahoma"/>
                <a:cs typeface="Tahoma"/>
              </a:rPr>
              <a:t>e</a:t>
            </a:r>
            <a:r>
              <a:rPr sz="1800" b="1" spc="-45" dirty="0">
                <a:solidFill>
                  <a:schemeClr val="tx2"/>
                </a:solidFill>
                <a:latin typeface="Tahoma"/>
                <a:cs typeface="Tahoma"/>
              </a:rPr>
              <a:t>s</a:t>
            </a:r>
            <a:r>
              <a:rPr sz="1800" b="1" spc="-30" dirty="0">
                <a:solidFill>
                  <a:schemeClr val="tx2"/>
                </a:solidFill>
                <a:latin typeface="Tahoma"/>
                <a:cs typeface="Tahoma"/>
              </a:rPr>
              <a:t> </a:t>
            </a:r>
            <a:r>
              <a:rPr sz="1800" b="1" spc="-145" dirty="0">
                <a:solidFill>
                  <a:schemeClr val="tx2"/>
                </a:solidFill>
                <a:latin typeface="Tahoma"/>
                <a:cs typeface="Tahoma"/>
              </a:rPr>
              <a:t>b</a:t>
            </a:r>
            <a:r>
              <a:rPr sz="1800" b="1" spc="-135" dirty="0">
                <a:solidFill>
                  <a:schemeClr val="tx2"/>
                </a:solidFill>
                <a:latin typeface="Tahoma"/>
                <a:cs typeface="Tahoma"/>
              </a:rPr>
              <a:t>a</a:t>
            </a:r>
            <a:r>
              <a:rPr sz="1800" b="1" spc="-90" dirty="0">
                <a:solidFill>
                  <a:schemeClr val="tx2"/>
                </a:solidFill>
                <a:latin typeface="Tahoma"/>
                <a:cs typeface="Tahoma"/>
              </a:rPr>
              <a:t>sed</a:t>
            </a:r>
            <a:r>
              <a:rPr sz="1800" b="1" spc="-40" dirty="0">
                <a:solidFill>
                  <a:schemeClr val="tx2"/>
                </a:solidFill>
                <a:latin typeface="Tahoma"/>
                <a:cs typeface="Tahoma"/>
              </a:rPr>
              <a:t> </a:t>
            </a:r>
            <a:r>
              <a:rPr sz="1800" b="1" spc="-140" dirty="0">
                <a:solidFill>
                  <a:schemeClr val="tx2"/>
                </a:solidFill>
                <a:latin typeface="Tahoma"/>
                <a:cs typeface="Tahoma"/>
              </a:rPr>
              <a:t>on</a:t>
            </a:r>
            <a:r>
              <a:rPr sz="1800" b="1" spc="-50" dirty="0">
                <a:solidFill>
                  <a:schemeClr val="tx2"/>
                </a:solidFill>
                <a:latin typeface="Tahoma"/>
                <a:cs typeface="Tahoma"/>
              </a:rPr>
              <a:t> </a:t>
            </a:r>
            <a:r>
              <a:rPr sz="1800" b="1" spc="-110" dirty="0">
                <a:solidFill>
                  <a:schemeClr val="tx2"/>
                </a:solidFill>
                <a:latin typeface="Tahoma"/>
                <a:cs typeface="Tahoma"/>
              </a:rPr>
              <a:t>Recency</a:t>
            </a:r>
            <a:r>
              <a:rPr sz="1800" b="1" spc="-150" dirty="0">
                <a:solidFill>
                  <a:schemeClr val="tx2"/>
                </a:solidFill>
                <a:latin typeface="Tahoma"/>
                <a:cs typeface="Tahoma"/>
              </a:rPr>
              <a:t>,  </a:t>
            </a:r>
            <a:r>
              <a:rPr sz="1800" b="1" spc="-100" dirty="0">
                <a:solidFill>
                  <a:schemeClr val="tx2"/>
                </a:solidFill>
                <a:latin typeface="Tahoma"/>
                <a:cs typeface="Tahoma"/>
              </a:rPr>
              <a:t>Freq</a:t>
            </a:r>
            <a:r>
              <a:rPr sz="1800" b="1" spc="-114" dirty="0">
                <a:solidFill>
                  <a:schemeClr val="tx2"/>
                </a:solidFill>
                <a:latin typeface="Tahoma"/>
                <a:cs typeface="Tahoma"/>
              </a:rPr>
              <a:t>u</a:t>
            </a:r>
            <a:r>
              <a:rPr sz="1800" b="1" spc="-125" dirty="0">
                <a:solidFill>
                  <a:schemeClr val="tx2"/>
                </a:solidFill>
                <a:latin typeface="Tahoma"/>
                <a:cs typeface="Tahoma"/>
              </a:rPr>
              <a:t>enc</a:t>
            </a:r>
            <a:r>
              <a:rPr sz="1800" b="1" spc="-120" dirty="0">
                <a:solidFill>
                  <a:schemeClr val="tx2"/>
                </a:solidFill>
                <a:latin typeface="Tahoma"/>
                <a:cs typeface="Tahoma"/>
              </a:rPr>
              <a:t>y</a:t>
            </a:r>
            <a:r>
              <a:rPr sz="1800" b="1" spc="-35" dirty="0">
                <a:solidFill>
                  <a:schemeClr val="tx2"/>
                </a:solidFill>
                <a:latin typeface="Tahoma"/>
                <a:cs typeface="Tahoma"/>
              </a:rPr>
              <a:t> </a:t>
            </a:r>
            <a:r>
              <a:rPr sz="1800" b="1" spc="-150" dirty="0">
                <a:solidFill>
                  <a:schemeClr val="tx2"/>
                </a:solidFill>
                <a:latin typeface="Tahoma"/>
                <a:cs typeface="Tahoma"/>
              </a:rPr>
              <a:t>an</a:t>
            </a:r>
            <a:r>
              <a:rPr sz="1800" b="1" spc="-145" dirty="0">
                <a:solidFill>
                  <a:schemeClr val="tx2"/>
                </a:solidFill>
                <a:latin typeface="Tahoma"/>
                <a:cs typeface="Tahoma"/>
              </a:rPr>
              <a:t>d</a:t>
            </a:r>
            <a:r>
              <a:rPr sz="1800" b="1" spc="-40" dirty="0">
                <a:solidFill>
                  <a:schemeClr val="tx2"/>
                </a:solidFill>
                <a:latin typeface="Tahoma"/>
                <a:cs typeface="Tahoma"/>
              </a:rPr>
              <a:t> </a:t>
            </a:r>
            <a:r>
              <a:rPr sz="1800" b="1" spc="-140" dirty="0">
                <a:solidFill>
                  <a:schemeClr val="tx2"/>
                </a:solidFill>
                <a:latin typeface="Tahoma"/>
                <a:cs typeface="Tahoma"/>
              </a:rPr>
              <a:t>Monetary</a:t>
            </a:r>
            <a:endParaRPr sz="1800" dirty="0">
              <a:solidFill>
                <a:schemeClr val="tx2"/>
              </a:solidFill>
              <a:latin typeface="Tahoma"/>
              <a:cs typeface="Tahoma"/>
            </a:endParaRPr>
          </a:p>
          <a:p>
            <a:pPr marL="355600" indent="-342900">
              <a:lnSpc>
                <a:spcPct val="100000"/>
              </a:lnSpc>
              <a:spcBef>
                <a:spcPts val="1080"/>
              </a:spcBef>
              <a:buClr>
                <a:srgbClr val="001F5F"/>
              </a:buClr>
              <a:buFont typeface="Wingdings"/>
              <a:buChar char=""/>
              <a:tabLst>
                <a:tab pos="354965" algn="l"/>
                <a:tab pos="355600" algn="l"/>
              </a:tabLst>
            </a:pPr>
            <a:r>
              <a:rPr sz="1800" b="1" spc="-80" dirty="0">
                <a:solidFill>
                  <a:schemeClr val="tx2"/>
                </a:solidFill>
                <a:latin typeface="Tahoma"/>
                <a:cs typeface="Tahoma"/>
              </a:rPr>
              <a:t>Ea</a:t>
            </a:r>
            <a:r>
              <a:rPr sz="1800" b="1" spc="-100" dirty="0">
                <a:solidFill>
                  <a:schemeClr val="tx2"/>
                </a:solidFill>
                <a:latin typeface="Tahoma"/>
                <a:cs typeface="Tahoma"/>
              </a:rPr>
              <a:t>c</a:t>
            </a:r>
            <a:r>
              <a:rPr sz="1800" b="1" spc="-110" dirty="0">
                <a:solidFill>
                  <a:schemeClr val="tx2"/>
                </a:solidFill>
                <a:latin typeface="Tahoma"/>
                <a:cs typeface="Tahoma"/>
              </a:rPr>
              <a:t>h</a:t>
            </a:r>
            <a:r>
              <a:rPr sz="1800" b="1" spc="-45" dirty="0">
                <a:solidFill>
                  <a:schemeClr val="tx2"/>
                </a:solidFill>
                <a:latin typeface="Tahoma"/>
                <a:cs typeface="Tahoma"/>
              </a:rPr>
              <a:t> </a:t>
            </a:r>
            <a:r>
              <a:rPr sz="1800" b="1" spc="-155" dirty="0">
                <a:solidFill>
                  <a:schemeClr val="tx2"/>
                </a:solidFill>
                <a:latin typeface="Tahoma"/>
                <a:cs typeface="Tahoma"/>
              </a:rPr>
              <a:t>p</a:t>
            </a:r>
            <a:r>
              <a:rPr sz="1800" b="1" spc="-150" dirty="0">
                <a:solidFill>
                  <a:schemeClr val="tx2"/>
                </a:solidFill>
                <a:latin typeface="Tahoma"/>
                <a:cs typeface="Tahoma"/>
              </a:rPr>
              <a:t>o</a:t>
            </a:r>
            <a:r>
              <a:rPr sz="1800" b="1" spc="-70" dirty="0">
                <a:solidFill>
                  <a:schemeClr val="tx2"/>
                </a:solidFill>
                <a:latin typeface="Tahoma"/>
                <a:cs typeface="Tahoma"/>
              </a:rPr>
              <a:t>i</a:t>
            </a:r>
            <a:r>
              <a:rPr sz="1800" b="1" spc="-155" dirty="0">
                <a:solidFill>
                  <a:schemeClr val="tx2"/>
                </a:solidFill>
                <a:latin typeface="Tahoma"/>
                <a:cs typeface="Tahoma"/>
              </a:rPr>
              <a:t>nt</a:t>
            </a:r>
            <a:r>
              <a:rPr sz="1800" b="1" spc="-70" dirty="0">
                <a:solidFill>
                  <a:schemeClr val="tx2"/>
                </a:solidFill>
                <a:latin typeface="Tahoma"/>
                <a:cs typeface="Tahoma"/>
              </a:rPr>
              <a:t> </a:t>
            </a:r>
            <a:r>
              <a:rPr sz="1800" b="1" spc="-120" dirty="0">
                <a:solidFill>
                  <a:schemeClr val="tx2"/>
                </a:solidFill>
                <a:latin typeface="Tahoma"/>
                <a:cs typeface="Tahoma"/>
              </a:rPr>
              <a:t>in</a:t>
            </a:r>
            <a:r>
              <a:rPr sz="1800" b="1" spc="-60" dirty="0">
                <a:solidFill>
                  <a:schemeClr val="tx2"/>
                </a:solidFill>
                <a:latin typeface="Tahoma"/>
                <a:cs typeface="Tahoma"/>
              </a:rPr>
              <a:t> </a:t>
            </a:r>
            <a:r>
              <a:rPr sz="1800" b="1" spc="-120" dirty="0">
                <a:solidFill>
                  <a:schemeClr val="tx2"/>
                </a:solidFill>
                <a:latin typeface="Tahoma"/>
                <a:cs typeface="Tahoma"/>
              </a:rPr>
              <a:t>plot</a:t>
            </a:r>
            <a:r>
              <a:rPr sz="1800" b="1" spc="-45" dirty="0">
                <a:solidFill>
                  <a:schemeClr val="tx2"/>
                </a:solidFill>
                <a:latin typeface="Tahoma"/>
                <a:cs typeface="Tahoma"/>
              </a:rPr>
              <a:t> </a:t>
            </a:r>
            <a:r>
              <a:rPr sz="1800" b="1" spc="-50" dirty="0">
                <a:solidFill>
                  <a:schemeClr val="tx2"/>
                </a:solidFill>
                <a:latin typeface="Tahoma"/>
                <a:cs typeface="Tahoma"/>
              </a:rPr>
              <a:t>r</a:t>
            </a:r>
            <a:r>
              <a:rPr sz="1800" b="1" spc="-80" dirty="0">
                <a:solidFill>
                  <a:schemeClr val="tx2"/>
                </a:solidFill>
                <a:latin typeface="Tahoma"/>
                <a:cs typeface="Tahoma"/>
              </a:rPr>
              <a:t>e</a:t>
            </a:r>
            <a:r>
              <a:rPr sz="1800" b="1" spc="-100" dirty="0">
                <a:solidFill>
                  <a:schemeClr val="tx2"/>
                </a:solidFill>
                <a:latin typeface="Tahoma"/>
                <a:cs typeface="Tahoma"/>
              </a:rPr>
              <a:t>present</a:t>
            </a:r>
            <a:r>
              <a:rPr sz="1800" b="1" spc="-60" dirty="0">
                <a:solidFill>
                  <a:schemeClr val="tx2"/>
                </a:solidFill>
                <a:latin typeface="Tahoma"/>
                <a:cs typeface="Tahoma"/>
              </a:rPr>
              <a:t> </a:t>
            </a:r>
            <a:r>
              <a:rPr sz="1800" b="1" spc="-120" dirty="0">
                <a:solidFill>
                  <a:schemeClr val="tx2"/>
                </a:solidFill>
                <a:latin typeface="Tahoma"/>
                <a:cs typeface="Tahoma"/>
              </a:rPr>
              <a:t>a</a:t>
            </a:r>
            <a:endParaRPr sz="1800" dirty="0">
              <a:solidFill>
                <a:schemeClr val="tx2"/>
              </a:solidFill>
              <a:latin typeface="Tahoma"/>
              <a:cs typeface="Tahoma"/>
            </a:endParaRPr>
          </a:p>
          <a:p>
            <a:pPr marL="355600">
              <a:lnSpc>
                <a:spcPct val="100000"/>
              </a:lnSpc>
              <a:spcBef>
                <a:spcPts val="1080"/>
              </a:spcBef>
            </a:pPr>
            <a:r>
              <a:rPr sz="1800" b="1" spc="-114" dirty="0">
                <a:solidFill>
                  <a:schemeClr val="tx2"/>
                </a:solidFill>
                <a:latin typeface="Tahoma"/>
                <a:cs typeface="Tahoma"/>
              </a:rPr>
              <a:t>Transaction</a:t>
            </a:r>
            <a:endParaRPr sz="1800" dirty="0">
              <a:solidFill>
                <a:schemeClr val="tx2"/>
              </a:solidFill>
              <a:latin typeface="Tahoma"/>
              <a:cs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1CA05B39-033C-E9FA-EE77-E3225ACC93E0}"/>
              </a:ext>
            </a:extLst>
          </p:cNvPr>
          <p:cNvSpPr txBox="1"/>
          <p:nvPr/>
        </p:nvSpPr>
        <p:spPr>
          <a:xfrm>
            <a:off x="457200" y="666750"/>
            <a:ext cx="7730639" cy="4317207"/>
          </a:xfrm>
          <a:prstGeom prst="rect">
            <a:avLst/>
          </a:prstGeom>
        </p:spPr>
        <p:txBody>
          <a:bodyPr vert="horz" wrap="square" lIns="0" tIns="86995" rIns="0" bIns="0" rtlCol="0">
            <a:spAutoFit/>
          </a:bodyPr>
          <a:lstStyle/>
          <a:p>
            <a:pPr marL="12065">
              <a:lnSpc>
                <a:spcPct val="100000"/>
              </a:lnSpc>
              <a:spcBef>
                <a:spcPts val="685"/>
              </a:spcBef>
              <a:tabLst>
                <a:tab pos="266700" algn="l"/>
                <a:tab pos="267335" algn="l"/>
              </a:tabLst>
            </a:pPr>
            <a:r>
              <a:rPr lang="en-US" b="1" spc="-5" dirty="0">
                <a:solidFill>
                  <a:schemeClr val="tx2"/>
                </a:solidFill>
                <a:latin typeface="Calibri"/>
                <a:cs typeface="Calibri"/>
              </a:rPr>
              <a:t>K-means Clustering:</a:t>
            </a:r>
          </a:p>
          <a:p>
            <a:pPr marL="297815" indent="-285750">
              <a:lnSpc>
                <a:spcPct val="100000"/>
              </a:lnSpc>
              <a:spcBef>
                <a:spcPts val="685"/>
              </a:spcBef>
              <a:buFont typeface="Wingdings" panose="05000000000000000000" pitchFamily="2" charset="2"/>
              <a:buChar char="Ø"/>
              <a:tabLst>
                <a:tab pos="266700" algn="l"/>
                <a:tab pos="267335" algn="l"/>
              </a:tabLst>
            </a:pPr>
            <a:r>
              <a:rPr lang="en-US" spc="-5" dirty="0">
                <a:solidFill>
                  <a:schemeClr val="tx2"/>
                </a:solidFill>
                <a:latin typeface="Calibri"/>
                <a:cs typeface="Calibri"/>
              </a:rPr>
              <a:t>K Means clustering algorithm is an unsupervised machine learning algorithm that uses multiple iterations to segment the unlabeled data points into K different clusters in a way such that each data point belongs to only a single group that has similar properties</a:t>
            </a:r>
          </a:p>
          <a:p>
            <a:pPr marL="12065">
              <a:lnSpc>
                <a:spcPct val="100000"/>
              </a:lnSpc>
              <a:spcBef>
                <a:spcPts val="685"/>
              </a:spcBef>
              <a:tabLst>
                <a:tab pos="266700" algn="l"/>
                <a:tab pos="267335" algn="l"/>
              </a:tabLst>
            </a:pPr>
            <a:r>
              <a:rPr lang="en-US" b="1" spc="-5" dirty="0">
                <a:solidFill>
                  <a:schemeClr val="tx2"/>
                </a:solidFill>
                <a:latin typeface="Calibri"/>
                <a:cs typeface="Calibri"/>
              </a:rPr>
              <a:t>K means gives the best result under the following conditions</a:t>
            </a:r>
          </a:p>
          <a:p>
            <a:pPr marL="297815" indent="-285750">
              <a:lnSpc>
                <a:spcPct val="100000"/>
              </a:lnSpc>
              <a:spcBef>
                <a:spcPts val="685"/>
              </a:spcBef>
              <a:buFont typeface="Wingdings" panose="05000000000000000000" pitchFamily="2" charset="2"/>
              <a:buChar char="Ø"/>
              <a:tabLst>
                <a:tab pos="266700" algn="l"/>
                <a:tab pos="267335" algn="l"/>
              </a:tabLst>
            </a:pPr>
            <a:r>
              <a:rPr lang="en-US" spc="-5" dirty="0">
                <a:solidFill>
                  <a:schemeClr val="tx2"/>
                </a:solidFill>
                <a:latin typeface="Calibri"/>
                <a:cs typeface="Calibri"/>
              </a:rPr>
              <a:t>Data’s distribution is not skewed </a:t>
            </a:r>
          </a:p>
          <a:p>
            <a:pPr marL="297815" indent="-285750">
              <a:lnSpc>
                <a:spcPct val="100000"/>
              </a:lnSpc>
              <a:spcBef>
                <a:spcPts val="685"/>
              </a:spcBef>
              <a:buFont typeface="Wingdings" panose="05000000000000000000" pitchFamily="2" charset="2"/>
              <a:buChar char="Ø"/>
              <a:tabLst>
                <a:tab pos="266700" algn="l"/>
                <a:tab pos="267335" algn="l"/>
              </a:tabLst>
            </a:pPr>
            <a:r>
              <a:rPr lang="en-US" spc="-5" dirty="0">
                <a:solidFill>
                  <a:schemeClr val="tx2"/>
                </a:solidFill>
                <a:latin typeface="Calibri"/>
                <a:cs typeface="Calibri"/>
              </a:rPr>
              <a:t>Data is standardised</a:t>
            </a:r>
          </a:p>
          <a:p>
            <a:pPr marL="297815" indent="-285750">
              <a:lnSpc>
                <a:spcPct val="100000"/>
              </a:lnSpc>
              <a:spcBef>
                <a:spcPts val="685"/>
              </a:spcBef>
              <a:buFont typeface="Wingdings" panose="05000000000000000000" pitchFamily="2" charset="2"/>
              <a:buChar char="Ø"/>
              <a:tabLst>
                <a:tab pos="266700" algn="l"/>
                <a:tab pos="267335" algn="l"/>
              </a:tabLst>
            </a:pPr>
            <a:r>
              <a:rPr lang="en-US" spc="-5" dirty="0">
                <a:solidFill>
                  <a:schemeClr val="tx2"/>
                </a:solidFill>
                <a:latin typeface="Calibri"/>
                <a:cs typeface="Calibri"/>
              </a:rPr>
              <a:t>The data is highly skewed, therefore I will perform log transformations to reduce the skewness of each variable and I standardised the data</a:t>
            </a:r>
          </a:p>
          <a:p>
            <a:pPr marL="12065">
              <a:lnSpc>
                <a:spcPct val="100000"/>
              </a:lnSpc>
              <a:spcBef>
                <a:spcPts val="685"/>
              </a:spcBef>
              <a:tabLst>
                <a:tab pos="266700" algn="l"/>
                <a:tab pos="267335" algn="l"/>
              </a:tabLst>
            </a:pPr>
            <a:r>
              <a:rPr lang="en-US" b="1" spc="-5" dirty="0">
                <a:solidFill>
                  <a:schemeClr val="tx2"/>
                </a:solidFill>
                <a:latin typeface="Calibri"/>
                <a:cs typeface="Calibri"/>
              </a:rPr>
              <a:t>Why k-means?</a:t>
            </a:r>
          </a:p>
          <a:p>
            <a:pPr marL="12065">
              <a:lnSpc>
                <a:spcPct val="100000"/>
              </a:lnSpc>
              <a:spcBef>
                <a:spcPts val="685"/>
              </a:spcBef>
              <a:tabLst>
                <a:tab pos="266700" algn="l"/>
                <a:tab pos="267335" algn="l"/>
              </a:tabLst>
            </a:pPr>
            <a:r>
              <a:rPr lang="en-US" spc="-5" dirty="0">
                <a:solidFill>
                  <a:schemeClr val="tx2"/>
                </a:solidFill>
                <a:latin typeface="Calibri"/>
                <a:cs typeface="Calibri"/>
              </a:rPr>
              <a:t>As our feature variables are numerical and our  goal is unsupervised to find out some sort of structure  in the customers, I used k-means clustering</a:t>
            </a:r>
          </a:p>
        </p:txBody>
      </p:sp>
      <p:sp>
        <p:nvSpPr>
          <p:cNvPr id="4" name="TextBox 3">
            <a:extLst>
              <a:ext uri="{FF2B5EF4-FFF2-40B4-BE49-F238E27FC236}">
                <a16:creationId xmlns:a16="http://schemas.microsoft.com/office/drawing/2014/main" id="{5F5169BC-7E83-97C8-7940-1B8B7221CCBB}"/>
              </a:ext>
            </a:extLst>
          </p:cNvPr>
          <p:cNvSpPr txBox="1"/>
          <p:nvPr/>
        </p:nvSpPr>
        <p:spPr>
          <a:xfrm>
            <a:off x="304800" y="154837"/>
            <a:ext cx="4572000" cy="461665"/>
          </a:xfrm>
          <a:prstGeom prst="rect">
            <a:avLst/>
          </a:prstGeom>
          <a:noFill/>
        </p:spPr>
        <p:txBody>
          <a:bodyPr wrap="square">
            <a:spAutoFit/>
          </a:bodyPr>
          <a:lstStyle/>
          <a:p>
            <a:pPr marL="12700">
              <a:spcBef>
                <a:spcPts val="120"/>
              </a:spcBef>
            </a:pPr>
            <a:r>
              <a:rPr lang="en-US" sz="2400" b="1" kern="0" spc="-5" dirty="0">
                <a:solidFill>
                  <a:srgbClr val="C00000"/>
                </a:solidFill>
              </a:rPr>
              <a:t>Data Modeling:</a:t>
            </a:r>
            <a:endParaRPr lang="en-US" sz="2400" b="1" kern="0" dirty="0">
              <a:solidFill>
                <a:srgbClr val="C00000"/>
              </a:solidFill>
            </a:endParaRPr>
          </a:p>
        </p:txBody>
      </p:sp>
    </p:spTree>
    <p:extLst>
      <p:ext uri="{BB962C8B-B14F-4D97-AF65-F5344CB8AC3E}">
        <p14:creationId xmlns:p14="http://schemas.microsoft.com/office/powerpoint/2010/main" val="2880856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68372" y="356692"/>
            <a:ext cx="4110354" cy="574675"/>
          </a:xfrm>
          <a:prstGeom prst="rect">
            <a:avLst/>
          </a:prstGeom>
        </p:spPr>
        <p:txBody>
          <a:bodyPr vert="horz" wrap="square" lIns="0" tIns="12700" rIns="0" bIns="0" rtlCol="0">
            <a:spAutoFit/>
          </a:bodyPr>
          <a:lstStyle/>
          <a:p>
            <a:pPr marL="12700">
              <a:lnSpc>
                <a:spcPct val="100000"/>
              </a:lnSpc>
              <a:spcBef>
                <a:spcPts val="100"/>
              </a:spcBef>
            </a:pPr>
            <a:r>
              <a:rPr spc="-210" dirty="0"/>
              <a:t>K</a:t>
            </a:r>
            <a:r>
              <a:rPr spc="175" dirty="0"/>
              <a:t>-</a:t>
            </a:r>
            <a:r>
              <a:rPr spc="-245" dirty="0"/>
              <a:t>Mean</a:t>
            </a:r>
            <a:r>
              <a:rPr spc="-180" dirty="0"/>
              <a:t>s</a:t>
            </a:r>
            <a:r>
              <a:rPr spc="-114" dirty="0"/>
              <a:t> </a:t>
            </a:r>
            <a:r>
              <a:rPr spc="-190" dirty="0"/>
              <a:t>Clustering</a:t>
            </a:r>
          </a:p>
        </p:txBody>
      </p:sp>
      <p:pic>
        <p:nvPicPr>
          <p:cNvPr id="3" name="object 3"/>
          <p:cNvPicPr/>
          <p:nvPr/>
        </p:nvPicPr>
        <p:blipFill>
          <a:blip r:embed="rId2" cstate="print"/>
          <a:stretch>
            <a:fillRect/>
          </a:stretch>
        </p:blipFill>
        <p:spPr>
          <a:xfrm>
            <a:off x="1580279" y="1266079"/>
            <a:ext cx="5378684" cy="364569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2347" y="313546"/>
            <a:ext cx="8314223" cy="474353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9060" y="100584"/>
            <a:ext cx="4998720" cy="5000244"/>
          </a:xfrm>
          <a:prstGeom prst="rect">
            <a:avLst/>
          </a:prstGeom>
        </p:spPr>
      </p:pic>
      <p:sp>
        <p:nvSpPr>
          <p:cNvPr id="3" name="object 3"/>
          <p:cNvSpPr txBox="1"/>
          <p:nvPr/>
        </p:nvSpPr>
        <p:spPr>
          <a:xfrm>
            <a:off x="5437759" y="736218"/>
            <a:ext cx="3485515" cy="2906395"/>
          </a:xfrm>
          <a:prstGeom prst="rect">
            <a:avLst/>
          </a:prstGeom>
        </p:spPr>
        <p:txBody>
          <a:bodyPr vert="horz" wrap="square" lIns="0" tIns="12700" rIns="0" bIns="0" rtlCol="0">
            <a:spAutoFit/>
          </a:bodyPr>
          <a:lstStyle/>
          <a:p>
            <a:pPr marL="355600" marR="5080" indent="-342900">
              <a:lnSpc>
                <a:spcPct val="150000"/>
              </a:lnSpc>
              <a:spcBef>
                <a:spcPts val="100"/>
              </a:spcBef>
              <a:buClr>
                <a:srgbClr val="001F5F"/>
              </a:buClr>
              <a:buFont typeface="Wingdings"/>
              <a:buChar char=""/>
              <a:tabLst>
                <a:tab pos="354965" algn="l"/>
                <a:tab pos="355600" algn="l"/>
              </a:tabLst>
            </a:pPr>
            <a:r>
              <a:rPr sz="1800" b="1" spc="-80" dirty="0">
                <a:solidFill>
                  <a:schemeClr val="tx2"/>
                </a:solidFill>
                <a:latin typeface="Tahoma"/>
                <a:cs typeface="Tahoma"/>
              </a:rPr>
              <a:t>Ea</a:t>
            </a:r>
            <a:r>
              <a:rPr sz="1800" b="1" spc="-100" dirty="0">
                <a:solidFill>
                  <a:schemeClr val="tx2"/>
                </a:solidFill>
                <a:latin typeface="Tahoma"/>
                <a:cs typeface="Tahoma"/>
              </a:rPr>
              <a:t>c</a:t>
            </a:r>
            <a:r>
              <a:rPr sz="1800" b="1" spc="-110" dirty="0">
                <a:solidFill>
                  <a:schemeClr val="tx2"/>
                </a:solidFill>
                <a:latin typeface="Tahoma"/>
                <a:cs typeface="Tahoma"/>
              </a:rPr>
              <a:t>h</a:t>
            </a:r>
            <a:r>
              <a:rPr sz="1800" b="1" spc="-45" dirty="0">
                <a:solidFill>
                  <a:schemeClr val="tx2"/>
                </a:solidFill>
                <a:latin typeface="Tahoma"/>
                <a:cs typeface="Tahoma"/>
              </a:rPr>
              <a:t> </a:t>
            </a:r>
            <a:r>
              <a:rPr sz="1800" b="1" spc="-110" dirty="0">
                <a:solidFill>
                  <a:schemeClr val="tx2"/>
                </a:solidFill>
                <a:latin typeface="Tahoma"/>
                <a:cs typeface="Tahoma"/>
              </a:rPr>
              <a:t>tra</a:t>
            </a:r>
            <a:r>
              <a:rPr sz="1800" b="1" spc="-135" dirty="0">
                <a:solidFill>
                  <a:schemeClr val="tx2"/>
                </a:solidFill>
                <a:latin typeface="Tahoma"/>
                <a:cs typeface="Tahoma"/>
              </a:rPr>
              <a:t>n</a:t>
            </a:r>
            <a:r>
              <a:rPr sz="1800" b="1" spc="-60" dirty="0">
                <a:solidFill>
                  <a:schemeClr val="tx2"/>
                </a:solidFill>
                <a:latin typeface="Tahoma"/>
                <a:cs typeface="Tahoma"/>
              </a:rPr>
              <a:t>sa</a:t>
            </a:r>
            <a:r>
              <a:rPr sz="1800" b="1" spc="-50" dirty="0">
                <a:solidFill>
                  <a:schemeClr val="tx2"/>
                </a:solidFill>
                <a:latin typeface="Tahoma"/>
                <a:cs typeface="Tahoma"/>
              </a:rPr>
              <a:t>c</a:t>
            </a:r>
            <a:r>
              <a:rPr sz="1800" b="1" spc="-110" dirty="0">
                <a:solidFill>
                  <a:schemeClr val="tx2"/>
                </a:solidFill>
                <a:latin typeface="Tahoma"/>
                <a:cs typeface="Tahoma"/>
              </a:rPr>
              <a:t>ti</a:t>
            </a:r>
            <a:r>
              <a:rPr sz="1800" b="1" spc="-175" dirty="0">
                <a:solidFill>
                  <a:schemeClr val="tx2"/>
                </a:solidFill>
                <a:latin typeface="Tahoma"/>
                <a:cs typeface="Tahoma"/>
              </a:rPr>
              <a:t>o</a:t>
            </a:r>
            <a:r>
              <a:rPr sz="1800" b="1" spc="-150" dirty="0">
                <a:solidFill>
                  <a:schemeClr val="tx2"/>
                </a:solidFill>
                <a:latin typeface="Tahoma"/>
                <a:cs typeface="Tahoma"/>
              </a:rPr>
              <a:t>n</a:t>
            </a:r>
            <a:r>
              <a:rPr sz="1800" b="1" spc="-70" dirty="0">
                <a:solidFill>
                  <a:schemeClr val="tx2"/>
                </a:solidFill>
                <a:latin typeface="Tahoma"/>
                <a:cs typeface="Tahoma"/>
              </a:rPr>
              <a:t> </a:t>
            </a:r>
            <a:r>
              <a:rPr sz="1800" b="1" spc="-45" dirty="0">
                <a:solidFill>
                  <a:schemeClr val="tx2"/>
                </a:solidFill>
                <a:latin typeface="Tahoma"/>
                <a:cs typeface="Tahoma"/>
              </a:rPr>
              <a:t>is</a:t>
            </a:r>
            <a:r>
              <a:rPr sz="1800" b="1" spc="-40" dirty="0">
                <a:solidFill>
                  <a:schemeClr val="tx2"/>
                </a:solidFill>
                <a:latin typeface="Tahoma"/>
                <a:cs typeface="Tahoma"/>
              </a:rPr>
              <a:t> </a:t>
            </a:r>
            <a:r>
              <a:rPr sz="1800" b="1" spc="-65" dirty="0">
                <a:solidFill>
                  <a:schemeClr val="tx2"/>
                </a:solidFill>
                <a:latin typeface="Tahoma"/>
                <a:cs typeface="Tahoma"/>
              </a:rPr>
              <a:t>ass</a:t>
            </a:r>
            <a:r>
              <a:rPr sz="1800" b="1" spc="-35" dirty="0">
                <a:solidFill>
                  <a:schemeClr val="tx2"/>
                </a:solidFill>
                <a:latin typeface="Tahoma"/>
                <a:cs typeface="Tahoma"/>
              </a:rPr>
              <a:t>i</a:t>
            </a:r>
            <a:r>
              <a:rPr sz="1800" b="1" spc="-150" dirty="0">
                <a:solidFill>
                  <a:schemeClr val="tx2"/>
                </a:solidFill>
                <a:latin typeface="Tahoma"/>
                <a:cs typeface="Tahoma"/>
              </a:rPr>
              <a:t>gned</a:t>
            </a:r>
            <a:r>
              <a:rPr sz="1800" b="1" spc="-40" dirty="0">
                <a:solidFill>
                  <a:schemeClr val="tx2"/>
                </a:solidFill>
                <a:latin typeface="Tahoma"/>
                <a:cs typeface="Tahoma"/>
              </a:rPr>
              <a:t> </a:t>
            </a:r>
            <a:r>
              <a:rPr sz="1800" b="1" spc="-80" dirty="0">
                <a:solidFill>
                  <a:schemeClr val="tx2"/>
                </a:solidFill>
                <a:latin typeface="Tahoma"/>
                <a:cs typeface="Tahoma"/>
              </a:rPr>
              <a:t>a  </a:t>
            </a:r>
            <a:r>
              <a:rPr sz="1800" b="1" spc="-70" dirty="0">
                <a:solidFill>
                  <a:schemeClr val="tx2"/>
                </a:solidFill>
                <a:latin typeface="Tahoma"/>
                <a:cs typeface="Tahoma"/>
              </a:rPr>
              <a:t>cl</a:t>
            </a:r>
            <a:r>
              <a:rPr sz="1800" b="1" spc="-110" dirty="0">
                <a:solidFill>
                  <a:schemeClr val="tx2"/>
                </a:solidFill>
                <a:latin typeface="Tahoma"/>
                <a:cs typeface="Tahoma"/>
              </a:rPr>
              <a:t>u</a:t>
            </a:r>
            <a:r>
              <a:rPr sz="1800" b="1" spc="-70" dirty="0">
                <a:solidFill>
                  <a:schemeClr val="tx2"/>
                </a:solidFill>
                <a:latin typeface="Tahoma"/>
                <a:cs typeface="Tahoma"/>
              </a:rPr>
              <a:t>ster</a:t>
            </a:r>
            <a:r>
              <a:rPr sz="1800" b="1" spc="-30" dirty="0">
                <a:solidFill>
                  <a:schemeClr val="tx2"/>
                </a:solidFill>
                <a:latin typeface="Tahoma"/>
                <a:cs typeface="Tahoma"/>
              </a:rPr>
              <a:t> </a:t>
            </a:r>
            <a:r>
              <a:rPr sz="1800" b="1" spc="-145" dirty="0">
                <a:solidFill>
                  <a:schemeClr val="tx2"/>
                </a:solidFill>
                <a:latin typeface="Tahoma"/>
                <a:cs typeface="Tahoma"/>
              </a:rPr>
              <a:t>b</a:t>
            </a:r>
            <a:r>
              <a:rPr sz="1800" b="1" spc="-135" dirty="0">
                <a:solidFill>
                  <a:schemeClr val="tx2"/>
                </a:solidFill>
                <a:latin typeface="Tahoma"/>
                <a:cs typeface="Tahoma"/>
              </a:rPr>
              <a:t>a</a:t>
            </a:r>
            <a:r>
              <a:rPr sz="1800" b="1" spc="-90" dirty="0">
                <a:solidFill>
                  <a:schemeClr val="tx2"/>
                </a:solidFill>
                <a:latin typeface="Tahoma"/>
                <a:cs typeface="Tahoma"/>
              </a:rPr>
              <a:t>sed</a:t>
            </a:r>
            <a:r>
              <a:rPr sz="1800" b="1" spc="-50" dirty="0">
                <a:solidFill>
                  <a:schemeClr val="tx2"/>
                </a:solidFill>
                <a:latin typeface="Tahoma"/>
                <a:cs typeface="Tahoma"/>
              </a:rPr>
              <a:t> </a:t>
            </a:r>
            <a:r>
              <a:rPr sz="1800" b="1" spc="-140" dirty="0">
                <a:solidFill>
                  <a:schemeClr val="tx2"/>
                </a:solidFill>
                <a:latin typeface="Tahoma"/>
                <a:cs typeface="Tahoma"/>
              </a:rPr>
              <a:t>on</a:t>
            </a:r>
            <a:r>
              <a:rPr sz="1800" b="1" spc="-60" dirty="0">
                <a:solidFill>
                  <a:schemeClr val="tx2"/>
                </a:solidFill>
                <a:latin typeface="Tahoma"/>
                <a:cs typeface="Tahoma"/>
              </a:rPr>
              <a:t> </a:t>
            </a:r>
            <a:r>
              <a:rPr sz="1800" b="1" spc="-110" dirty="0">
                <a:solidFill>
                  <a:schemeClr val="tx2"/>
                </a:solidFill>
                <a:latin typeface="Tahoma"/>
                <a:cs typeface="Tahoma"/>
              </a:rPr>
              <a:t>Recency</a:t>
            </a:r>
            <a:r>
              <a:rPr sz="1800" b="1" spc="-150" dirty="0">
                <a:solidFill>
                  <a:schemeClr val="tx2"/>
                </a:solidFill>
                <a:latin typeface="Tahoma"/>
                <a:cs typeface="Tahoma"/>
              </a:rPr>
              <a:t>,  </a:t>
            </a:r>
            <a:r>
              <a:rPr sz="1800" b="1" spc="-100" dirty="0">
                <a:solidFill>
                  <a:schemeClr val="tx2"/>
                </a:solidFill>
                <a:latin typeface="Tahoma"/>
                <a:cs typeface="Tahoma"/>
              </a:rPr>
              <a:t>Freq</a:t>
            </a:r>
            <a:r>
              <a:rPr sz="1800" b="1" spc="-114" dirty="0">
                <a:solidFill>
                  <a:schemeClr val="tx2"/>
                </a:solidFill>
                <a:latin typeface="Tahoma"/>
                <a:cs typeface="Tahoma"/>
              </a:rPr>
              <a:t>u</a:t>
            </a:r>
            <a:r>
              <a:rPr sz="1800" b="1" spc="-125" dirty="0">
                <a:solidFill>
                  <a:schemeClr val="tx2"/>
                </a:solidFill>
                <a:latin typeface="Tahoma"/>
                <a:cs typeface="Tahoma"/>
              </a:rPr>
              <a:t>enc</a:t>
            </a:r>
            <a:r>
              <a:rPr sz="1800" b="1" spc="-120" dirty="0">
                <a:solidFill>
                  <a:schemeClr val="tx2"/>
                </a:solidFill>
                <a:latin typeface="Tahoma"/>
                <a:cs typeface="Tahoma"/>
              </a:rPr>
              <a:t>y</a:t>
            </a:r>
            <a:r>
              <a:rPr sz="1800" b="1" spc="-35" dirty="0">
                <a:solidFill>
                  <a:schemeClr val="tx2"/>
                </a:solidFill>
                <a:latin typeface="Tahoma"/>
                <a:cs typeface="Tahoma"/>
              </a:rPr>
              <a:t> </a:t>
            </a:r>
            <a:r>
              <a:rPr sz="1800" b="1" spc="-150" dirty="0">
                <a:solidFill>
                  <a:schemeClr val="tx2"/>
                </a:solidFill>
                <a:latin typeface="Tahoma"/>
                <a:cs typeface="Tahoma"/>
              </a:rPr>
              <a:t>an</a:t>
            </a:r>
            <a:r>
              <a:rPr sz="1800" b="1" spc="-145" dirty="0">
                <a:solidFill>
                  <a:schemeClr val="tx2"/>
                </a:solidFill>
                <a:latin typeface="Tahoma"/>
                <a:cs typeface="Tahoma"/>
              </a:rPr>
              <a:t>d</a:t>
            </a:r>
            <a:r>
              <a:rPr sz="1800" b="1" spc="-40" dirty="0">
                <a:solidFill>
                  <a:schemeClr val="tx2"/>
                </a:solidFill>
                <a:latin typeface="Tahoma"/>
                <a:cs typeface="Tahoma"/>
              </a:rPr>
              <a:t> </a:t>
            </a:r>
            <a:r>
              <a:rPr sz="1800" b="1" spc="-140" dirty="0">
                <a:solidFill>
                  <a:schemeClr val="tx2"/>
                </a:solidFill>
                <a:latin typeface="Tahoma"/>
                <a:cs typeface="Tahoma"/>
              </a:rPr>
              <a:t>Monetary</a:t>
            </a:r>
            <a:endParaRPr sz="1800" dirty="0">
              <a:solidFill>
                <a:schemeClr val="tx2"/>
              </a:solidFill>
              <a:latin typeface="Tahoma"/>
              <a:cs typeface="Tahoma"/>
            </a:endParaRPr>
          </a:p>
          <a:p>
            <a:pPr marL="355600" indent="-342900">
              <a:lnSpc>
                <a:spcPct val="100000"/>
              </a:lnSpc>
              <a:spcBef>
                <a:spcPts val="1080"/>
              </a:spcBef>
              <a:buClr>
                <a:srgbClr val="001F5F"/>
              </a:buClr>
              <a:buFont typeface="Wingdings"/>
              <a:buChar char=""/>
              <a:tabLst>
                <a:tab pos="354965" algn="l"/>
                <a:tab pos="355600" algn="l"/>
              </a:tabLst>
            </a:pPr>
            <a:r>
              <a:rPr sz="1800" b="1" spc="-190" dirty="0">
                <a:solidFill>
                  <a:schemeClr val="tx2"/>
                </a:solidFill>
                <a:latin typeface="Tahoma"/>
                <a:cs typeface="Tahoma"/>
              </a:rPr>
              <a:t>Op</a:t>
            </a:r>
            <a:r>
              <a:rPr sz="1800" b="1" spc="-135" dirty="0">
                <a:solidFill>
                  <a:schemeClr val="tx2"/>
                </a:solidFill>
                <a:latin typeface="Tahoma"/>
                <a:cs typeface="Tahoma"/>
              </a:rPr>
              <a:t>tima</a:t>
            </a:r>
            <a:r>
              <a:rPr sz="1800" b="1" spc="-70" dirty="0">
                <a:solidFill>
                  <a:schemeClr val="tx2"/>
                </a:solidFill>
                <a:latin typeface="Tahoma"/>
                <a:cs typeface="Tahoma"/>
              </a:rPr>
              <a:t>l</a:t>
            </a:r>
            <a:r>
              <a:rPr sz="1800" b="1" spc="-55" dirty="0">
                <a:solidFill>
                  <a:schemeClr val="tx2"/>
                </a:solidFill>
                <a:latin typeface="Tahoma"/>
                <a:cs typeface="Tahoma"/>
              </a:rPr>
              <a:t> </a:t>
            </a:r>
            <a:r>
              <a:rPr sz="1800" b="1" spc="-140" dirty="0">
                <a:solidFill>
                  <a:schemeClr val="tx2"/>
                </a:solidFill>
                <a:latin typeface="Tahoma"/>
                <a:cs typeface="Tahoma"/>
              </a:rPr>
              <a:t>nu</a:t>
            </a:r>
            <a:r>
              <a:rPr sz="1800" b="1" spc="-215" dirty="0">
                <a:solidFill>
                  <a:schemeClr val="tx2"/>
                </a:solidFill>
                <a:latin typeface="Tahoma"/>
                <a:cs typeface="Tahoma"/>
              </a:rPr>
              <a:t>m</a:t>
            </a:r>
            <a:r>
              <a:rPr sz="1800" b="1" spc="-95" dirty="0">
                <a:solidFill>
                  <a:schemeClr val="tx2"/>
                </a:solidFill>
                <a:latin typeface="Tahoma"/>
                <a:cs typeface="Tahoma"/>
              </a:rPr>
              <a:t>ber</a:t>
            </a:r>
            <a:r>
              <a:rPr sz="1800" b="1" spc="-45" dirty="0">
                <a:solidFill>
                  <a:schemeClr val="tx2"/>
                </a:solidFill>
                <a:latin typeface="Tahoma"/>
                <a:cs typeface="Tahoma"/>
              </a:rPr>
              <a:t> </a:t>
            </a:r>
            <a:r>
              <a:rPr sz="1800" b="1" spc="-125" dirty="0">
                <a:solidFill>
                  <a:schemeClr val="tx2"/>
                </a:solidFill>
                <a:latin typeface="Tahoma"/>
                <a:cs typeface="Tahoma"/>
              </a:rPr>
              <a:t>of</a:t>
            </a:r>
            <a:r>
              <a:rPr sz="1800" b="1" spc="-45" dirty="0">
                <a:solidFill>
                  <a:schemeClr val="tx2"/>
                </a:solidFill>
                <a:latin typeface="Tahoma"/>
                <a:cs typeface="Tahoma"/>
              </a:rPr>
              <a:t> </a:t>
            </a:r>
            <a:r>
              <a:rPr sz="1800" b="1" spc="-70" dirty="0">
                <a:solidFill>
                  <a:schemeClr val="tx2"/>
                </a:solidFill>
                <a:latin typeface="Tahoma"/>
                <a:cs typeface="Tahoma"/>
              </a:rPr>
              <a:t>cl</a:t>
            </a:r>
            <a:r>
              <a:rPr sz="1800" b="1" spc="-110" dirty="0">
                <a:solidFill>
                  <a:schemeClr val="tx2"/>
                </a:solidFill>
                <a:latin typeface="Tahoma"/>
                <a:cs typeface="Tahoma"/>
              </a:rPr>
              <a:t>u</a:t>
            </a:r>
            <a:r>
              <a:rPr sz="1800" b="1" spc="-70" dirty="0">
                <a:solidFill>
                  <a:schemeClr val="tx2"/>
                </a:solidFill>
                <a:latin typeface="Tahoma"/>
                <a:cs typeface="Tahoma"/>
              </a:rPr>
              <a:t>ster</a:t>
            </a:r>
            <a:r>
              <a:rPr sz="1800" b="1" spc="-45" dirty="0">
                <a:solidFill>
                  <a:schemeClr val="tx2"/>
                </a:solidFill>
                <a:latin typeface="Tahoma"/>
                <a:cs typeface="Tahoma"/>
              </a:rPr>
              <a:t> </a:t>
            </a:r>
            <a:r>
              <a:rPr sz="1800" b="1" spc="-155" dirty="0">
                <a:solidFill>
                  <a:schemeClr val="tx2"/>
                </a:solidFill>
                <a:latin typeface="Tahoma"/>
                <a:cs typeface="Tahoma"/>
              </a:rPr>
              <a:t>b</a:t>
            </a:r>
            <a:r>
              <a:rPr sz="1800" b="1" spc="-170" dirty="0">
                <a:solidFill>
                  <a:schemeClr val="tx2"/>
                </a:solidFill>
                <a:latin typeface="Tahoma"/>
                <a:cs typeface="Tahoma"/>
              </a:rPr>
              <a:t>y</a:t>
            </a:r>
            <a:endParaRPr sz="1800" dirty="0">
              <a:solidFill>
                <a:schemeClr val="tx2"/>
              </a:solidFill>
              <a:latin typeface="Tahoma"/>
              <a:cs typeface="Tahoma"/>
            </a:endParaRPr>
          </a:p>
          <a:p>
            <a:pPr marL="355600">
              <a:lnSpc>
                <a:spcPct val="100000"/>
              </a:lnSpc>
              <a:spcBef>
                <a:spcPts val="1080"/>
              </a:spcBef>
            </a:pPr>
            <a:r>
              <a:rPr sz="1800" b="1" spc="-85" dirty="0">
                <a:solidFill>
                  <a:schemeClr val="tx2"/>
                </a:solidFill>
                <a:latin typeface="Tahoma"/>
                <a:cs typeface="Tahoma"/>
              </a:rPr>
              <a:t>silho</a:t>
            </a:r>
            <a:r>
              <a:rPr sz="1800" b="1" spc="-125" dirty="0">
                <a:solidFill>
                  <a:schemeClr val="tx2"/>
                </a:solidFill>
                <a:latin typeface="Tahoma"/>
                <a:cs typeface="Tahoma"/>
              </a:rPr>
              <a:t>u</a:t>
            </a:r>
            <a:r>
              <a:rPr sz="1800" b="1" spc="-114" dirty="0">
                <a:solidFill>
                  <a:schemeClr val="tx2"/>
                </a:solidFill>
                <a:latin typeface="Tahoma"/>
                <a:cs typeface="Tahoma"/>
              </a:rPr>
              <a:t>e</a:t>
            </a:r>
            <a:r>
              <a:rPr sz="1800" b="1" spc="-130" dirty="0">
                <a:solidFill>
                  <a:schemeClr val="tx2"/>
                </a:solidFill>
                <a:latin typeface="Tahoma"/>
                <a:cs typeface="Tahoma"/>
              </a:rPr>
              <a:t>tt</a:t>
            </a:r>
            <a:r>
              <a:rPr sz="1800" b="1" spc="-180" dirty="0">
                <a:solidFill>
                  <a:schemeClr val="tx2"/>
                </a:solidFill>
                <a:latin typeface="Tahoma"/>
                <a:cs typeface="Tahoma"/>
              </a:rPr>
              <a:t>e</a:t>
            </a:r>
            <a:r>
              <a:rPr sz="1800" b="1" spc="-55" dirty="0">
                <a:solidFill>
                  <a:schemeClr val="tx2"/>
                </a:solidFill>
                <a:latin typeface="Tahoma"/>
                <a:cs typeface="Tahoma"/>
              </a:rPr>
              <a:t> </a:t>
            </a:r>
            <a:r>
              <a:rPr sz="1800" b="1" spc="-120" dirty="0">
                <a:solidFill>
                  <a:schemeClr val="tx2"/>
                </a:solidFill>
                <a:latin typeface="Tahoma"/>
                <a:cs typeface="Tahoma"/>
              </a:rPr>
              <a:t>anal</a:t>
            </a:r>
            <a:r>
              <a:rPr sz="1800" b="1" spc="-140" dirty="0">
                <a:solidFill>
                  <a:schemeClr val="tx2"/>
                </a:solidFill>
                <a:latin typeface="Tahoma"/>
                <a:cs typeface="Tahoma"/>
              </a:rPr>
              <a:t>y</a:t>
            </a:r>
            <a:r>
              <a:rPr sz="1800" b="1" spc="-25" dirty="0">
                <a:solidFill>
                  <a:schemeClr val="tx2"/>
                </a:solidFill>
                <a:latin typeface="Tahoma"/>
                <a:cs typeface="Tahoma"/>
              </a:rPr>
              <a:t>sis</a:t>
            </a:r>
            <a:r>
              <a:rPr sz="1800" b="1" spc="-20" dirty="0">
                <a:solidFill>
                  <a:schemeClr val="tx2"/>
                </a:solidFill>
                <a:latin typeface="Tahoma"/>
                <a:cs typeface="Tahoma"/>
              </a:rPr>
              <a:t> </a:t>
            </a:r>
            <a:r>
              <a:rPr sz="1800" b="1" spc="-45" dirty="0">
                <a:solidFill>
                  <a:schemeClr val="tx2"/>
                </a:solidFill>
                <a:latin typeface="Tahoma"/>
                <a:cs typeface="Tahoma"/>
              </a:rPr>
              <a:t>is </a:t>
            </a:r>
            <a:r>
              <a:rPr sz="1800" b="1" spc="-125" dirty="0">
                <a:solidFill>
                  <a:schemeClr val="tx2"/>
                </a:solidFill>
                <a:latin typeface="Tahoma"/>
                <a:cs typeface="Tahoma"/>
              </a:rPr>
              <a:t>fo</a:t>
            </a:r>
            <a:r>
              <a:rPr sz="1800" b="1" spc="-160" dirty="0">
                <a:solidFill>
                  <a:schemeClr val="tx2"/>
                </a:solidFill>
                <a:latin typeface="Tahoma"/>
                <a:cs typeface="Tahoma"/>
              </a:rPr>
              <a:t>u</a:t>
            </a:r>
            <a:r>
              <a:rPr sz="1800" b="1" spc="-15" dirty="0">
                <a:solidFill>
                  <a:schemeClr val="tx2"/>
                </a:solidFill>
                <a:latin typeface="Tahoma"/>
                <a:cs typeface="Tahoma"/>
              </a:rPr>
              <a:t>r</a:t>
            </a:r>
            <a:endParaRPr sz="1800" dirty="0">
              <a:solidFill>
                <a:schemeClr val="tx2"/>
              </a:solidFill>
              <a:latin typeface="Tahoma"/>
              <a:cs typeface="Tahoma"/>
            </a:endParaRPr>
          </a:p>
          <a:p>
            <a:pPr marL="355600" marR="87630" indent="-342900">
              <a:lnSpc>
                <a:spcPct val="150000"/>
              </a:lnSpc>
              <a:buClr>
                <a:srgbClr val="001F5F"/>
              </a:buClr>
              <a:buFont typeface="Wingdings"/>
              <a:buChar char=""/>
              <a:tabLst>
                <a:tab pos="354965" algn="l"/>
                <a:tab pos="355600" algn="l"/>
              </a:tabLst>
            </a:pPr>
            <a:r>
              <a:rPr sz="1800" b="1" spc="-80" dirty="0">
                <a:solidFill>
                  <a:schemeClr val="tx2"/>
                </a:solidFill>
                <a:latin typeface="Tahoma"/>
                <a:cs typeface="Tahoma"/>
              </a:rPr>
              <a:t>Ea</a:t>
            </a:r>
            <a:r>
              <a:rPr sz="1800" b="1" spc="-100" dirty="0">
                <a:solidFill>
                  <a:schemeClr val="tx2"/>
                </a:solidFill>
                <a:latin typeface="Tahoma"/>
                <a:cs typeface="Tahoma"/>
              </a:rPr>
              <a:t>c</a:t>
            </a:r>
            <a:r>
              <a:rPr sz="1800" b="1" spc="-110" dirty="0">
                <a:solidFill>
                  <a:schemeClr val="tx2"/>
                </a:solidFill>
                <a:latin typeface="Tahoma"/>
                <a:cs typeface="Tahoma"/>
              </a:rPr>
              <a:t>h</a:t>
            </a:r>
            <a:r>
              <a:rPr sz="1800" b="1" spc="-45" dirty="0">
                <a:solidFill>
                  <a:schemeClr val="tx2"/>
                </a:solidFill>
                <a:latin typeface="Tahoma"/>
                <a:cs typeface="Tahoma"/>
              </a:rPr>
              <a:t> </a:t>
            </a:r>
            <a:r>
              <a:rPr sz="1800" b="1" spc="-90" dirty="0">
                <a:solidFill>
                  <a:schemeClr val="tx2"/>
                </a:solidFill>
                <a:latin typeface="Tahoma"/>
                <a:cs typeface="Tahoma"/>
              </a:rPr>
              <a:t>c</a:t>
            </a:r>
            <a:r>
              <a:rPr sz="1800" b="1" spc="-95" dirty="0">
                <a:solidFill>
                  <a:schemeClr val="tx2"/>
                </a:solidFill>
                <a:latin typeface="Tahoma"/>
                <a:cs typeface="Tahoma"/>
              </a:rPr>
              <a:t>o</a:t>
            </a:r>
            <a:r>
              <a:rPr sz="1800" b="1" spc="-30" dirty="0">
                <a:solidFill>
                  <a:schemeClr val="tx2"/>
                </a:solidFill>
                <a:latin typeface="Tahoma"/>
                <a:cs typeface="Tahoma"/>
              </a:rPr>
              <a:t>l</a:t>
            </a:r>
            <a:r>
              <a:rPr sz="1800" b="1" spc="-75" dirty="0">
                <a:solidFill>
                  <a:schemeClr val="tx2"/>
                </a:solidFill>
                <a:latin typeface="Tahoma"/>
                <a:cs typeface="Tahoma"/>
              </a:rPr>
              <a:t>or</a:t>
            </a:r>
            <a:r>
              <a:rPr sz="1800" b="1" spc="-60" dirty="0">
                <a:solidFill>
                  <a:schemeClr val="tx2"/>
                </a:solidFill>
                <a:latin typeface="Tahoma"/>
                <a:cs typeface="Tahoma"/>
              </a:rPr>
              <a:t> </a:t>
            </a:r>
            <a:r>
              <a:rPr sz="1800" b="1" spc="-120" dirty="0">
                <a:solidFill>
                  <a:schemeClr val="tx2"/>
                </a:solidFill>
                <a:latin typeface="Tahoma"/>
                <a:cs typeface="Tahoma"/>
              </a:rPr>
              <a:t>in</a:t>
            </a:r>
            <a:r>
              <a:rPr sz="1800" b="1" spc="-40" dirty="0">
                <a:solidFill>
                  <a:schemeClr val="tx2"/>
                </a:solidFill>
                <a:latin typeface="Tahoma"/>
                <a:cs typeface="Tahoma"/>
              </a:rPr>
              <a:t> </a:t>
            </a:r>
            <a:r>
              <a:rPr sz="1800" b="1" spc="-120" dirty="0">
                <a:solidFill>
                  <a:schemeClr val="tx2"/>
                </a:solidFill>
                <a:latin typeface="Tahoma"/>
                <a:cs typeface="Tahoma"/>
              </a:rPr>
              <a:t>p</a:t>
            </a:r>
            <a:r>
              <a:rPr sz="1800" b="1" spc="-70" dirty="0">
                <a:solidFill>
                  <a:schemeClr val="tx2"/>
                </a:solidFill>
                <a:latin typeface="Tahoma"/>
                <a:cs typeface="Tahoma"/>
              </a:rPr>
              <a:t>l</a:t>
            </a:r>
            <a:r>
              <a:rPr sz="1800" b="1" spc="-150" dirty="0">
                <a:solidFill>
                  <a:schemeClr val="tx2"/>
                </a:solidFill>
                <a:latin typeface="Tahoma"/>
                <a:cs typeface="Tahoma"/>
              </a:rPr>
              <a:t>ot</a:t>
            </a:r>
            <a:r>
              <a:rPr sz="1800" b="1" spc="-60" dirty="0">
                <a:solidFill>
                  <a:schemeClr val="tx2"/>
                </a:solidFill>
                <a:latin typeface="Tahoma"/>
                <a:cs typeface="Tahoma"/>
              </a:rPr>
              <a:t> </a:t>
            </a:r>
            <a:r>
              <a:rPr sz="1800" b="1" spc="-80" dirty="0">
                <a:solidFill>
                  <a:schemeClr val="tx2"/>
                </a:solidFill>
                <a:latin typeface="Tahoma"/>
                <a:cs typeface="Tahoma"/>
              </a:rPr>
              <a:t>repr</a:t>
            </a:r>
            <a:r>
              <a:rPr sz="1800" b="1" spc="-95" dirty="0">
                <a:solidFill>
                  <a:schemeClr val="tx2"/>
                </a:solidFill>
                <a:latin typeface="Tahoma"/>
                <a:cs typeface="Tahoma"/>
              </a:rPr>
              <a:t>e</a:t>
            </a:r>
            <a:r>
              <a:rPr sz="1800" b="1" spc="-105" dirty="0">
                <a:solidFill>
                  <a:schemeClr val="tx2"/>
                </a:solidFill>
                <a:latin typeface="Tahoma"/>
                <a:cs typeface="Tahoma"/>
              </a:rPr>
              <a:t>sent</a:t>
            </a:r>
            <a:r>
              <a:rPr sz="1800" b="1" spc="-60" dirty="0">
                <a:solidFill>
                  <a:schemeClr val="tx2"/>
                </a:solidFill>
                <a:latin typeface="Tahoma"/>
                <a:cs typeface="Tahoma"/>
              </a:rPr>
              <a:t> </a:t>
            </a:r>
            <a:r>
              <a:rPr sz="1800" b="1" spc="-80" dirty="0">
                <a:solidFill>
                  <a:schemeClr val="tx2"/>
                </a:solidFill>
                <a:latin typeface="Tahoma"/>
                <a:cs typeface="Tahoma"/>
              </a:rPr>
              <a:t>a  Cluster</a:t>
            </a:r>
            <a:endParaRPr sz="1800" dirty="0">
              <a:solidFill>
                <a:schemeClr val="tx2"/>
              </a:solidFill>
              <a:latin typeface="Tahoma"/>
              <a:cs typeface="Tahom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4510" y="513334"/>
            <a:ext cx="5555615" cy="574040"/>
          </a:xfrm>
          <a:prstGeom prst="rect">
            <a:avLst/>
          </a:prstGeom>
        </p:spPr>
        <p:txBody>
          <a:bodyPr vert="horz" wrap="square" lIns="0" tIns="12700" rIns="0" bIns="0" rtlCol="0">
            <a:spAutoFit/>
          </a:bodyPr>
          <a:lstStyle/>
          <a:p>
            <a:pPr marL="12700">
              <a:lnSpc>
                <a:spcPct val="100000"/>
              </a:lnSpc>
              <a:spcBef>
                <a:spcPts val="100"/>
              </a:spcBef>
            </a:pPr>
            <a:r>
              <a:rPr spc="-300" dirty="0"/>
              <a:t>Mea</a:t>
            </a:r>
            <a:r>
              <a:rPr spc="-270" dirty="0"/>
              <a:t>n</a:t>
            </a:r>
            <a:r>
              <a:rPr spc="-110" dirty="0"/>
              <a:t> </a:t>
            </a:r>
            <a:r>
              <a:rPr spc="-220" dirty="0"/>
              <a:t>value</a:t>
            </a:r>
            <a:r>
              <a:rPr spc="-110" dirty="0"/>
              <a:t> </a:t>
            </a:r>
            <a:r>
              <a:rPr spc="-250" dirty="0"/>
              <a:t>of</a:t>
            </a:r>
            <a:r>
              <a:rPr spc="-90" dirty="0"/>
              <a:t> </a:t>
            </a:r>
            <a:r>
              <a:rPr spc="-215" dirty="0"/>
              <a:t>eac</a:t>
            </a:r>
            <a:r>
              <a:rPr spc="-229" dirty="0"/>
              <a:t>h</a:t>
            </a:r>
            <a:r>
              <a:rPr spc="-120" dirty="0"/>
              <a:t> </a:t>
            </a:r>
            <a:r>
              <a:rPr spc="-250" dirty="0"/>
              <a:t>feat</a:t>
            </a:r>
            <a:r>
              <a:rPr spc="-315" dirty="0"/>
              <a:t>u</a:t>
            </a:r>
            <a:r>
              <a:rPr spc="-120" dirty="0"/>
              <a:t>re</a:t>
            </a:r>
          </a:p>
        </p:txBody>
      </p:sp>
      <p:graphicFrame>
        <p:nvGraphicFramePr>
          <p:cNvPr id="3" name="object 3"/>
          <p:cNvGraphicFramePr>
            <a:graphicFrameLocks noGrp="1"/>
          </p:cNvGraphicFramePr>
          <p:nvPr/>
        </p:nvGraphicFramePr>
        <p:xfrm>
          <a:off x="1081227" y="1365250"/>
          <a:ext cx="7122156" cy="2590798"/>
        </p:xfrm>
        <a:graphic>
          <a:graphicData uri="http://schemas.openxmlformats.org/drawingml/2006/table">
            <a:tbl>
              <a:tblPr firstRow="1" bandRow="1">
                <a:tableStyleId>{2D5ABB26-0587-4C30-8999-92F81FD0307C}</a:tableStyleId>
              </a:tblPr>
              <a:tblGrid>
                <a:gridCol w="1780539">
                  <a:extLst>
                    <a:ext uri="{9D8B030D-6E8A-4147-A177-3AD203B41FA5}">
                      <a16:colId xmlns:a16="http://schemas.microsoft.com/office/drawing/2014/main" val="20000"/>
                    </a:ext>
                  </a:extLst>
                </a:gridCol>
                <a:gridCol w="1780539">
                  <a:extLst>
                    <a:ext uri="{9D8B030D-6E8A-4147-A177-3AD203B41FA5}">
                      <a16:colId xmlns:a16="http://schemas.microsoft.com/office/drawing/2014/main" val="20001"/>
                    </a:ext>
                  </a:extLst>
                </a:gridCol>
                <a:gridCol w="1780539">
                  <a:extLst>
                    <a:ext uri="{9D8B030D-6E8A-4147-A177-3AD203B41FA5}">
                      <a16:colId xmlns:a16="http://schemas.microsoft.com/office/drawing/2014/main" val="20002"/>
                    </a:ext>
                  </a:extLst>
                </a:gridCol>
                <a:gridCol w="1780539">
                  <a:extLst>
                    <a:ext uri="{9D8B030D-6E8A-4147-A177-3AD203B41FA5}">
                      <a16:colId xmlns:a16="http://schemas.microsoft.com/office/drawing/2014/main" val="20003"/>
                    </a:ext>
                  </a:extLst>
                </a:gridCol>
              </a:tblGrid>
              <a:tr h="518160">
                <a:tc>
                  <a:txBody>
                    <a:bodyPr/>
                    <a:lstStyle/>
                    <a:p>
                      <a:pPr algn="ctr">
                        <a:lnSpc>
                          <a:spcPct val="100000"/>
                        </a:lnSpc>
                        <a:spcBef>
                          <a:spcPts val="325"/>
                        </a:spcBef>
                      </a:pPr>
                      <a:r>
                        <a:rPr sz="1600" b="1" spc="-5" dirty="0">
                          <a:solidFill>
                            <a:srgbClr val="124F5C"/>
                          </a:solidFill>
                          <a:latin typeface="Arial"/>
                          <a:cs typeface="Arial"/>
                        </a:rPr>
                        <a:t>Cluster</a:t>
                      </a:r>
                      <a:endParaRPr sz="1600">
                        <a:latin typeface="Arial"/>
                        <a:cs typeface="Arial"/>
                      </a:endParaRPr>
                    </a:p>
                  </a:txBody>
                  <a:tcPr marL="0" marR="0" marT="41275" marB="0">
                    <a:lnL w="12700">
                      <a:solidFill>
                        <a:srgbClr val="124F5C"/>
                      </a:solidFill>
                      <a:prstDash val="solid"/>
                    </a:lnL>
                    <a:lnR w="12700">
                      <a:solidFill>
                        <a:srgbClr val="124F5C"/>
                      </a:solidFill>
                      <a:prstDash val="solid"/>
                    </a:lnR>
                    <a:lnT w="12700">
                      <a:solidFill>
                        <a:srgbClr val="124F5C"/>
                      </a:solidFill>
                      <a:prstDash val="solid"/>
                    </a:lnT>
                    <a:lnB w="38100">
                      <a:solidFill>
                        <a:srgbClr val="124F5C"/>
                      </a:solidFill>
                      <a:prstDash val="solid"/>
                    </a:lnB>
                  </a:tcPr>
                </a:tc>
                <a:tc>
                  <a:txBody>
                    <a:bodyPr/>
                    <a:lstStyle/>
                    <a:p>
                      <a:pPr marL="5715" algn="ctr">
                        <a:lnSpc>
                          <a:spcPct val="100000"/>
                        </a:lnSpc>
                        <a:spcBef>
                          <a:spcPts val="325"/>
                        </a:spcBef>
                      </a:pPr>
                      <a:r>
                        <a:rPr sz="1600" b="1" spc="-5" dirty="0">
                          <a:solidFill>
                            <a:srgbClr val="124F5C"/>
                          </a:solidFill>
                          <a:latin typeface="Arial"/>
                          <a:cs typeface="Arial"/>
                        </a:rPr>
                        <a:t>Recency</a:t>
                      </a:r>
                      <a:endParaRPr sz="1600">
                        <a:latin typeface="Arial"/>
                        <a:cs typeface="Arial"/>
                      </a:endParaRPr>
                    </a:p>
                  </a:txBody>
                  <a:tcPr marL="0" marR="0" marT="41275" marB="0">
                    <a:lnL w="12700">
                      <a:solidFill>
                        <a:srgbClr val="124F5C"/>
                      </a:solidFill>
                      <a:prstDash val="solid"/>
                    </a:lnL>
                    <a:lnR w="12700">
                      <a:solidFill>
                        <a:srgbClr val="124F5C"/>
                      </a:solidFill>
                      <a:prstDash val="solid"/>
                    </a:lnR>
                    <a:lnT w="12700">
                      <a:solidFill>
                        <a:srgbClr val="124F5C"/>
                      </a:solidFill>
                      <a:prstDash val="solid"/>
                    </a:lnT>
                    <a:lnB w="38100">
                      <a:solidFill>
                        <a:srgbClr val="124F5C"/>
                      </a:solidFill>
                      <a:prstDash val="solid"/>
                    </a:lnB>
                  </a:tcPr>
                </a:tc>
                <a:tc>
                  <a:txBody>
                    <a:bodyPr/>
                    <a:lstStyle/>
                    <a:p>
                      <a:pPr marL="4445" algn="ctr">
                        <a:lnSpc>
                          <a:spcPct val="100000"/>
                        </a:lnSpc>
                        <a:spcBef>
                          <a:spcPts val="325"/>
                        </a:spcBef>
                      </a:pPr>
                      <a:r>
                        <a:rPr sz="1600" b="1" spc="-5" dirty="0">
                          <a:solidFill>
                            <a:srgbClr val="124F5C"/>
                          </a:solidFill>
                          <a:latin typeface="Arial"/>
                          <a:cs typeface="Arial"/>
                        </a:rPr>
                        <a:t>Frequency</a:t>
                      </a:r>
                      <a:endParaRPr sz="1600">
                        <a:latin typeface="Arial"/>
                        <a:cs typeface="Arial"/>
                      </a:endParaRPr>
                    </a:p>
                  </a:txBody>
                  <a:tcPr marL="0" marR="0" marT="41275" marB="0">
                    <a:lnL w="12700">
                      <a:solidFill>
                        <a:srgbClr val="124F5C"/>
                      </a:solidFill>
                      <a:prstDash val="solid"/>
                    </a:lnL>
                    <a:lnR w="12700">
                      <a:solidFill>
                        <a:srgbClr val="124F5C"/>
                      </a:solidFill>
                      <a:prstDash val="solid"/>
                    </a:lnR>
                    <a:lnT w="12700">
                      <a:solidFill>
                        <a:srgbClr val="124F5C"/>
                      </a:solidFill>
                      <a:prstDash val="solid"/>
                    </a:lnT>
                    <a:lnB w="38100">
                      <a:solidFill>
                        <a:srgbClr val="124F5C"/>
                      </a:solidFill>
                      <a:prstDash val="solid"/>
                    </a:lnB>
                  </a:tcPr>
                </a:tc>
                <a:tc>
                  <a:txBody>
                    <a:bodyPr/>
                    <a:lstStyle/>
                    <a:p>
                      <a:pPr algn="ctr">
                        <a:lnSpc>
                          <a:spcPct val="100000"/>
                        </a:lnSpc>
                        <a:spcBef>
                          <a:spcPts val="325"/>
                        </a:spcBef>
                      </a:pPr>
                      <a:r>
                        <a:rPr sz="1600" b="1" spc="-5" dirty="0">
                          <a:solidFill>
                            <a:srgbClr val="124F5C"/>
                          </a:solidFill>
                          <a:latin typeface="Arial"/>
                          <a:cs typeface="Arial"/>
                        </a:rPr>
                        <a:t>Monetary</a:t>
                      </a:r>
                      <a:r>
                        <a:rPr sz="1600" b="1" spc="-10" dirty="0">
                          <a:solidFill>
                            <a:srgbClr val="124F5C"/>
                          </a:solidFill>
                          <a:latin typeface="Arial"/>
                          <a:cs typeface="Arial"/>
                        </a:rPr>
                        <a:t> </a:t>
                      </a:r>
                      <a:r>
                        <a:rPr sz="1600" b="1" spc="-5" dirty="0">
                          <a:solidFill>
                            <a:srgbClr val="124F5C"/>
                          </a:solidFill>
                          <a:latin typeface="Arial"/>
                          <a:cs typeface="Arial"/>
                        </a:rPr>
                        <a:t>Value</a:t>
                      </a:r>
                      <a:endParaRPr sz="1600">
                        <a:latin typeface="Arial"/>
                        <a:cs typeface="Arial"/>
                      </a:endParaRPr>
                    </a:p>
                  </a:txBody>
                  <a:tcPr marL="0" marR="0" marT="41275" marB="0">
                    <a:lnL w="12700">
                      <a:solidFill>
                        <a:srgbClr val="124F5C"/>
                      </a:solidFill>
                      <a:prstDash val="solid"/>
                    </a:lnL>
                    <a:lnR w="12700">
                      <a:solidFill>
                        <a:srgbClr val="124F5C"/>
                      </a:solidFill>
                      <a:prstDash val="solid"/>
                    </a:lnR>
                    <a:lnT w="12700">
                      <a:solidFill>
                        <a:srgbClr val="124F5C"/>
                      </a:solidFill>
                      <a:prstDash val="solid"/>
                    </a:lnT>
                    <a:lnB w="38100">
                      <a:solidFill>
                        <a:srgbClr val="124F5C"/>
                      </a:solidFill>
                      <a:prstDash val="solid"/>
                    </a:lnB>
                  </a:tcPr>
                </a:tc>
                <a:extLst>
                  <a:ext uri="{0D108BD9-81ED-4DB2-BD59-A6C34878D82A}">
                    <a16:rowId xmlns:a16="http://schemas.microsoft.com/office/drawing/2014/main" val="10000"/>
                  </a:ext>
                </a:extLst>
              </a:tr>
              <a:tr h="518159">
                <a:tc>
                  <a:txBody>
                    <a:bodyPr/>
                    <a:lstStyle/>
                    <a:p>
                      <a:pPr marL="635" algn="ctr">
                        <a:lnSpc>
                          <a:spcPct val="100000"/>
                        </a:lnSpc>
                        <a:spcBef>
                          <a:spcPts val="325"/>
                        </a:spcBef>
                      </a:pPr>
                      <a:r>
                        <a:rPr sz="1600" dirty="0">
                          <a:solidFill>
                            <a:srgbClr val="CC0000"/>
                          </a:solidFill>
                          <a:latin typeface="Arial MT"/>
                          <a:cs typeface="Arial MT"/>
                        </a:rPr>
                        <a:t>0</a:t>
                      </a:r>
                      <a:endParaRPr sz="1600">
                        <a:latin typeface="Arial MT"/>
                        <a:cs typeface="Arial MT"/>
                      </a:endParaRPr>
                    </a:p>
                  </a:txBody>
                  <a:tcPr marL="0" marR="0" marT="41275" marB="0">
                    <a:lnL w="12700">
                      <a:solidFill>
                        <a:srgbClr val="124F5C"/>
                      </a:solidFill>
                      <a:prstDash val="solid"/>
                    </a:lnL>
                    <a:lnR w="12700">
                      <a:solidFill>
                        <a:srgbClr val="124F5C"/>
                      </a:solidFill>
                      <a:prstDash val="solid"/>
                    </a:lnR>
                    <a:lnT w="38100">
                      <a:solidFill>
                        <a:srgbClr val="124F5C"/>
                      </a:solidFill>
                      <a:prstDash val="solid"/>
                    </a:lnT>
                    <a:lnB w="12700">
                      <a:solidFill>
                        <a:srgbClr val="124F5C"/>
                      </a:solidFill>
                      <a:prstDash val="solid"/>
                    </a:lnB>
                    <a:solidFill>
                      <a:srgbClr val="202020"/>
                    </a:solidFill>
                  </a:tcPr>
                </a:tc>
                <a:tc>
                  <a:txBody>
                    <a:bodyPr/>
                    <a:lstStyle/>
                    <a:p>
                      <a:pPr marL="1270" algn="ctr">
                        <a:lnSpc>
                          <a:spcPct val="100000"/>
                        </a:lnSpc>
                        <a:spcBef>
                          <a:spcPts val="325"/>
                        </a:spcBef>
                      </a:pPr>
                      <a:r>
                        <a:rPr sz="1600" spc="-5" dirty="0">
                          <a:solidFill>
                            <a:srgbClr val="CC0000"/>
                          </a:solidFill>
                          <a:latin typeface="Arial MT"/>
                          <a:cs typeface="Arial MT"/>
                        </a:rPr>
                        <a:t>150</a:t>
                      </a:r>
                      <a:endParaRPr sz="1600">
                        <a:latin typeface="Arial MT"/>
                        <a:cs typeface="Arial MT"/>
                      </a:endParaRPr>
                    </a:p>
                  </a:txBody>
                  <a:tcPr marL="0" marR="0" marT="41275" marB="0">
                    <a:lnL w="12700">
                      <a:solidFill>
                        <a:srgbClr val="124F5C"/>
                      </a:solidFill>
                      <a:prstDash val="solid"/>
                    </a:lnL>
                    <a:lnR w="12700">
                      <a:solidFill>
                        <a:srgbClr val="124F5C"/>
                      </a:solidFill>
                      <a:prstDash val="solid"/>
                    </a:lnR>
                    <a:lnT w="38100">
                      <a:solidFill>
                        <a:srgbClr val="124F5C"/>
                      </a:solidFill>
                      <a:prstDash val="solid"/>
                    </a:lnT>
                    <a:lnB w="12700">
                      <a:solidFill>
                        <a:srgbClr val="124F5C"/>
                      </a:solidFill>
                      <a:prstDash val="solid"/>
                    </a:lnB>
                    <a:solidFill>
                      <a:srgbClr val="202020"/>
                    </a:solidFill>
                  </a:tcPr>
                </a:tc>
                <a:tc>
                  <a:txBody>
                    <a:bodyPr/>
                    <a:lstStyle/>
                    <a:p>
                      <a:pPr marL="1270" algn="ctr">
                        <a:lnSpc>
                          <a:spcPct val="100000"/>
                        </a:lnSpc>
                        <a:spcBef>
                          <a:spcPts val="325"/>
                        </a:spcBef>
                      </a:pPr>
                      <a:r>
                        <a:rPr sz="1600" spc="-5" dirty="0">
                          <a:solidFill>
                            <a:srgbClr val="CC0000"/>
                          </a:solidFill>
                          <a:latin typeface="Arial MT"/>
                          <a:cs typeface="Arial MT"/>
                        </a:rPr>
                        <a:t>10</a:t>
                      </a:r>
                      <a:endParaRPr sz="1600">
                        <a:latin typeface="Arial MT"/>
                        <a:cs typeface="Arial MT"/>
                      </a:endParaRPr>
                    </a:p>
                  </a:txBody>
                  <a:tcPr marL="0" marR="0" marT="41275" marB="0">
                    <a:lnL w="12700">
                      <a:solidFill>
                        <a:srgbClr val="124F5C"/>
                      </a:solidFill>
                      <a:prstDash val="solid"/>
                    </a:lnL>
                    <a:lnR w="12700">
                      <a:solidFill>
                        <a:srgbClr val="124F5C"/>
                      </a:solidFill>
                      <a:prstDash val="solid"/>
                    </a:lnR>
                    <a:lnT w="38100">
                      <a:solidFill>
                        <a:srgbClr val="124F5C"/>
                      </a:solidFill>
                      <a:prstDash val="solid"/>
                    </a:lnT>
                    <a:lnB w="12700">
                      <a:solidFill>
                        <a:srgbClr val="124F5C"/>
                      </a:solidFill>
                      <a:prstDash val="solid"/>
                    </a:lnB>
                    <a:solidFill>
                      <a:srgbClr val="202020"/>
                    </a:solidFill>
                  </a:tcPr>
                </a:tc>
                <a:tc>
                  <a:txBody>
                    <a:bodyPr/>
                    <a:lstStyle/>
                    <a:p>
                      <a:pPr marL="1905" algn="ctr">
                        <a:lnSpc>
                          <a:spcPct val="100000"/>
                        </a:lnSpc>
                        <a:spcBef>
                          <a:spcPts val="325"/>
                        </a:spcBef>
                      </a:pPr>
                      <a:r>
                        <a:rPr sz="1600" spc="-5" dirty="0">
                          <a:solidFill>
                            <a:srgbClr val="CC0000"/>
                          </a:solidFill>
                          <a:latin typeface="Arial MT"/>
                          <a:cs typeface="Arial MT"/>
                        </a:rPr>
                        <a:t>228</a:t>
                      </a:r>
                      <a:endParaRPr sz="1600">
                        <a:latin typeface="Arial MT"/>
                        <a:cs typeface="Arial MT"/>
                      </a:endParaRPr>
                    </a:p>
                  </a:txBody>
                  <a:tcPr marL="0" marR="0" marT="41275" marB="0">
                    <a:lnL w="12700">
                      <a:solidFill>
                        <a:srgbClr val="124F5C"/>
                      </a:solidFill>
                      <a:prstDash val="solid"/>
                    </a:lnL>
                    <a:lnR w="12700">
                      <a:solidFill>
                        <a:srgbClr val="124F5C"/>
                      </a:solidFill>
                      <a:prstDash val="solid"/>
                    </a:lnR>
                    <a:lnT w="38100">
                      <a:solidFill>
                        <a:srgbClr val="124F5C"/>
                      </a:solidFill>
                      <a:prstDash val="solid"/>
                    </a:lnT>
                    <a:lnB w="12700">
                      <a:solidFill>
                        <a:srgbClr val="124F5C"/>
                      </a:solidFill>
                      <a:prstDash val="solid"/>
                    </a:lnB>
                    <a:solidFill>
                      <a:srgbClr val="202020"/>
                    </a:solidFill>
                  </a:tcPr>
                </a:tc>
                <a:extLst>
                  <a:ext uri="{0D108BD9-81ED-4DB2-BD59-A6C34878D82A}">
                    <a16:rowId xmlns:a16="http://schemas.microsoft.com/office/drawing/2014/main" val="10001"/>
                  </a:ext>
                </a:extLst>
              </a:tr>
              <a:tr h="518160">
                <a:tc>
                  <a:txBody>
                    <a:bodyPr/>
                    <a:lstStyle/>
                    <a:p>
                      <a:pPr marL="635" algn="ctr">
                        <a:lnSpc>
                          <a:spcPct val="100000"/>
                        </a:lnSpc>
                        <a:spcBef>
                          <a:spcPts val="325"/>
                        </a:spcBef>
                      </a:pPr>
                      <a:r>
                        <a:rPr sz="1600" dirty="0">
                          <a:solidFill>
                            <a:srgbClr val="CC0000"/>
                          </a:solidFill>
                          <a:latin typeface="Arial MT"/>
                          <a:cs typeface="Arial MT"/>
                        </a:rPr>
                        <a:t>1</a:t>
                      </a:r>
                      <a:endParaRPr sz="1600">
                        <a:latin typeface="Arial MT"/>
                        <a:cs typeface="Arial MT"/>
                      </a:endParaRPr>
                    </a:p>
                  </a:txBody>
                  <a:tcPr marL="0" marR="0" marT="41275" marB="0">
                    <a:lnL w="12700">
                      <a:solidFill>
                        <a:srgbClr val="124F5C"/>
                      </a:solidFill>
                      <a:prstDash val="solid"/>
                    </a:lnL>
                    <a:lnR w="12700">
                      <a:solidFill>
                        <a:srgbClr val="124F5C"/>
                      </a:solidFill>
                      <a:prstDash val="solid"/>
                    </a:lnR>
                    <a:lnT w="12700">
                      <a:solidFill>
                        <a:srgbClr val="124F5C"/>
                      </a:solidFill>
                      <a:prstDash val="solid"/>
                    </a:lnT>
                    <a:lnB w="12700">
                      <a:solidFill>
                        <a:srgbClr val="124F5C"/>
                      </a:solidFill>
                      <a:prstDash val="solid"/>
                    </a:lnB>
                    <a:solidFill>
                      <a:srgbClr val="00AFEF"/>
                    </a:solidFill>
                  </a:tcPr>
                </a:tc>
                <a:tc>
                  <a:txBody>
                    <a:bodyPr/>
                    <a:lstStyle/>
                    <a:p>
                      <a:pPr marL="1270" algn="ctr">
                        <a:lnSpc>
                          <a:spcPct val="100000"/>
                        </a:lnSpc>
                        <a:spcBef>
                          <a:spcPts val="325"/>
                        </a:spcBef>
                      </a:pPr>
                      <a:r>
                        <a:rPr sz="1600" dirty="0">
                          <a:solidFill>
                            <a:srgbClr val="CC0000"/>
                          </a:solidFill>
                          <a:latin typeface="Arial MT"/>
                          <a:cs typeface="Arial MT"/>
                        </a:rPr>
                        <a:t>8</a:t>
                      </a:r>
                      <a:endParaRPr sz="1600">
                        <a:latin typeface="Arial MT"/>
                        <a:cs typeface="Arial MT"/>
                      </a:endParaRPr>
                    </a:p>
                  </a:txBody>
                  <a:tcPr marL="0" marR="0" marT="41275" marB="0">
                    <a:lnL w="12700">
                      <a:solidFill>
                        <a:srgbClr val="124F5C"/>
                      </a:solidFill>
                      <a:prstDash val="solid"/>
                    </a:lnL>
                    <a:lnR w="12700">
                      <a:solidFill>
                        <a:srgbClr val="124F5C"/>
                      </a:solidFill>
                      <a:prstDash val="solid"/>
                    </a:lnR>
                    <a:lnT w="12700">
                      <a:solidFill>
                        <a:srgbClr val="124F5C"/>
                      </a:solidFill>
                      <a:prstDash val="solid"/>
                    </a:lnT>
                    <a:lnB w="12700">
                      <a:solidFill>
                        <a:srgbClr val="124F5C"/>
                      </a:solidFill>
                      <a:prstDash val="solid"/>
                    </a:lnB>
                    <a:solidFill>
                      <a:srgbClr val="00AFEF"/>
                    </a:solidFill>
                  </a:tcPr>
                </a:tc>
                <a:tc>
                  <a:txBody>
                    <a:bodyPr/>
                    <a:lstStyle/>
                    <a:p>
                      <a:pPr marL="1270" algn="ctr">
                        <a:lnSpc>
                          <a:spcPct val="100000"/>
                        </a:lnSpc>
                        <a:spcBef>
                          <a:spcPts val="325"/>
                        </a:spcBef>
                      </a:pPr>
                      <a:r>
                        <a:rPr sz="1600" spc="-10" dirty="0">
                          <a:solidFill>
                            <a:srgbClr val="CC0000"/>
                          </a:solidFill>
                          <a:latin typeface="Arial MT"/>
                          <a:cs typeface="Arial MT"/>
                        </a:rPr>
                        <a:t>197</a:t>
                      </a:r>
                      <a:endParaRPr sz="1600">
                        <a:latin typeface="Arial MT"/>
                        <a:cs typeface="Arial MT"/>
                      </a:endParaRPr>
                    </a:p>
                  </a:txBody>
                  <a:tcPr marL="0" marR="0" marT="41275" marB="0">
                    <a:lnL w="12700">
                      <a:solidFill>
                        <a:srgbClr val="124F5C"/>
                      </a:solidFill>
                      <a:prstDash val="solid"/>
                    </a:lnL>
                    <a:lnR w="12700">
                      <a:solidFill>
                        <a:srgbClr val="124F5C"/>
                      </a:solidFill>
                      <a:prstDash val="solid"/>
                    </a:lnR>
                    <a:lnT w="12700">
                      <a:solidFill>
                        <a:srgbClr val="124F5C"/>
                      </a:solidFill>
                      <a:prstDash val="solid"/>
                    </a:lnT>
                    <a:lnB w="12700">
                      <a:solidFill>
                        <a:srgbClr val="124F5C"/>
                      </a:solidFill>
                      <a:prstDash val="solid"/>
                    </a:lnB>
                    <a:solidFill>
                      <a:srgbClr val="00AFEF"/>
                    </a:solidFill>
                  </a:tcPr>
                </a:tc>
                <a:tc>
                  <a:txBody>
                    <a:bodyPr/>
                    <a:lstStyle/>
                    <a:p>
                      <a:pPr marL="1905" algn="ctr">
                        <a:lnSpc>
                          <a:spcPct val="100000"/>
                        </a:lnSpc>
                        <a:spcBef>
                          <a:spcPts val="325"/>
                        </a:spcBef>
                      </a:pPr>
                      <a:r>
                        <a:rPr sz="1600" spc="-10" dirty="0">
                          <a:solidFill>
                            <a:srgbClr val="CC0000"/>
                          </a:solidFill>
                          <a:latin typeface="Arial MT"/>
                          <a:cs typeface="Arial MT"/>
                        </a:rPr>
                        <a:t>3697</a:t>
                      </a:r>
                      <a:endParaRPr sz="1600">
                        <a:latin typeface="Arial MT"/>
                        <a:cs typeface="Arial MT"/>
                      </a:endParaRPr>
                    </a:p>
                  </a:txBody>
                  <a:tcPr marL="0" marR="0" marT="41275" marB="0">
                    <a:lnL w="12700">
                      <a:solidFill>
                        <a:srgbClr val="124F5C"/>
                      </a:solidFill>
                      <a:prstDash val="solid"/>
                    </a:lnL>
                    <a:lnR w="12700">
                      <a:solidFill>
                        <a:srgbClr val="124F5C"/>
                      </a:solidFill>
                      <a:prstDash val="solid"/>
                    </a:lnR>
                    <a:lnT w="12700">
                      <a:solidFill>
                        <a:srgbClr val="124F5C"/>
                      </a:solidFill>
                      <a:prstDash val="solid"/>
                    </a:lnT>
                    <a:lnB w="12700">
                      <a:solidFill>
                        <a:srgbClr val="124F5C"/>
                      </a:solidFill>
                      <a:prstDash val="solid"/>
                    </a:lnB>
                    <a:solidFill>
                      <a:srgbClr val="00AFEF"/>
                    </a:solidFill>
                  </a:tcPr>
                </a:tc>
                <a:extLst>
                  <a:ext uri="{0D108BD9-81ED-4DB2-BD59-A6C34878D82A}">
                    <a16:rowId xmlns:a16="http://schemas.microsoft.com/office/drawing/2014/main" val="10002"/>
                  </a:ext>
                </a:extLst>
              </a:tr>
              <a:tr h="518159">
                <a:tc>
                  <a:txBody>
                    <a:bodyPr/>
                    <a:lstStyle/>
                    <a:p>
                      <a:pPr marL="635" algn="ctr">
                        <a:lnSpc>
                          <a:spcPct val="100000"/>
                        </a:lnSpc>
                        <a:spcBef>
                          <a:spcPts val="325"/>
                        </a:spcBef>
                      </a:pPr>
                      <a:r>
                        <a:rPr sz="1600" dirty="0">
                          <a:solidFill>
                            <a:srgbClr val="CC0000"/>
                          </a:solidFill>
                          <a:latin typeface="Arial MT"/>
                          <a:cs typeface="Arial MT"/>
                        </a:rPr>
                        <a:t>2</a:t>
                      </a:r>
                      <a:endParaRPr sz="1600">
                        <a:latin typeface="Arial MT"/>
                        <a:cs typeface="Arial MT"/>
                      </a:endParaRPr>
                    </a:p>
                  </a:txBody>
                  <a:tcPr marL="0" marR="0" marT="41275" marB="0">
                    <a:lnL w="12700">
                      <a:solidFill>
                        <a:srgbClr val="124F5C"/>
                      </a:solidFill>
                      <a:prstDash val="solid"/>
                    </a:lnL>
                    <a:lnR w="12700">
                      <a:solidFill>
                        <a:srgbClr val="124F5C"/>
                      </a:solidFill>
                      <a:prstDash val="solid"/>
                    </a:lnR>
                    <a:lnT w="12700">
                      <a:solidFill>
                        <a:srgbClr val="124F5C"/>
                      </a:solidFill>
                      <a:prstDash val="solid"/>
                    </a:lnT>
                    <a:lnB w="12700">
                      <a:solidFill>
                        <a:srgbClr val="124F5C"/>
                      </a:solidFill>
                      <a:prstDash val="solid"/>
                    </a:lnB>
                    <a:solidFill>
                      <a:srgbClr val="39EF2F"/>
                    </a:solidFill>
                  </a:tcPr>
                </a:tc>
                <a:tc>
                  <a:txBody>
                    <a:bodyPr/>
                    <a:lstStyle/>
                    <a:p>
                      <a:pPr marL="1270" algn="ctr">
                        <a:lnSpc>
                          <a:spcPct val="100000"/>
                        </a:lnSpc>
                        <a:spcBef>
                          <a:spcPts val="325"/>
                        </a:spcBef>
                      </a:pPr>
                      <a:r>
                        <a:rPr sz="1600" spc="-5" dirty="0">
                          <a:solidFill>
                            <a:srgbClr val="CC0000"/>
                          </a:solidFill>
                          <a:latin typeface="Arial MT"/>
                          <a:cs typeface="Arial MT"/>
                        </a:rPr>
                        <a:t>15</a:t>
                      </a:r>
                      <a:endParaRPr sz="1600">
                        <a:latin typeface="Arial MT"/>
                        <a:cs typeface="Arial MT"/>
                      </a:endParaRPr>
                    </a:p>
                  </a:txBody>
                  <a:tcPr marL="0" marR="0" marT="41275" marB="0">
                    <a:lnL w="12700">
                      <a:solidFill>
                        <a:srgbClr val="124F5C"/>
                      </a:solidFill>
                      <a:prstDash val="solid"/>
                    </a:lnL>
                    <a:lnR w="12700">
                      <a:solidFill>
                        <a:srgbClr val="124F5C"/>
                      </a:solidFill>
                      <a:prstDash val="solid"/>
                    </a:lnR>
                    <a:lnT w="12700">
                      <a:solidFill>
                        <a:srgbClr val="124F5C"/>
                      </a:solidFill>
                      <a:prstDash val="solid"/>
                    </a:lnT>
                    <a:lnB w="12700">
                      <a:solidFill>
                        <a:srgbClr val="124F5C"/>
                      </a:solidFill>
                      <a:prstDash val="solid"/>
                    </a:lnB>
                    <a:solidFill>
                      <a:srgbClr val="39EF2F"/>
                    </a:solidFill>
                  </a:tcPr>
                </a:tc>
                <a:tc>
                  <a:txBody>
                    <a:bodyPr/>
                    <a:lstStyle/>
                    <a:p>
                      <a:pPr marL="1270" algn="ctr">
                        <a:lnSpc>
                          <a:spcPct val="100000"/>
                        </a:lnSpc>
                        <a:spcBef>
                          <a:spcPts val="325"/>
                        </a:spcBef>
                      </a:pPr>
                      <a:r>
                        <a:rPr sz="1600" spc="-5" dirty="0">
                          <a:solidFill>
                            <a:srgbClr val="CC0000"/>
                          </a:solidFill>
                          <a:latin typeface="Arial MT"/>
                          <a:cs typeface="Arial MT"/>
                        </a:rPr>
                        <a:t>30</a:t>
                      </a:r>
                      <a:endParaRPr sz="1600">
                        <a:latin typeface="Arial MT"/>
                        <a:cs typeface="Arial MT"/>
                      </a:endParaRPr>
                    </a:p>
                  </a:txBody>
                  <a:tcPr marL="0" marR="0" marT="41275" marB="0">
                    <a:lnL w="12700">
                      <a:solidFill>
                        <a:srgbClr val="124F5C"/>
                      </a:solidFill>
                      <a:prstDash val="solid"/>
                    </a:lnL>
                    <a:lnR w="12700">
                      <a:solidFill>
                        <a:srgbClr val="124F5C"/>
                      </a:solidFill>
                      <a:prstDash val="solid"/>
                    </a:lnR>
                    <a:lnT w="12700">
                      <a:solidFill>
                        <a:srgbClr val="124F5C"/>
                      </a:solidFill>
                      <a:prstDash val="solid"/>
                    </a:lnT>
                    <a:lnB w="12700">
                      <a:solidFill>
                        <a:srgbClr val="124F5C"/>
                      </a:solidFill>
                      <a:prstDash val="solid"/>
                    </a:lnB>
                    <a:solidFill>
                      <a:srgbClr val="39EF2F"/>
                    </a:solidFill>
                  </a:tcPr>
                </a:tc>
                <a:tc>
                  <a:txBody>
                    <a:bodyPr/>
                    <a:lstStyle/>
                    <a:p>
                      <a:pPr marL="1905" algn="ctr">
                        <a:lnSpc>
                          <a:spcPct val="100000"/>
                        </a:lnSpc>
                        <a:spcBef>
                          <a:spcPts val="325"/>
                        </a:spcBef>
                      </a:pPr>
                      <a:r>
                        <a:rPr sz="1600" spc="-5" dirty="0">
                          <a:solidFill>
                            <a:srgbClr val="CC0000"/>
                          </a:solidFill>
                          <a:latin typeface="Arial MT"/>
                          <a:cs typeface="Arial MT"/>
                        </a:rPr>
                        <a:t>486</a:t>
                      </a:r>
                      <a:endParaRPr sz="1600">
                        <a:latin typeface="Arial MT"/>
                        <a:cs typeface="Arial MT"/>
                      </a:endParaRPr>
                    </a:p>
                  </a:txBody>
                  <a:tcPr marL="0" marR="0" marT="41275" marB="0">
                    <a:lnL w="12700">
                      <a:solidFill>
                        <a:srgbClr val="124F5C"/>
                      </a:solidFill>
                      <a:prstDash val="solid"/>
                    </a:lnL>
                    <a:lnR w="12700">
                      <a:solidFill>
                        <a:srgbClr val="124F5C"/>
                      </a:solidFill>
                      <a:prstDash val="solid"/>
                    </a:lnR>
                    <a:lnT w="12700">
                      <a:solidFill>
                        <a:srgbClr val="124F5C"/>
                      </a:solidFill>
                      <a:prstDash val="solid"/>
                    </a:lnT>
                    <a:lnB w="12700">
                      <a:solidFill>
                        <a:srgbClr val="124F5C"/>
                      </a:solidFill>
                      <a:prstDash val="solid"/>
                    </a:lnB>
                    <a:solidFill>
                      <a:srgbClr val="39EF2F"/>
                    </a:solidFill>
                  </a:tcPr>
                </a:tc>
                <a:extLst>
                  <a:ext uri="{0D108BD9-81ED-4DB2-BD59-A6C34878D82A}">
                    <a16:rowId xmlns:a16="http://schemas.microsoft.com/office/drawing/2014/main" val="10003"/>
                  </a:ext>
                </a:extLst>
              </a:tr>
              <a:tr h="518160">
                <a:tc>
                  <a:txBody>
                    <a:bodyPr/>
                    <a:lstStyle/>
                    <a:p>
                      <a:pPr marL="635" algn="ctr">
                        <a:lnSpc>
                          <a:spcPct val="100000"/>
                        </a:lnSpc>
                        <a:spcBef>
                          <a:spcPts val="325"/>
                        </a:spcBef>
                      </a:pPr>
                      <a:r>
                        <a:rPr sz="1600" dirty="0">
                          <a:solidFill>
                            <a:srgbClr val="CC0000"/>
                          </a:solidFill>
                          <a:latin typeface="Arial MT"/>
                          <a:cs typeface="Arial MT"/>
                        </a:rPr>
                        <a:t>3</a:t>
                      </a:r>
                      <a:endParaRPr sz="1600">
                        <a:latin typeface="Arial MT"/>
                        <a:cs typeface="Arial MT"/>
                      </a:endParaRPr>
                    </a:p>
                  </a:txBody>
                  <a:tcPr marL="0" marR="0" marT="41275" marB="0">
                    <a:lnL w="12700">
                      <a:solidFill>
                        <a:srgbClr val="124F5C"/>
                      </a:solidFill>
                      <a:prstDash val="solid"/>
                    </a:lnL>
                    <a:lnR w="12700">
                      <a:solidFill>
                        <a:srgbClr val="124F5C"/>
                      </a:solidFill>
                      <a:prstDash val="solid"/>
                    </a:lnR>
                    <a:lnT w="12700">
                      <a:solidFill>
                        <a:srgbClr val="124F5C"/>
                      </a:solidFill>
                      <a:prstDash val="solid"/>
                    </a:lnT>
                    <a:lnB w="12700">
                      <a:solidFill>
                        <a:srgbClr val="124F5C"/>
                      </a:solidFill>
                      <a:prstDash val="solid"/>
                    </a:lnB>
                    <a:solidFill>
                      <a:srgbClr val="FFCC00"/>
                    </a:solidFill>
                  </a:tcPr>
                </a:tc>
                <a:tc>
                  <a:txBody>
                    <a:bodyPr/>
                    <a:lstStyle/>
                    <a:p>
                      <a:pPr marL="1270" algn="ctr">
                        <a:lnSpc>
                          <a:spcPct val="100000"/>
                        </a:lnSpc>
                        <a:spcBef>
                          <a:spcPts val="325"/>
                        </a:spcBef>
                      </a:pPr>
                      <a:r>
                        <a:rPr sz="1600" spc="-10" dirty="0">
                          <a:solidFill>
                            <a:srgbClr val="CC0000"/>
                          </a:solidFill>
                          <a:latin typeface="Arial MT"/>
                          <a:cs typeface="Arial MT"/>
                        </a:rPr>
                        <a:t>77</a:t>
                      </a:r>
                      <a:endParaRPr sz="1600">
                        <a:latin typeface="Arial MT"/>
                        <a:cs typeface="Arial MT"/>
                      </a:endParaRPr>
                    </a:p>
                  </a:txBody>
                  <a:tcPr marL="0" marR="0" marT="41275" marB="0">
                    <a:lnL w="12700">
                      <a:solidFill>
                        <a:srgbClr val="124F5C"/>
                      </a:solidFill>
                      <a:prstDash val="solid"/>
                    </a:lnL>
                    <a:lnR w="12700">
                      <a:solidFill>
                        <a:srgbClr val="124F5C"/>
                      </a:solidFill>
                      <a:prstDash val="solid"/>
                    </a:lnR>
                    <a:lnT w="12700">
                      <a:solidFill>
                        <a:srgbClr val="124F5C"/>
                      </a:solidFill>
                      <a:prstDash val="solid"/>
                    </a:lnT>
                    <a:lnB w="12700">
                      <a:solidFill>
                        <a:srgbClr val="124F5C"/>
                      </a:solidFill>
                      <a:prstDash val="solid"/>
                    </a:lnB>
                    <a:solidFill>
                      <a:srgbClr val="FFCC00"/>
                    </a:solidFill>
                  </a:tcPr>
                </a:tc>
                <a:tc>
                  <a:txBody>
                    <a:bodyPr/>
                    <a:lstStyle/>
                    <a:p>
                      <a:pPr marL="1270" algn="ctr">
                        <a:lnSpc>
                          <a:spcPct val="100000"/>
                        </a:lnSpc>
                        <a:spcBef>
                          <a:spcPts val="325"/>
                        </a:spcBef>
                      </a:pPr>
                      <a:r>
                        <a:rPr sz="1600" spc="-10" dirty="0">
                          <a:solidFill>
                            <a:srgbClr val="CC0000"/>
                          </a:solidFill>
                          <a:latin typeface="Arial MT"/>
                          <a:cs typeface="Arial MT"/>
                        </a:rPr>
                        <a:t>65</a:t>
                      </a:r>
                      <a:endParaRPr sz="1600">
                        <a:latin typeface="Arial MT"/>
                        <a:cs typeface="Arial MT"/>
                      </a:endParaRPr>
                    </a:p>
                  </a:txBody>
                  <a:tcPr marL="0" marR="0" marT="41275" marB="0">
                    <a:lnL w="12700">
                      <a:solidFill>
                        <a:srgbClr val="124F5C"/>
                      </a:solidFill>
                      <a:prstDash val="solid"/>
                    </a:lnL>
                    <a:lnR w="12700">
                      <a:solidFill>
                        <a:srgbClr val="124F5C"/>
                      </a:solidFill>
                      <a:prstDash val="solid"/>
                    </a:lnR>
                    <a:lnT w="12700">
                      <a:solidFill>
                        <a:srgbClr val="124F5C"/>
                      </a:solidFill>
                      <a:prstDash val="solid"/>
                    </a:lnT>
                    <a:lnB w="12700">
                      <a:solidFill>
                        <a:srgbClr val="124F5C"/>
                      </a:solidFill>
                      <a:prstDash val="solid"/>
                    </a:lnB>
                    <a:solidFill>
                      <a:srgbClr val="FFCC00"/>
                    </a:solidFill>
                  </a:tcPr>
                </a:tc>
                <a:tc>
                  <a:txBody>
                    <a:bodyPr/>
                    <a:lstStyle/>
                    <a:p>
                      <a:pPr marL="1905" algn="ctr">
                        <a:lnSpc>
                          <a:spcPct val="100000"/>
                        </a:lnSpc>
                        <a:spcBef>
                          <a:spcPts val="325"/>
                        </a:spcBef>
                      </a:pPr>
                      <a:r>
                        <a:rPr sz="1600" spc="-10" dirty="0">
                          <a:solidFill>
                            <a:srgbClr val="CC0000"/>
                          </a:solidFill>
                          <a:latin typeface="Arial MT"/>
                          <a:cs typeface="Arial MT"/>
                        </a:rPr>
                        <a:t>1123</a:t>
                      </a:r>
                      <a:endParaRPr sz="1600">
                        <a:latin typeface="Arial MT"/>
                        <a:cs typeface="Arial MT"/>
                      </a:endParaRPr>
                    </a:p>
                  </a:txBody>
                  <a:tcPr marL="0" marR="0" marT="41275" marB="0">
                    <a:lnL w="12700">
                      <a:solidFill>
                        <a:srgbClr val="124F5C"/>
                      </a:solidFill>
                      <a:prstDash val="solid"/>
                    </a:lnL>
                    <a:lnR w="12700">
                      <a:solidFill>
                        <a:srgbClr val="124F5C"/>
                      </a:solidFill>
                      <a:prstDash val="solid"/>
                    </a:lnR>
                    <a:lnT w="12700">
                      <a:solidFill>
                        <a:srgbClr val="124F5C"/>
                      </a:solidFill>
                      <a:prstDash val="solid"/>
                    </a:lnT>
                    <a:lnB w="12700">
                      <a:solidFill>
                        <a:srgbClr val="124F5C"/>
                      </a:solidFill>
                      <a:prstDash val="solid"/>
                    </a:lnB>
                    <a:solidFill>
                      <a:srgbClr val="FFCC00"/>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9A3F1-D2B4-E20A-CD55-991862EB0C33}"/>
              </a:ext>
            </a:extLst>
          </p:cNvPr>
          <p:cNvSpPr>
            <a:spLocks noGrp="1"/>
          </p:cNvSpPr>
          <p:nvPr>
            <p:ph type="title"/>
          </p:nvPr>
        </p:nvSpPr>
        <p:spPr>
          <a:xfrm>
            <a:off x="2590800" y="239725"/>
            <a:ext cx="3123945" cy="1107996"/>
          </a:xfrm>
        </p:spPr>
        <p:txBody>
          <a:bodyPr/>
          <a:lstStyle/>
          <a:p>
            <a:r>
              <a:rPr lang="en-US" dirty="0"/>
              <a:t>Conclusion</a:t>
            </a:r>
          </a:p>
        </p:txBody>
      </p:sp>
      <p:sp>
        <p:nvSpPr>
          <p:cNvPr id="3" name="Text Placeholder 2">
            <a:extLst>
              <a:ext uri="{FF2B5EF4-FFF2-40B4-BE49-F238E27FC236}">
                <a16:creationId xmlns:a16="http://schemas.microsoft.com/office/drawing/2014/main" id="{9B777E12-BA5C-3884-7682-6C2428854149}"/>
              </a:ext>
            </a:extLst>
          </p:cNvPr>
          <p:cNvSpPr>
            <a:spLocks noGrp="1"/>
          </p:cNvSpPr>
          <p:nvPr>
            <p:ph type="body" idx="1"/>
          </p:nvPr>
        </p:nvSpPr>
        <p:spPr>
          <a:xfrm>
            <a:off x="533400" y="1177671"/>
            <a:ext cx="8305800" cy="3385542"/>
          </a:xfrm>
        </p:spPr>
        <p:txBody>
          <a:bodyPr/>
          <a:lstStyle/>
          <a:p>
            <a:pPr algn="just"/>
            <a:r>
              <a:rPr lang="en-US" sz="200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The customer segments thus deduced can be very useful in targeted marketing, scouting for new customers and ultimately revenue growth. After knowing the types of customers, it depends upon the retailer policy whether to chase the high value customers and offer them better service and discounts or try and encourage low/ medium value customers to shop more </a:t>
            </a:r>
            <a:r>
              <a:rPr lang="en-US" sz="2000" dirty="0" err="1">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freqently</a:t>
            </a:r>
            <a:r>
              <a:rPr lang="en-US" sz="200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or of higher monetary values.</a:t>
            </a:r>
          </a:p>
          <a:p>
            <a:pPr algn="just"/>
            <a:r>
              <a:rPr lang="en-US" sz="200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The visualization of clusters in </a:t>
            </a:r>
            <a:r>
              <a:rPr lang="en-US" sz="2000" dirty="0" err="1">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Silhoutte</a:t>
            </a:r>
            <a:r>
              <a:rPr lang="en-US" sz="200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Analysis show some </a:t>
            </a:r>
            <a:r>
              <a:rPr lang="en-US" sz="2000" dirty="0" err="1">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overlapp</a:t>
            </a:r>
            <a:r>
              <a:rPr lang="en-US" sz="200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between the customer </a:t>
            </a:r>
            <a:r>
              <a:rPr lang="en-US" sz="2000" dirty="0" err="1">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segments.However</a:t>
            </a:r>
            <a:r>
              <a:rPr lang="en-US" sz="200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the dataset does not distinguish between wholesale and retail customers, it is quite likely that high value frequent clients are the wholesale dealers and medium/ low valued ones are individual retail purchasers.</a:t>
            </a:r>
          </a:p>
        </p:txBody>
      </p:sp>
    </p:spTree>
    <p:extLst>
      <p:ext uri="{BB962C8B-B14F-4D97-AF65-F5344CB8AC3E}">
        <p14:creationId xmlns:p14="http://schemas.microsoft.com/office/powerpoint/2010/main" val="2365081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3335">
              <a:lnSpc>
                <a:spcPct val="100000"/>
              </a:lnSpc>
              <a:spcBef>
                <a:spcPts val="100"/>
              </a:spcBef>
            </a:pPr>
            <a:r>
              <a:rPr spc="-195" dirty="0"/>
              <a:t>Conclusion</a:t>
            </a:r>
          </a:p>
        </p:txBody>
      </p:sp>
      <p:graphicFrame>
        <p:nvGraphicFramePr>
          <p:cNvPr id="3" name="object 3"/>
          <p:cNvGraphicFramePr>
            <a:graphicFrameLocks noGrp="1"/>
          </p:cNvGraphicFramePr>
          <p:nvPr/>
        </p:nvGraphicFramePr>
        <p:xfrm>
          <a:off x="1517650" y="1177671"/>
          <a:ext cx="6095998" cy="3296878"/>
        </p:xfrm>
        <a:graphic>
          <a:graphicData uri="http://schemas.openxmlformats.org/drawingml/2006/table">
            <a:tbl>
              <a:tblPr firstRow="1" bandRow="1">
                <a:tableStyleId>{2D5ABB26-0587-4C30-8999-92F81FD0307C}</a:tableStyleId>
              </a:tblPr>
              <a:tblGrid>
                <a:gridCol w="859155">
                  <a:extLst>
                    <a:ext uri="{9D8B030D-6E8A-4147-A177-3AD203B41FA5}">
                      <a16:colId xmlns:a16="http://schemas.microsoft.com/office/drawing/2014/main" val="20000"/>
                    </a:ext>
                  </a:extLst>
                </a:gridCol>
                <a:gridCol w="3491229">
                  <a:extLst>
                    <a:ext uri="{9D8B030D-6E8A-4147-A177-3AD203B41FA5}">
                      <a16:colId xmlns:a16="http://schemas.microsoft.com/office/drawing/2014/main" val="20001"/>
                    </a:ext>
                  </a:extLst>
                </a:gridCol>
                <a:gridCol w="1745614">
                  <a:extLst>
                    <a:ext uri="{9D8B030D-6E8A-4147-A177-3AD203B41FA5}">
                      <a16:colId xmlns:a16="http://schemas.microsoft.com/office/drawing/2014/main" val="20002"/>
                    </a:ext>
                  </a:extLst>
                </a:gridCol>
              </a:tblGrid>
              <a:tr h="370839">
                <a:tc>
                  <a:txBody>
                    <a:bodyPr/>
                    <a:lstStyle/>
                    <a:p>
                      <a:pPr marR="54610" algn="ctr">
                        <a:lnSpc>
                          <a:spcPct val="100000"/>
                        </a:lnSpc>
                        <a:spcBef>
                          <a:spcPts val="320"/>
                        </a:spcBef>
                      </a:pPr>
                      <a:r>
                        <a:rPr sz="1400" b="1" spc="-5" dirty="0">
                          <a:solidFill>
                            <a:srgbClr val="C00000"/>
                          </a:solidFill>
                          <a:latin typeface="Arial"/>
                          <a:cs typeface="Arial"/>
                        </a:rPr>
                        <a:t>Cluster</a:t>
                      </a:r>
                      <a:endParaRPr sz="1400">
                        <a:latin typeface="Arial"/>
                        <a:cs typeface="Arial"/>
                      </a:endParaRPr>
                    </a:p>
                  </a:txBody>
                  <a:tcPr marL="0" marR="0" marT="40640" marB="0">
                    <a:lnL w="12700">
                      <a:solidFill>
                        <a:srgbClr val="CC0000"/>
                      </a:solidFill>
                      <a:prstDash val="solid"/>
                    </a:lnL>
                    <a:lnR w="12700">
                      <a:solidFill>
                        <a:srgbClr val="CC0000"/>
                      </a:solidFill>
                      <a:prstDash val="solid"/>
                    </a:lnR>
                    <a:lnT w="12700">
                      <a:solidFill>
                        <a:srgbClr val="CC0000"/>
                      </a:solidFill>
                      <a:prstDash val="solid"/>
                    </a:lnT>
                    <a:lnB w="12700">
                      <a:solidFill>
                        <a:srgbClr val="CC0000"/>
                      </a:solidFill>
                      <a:prstDash val="solid"/>
                    </a:lnB>
                  </a:tcPr>
                </a:tc>
                <a:tc>
                  <a:txBody>
                    <a:bodyPr/>
                    <a:lstStyle/>
                    <a:p>
                      <a:pPr marL="91440">
                        <a:lnSpc>
                          <a:spcPct val="100000"/>
                        </a:lnSpc>
                        <a:spcBef>
                          <a:spcPts val="320"/>
                        </a:spcBef>
                      </a:pPr>
                      <a:r>
                        <a:rPr sz="1400" b="1" spc="-5" dirty="0">
                          <a:solidFill>
                            <a:srgbClr val="C00000"/>
                          </a:solidFill>
                          <a:latin typeface="Arial"/>
                          <a:cs typeface="Arial"/>
                        </a:rPr>
                        <a:t>RFM</a:t>
                      </a:r>
                      <a:r>
                        <a:rPr sz="1400" b="1" spc="-40" dirty="0">
                          <a:solidFill>
                            <a:srgbClr val="C00000"/>
                          </a:solidFill>
                          <a:latin typeface="Arial"/>
                          <a:cs typeface="Arial"/>
                        </a:rPr>
                        <a:t> </a:t>
                      </a:r>
                      <a:r>
                        <a:rPr sz="1400" b="1" spc="-5" dirty="0">
                          <a:solidFill>
                            <a:srgbClr val="C00000"/>
                          </a:solidFill>
                          <a:latin typeface="Arial"/>
                          <a:cs typeface="Arial"/>
                        </a:rPr>
                        <a:t>Interpretation</a:t>
                      </a:r>
                      <a:endParaRPr sz="1400">
                        <a:latin typeface="Arial"/>
                        <a:cs typeface="Arial"/>
                      </a:endParaRPr>
                    </a:p>
                  </a:txBody>
                  <a:tcPr marL="0" marR="0" marT="40640" marB="0">
                    <a:lnL w="12700">
                      <a:solidFill>
                        <a:srgbClr val="CC0000"/>
                      </a:solidFill>
                      <a:prstDash val="solid"/>
                    </a:lnL>
                    <a:lnR w="12700">
                      <a:solidFill>
                        <a:srgbClr val="CC0000"/>
                      </a:solidFill>
                      <a:prstDash val="solid"/>
                    </a:lnR>
                    <a:lnT w="12700">
                      <a:solidFill>
                        <a:srgbClr val="CC0000"/>
                      </a:solidFill>
                      <a:prstDash val="solid"/>
                    </a:lnT>
                    <a:lnB w="12700">
                      <a:solidFill>
                        <a:srgbClr val="CC0000"/>
                      </a:solidFill>
                      <a:prstDash val="solid"/>
                    </a:lnB>
                  </a:tcPr>
                </a:tc>
                <a:tc>
                  <a:txBody>
                    <a:bodyPr/>
                    <a:lstStyle/>
                    <a:p>
                      <a:pPr marL="92075">
                        <a:lnSpc>
                          <a:spcPct val="100000"/>
                        </a:lnSpc>
                        <a:spcBef>
                          <a:spcPts val="320"/>
                        </a:spcBef>
                      </a:pPr>
                      <a:r>
                        <a:rPr sz="1400" b="1" spc="-20" dirty="0">
                          <a:solidFill>
                            <a:srgbClr val="C00000"/>
                          </a:solidFill>
                          <a:latin typeface="Arial"/>
                          <a:cs typeface="Arial"/>
                        </a:rPr>
                        <a:t>Type</a:t>
                      </a:r>
                      <a:r>
                        <a:rPr sz="1400" b="1" spc="5" dirty="0">
                          <a:solidFill>
                            <a:srgbClr val="C00000"/>
                          </a:solidFill>
                          <a:latin typeface="Arial"/>
                          <a:cs typeface="Arial"/>
                        </a:rPr>
                        <a:t> </a:t>
                      </a:r>
                      <a:r>
                        <a:rPr sz="1400" b="1" spc="-5" dirty="0">
                          <a:solidFill>
                            <a:srgbClr val="C00000"/>
                          </a:solidFill>
                          <a:latin typeface="Arial"/>
                          <a:cs typeface="Arial"/>
                        </a:rPr>
                        <a:t>of</a:t>
                      </a:r>
                      <a:r>
                        <a:rPr sz="1400" b="1" spc="-20" dirty="0">
                          <a:solidFill>
                            <a:srgbClr val="C00000"/>
                          </a:solidFill>
                          <a:latin typeface="Arial"/>
                          <a:cs typeface="Arial"/>
                        </a:rPr>
                        <a:t> </a:t>
                      </a:r>
                      <a:r>
                        <a:rPr sz="1400" b="1" spc="-5" dirty="0">
                          <a:solidFill>
                            <a:srgbClr val="C00000"/>
                          </a:solidFill>
                          <a:latin typeface="Arial"/>
                          <a:cs typeface="Arial"/>
                        </a:rPr>
                        <a:t>Customer</a:t>
                      </a:r>
                      <a:endParaRPr sz="1400">
                        <a:latin typeface="Arial"/>
                        <a:cs typeface="Arial"/>
                      </a:endParaRPr>
                    </a:p>
                  </a:txBody>
                  <a:tcPr marL="0" marR="0" marT="40640" marB="0">
                    <a:lnL w="12700">
                      <a:solidFill>
                        <a:srgbClr val="CC0000"/>
                      </a:solidFill>
                      <a:prstDash val="solid"/>
                    </a:lnL>
                    <a:lnR w="12700">
                      <a:solidFill>
                        <a:srgbClr val="CC0000"/>
                      </a:solidFill>
                      <a:prstDash val="solid"/>
                    </a:lnR>
                    <a:lnT w="12700">
                      <a:solidFill>
                        <a:srgbClr val="CC0000"/>
                      </a:solidFill>
                      <a:prstDash val="solid"/>
                    </a:lnT>
                    <a:lnB w="12700">
                      <a:solidFill>
                        <a:srgbClr val="CC0000"/>
                      </a:solidFill>
                      <a:prstDash val="solid"/>
                    </a:lnB>
                  </a:tcPr>
                </a:tc>
                <a:extLst>
                  <a:ext uri="{0D108BD9-81ED-4DB2-BD59-A6C34878D82A}">
                    <a16:rowId xmlns:a16="http://schemas.microsoft.com/office/drawing/2014/main" val="10000"/>
                  </a:ext>
                </a:extLst>
              </a:tr>
              <a:tr h="731519">
                <a:tc>
                  <a:txBody>
                    <a:bodyPr/>
                    <a:lstStyle/>
                    <a:p>
                      <a:pPr>
                        <a:lnSpc>
                          <a:spcPct val="100000"/>
                        </a:lnSpc>
                        <a:spcBef>
                          <a:spcPts val="45"/>
                        </a:spcBef>
                      </a:pPr>
                      <a:endParaRPr sz="1700">
                        <a:latin typeface="Times New Roman"/>
                        <a:cs typeface="Times New Roman"/>
                      </a:endParaRPr>
                    </a:p>
                    <a:p>
                      <a:pPr marL="635" algn="ctr">
                        <a:lnSpc>
                          <a:spcPct val="100000"/>
                        </a:lnSpc>
                      </a:pPr>
                      <a:r>
                        <a:rPr sz="1400" dirty="0">
                          <a:solidFill>
                            <a:srgbClr val="F5FCFF"/>
                          </a:solidFill>
                          <a:latin typeface="Arial MT"/>
                          <a:cs typeface="Arial MT"/>
                        </a:rPr>
                        <a:t>0</a:t>
                      </a:r>
                      <a:endParaRPr sz="1400">
                        <a:latin typeface="Arial MT"/>
                        <a:cs typeface="Arial MT"/>
                      </a:endParaRPr>
                    </a:p>
                  </a:txBody>
                  <a:tcPr marL="0" marR="0" marT="5715" marB="0">
                    <a:lnL w="12700">
                      <a:solidFill>
                        <a:srgbClr val="CC0000"/>
                      </a:solidFill>
                      <a:prstDash val="solid"/>
                    </a:lnL>
                    <a:lnR w="12700">
                      <a:solidFill>
                        <a:srgbClr val="CC0000"/>
                      </a:solidFill>
                      <a:prstDash val="solid"/>
                    </a:lnR>
                    <a:lnT w="12700">
                      <a:solidFill>
                        <a:srgbClr val="CC0000"/>
                      </a:solidFill>
                      <a:prstDash val="solid"/>
                    </a:lnT>
                    <a:lnB w="12700">
                      <a:solidFill>
                        <a:srgbClr val="CC0000"/>
                      </a:solidFill>
                      <a:prstDash val="solid"/>
                    </a:lnB>
                    <a:solidFill>
                      <a:srgbClr val="002831"/>
                    </a:solidFill>
                  </a:tcPr>
                </a:tc>
                <a:tc>
                  <a:txBody>
                    <a:bodyPr/>
                    <a:lstStyle/>
                    <a:p>
                      <a:pPr marL="91440" marR="1053465">
                        <a:lnSpc>
                          <a:spcPct val="100000"/>
                        </a:lnSpc>
                        <a:spcBef>
                          <a:spcPts val="320"/>
                        </a:spcBef>
                      </a:pPr>
                      <a:r>
                        <a:rPr sz="1400" dirty="0">
                          <a:solidFill>
                            <a:srgbClr val="F5FCFF"/>
                          </a:solidFill>
                          <a:latin typeface="Arial MT"/>
                          <a:cs typeface="Arial MT"/>
                        </a:rPr>
                        <a:t>Last</a:t>
                      </a:r>
                      <a:r>
                        <a:rPr sz="1400" spc="15" dirty="0">
                          <a:solidFill>
                            <a:srgbClr val="F5FCFF"/>
                          </a:solidFill>
                          <a:latin typeface="Arial MT"/>
                          <a:cs typeface="Arial MT"/>
                        </a:rPr>
                        <a:t> </a:t>
                      </a:r>
                      <a:r>
                        <a:rPr sz="1400" dirty="0">
                          <a:solidFill>
                            <a:srgbClr val="F5FCFF"/>
                          </a:solidFill>
                          <a:latin typeface="Arial MT"/>
                          <a:cs typeface="Arial MT"/>
                        </a:rPr>
                        <a:t>purchase</a:t>
                      </a:r>
                      <a:r>
                        <a:rPr sz="1400" spc="-10" dirty="0">
                          <a:solidFill>
                            <a:srgbClr val="F5FCFF"/>
                          </a:solidFill>
                          <a:latin typeface="Arial MT"/>
                          <a:cs typeface="Arial MT"/>
                        </a:rPr>
                        <a:t> </a:t>
                      </a:r>
                      <a:r>
                        <a:rPr sz="1400" dirty="0">
                          <a:solidFill>
                            <a:srgbClr val="F5FCFF"/>
                          </a:solidFill>
                          <a:latin typeface="Arial MT"/>
                          <a:cs typeface="Arial MT"/>
                        </a:rPr>
                        <a:t>long</a:t>
                      </a:r>
                      <a:r>
                        <a:rPr sz="1400" spc="40" dirty="0">
                          <a:solidFill>
                            <a:srgbClr val="F5FCFF"/>
                          </a:solidFill>
                          <a:latin typeface="Arial MT"/>
                          <a:cs typeface="Arial MT"/>
                        </a:rPr>
                        <a:t> </a:t>
                      </a:r>
                      <a:r>
                        <a:rPr sz="1400" dirty="0">
                          <a:solidFill>
                            <a:srgbClr val="F5FCFF"/>
                          </a:solidFill>
                          <a:latin typeface="Arial MT"/>
                          <a:cs typeface="Arial MT"/>
                        </a:rPr>
                        <a:t>ago, </a:t>
                      </a:r>
                      <a:r>
                        <a:rPr sz="1400" spc="5" dirty="0">
                          <a:solidFill>
                            <a:srgbClr val="F5FCFF"/>
                          </a:solidFill>
                          <a:latin typeface="Arial MT"/>
                          <a:cs typeface="Arial MT"/>
                        </a:rPr>
                        <a:t> </a:t>
                      </a:r>
                      <a:r>
                        <a:rPr sz="1400" dirty="0">
                          <a:solidFill>
                            <a:srgbClr val="F5FCFF"/>
                          </a:solidFill>
                          <a:latin typeface="Arial MT"/>
                          <a:cs typeface="Arial MT"/>
                        </a:rPr>
                        <a:t>Least</a:t>
                      </a:r>
                      <a:r>
                        <a:rPr sz="1400" spc="-35" dirty="0">
                          <a:solidFill>
                            <a:srgbClr val="F5FCFF"/>
                          </a:solidFill>
                          <a:latin typeface="Arial MT"/>
                          <a:cs typeface="Arial MT"/>
                        </a:rPr>
                        <a:t> </a:t>
                      </a:r>
                      <a:r>
                        <a:rPr sz="1400" dirty="0">
                          <a:solidFill>
                            <a:srgbClr val="F5FCFF"/>
                          </a:solidFill>
                          <a:latin typeface="Arial MT"/>
                          <a:cs typeface="Arial MT"/>
                        </a:rPr>
                        <a:t>number</a:t>
                      </a:r>
                      <a:r>
                        <a:rPr sz="1400" spc="-40" dirty="0">
                          <a:solidFill>
                            <a:srgbClr val="F5FCFF"/>
                          </a:solidFill>
                          <a:latin typeface="Arial MT"/>
                          <a:cs typeface="Arial MT"/>
                        </a:rPr>
                        <a:t> </a:t>
                      </a:r>
                      <a:r>
                        <a:rPr sz="1400" dirty="0">
                          <a:solidFill>
                            <a:srgbClr val="F5FCFF"/>
                          </a:solidFill>
                          <a:latin typeface="Arial MT"/>
                          <a:cs typeface="Arial MT"/>
                        </a:rPr>
                        <a:t>of</a:t>
                      </a:r>
                      <a:r>
                        <a:rPr sz="1400" spc="-25" dirty="0">
                          <a:solidFill>
                            <a:srgbClr val="F5FCFF"/>
                          </a:solidFill>
                          <a:latin typeface="Arial MT"/>
                          <a:cs typeface="Arial MT"/>
                        </a:rPr>
                        <a:t> </a:t>
                      </a:r>
                      <a:r>
                        <a:rPr sz="1400" spc="-5" dirty="0">
                          <a:solidFill>
                            <a:srgbClr val="F5FCFF"/>
                          </a:solidFill>
                          <a:latin typeface="Arial MT"/>
                          <a:cs typeface="Arial MT"/>
                        </a:rPr>
                        <a:t>transactions, </a:t>
                      </a:r>
                      <a:r>
                        <a:rPr sz="1400" spc="-375" dirty="0">
                          <a:solidFill>
                            <a:srgbClr val="F5FCFF"/>
                          </a:solidFill>
                          <a:latin typeface="Arial MT"/>
                          <a:cs typeface="Arial MT"/>
                        </a:rPr>
                        <a:t> </a:t>
                      </a:r>
                      <a:r>
                        <a:rPr sz="1400" dirty="0">
                          <a:solidFill>
                            <a:srgbClr val="F5FCFF"/>
                          </a:solidFill>
                          <a:latin typeface="Arial MT"/>
                          <a:cs typeface="Arial MT"/>
                        </a:rPr>
                        <a:t>Least</a:t>
                      </a:r>
                      <a:r>
                        <a:rPr sz="1400" spc="-30" dirty="0">
                          <a:solidFill>
                            <a:srgbClr val="F5FCFF"/>
                          </a:solidFill>
                          <a:latin typeface="Arial MT"/>
                          <a:cs typeface="Arial MT"/>
                        </a:rPr>
                        <a:t> </a:t>
                      </a:r>
                      <a:r>
                        <a:rPr sz="1400" dirty="0">
                          <a:solidFill>
                            <a:srgbClr val="F5FCFF"/>
                          </a:solidFill>
                          <a:latin typeface="Arial MT"/>
                          <a:cs typeface="Arial MT"/>
                        </a:rPr>
                        <a:t>monetary</a:t>
                      </a:r>
                      <a:r>
                        <a:rPr sz="1400" spc="-50" dirty="0">
                          <a:solidFill>
                            <a:srgbClr val="F5FCFF"/>
                          </a:solidFill>
                          <a:latin typeface="Arial MT"/>
                          <a:cs typeface="Arial MT"/>
                        </a:rPr>
                        <a:t> </a:t>
                      </a:r>
                      <a:r>
                        <a:rPr sz="1400" dirty="0">
                          <a:solidFill>
                            <a:srgbClr val="F5FCFF"/>
                          </a:solidFill>
                          <a:latin typeface="Arial MT"/>
                          <a:cs typeface="Arial MT"/>
                        </a:rPr>
                        <a:t>spending</a:t>
                      </a:r>
                      <a:endParaRPr sz="1400">
                        <a:latin typeface="Arial MT"/>
                        <a:cs typeface="Arial MT"/>
                      </a:endParaRPr>
                    </a:p>
                  </a:txBody>
                  <a:tcPr marL="0" marR="0" marT="40640" marB="0">
                    <a:lnL w="12700">
                      <a:solidFill>
                        <a:srgbClr val="CC0000"/>
                      </a:solidFill>
                      <a:prstDash val="solid"/>
                    </a:lnL>
                    <a:lnR w="12700">
                      <a:solidFill>
                        <a:srgbClr val="CC0000"/>
                      </a:solidFill>
                      <a:prstDash val="solid"/>
                    </a:lnR>
                    <a:lnT w="12700">
                      <a:solidFill>
                        <a:srgbClr val="CC0000"/>
                      </a:solidFill>
                      <a:prstDash val="solid"/>
                    </a:lnT>
                    <a:lnB w="12700">
                      <a:solidFill>
                        <a:srgbClr val="CC0000"/>
                      </a:solidFill>
                      <a:prstDash val="solid"/>
                    </a:lnB>
                    <a:solidFill>
                      <a:srgbClr val="002831"/>
                    </a:solidFill>
                  </a:tcPr>
                </a:tc>
                <a:tc>
                  <a:txBody>
                    <a:bodyPr/>
                    <a:lstStyle/>
                    <a:p>
                      <a:pPr>
                        <a:lnSpc>
                          <a:spcPct val="100000"/>
                        </a:lnSpc>
                        <a:spcBef>
                          <a:spcPts val="45"/>
                        </a:spcBef>
                      </a:pPr>
                      <a:endParaRPr sz="1700">
                        <a:latin typeface="Times New Roman"/>
                        <a:cs typeface="Times New Roman"/>
                      </a:endParaRPr>
                    </a:p>
                    <a:p>
                      <a:pPr marL="92075">
                        <a:lnSpc>
                          <a:spcPct val="100000"/>
                        </a:lnSpc>
                      </a:pPr>
                      <a:r>
                        <a:rPr sz="1400" dirty="0">
                          <a:solidFill>
                            <a:srgbClr val="F5FCFF"/>
                          </a:solidFill>
                          <a:latin typeface="Arial MT"/>
                          <a:cs typeface="Arial MT"/>
                        </a:rPr>
                        <a:t>Churned</a:t>
                      </a:r>
                      <a:endParaRPr sz="1400">
                        <a:latin typeface="Arial MT"/>
                        <a:cs typeface="Arial MT"/>
                      </a:endParaRPr>
                    </a:p>
                  </a:txBody>
                  <a:tcPr marL="0" marR="0" marT="5715" marB="0">
                    <a:lnL w="12700">
                      <a:solidFill>
                        <a:srgbClr val="CC0000"/>
                      </a:solidFill>
                      <a:prstDash val="solid"/>
                    </a:lnL>
                    <a:lnR w="12700">
                      <a:solidFill>
                        <a:srgbClr val="CC0000"/>
                      </a:solidFill>
                      <a:prstDash val="solid"/>
                    </a:lnR>
                    <a:lnT w="12700">
                      <a:solidFill>
                        <a:srgbClr val="CC0000"/>
                      </a:solidFill>
                      <a:prstDash val="solid"/>
                    </a:lnT>
                    <a:lnB w="12700">
                      <a:solidFill>
                        <a:srgbClr val="CC0000"/>
                      </a:solidFill>
                      <a:prstDash val="solid"/>
                    </a:lnB>
                    <a:solidFill>
                      <a:srgbClr val="002831"/>
                    </a:solidFill>
                  </a:tcPr>
                </a:tc>
                <a:extLst>
                  <a:ext uri="{0D108BD9-81ED-4DB2-BD59-A6C34878D82A}">
                    <a16:rowId xmlns:a16="http://schemas.microsoft.com/office/drawing/2014/main" val="10001"/>
                  </a:ext>
                </a:extLst>
              </a:tr>
              <a:tr h="731519">
                <a:tc>
                  <a:txBody>
                    <a:bodyPr/>
                    <a:lstStyle/>
                    <a:p>
                      <a:pPr>
                        <a:lnSpc>
                          <a:spcPct val="100000"/>
                        </a:lnSpc>
                        <a:spcBef>
                          <a:spcPts val="45"/>
                        </a:spcBef>
                      </a:pPr>
                      <a:endParaRPr sz="1700">
                        <a:latin typeface="Times New Roman"/>
                        <a:cs typeface="Times New Roman"/>
                      </a:endParaRPr>
                    </a:p>
                    <a:p>
                      <a:pPr marL="635" algn="ctr">
                        <a:lnSpc>
                          <a:spcPct val="100000"/>
                        </a:lnSpc>
                      </a:pPr>
                      <a:r>
                        <a:rPr sz="1400" dirty="0">
                          <a:solidFill>
                            <a:srgbClr val="F5FCFF"/>
                          </a:solidFill>
                          <a:latin typeface="Arial MT"/>
                          <a:cs typeface="Arial MT"/>
                        </a:rPr>
                        <a:t>1</a:t>
                      </a:r>
                      <a:endParaRPr sz="1400">
                        <a:latin typeface="Arial MT"/>
                        <a:cs typeface="Arial MT"/>
                      </a:endParaRPr>
                    </a:p>
                  </a:txBody>
                  <a:tcPr marL="0" marR="0" marT="5715" marB="0">
                    <a:lnL w="12700">
                      <a:solidFill>
                        <a:srgbClr val="CC0000"/>
                      </a:solidFill>
                      <a:prstDash val="solid"/>
                    </a:lnL>
                    <a:lnR w="12700">
                      <a:solidFill>
                        <a:srgbClr val="CC0000"/>
                      </a:solidFill>
                      <a:prstDash val="solid"/>
                    </a:lnR>
                    <a:lnT w="12700">
                      <a:solidFill>
                        <a:srgbClr val="CC0000"/>
                      </a:solidFill>
                      <a:prstDash val="solid"/>
                    </a:lnT>
                    <a:lnB w="12700">
                      <a:solidFill>
                        <a:srgbClr val="CC0000"/>
                      </a:solidFill>
                      <a:prstDash val="solid"/>
                    </a:lnB>
                    <a:solidFill>
                      <a:srgbClr val="00AFEF"/>
                    </a:solidFill>
                  </a:tcPr>
                </a:tc>
                <a:tc>
                  <a:txBody>
                    <a:bodyPr/>
                    <a:lstStyle/>
                    <a:p>
                      <a:pPr marL="91440">
                        <a:lnSpc>
                          <a:spcPct val="100000"/>
                        </a:lnSpc>
                        <a:spcBef>
                          <a:spcPts val="320"/>
                        </a:spcBef>
                      </a:pPr>
                      <a:r>
                        <a:rPr sz="1400" dirty="0">
                          <a:solidFill>
                            <a:srgbClr val="F5FCFF"/>
                          </a:solidFill>
                          <a:latin typeface="Arial MT"/>
                          <a:cs typeface="Arial MT"/>
                        </a:rPr>
                        <a:t>Recent</a:t>
                      </a:r>
                      <a:r>
                        <a:rPr sz="1400" spc="-65" dirty="0">
                          <a:solidFill>
                            <a:srgbClr val="F5FCFF"/>
                          </a:solidFill>
                          <a:latin typeface="Arial MT"/>
                          <a:cs typeface="Arial MT"/>
                        </a:rPr>
                        <a:t> </a:t>
                      </a:r>
                      <a:r>
                        <a:rPr sz="1400" dirty="0">
                          <a:solidFill>
                            <a:srgbClr val="F5FCFF"/>
                          </a:solidFill>
                          <a:latin typeface="Arial MT"/>
                          <a:cs typeface="Arial MT"/>
                        </a:rPr>
                        <a:t>transaction,</a:t>
                      </a:r>
                      <a:endParaRPr sz="1400">
                        <a:latin typeface="Arial MT"/>
                        <a:cs typeface="Arial MT"/>
                      </a:endParaRPr>
                    </a:p>
                    <a:p>
                      <a:pPr marL="91440" marR="1229360">
                        <a:lnSpc>
                          <a:spcPct val="100000"/>
                        </a:lnSpc>
                      </a:pPr>
                      <a:r>
                        <a:rPr sz="1400" spc="-5" dirty="0">
                          <a:solidFill>
                            <a:srgbClr val="F5FCFF"/>
                          </a:solidFill>
                          <a:latin typeface="Arial MT"/>
                          <a:cs typeface="Arial MT"/>
                        </a:rPr>
                        <a:t>Most </a:t>
                      </a:r>
                      <a:r>
                        <a:rPr sz="1400" dirty="0">
                          <a:solidFill>
                            <a:srgbClr val="F5FCFF"/>
                          </a:solidFill>
                          <a:latin typeface="Arial MT"/>
                          <a:cs typeface="Arial MT"/>
                        </a:rPr>
                        <a:t>frequent </a:t>
                      </a:r>
                      <a:r>
                        <a:rPr sz="1400" spc="-5" dirty="0">
                          <a:solidFill>
                            <a:srgbClr val="F5FCFF"/>
                          </a:solidFill>
                          <a:latin typeface="Arial MT"/>
                          <a:cs typeface="Arial MT"/>
                        </a:rPr>
                        <a:t>transactions, </a:t>
                      </a:r>
                      <a:r>
                        <a:rPr sz="1400" spc="-375" dirty="0">
                          <a:solidFill>
                            <a:srgbClr val="F5FCFF"/>
                          </a:solidFill>
                          <a:latin typeface="Arial MT"/>
                          <a:cs typeface="Arial MT"/>
                        </a:rPr>
                        <a:t> </a:t>
                      </a:r>
                      <a:r>
                        <a:rPr sz="1400" dirty="0">
                          <a:solidFill>
                            <a:srgbClr val="F5FCFF"/>
                          </a:solidFill>
                          <a:latin typeface="Arial MT"/>
                          <a:cs typeface="Arial MT"/>
                        </a:rPr>
                        <a:t>Highest</a:t>
                      </a:r>
                      <a:r>
                        <a:rPr sz="1400" spc="-70" dirty="0">
                          <a:solidFill>
                            <a:srgbClr val="F5FCFF"/>
                          </a:solidFill>
                          <a:latin typeface="Arial MT"/>
                          <a:cs typeface="Arial MT"/>
                        </a:rPr>
                        <a:t> </a:t>
                      </a:r>
                      <a:r>
                        <a:rPr sz="1400" dirty="0">
                          <a:solidFill>
                            <a:srgbClr val="F5FCFF"/>
                          </a:solidFill>
                          <a:latin typeface="Arial MT"/>
                          <a:cs typeface="Arial MT"/>
                        </a:rPr>
                        <a:t>monetary</a:t>
                      </a:r>
                      <a:r>
                        <a:rPr sz="1400" spc="-70" dirty="0">
                          <a:solidFill>
                            <a:srgbClr val="F5FCFF"/>
                          </a:solidFill>
                          <a:latin typeface="Arial MT"/>
                          <a:cs typeface="Arial MT"/>
                        </a:rPr>
                        <a:t> </a:t>
                      </a:r>
                      <a:r>
                        <a:rPr sz="1400" dirty="0">
                          <a:solidFill>
                            <a:srgbClr val="F5FCFF"/>
                          </a:solidFill>
                          <a:latin typeface="Arial MT"/>
                          <a:cs typeface="Arial MT"/>
                        </a:rPr>
                        <a:t>spending</a:t>
                      </a:r>
                      <a:endParaRPr sz="1400">
                        <a:latin typeface="Arial MT"/>
                        <a:cs typeface="Arial MT"/>
                      </a:endParaRPr>
                    </a:p>
                  </a:txBody>
                  <a:tcPr marL="0" marR="0" marT="40640" marB="0">
                    <a:lnL w="12700">
                      <a:solidFill>
                        <a:srgbClr val="CC0000"/>
                      </a:solidFill>
                      <a:prstDash val="solid"/>
                    </a:lnL>
                    <a:lnR w="12700">
                      <a:solidFill>
                        <a:srgbClr val="CC0000"/>
                      </a:solidFill>
                      <a:prstDash val="solid"/>
                    </a:lnR>
                    <a:lnT w="12700">
                      <a:solidFill>
                        <a:srgbClr val="CC0000"/>
                      </a:solidFill>
                      <a:prstDash val="solid"/>
                    </a:lnT>
                    <a:lnB w="12700">
                      <a:solidFill>
                        <a:srgbClr val="CC0000"/>
                      </a:solidFill>
                      <a:prstDash val="solid"/>
                    </a:lnB>
                    <a:solidFill>
                      <a:srgbClr val="00AFEF"/>
                    </a:solidFill>
                  </a:tcPr>
                </a:tc>
                <a:tc>
                  <a:txBody>
                    <a:bodyPr/>
                    <a:lstStyle/>
                    <a:p>
                      <a:pPr>
                        <a:lnSpc>
                          <a:spcPct val="100000"/>
                        </a:lnSpc>
                        <a:spcBef>
                          <a:spcPts val="45"/>
                        </a:spcBef>
                      </a:pPr>
                      <a:endParaRPr sz="1700">
                        <a:latin typeface="Times New Roman"/>
                        <a:cs typeface="Times New Roman"/>
                      </a:endParaRPr>
                    </a:p>
                    <a:p>
                      <a:pPr marL="92075">
                        <a:lnSpc>
                          <a:spcPct val="100000"/>
                        </a:lnSpc>
                      </a:pPr>
                      <a:r>
                        <a:rPr sz="1400" dirty="0">
                          <a:solidFill>
                            <a:srgbClr val="F5FCFF"/>
                          </a:solidFill>
                          <a:latin typeface="Arial MT"/>
                          <a:cs typeface="Arial MT"/>
                        </a:rPr>
                        <a:t>Best</a:t>
                      </a:r>
                      <a:r>
                        <a:rPr sz="1400" spc="-55" dirty="0">
                          <a:solidFill>
                            <a:srgbClr val="F5FCFF"/>
                          </a:solidFill>
                          <a:latin typeface="Arial MT"/>
                          <a:cs typeface="Arial MT"/>
                        </a:rPr>
                        <a:t> </a:t>
                      </a:r>
                      <a:r>
                        <a:rPr sz="1400" dirty="0">
                          <a:solidFill>
                            <a:srgbClr val="F5FCFF"/>
                          </a:solidFill>
                          <a:latin typeface="Arial MT"/>
                          <a:cs typeface="Arial MT"/>
                        </a:rPr>
                        <a:t>(target)</a:t>
                      </a:r>
                      <a:endParaRPr sz="1400">
                        <a:latin typeface="Arial MT"/>
                        <a:cs typeface="Arial MT"/>
                      </a:endParaRPr>
                    </a:p>
                  </a:txBody>
                  <a:tcPr marL="0" marR="0" marT="5715" marB="0">
                    <a:lnL w="12700">
                      <a:solidFill>
                        <a:srgbClr val="CC0000"/>
                      </a:solidFill>
                      <a:prstDash val="solid"/>
                    </a:lnL>
                    <a:lnR w="12700">
                      <a:solidFill>
                        <a:srgbClr val="CC0000"/>
                      </a:solidFill>
                      <a:prstDash val="solid"/>
                    </a:lnR>
                    <a:lnT w="12700">
                      <a:solidFill>
                        <a:srgbClr val="CC0000"/>
                      </a:solidFill>
                      <a:prstDash val="solid"/>
                    </a:lnT>
                    <a:lnB w="12700">
                      <a:solidFill>
                        <a:srgbClr val="CC0000"/>
                      </a:solidFill>
                      <a:prstDash val="solid"/>
                    </a:lnB>
                    <a:solidFill>
                      <a:srgbClr val="00AFEF"/>
                    </a:solidFill>
                  </a:tcPr>
                </a:tc>
                <a:extLst>
                  <a:ext uri="{0D108BD9-81ED-4DB2-BD59-A6C34878D82A}">
                    <a16:rowId xmlns:a16="http://schemas.microsoft.com/office/drawing/2014/main" val="10002"/>
                  </a:ext>
                </a:extLst>
              </a:tr>
              <a:tr h="731520">
                <a:tc>
                  <a:txBody>
                    <a:bodyPr/>
                    <a:lstStyle/>
                    <a:p>
                      <a:pPr>
                        <a:lnSpc>
                          <a:spcPct val="100000"/>
                        </a:lnSpc>
                        <a:spcBef>
                          <a:spcPts val="45"/>
                        </a:spcBef>
                      </a:pPr>
                      <a:endParaRPr sz="1700">
                        <a:latin typeface="Times New Roman"/>
                        <a:cs typeface="Times New Roman"/>
                      </a:endParaRPr>
                    </a:p>
                    <a:p>
                      <a:pPr marL="635" algn="ctr">
                        <a:lnSpc>
                          <a:spcPct val="100000"/>
                        </a:lnSpc>
                      </a:pPr>
                      <a:r>
                        <a:rPr sz="1400" dirty="0">
                          <a:solidFill>
                            <a:srgbClr val="F5FCFF"/>
                          </a:solidFill>
                          <a:latin typeface="Arial MT"/>
                          <a:cs typeface="Arial MT"/>
                        </a:rPr>
                        <a:t>2</a:t>
                      </a:r>
                      <a:endParaRPr sz="1400">
                        <a:latin typeface="Arial MT"/>
                        <a:cs typeface="Arial MT"/>
                      </a:endParaRPr>
                    </a:p>
                  </a:txBody>
                  <a:tcPr marL="0" marR="0" marT="5715" marB="0">
                    <a:lnL w="12700">
                      <a:solidFill>
                        <a:srgbClr val="CC0000"/>
                      </a:solidFill>
                      <a:prstDash val="solid"/>
                    </a:lnL>
                    <a:lnR w="12700">
                      <a:solidFill>
                        <a:srgbClr val="CC0000"/>
                      </a:solidFill>
                      <a:prstDash val="solid"/>
                    </a:lnR>
                    <a:lnT w="12700">
                      <a:solidFill>
                        <a:srgbClr val="CC0000"/>
                      </a:solidFill>
                      <a:prstDash val="solid"/>
                    </a:lnT>
                    <a:lnB w="12700">
                      <a:solidFill>
                        <a:srgbClr val="CC0000"/>
                      </a:solidFill>
                      <a:prstDash val="solid"/>
                    </a:lnB>
                    <a:solidFill>
                      <a:srgbClr val="39EF2F"/>
                    </a:solidFill>
                  </a:tcPr>
                </a:tc>
                <a:tc>
                  <a:txBody>
                    <a:bodyPr/>
                    <a:lstStyle/>
                    <a:p>
                      <a:pPr marL="91440">
                        <a:lnSpc>
                          <a:spcPct val="100000"/>
                        </a:lnSpc>
                        <a:spcBef>
                          <a:spcPts val="320"/>
                        </a:spcBef>
                      </a:pPr>
                      <a:r>
                        <a:rPr sz="1400" dirty="0">
                          <a:solidFill>
                            <a:srgbClr val="F5FCFF"/>
                          </a:solidFill>
                          <a:latin typeface="Arial MT"/>
                          <a:cs typeface="Arial MT"/>
                        </a:rPr>
                        <a:t>Recent</a:t>
                      </a:r>
                      <a:r>
                        <a:rPr sz="1400" spc="-50" dirty="0">
                          <a:solidFill>
                            <a:srgbClr val="F5FCFF"/>
                          </a:solidFill>
                          <a:latin typeface="Arial MT"/>
                          <a:cs typeface="Arial MT"/>
                        </a:rPr>
                        <a:t> </a:t>
                      </a:r>
                      <a:r>
                        <a:rPr sz="1400" spc="-5" dirty="0">
                          <a:solidFill>
                            <a:srgbClr val="F5FCFF"/>
                          </a:solidFill>
                          <a:latin typeface="Arial MT"/>
                          <a:cs typeface="Arial MT"/>
                        </a:rPr>
                        <a:t>transaction,</a:t>
                      </a:r>
                      <a:endParaRPr sz="1400">
                        <a:latin typeface="Arial MT"/>
                        <a:cs typeface="Arial MT"/>
                      </a:endParaRPr>
                    </a:p>
                    <a:p>
                      <a:pPr marL="91440">
                        <a:lnSpc>
                          <a:spcPct val="100000"/>
                        </a:lnSpc>
                      </a:pPr>
                      <a:r>
                        <a:rPr sz="1400" dirty="0">
                          <a:solidFill>
                            <a:srgbClr val="F5FCFF"/>
                          </a:solidFill>
                          <a:latin typeface="Arial MT"/>
                          <a:cs typeface="Arial MT"/>
                        </a:rPr>
                        <a:t>Low</a:t>
                      </a:r>
                      <a:r>
                        <a:rPr sz="1400" spc="-45" dirty="0">
                          <a:solidFill>
                            <a:srgbClr val="F5FCFF"/>
                          </a:solidFill>
                          <a:latin typeface="Arial MT"/>
                          <a:cs typeface="Arial MT"/>
                        </a:rPr>
                        <a:t> </a:t>
                      </a:r>
                      <a:r>
                        <a:rPr sz="1400" dirty="0">
                          <a:solidFill>
                            <a:srgbClr val="F5FCFF"/>
                          </a:solidFill>
                          <a:latin typeface="Arial MT"/>
                          <a:cs typeface="Arial MT"/>
                        </a:rPr>
                        <a:t>purchase</a:t>
                      </a:r>
                      <a:r>
                        <a:rPr sz="1400" spc="-75" dirty="0">
                          <a:solidFill>
                            <a:srgbClr val="F5FCFF"/>
                          </a:solidFill>
                          <a:latin typeface="Arial MT"/>
                          <a:cs typeface="Arial MT"/>
                        </a:rPr>
                        <a:t> </a:t>
                      </a:r>
                      <a:r>
                        <a:rPr sz="1400" dirty="0">
                          <a:solidFill>
                            <a:srgbClr val="F5FCFF"/>
                          </a:solidFill>
                          <a:latin typeface="Arial MT"/>
                          <a:cs typeface="Arial MT"/>
                        </a:rPr>
                        <a:t>frequency</a:t>
                      </a:r>
                      <a:endParaRPr sz="1400">
                        <a:latin typeface="Arial MT"/>
                        <a:cs typeface="Arial MT"/>
                      </a:endParaRPr>
                    </a:p>
                    <a:p>
                      <a:pPr marL="91440">
                        <a:lnSpc>
                          <a:spcPct val="100000"/>
                        </a:lnSpc>
                        <a:spcBef>
                          <a:spcPts val="5"/>
                        </a:spcBef>
                      </a:pPr>
                      <a:r>
                        <a:rPr sz="1400" dirty="0">
                          <a:solidFill>
                            <a:srgbClr val="F5FCFF"/>
                          </a:solidFill>
                          <a:latin typeface="Arial MT"/>
                          <a:cs typeface="Arial MT"/>
                        </a:rPr>
                        <a:t>Low</a:t>
                      </a:r>
                      <a:r>
                        <a:rPr sz="1400" spc="-40" dirty="0">
                          <a:solidFill>
                            <a:srgbClr val="F5FCFF"/>
                          </a:solidFill>
                          <a:latin typeface="Arial MT"/>
                          <a:cs typeface="Arial MT"/>
                        </a:rPr>
                        <a:t> </a:t>
                      </a:r>
                      <a:r>
                        <a:rPr sz="1400" dirty="0">
                          <a:solidFill>
                            <a:srgbClr val="F5FCFF"/>
                          </a:solidFill>
                          <a:latin typeface="Arial MT"/>
                          <a:cs typeface="Arial MT"/>
                        </a:rPr>
                        <a:t>monetary</a:t>
                      </a:r>
                      <a:r>
                        <a:rPr sz="1400" spc="-65" dirty="0">
                          <a:solidFill>
                            <a:srgbClr val="F5FCFF"/>
                          </a:solidFill>
                          <a:latin typeface="Arial MT"/>
                          <a:cs typeface="Arial MT"/>
                        </a:rPr>
                        <a:t> </a:t>
                      </a:r>
                      <a:r>
                        <a:rPr sz="1400" dirty="0">
                          <a:solidFill>
                            <a:srgbClr val="F5FCFF"/>
                          </a:solidFill>
                          <a:latin typeface="Arial MT"/>
                          <a:cs typeface="Arial MT"/>
                        </a:rPr>
                        <a:t>spending</a:t>
                      </a:r>
                      <a:endParaRPr sz="1400">
                        <a:latin typeface="Arial MT"/>
                        <a:cs typeface="Arial MT"/>
                      </a:endParaRPr>
                    </a:p>
                  </a:txBody>
                  <a:tcPr marL="0" marR="0" marT="40640" marB="0">
                    <a:lnL w="12700">
                      <a:solidFill>
                        <a:srgbClr val="CC0000"/>
                      </a:solidFill>
                      <a:prstDash val="solid"/>
                    </a:lnL>
                    <a:lnR w="12700">
                      <a:solidFill>
                        <a:srgbClr val="CC0000"/>
                      </a:solidFill>
                      <a:prstDash val="solid"/>
                    </a:lnR>
                    <a:lnT w="12700">
                      <a:solidFill>
                        <a:srgbClr val="CC0000"/>
                      </a:solidFill>
                      <a:prstDash val="solid"/>
                    </a:lnT>
                    <a:lnB w="12700">
                      <a:solidFill>
                        <a:srgbClr val="CC0000"/>
                      </a:solidFill>
                      <a:prstDash val="solid"/>
                    </a:lnB>
                    <a:solidFill>
                      <a:srgbClr val="39EF2F"/>
                    </a:solidFill>
                  </a:tcPr>
                </a:tc>
                <a:tc>
                  <a:txBody>
                    <a:bodyPr/>
                    <a:lstStyle/>
                    <a:p>
                      <a:pPr>
                        <a:lnSpc>
                          <a:spcPct val="100000"/>
                        </a:lnSpc>
                        <a:spcBef>
                          <a:spcPts val="45"/>
                        </a:spcBef>
                      </a:pPr>
                      <a:endParaRPr sz="1700">
                        <a:latin typeface="Times New Roman"/>
                        <a:cs typeface="Times New Roman"/>
                      </a:endParaRPr>
                    </a:p>
                    <a:p>
                      <a:pPr marL="92075">
                        <a:lnSpc>
                          <a:spcPct val="100000"/>
                        </a:lnSpc>
                      </a:pPr>
                      <a:r>
                        <a:rPr sz="1400" dirty="0">
                          <a:solidFill>
                            <a:srgbClr val="F5FCFF"/>
                          </a:solidFill>
                          <a:latin typeface="Arial MT"/>
                          <a:cs typeface="Arial MT"/>
                        </a:rPr>
                        <a:t>New</a:t>
                      </a:r>
                      <a:endParaRPr sz="1400">
                        <a:latin typeface="Arial MT"/>
                        <a:cs typeface="Arial MT"/>
                      </a:endParaRPr>
                    </a:p>
                  </a:txBody>
                  <a:tcPr marL="0" marR="0" marT="5715" marB="0">
                    <a:lnL w="12700">
                      <a:solidFill>
                        <a:srgbClr val="CC0000"/>
                      </a:solidFill>
                      <a:prstDash val="solid"/>
                    </a:lnL>
                    <a:lnR w="12700">
                      <a:solidFill>
                        <a:srgbClr val="CC0000"/>
                      </a:solidFill>
                      <a:prstDash val="solid"/>
                    </a:lnR>
                    <a:lnT w="12700">
                      <a:solidFill>
                        <a:srgbClr val="CC0000"/>
                      </a:solidFill>
                      <a:prstDash val="solid"/>
                    </a:lnT>
                    <a:lnB w="12700">
                      <a:solidFill>
                        <a:srgbClr val="CC0000"/>
                      </a:solidFill>
                      <a:prstDash val="solid"/>
                    </a:lnB>
                    <a:solidFill>
                      <a:srgbClr val="39EF2F"/>
                    </a:solidFill>
                  </a:tcPr>
                </a:tc>
                <a:extLst>
                  <a:ext uri="{0D108BD9-81ED-4DB2-BD59-A6C34878D82A}">
                    <a16:rowId xmlns:a16="http://schemas.microsoft.com/office/drawing/2014/main" val="10003"/>
                  </a:ext>
                </a:extLst>
              </a:tr>
              <a:tr h="731481">
                <a:tc>
                  <a:txBody>
                    <a:bodyPr/>
                    <a:lstStyle/>
                    <a:p>
                      <a:pPr>
                        <a:lnSpc>
                          <a:spcPct val="100000"/>
                        </a:lnSpc>
                        <a:spcBef>
                          <a:spcPts val="50"/>
                        </a:spcBef>
                      </a:pPr>
                      <a:endParaRPr sz="1700">
                        <a:latin typeface="Times New Roman"/>
                        <a:cs typeface="Times New Roman"/>
                      </a:endParaRPr>
                    </a:p>
                    <a:p>
                      <a:pPr marL="635" algn="ctr">
                        <a:lnSpc>
                          <a:spcPct val="100000"/>
                        </a:lnSpc>
                      </a:pPr>
                      <a:r>
                        <a:rPr sz="1400" dirty="0">
                          <a:solidFill>
                            <a:srgbClr val="F5FCFF"/>
                          </a:solidFill>
                          <a:latin typeface="Arial MT"/>
                          <a:cs typeface="Arial MT"/>
                        </a:rPr>
                        <a:t>3</a:t>
                      </a:r>
                      <a:endParaRPr sz="1400">
                        <a:latin typeface="Arial MT"/>
                        <a:cs typeface="Arial MT"/>
                      </a:endParaRPr>
                    </a:p>
                  </a:txBody>
                  <a:tcPr marL="0" marR="0" marT="6350" marB="0">
                    <a:lnL w="12700">
                      <a:solidFill>
                        <a:srgbClr val="CC0000"/>
                      </a:solidFill>
                      <a:prstDash val="solid"/>
                    </a:lnL>
                    <a:lnR w="12700">
                      <a:solidFill>
                        <a:srgbClr val="CC0000"/>
                      </a:solidFill>
                      <a:prstDash val="solid"/>
                    </a:lnR>
                    <a:lnT w="12700">
                      <a:solidFill>
                        <a:srgbClr val="CC0000"/>
                      </a:solidFill>
                      <a:prstDash val="solid"/>
                    </a:lnT>
                    <a:lnB w="12700">
                      <a:solidFill>
                        <a:srgbClr val="CC0000"/>
                      </a:solidFill>
                      <a:prstDash val="solid"/>
                    </a:lnB>
                    <a:solidFill>
                      <a:srgbClr val="FFCC00"/>
                    </a:solidFill>
                  </a:tcPr>
                </a:tc>
                <a:tc>
                  <a:txBody>
                    <a:bodyPr/>
                    <a:lstStyle/>
                    <a:p>
                      <a:pPr marL="91440" marR="1310005">
                        <a:lnSpc>
                          <a:spcPct val="100000"/>
                        </a:lnSpc>
                        <a:spcBef>
                          <a:spcPts val="325"/>
                        </a:spcBef>
                      </a:pPr>
                      <a:r>
                        <a:rPr sz="1400" dirty="0">
                          <a:solidFill>
                            <a:srgbClr val="F5FCFF"/>
                          </a:solidFill>
                          <a:latin typeface="Arial MT"/>
                          <a:cs typeface="Arial MT"/>
                        </a:rPr>
                        <a:t>Last purchase </a:t>
                      </a:r>
                      <a:r>
                        <a:rPr sz="1400" spc="-5" dirty="0">
                          <a:solidFill>
                            <a:srgbClr val="F5FCFF"/>
                          </a:solidFill>
                          <a:latin typeface="Arial MT"/>
                          <a:cs typeface="Arial MT"/>
                        </a:rPr>
                        <a:t>while </a:t>
                      </a:r>
                      <a:r>
                        <a:rPr sz="1400" dirty="0">
                          <a:solidFill>
                            <a:srgbClr val="F5FCFF"/>
                          </a:solidFill>
                          <a:latin typeface="Arial MT"/>
                          <a:cs typeface="Arial MT"/>
                        </a:rPr>
                        <a:t>ago, </a:t>
                      </a:r>
                      <a:r>
                        <a:rPr sz="1400" spc="5" dirty="0">
                          <a:solidFill>
                            <a:srgbClr val="F5FCFF"/>
                          </a:solidFill>
                          <a:latin typeface="Arial MT"/>
                          <a:cs typeface="Arial MT"/>
                        </a:rPr>
                        <a:t> </a:t>
                      </a:r>
                      <a:r>
                        <a:rPr sz="1400" dirty="0">
                          <a:solidFill>
                            <a:srgbClr val="F5FCFF"/>
                          </a:solidFill>
                          <a:latin typeface="Arial MT"/>
                          <a:cs typeface="Arial MT"/>
                        </a:rPr>
                        <a:t>Less</a:t>
                      </a:r>
                      <a:r>
                        <a:rPr sz="1400" spc="-45" dirty="0">
                          <a:solidFill>
                            <a:srgbClr val="F5FCFF"/>
                          </a:solidFill>
                          <a:latin typeface="Arial MT"/>
                          <a:cs typeface="Arial MT"/>
                        </a:rPr>
                        <a:t> </a:t>
                      </a:r>
                      <a:r>
                        <a:rPr sz="1400" dirty="0">
                          <a:solidFill>
                            <a:srgbClr val="F5FCFF"/>
                          </a:solidFill>
                          <a:latin typeface="Arial MT"/>
                          <a:cs typeface="Arial MT"/>
                        </a:rPr>
                        <a:t>frequent</a:t>
                      </a:r>
                      <a:r>
                        <a:rPr sz="1400" spc="-60" dirty="0">
                          <a:solidFill>
                            <a:srgbClr val="F5FCFF"/>
                          </a:solidFill>
                          <a:latin typeface="Arial MT"/>
                          <a:cs typeface="Arial MT"/>
                        </a:rPr>
                        <a:t> </a:t>
                      </a:r>
                      <a:r>
                        <a:rPr sz="1400" spc="-5" dirty="0">
                          <a:solidFill>
                            <a:srgbClr val="F5FCFF"/>
                          </a:solidFill>
                          <a:latin typeface="Arial MT"/>
                          <a:cs typeface="Arial MT"/>
                        </a:rPr>
                        <a:t>transactions </a:t>
                      </a:r>
                      <a:r>
                        <a:rPr sz="1400" spc="-370" dirty="0">
                          <a:solidFill>
                            <a:srgbClr val="F5FCFF"/>
                          </a:solidFill>
                          <a:latin typeface="Arial MT"/>
                          <a:cs typeface="Arial MT"/>
                        </a:rPr>
                        <a:t> </a:t>
                      </a:r>
                      <a:r>
                        <a:rPr sz="1400" dirty="0">
                          <a:solidFill>
                            <a:srgbClr val="F5FCFF"/>
                          </a:solidFill>
                          <a:latin typeface="Arial MT"/>
                          <a:cs typeface="Arial MT"/>
                        </a:rPr>
                        <a:t>Low</a:t>
                      </a:r>
                      <a:r>
                        <a:rPr sz="1400" spc="-30" dirty="0">
                          <a:solidFill>
                            <a:srgbClr val="F5FCFF"/>
                          </a:solidFill>
                          <a:latin typeface="Arial MT"/>
                          <a:cs typeface="Arial MT"/>
                        </a:rPr>
                        <a:t> </a:t>
                      </a:r>
                      <a:r>
                        <a:rPr sz="1400" dirty="0">
                          <a:solidFill>
                            <a:srgbClr val="F5FCFF"/>
                          </a:solidFill>
                          <a:latin typeface="Arial MT"/>
                          <a:cs typeface="Arial MT"/>
                        </a:rPr>
                        <a:t>monetary</a:t>
                      </a:r>
                      <a:r>
                        <a:rPr sz="1400" spc="-55" dirty="0">
                          <a:solidFill>
                            <a:srgbClr val="F5FCFF"/>
                          </a:solidFill>
                          <a:latin typeface="Arial MT"/>
                          <a:cs typeface="Arial MT"/>
                        </a:rPr>
                        <a:t> </a:t>
                      </a:r>
                      <a:r>
                        <a:rPr sz="1400" dirty="0">
                          <a:solidFill>
                            <a:srgbClr val="F5FCFF"/>
                          </a:solidFill>
                          <a:latin typeface="Arial MT"/>
                          <a:cs typeface="Arial MT"/>
                        </a:rPr>
                        <a:t>spending</a:t>
                      </a:r>
                      <a:endParaRPr sz="1400">
                        <a:latin typeface="Arial MT"/>
                        <a:cs typeface="Arial MT"/>
                      </a:endParaRPr>
                    </a:p>
                  </a:txBody>
                  <a:tcPr marL="0" marR="0" marT="41275" marB="0">
                    <a:lnL w="12700">
                      <a:solidFill>
                        <a:srgbClr val="CC0000"/>
                      </a:solidFill>
                      <a:prstDash val="solid"/>
                    </a:lnL>
                    <a:lnR w="12700">
                      <a:solidFill>
                        <a:srgbClr val="CC0000"/>
                      </a:solidFill>
                      <a:prstDash val="solid"/>
                    </a:lnR>
                    <a:lnT w="12700">
                      <a:solidFill>
                        <a:srgbClr val="CC0000"/>
                      </a:solidFill>
                      <a:prstDash val="solid"/>
                    </a:lnT>
                    <a:lnB w="12700">
                      <a:solidFill>
                        <a:srgbClr val="CC0000"/>
                      </a:solidFill>
                      <a:prstDash val="solid"/>
                    </a:lnB>
                    <a:solidFill>
                      <a:srgbClr val="FFCC00"/>
                    </a:solidFill>
                  </a:tcPr>
                </a:tc>
                <a:tc>
                  <a:txBody>
                    <a:bodyPr/>
                    <a:lstStyle/>
                    <a:p>
                      <a:pPr>
                        <a:lnSpc>
                          <a:spcPct val="100000"/>
                        </a:lnSpc>
                        <a:spcBef>
                          <a:spcPts val="50"/>
                        </a:spcBef>
                      </a:pPr>
                      <a:endParaRPr sz="1700">
                        <a:latin typeface="Times New Roman"/>
                        <a:cs typeface="Times New Roman"/>
                      </a:endParaRPr>
                    </a:p>
                    <a:p>
                      <a:pPr marL="92075">
                        <a:lnSpc>
                          <a:spcPct val="100000"/>
                        </a:lnSpc>
                      </a:pPr>
                      <a:r>
                        <a:rPr sz="1400" spc="-5" dirty="0">
                          <a:solidFill>
                            <a:srgbClr val="F5FCFF"/>
                          </a:solidFill>
                          <a:latin typeface="Arial MT"/>
                          <a:cs typeface="Arial MT"/>
                        </a:rPr>
                        <a:t>At</a:t>
                      </a:r>
                      <a:r>
                        <a:rPr sz="1400" spc="-35" dirty="0">
                          <a:solidFill>
                            <a:srgbClr val="F5FCFF"/>
                          </a:solidFill>
                          <a:latin typeface="Arial MT"/>
                          <a:cs typeface="Arial MT"/>
                        </a:rPr>
                        <a:t> </a:t>
                      </a:r>
                      <a:r>
                        <a:rPr sz="1400" spc="-5" dirty="0">
                          <a:solidFill>
                            <a:srgbClr val="F5FCFF"/>
                          </a:solidFill>
                          <a:latin typeface="Arial MT"/>
                          <a:cs typeface="Arial MT"/>
                        </a:rPr>
                        <a:t>Risk</a:t>
                      </a:r>
                      <a:endParaRPr sz="1400">
                        <a:latin typeface="Arial MT"/>
                        <a:cs typeface="Arial MT"/>
                      </a:endParaRPr>
                    </a:p>
                  </a:txBody>
                  <a:tcPr marL="0" marR="0" marT="6350" marB="0">
                    <a:lnL w="12700">
                      <a:solidFill>
                        <a:srgbClr val="CC0000"/>
                      </a:solidFill>
                      <a:prstDash val="solid"/>
                    </a:lnL>
                    <a:lnR w="12700">
                      <a:solidFill>
                        <a:srgbClr val="CC0000"/>
                      </a:solidFill>
                      <a:prstDash val="solid"/>
                    </a:lnR>
                    <a:lnT w="12700">
                      <a:solidFill>
                        <a:srgbClr val="CC0000"/>
                      </a:solidFill>
                      <a:prstDash val="solid"/>
                    </a:lnT>
                    <a:lnB w="12700">
                      <a:solidFill>
                        <a:srgbClr val="CC0000"/>
                      </a:solidFill>
                      <a:prstDash val="solid"/>
                    </a:lnB>
                    <a:solidFill>
                      <a:srgbClr val="FFCC00"/>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A041-64E5-9166-78AA-88C24C7D96AE}"/>
              </a:ext>
            </a:extLst>
          </p:cNvPr>
          <p:cNvSpPr>
            <a:spLocks noGrp="1"/>
          </p:cNvSpPr>
          <p:nvPr>
            <p:ph type="title"/>
          </p:nvPr>
        </p:nvSpPr>
        <p:spPr>
          <a:xfrm>
            <a:off x="609600" y="285750"/>
            <a:ext cx="5105145" cy="553998"/>
          </a:xfrm>
        </p:spPr>
        <p:txBody>
          <a:bodyPr/>
          <a:lstStyle/>
          <a:p>
            <a:r>
              <a:rPr lang="en-US" spc="-5" dirty="0">
                <a:solidFill>
                  <a:srgbClr val="FF4646"/>
                </a:solidFill>
                <a:latin typeface="Arial"/>
                <a:cs typeface="Arial"/>
              </a:rPr>
              <a:t> </a:t>
            </a:r>
            <a:r>
              <a:rPr lang="en-US" sz="3600" b="1" spc="-5" dirty="0">
                <a:solidFill>
                  <a:srgbClr val="C00000"/>
                </a:solidFill>
                <a:latin typeface="Arial"/>
                <a:cs typeface="Arial"/>
              </a:rPr>
              <a:t>Outline</a:t>
            </a:r>
            <a:endParaRPr lang="en-US" dirty="0">
              <a:solidFill>
                <a:srgbClr val="C00000"/>
              </a:solidFill>
            </a:endParaRPr>
          </a:p>
        </p:txBody>
      </p:sp>
      <p:sp>
        <p:nvSpPr>
          <p:cNvPr id="3" name="Text Placeholder 2">
            <a:extLst>
              <a:ext uri="{FF2B5EF4-FFF2-40B4-BE49-F238E27FC236}">
                <a16:creationId xmlns:a16="http://schemas.microsoft.com/office/drawing/2014/main" id="{A848CED8-69D6-BFDE-36CF-69CCF9351333}"/>
              </a:ext>
            </a:extLst>
          </p:cNvPr>
          <p:cNvSpPr>
            <a:spLocks noGrp="1"/>
          </p:cNvSpPr>
          <p:nvPr>
            <p:ph type="body" idx="1"/>
          </p:nvPr>
        </p:nvSpPr>
        <p:spPr>
          <a:xfrm>
            <a:off x="745616" y="1200150"/>
            <a:ext cx="6115050" cy="3046988"/>
          </a:xfrm>
        </p:spPr>
        <p:txBody>
          <a:bodyPr/>
          <a:lstStyle/>
          <a:p>
            <a:pPr marL="342900" indent="-342900" algn="just">
              <a:buFont typeface="Wingdings" panose="05000000000000000000" pitchFamily="2" charset="2"/>
              <a:buChar char="Ø"/>
            </a:pPr>
            <a:r>
              <a:rPr lang="en-US" sz="2000" b="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Introduction</a:t>
            </a:r>
          </a:p>
          <a:p>
            <a:pPr marL="342900" indent="-342900" algn="just">
              <a:buFont typeface="Wingdings" panose="05000000000000000000" pitchFamily="2" charset="2"/>
              <a:buChar char="Ø"/>
            </a:pPr>
            <a:r>
              <a:rPr lang="en-US" sz="2000" b="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Problem Statement</a:t>
            </a:r>
          </a:p>
          <a:p>
            <a:pPr marL="342900" indent="-342900" algn="just">
              <a:buFont typeface="Wingdings" panose="05000000000000000000" pitchFamily="2" charset="2"/>
              <a:buChar char="Ø"/>
            </a:pPr>
            <a:r>
              <a:rPr lang="en-US" sz="2000" b="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What is Customer Segmentation?</a:t>
            </a:r>
          </a:p>
          <a:p>
            <a:pPr marL="342900" indent="-342900" algn="just">
              <a:buFont typeface="Wingdings" panose="05000000000000000000" pitchFamily="2" charset="2"/>
              <a:buChar char="Ø"/>
            </a:pPr>
            <a:r>
              <a:rPr lang="en-US" sz="200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Data Description</a:t>
            </a:r>
          </a:p>
          <a:p>
            <a:pPr marL="342900" indent="-342900" algn="just">
              <a:buFont typeface="Wingdings" panose="05000000000000000000" pitchFamily="2" charset="2"/>
              <a:buChar char="Ø"/>
            </a:pPr>
            <a:r>
              <a:rPr lang="en-US" sz="2000" b="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Data Exploration</a:t>
            </a:r>
          </a:p>
          <a:p>
            <a:pPr marL="342900" indent="-342900" algn="just">
              <a:buFont typeface="Wingdings" panose="05000000000000000000" pitchFamily="2" charset="2"/>
              <a:buChar char="Ø"/>
            </a:pPr>
            <a:r>
              <a:rPr lang="en-US" sz="2000" b="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RFM Segmentation</a:t>
            </a:r>
          </a:p>
          <a:p>
            <a:pPr marL="342900" indent="-342900" algn="just">
              <a:buFont typeface="Wingdings" panose="05000000000000000000" pitchFamily="2" charset="2"/>
              <a:buChar char="Ø"/>
            </a:pPr>
            <a:r>
              <a:rPr lang="en-US" sz="2000" b="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Feature Extraction</a:t>
            </a:r>
          </a:p>
          <a:p>
            <a:pPr marL="342900" indent="-342900" algn="just">
              <a:buFont typeface="Wingdings" panose="05000000000000000000" pitchFamily="2" charset="2"/>
              <a:buChar char="Ø"/>
            </a:pPr>
            <a:r>
              <a:rPr lang="en-US" sz="2000" b="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K-Means Clustering</a:t>
            </a:r>
          </a:p>
          <a:p>
            <a:pPr marL="342900" indent="-342900" algn="just">
              <a:buFont typeface="Wingdings" panose="05000000000000000000" pitchFamily="2" charset="2"/>
              <a:buChar char="Ø"/>
            </a:pPr>
            <a:r>
              <a:rPr lang="en-US" sz="2000" b="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Conclusion</a:t>
            </a:r>
          </a:p>
          <a:p>
            <a:endParaRPr lang="en-US" dirty="0"/>
          </a:p>
        </p:txBody>
      </p:sp>
    </p:spTree>
    <p:extLst>
      <p:ext uri="{BB962C8B-B14F-4D97-AF65-F5344CB8AC3E}">
        <p14:creationId xmlns:p14="http://schemas.microsoft.com/office/powerpoint/2010/main" val="1500300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pc="-190" dirty="0"/>
              <a:t>Problem</a:t>
            </a:r>
            <a:r>
              <a:rPr spc="-95" dirty="0"/>
              <a:t> </a:t>
            </a:r>
            <a:r>
              <a:rPr spc="-254" dirty="0"/>
              <a:t>Sta</a:t>
            </a:r>
            <a:r>
              <a:rPr spc="-190" dirty="0"/>
              <a:t>t</a:t>
            </a:r>
            <a:r>
              <a:rPr spc="-280" dirty="0"/>
              <a:t>eme</a:t>
            </a:r>
            <a:r>
              <a:rPr spc="-240" dirty="0"/>
              <a:t>n</a:t>
            </a:r>
            <a:r>
              <a:rPr spc="-160" dirty="0"/>
              <a:t>ts</a:t>
            </a:r>
          </a:p>
        </p:txBody>
      </p:sp>
      <p:sp>
        <p:nvSpPr>
          <p:cNvPr id="3" name="object 3"/>
          <p:cNvSpPr txBox="1"/>
          <p:nvPr/>
        </p:nvSpPr>
        <p:spPr>
          <a:xfrm>
            <a:off x="504850" y="1620113"/>
            <a:ext cx="7699375" cy="1751120"/>
          </a:xfrm>
          <a:prstGeom prst="rect">
            <a:avLst/>
          </a:prstGeom>
        </p:spPr>
        <p:txBody>
          <a:bodyPr vert="horz" wrap="square" lIns="0" tIns="12700" rIns="0" bIns="0" rtlCol="0">
            <a:spAutoFit/>
          </a:bodyPr>
          <a:lstStyle/>
          <a:p>
            <a:pPr marL="346710" marR="117475" indent="-317500" algn="just">
              <a:lnSpc>
                <a:spcPct val="114799"/>
              </a:lnSpc>
              <a:buClr>
                <a:srgbClr val="CC0000"/>
              </a:buClr>
              <a:buSzPct val="77777"/>
              <a:buFont typeface="Wingdings"/>
              <a:buChar char=""/>
              <a:tabLst>
                <a:tab pos="803275" algn="l"/>
                <a:tab pos="804545" algn="l"/>
              </a:tabLst>
            </a:pPr>
            <a:r>
              <a:rPr lang="en-US" sz="2000" spc="-5" dirty="0">
                <a:solidFill>
                  <a:schemeClr val="tx2"/>
                </a:solidFill>
                <a:latin typeface="Microsoft Sans Serif"/>
                <a:cs typeface="Microsoft Sans Serif"/>
              </a:rPr>
              <a:t>Customer segments on a transnational data set which contains all the transactions occurring between 01/12/2010 and 09/12/2011 for a UK-based and registered non-store online retail. The company mainly sells unique all-occasion gifts. Many customers of the company are wholesalers.</a:t>
            </a:r>
            <a:endParaRPr lang="en-US" sz="2000" dirty="0">
              <a:solidFill>
                <a:schemeClr val="tx2"/>
              </a:solidFill>
              <a:latin typeface="Microsoft Sans Serif"/>
              <a:cs typeface="Microsoft Sans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3184" y="114407"/>
            <a:ext cx="6809740" cy="505267"/>
          </a:xfrm>
          <a:prstGeom prst="rect">
            <a:avLst/>
          </a:prstGeom>
        </p:spPr>
        <p:txBody>
          <a:bodyPr vert="horz" wrap="square" lIns="0" tIns="12700" rIns="0" bIns="0" rtlCol="0">
            <a:spAutoFit/>
          </a:bodyPr>
          <a:lstStyle/>
          <a:p>
            <a:pPr marL="12700">
              <a:lnSpc>
                <a:spcPct val="100000"/>
              </a:lnSpc>
              <a:spcBef>
                <a:spcPts val="100"/>
              </a:spcBef>
            </a:pPr>
            <a:r>
              <a:rPr sz="3200" spc="-380" dirty="0"/>
              <a:t>What</a:t>
            </a:r>
            <a:r>
              <a:rPr sz="3200" spc="-95" dirty="0"/>
              <a:t> </a:t>
            </a:r>
            <a:r>
              <a:rPr sz="3200" spc="-85" dirty="0"/>
              <a:t>is</a:t>
            </a:r>
            <a:r>
              <a:rPr sz="3200" spc="-90" dirty="0"/>
              <a:t> </a:t>
            </a:r>
            <a:r>
              <a:rPr sz="3200" spc="-204" dirty="0"/>
              <a:t>Customer</a:t>
            </a:r>
            <a:r>
              <a:rPr sz="3200" spc="-105" dirty="0"/>
              <a:t> </a:t>
            </a:r>
            <a:r>
              <a:rPr sz="3200" spc="-210" dirty="0"/>
              <a:t>Seg</a:t>
            </a:r>
            <a:r>
              <a:rPr sz="3200" spc="-320" dirty="0"/>
              <a:t>m</a:t>
            </a:r>
            <a:r>
              <a:rPr sz="3200" spc="-265" dirty="0"/>
              <a:t>ent</a:t>
            </a:r>
            <a:r>
              <a:rPr sz="3200" spc="-275" dirty="0"/>
              <a:t>a</a:t>
            </a:r>
            <a:r>
              <a:rPr sz="3200" spc="-300" dirty="0"/>
              <a:t>t</a:t>
            </a:r>
            <a:r>
              <a:rPr sz="3200" spc="-229" dirty="0"/>
              <a:t>i</a:t>
            </a:r>
            <a:r>
              <a:rPr sz="3200" spc="-350" dirty="0"/>
              <a:t>on?</a:t>
            </a:r>
          </a:p>
        </p:txBody>
      </p:sp>
      <p:sp>
        <p:nvSpPr>
          <p:cNvPr id="3" name="object 3"/>
          <p:cNvSpPr txBox="1"/>
          <p:nvPr/>
        </p:nvSpPr>
        <p:spPr>
          <a:xfrm>
            <a:off x="504850" y="1255623"/>
            <a:ext cx="8106409" cy="3520836"/>
          </a:xfrm>
          <a:prstGeom prst="rect">
            <a:avLst/>
          </a:prstGeom>
        </p:spPr>
        <p:txBody>
          <a:bodyPr vert="horz" wrap="square" lIns="0" tIns="12700" rIns="0" bIns="0" rtlCol="0">
            <a:spAutoFit/>
          </a:bodyPr>
          <a:lstStyle/>
          <a:p>
            <a:pPr marL="354965" marR="5080" indent="-342900" algn="just">
              <a:lnSpc>
                <a:spcPct val="114999"/>
              </a:lnSpc>
              <a:spcBef>
                <a:spcPts val="100"/>
              </a:spcBef>
              <a:buClr>
                <a:srgbClr val="001F5F"/>
              </a:buClr>
              <a:buSzPct val="90000"/>
              <a:buFont typeface="Wingdings"/>
              <a:buChar char=""/>
              <a:tabLst>
                <a:tab pos="354965" algn="l"/>
                <a:tab pos="355600" algn="l"/>
              </a:tabLst>
            </a:pPr>
            <a:r>
              <a:rPr sz="2000" spc="-114"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Customer</a:t>
            </a:r>
            <a:r>
              <a:rPr sz="2000" spc="-6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4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segmentation</a:t>
            </a:r>
            <a:r>
              <a:rPr sz="2000" spc="-9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5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is </a:t>
            </a:r>
            <a:r>
              <a:rPr sz="2000" spc="-16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the</a:t>
            </a:r>
            <a:r>
              <a:rPr sz="2000" spc="-4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7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process</a:t>
            </a:r>
            <a:r>
              <a:rPr sz="2000" spc="-6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4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of</a:t>
            </a:r>
            <a:r>
              <a:rPr sz="2000" spc="-4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2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separating</a:t>
            </a:r>
            <a:r>
              <a:rPr sz="2000" spc="-9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0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customers</a:t>
            </a:r>
            <a:r>
              <a:rPr sz="2000" spc="-6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5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into </a:t>
            </a:r>
            <a:r>
              <a:rPr sz="2000" spc="-57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14"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groups</a:t>
            </a:r>
            <a:r>
              <a:rPr sz="2000" spc="-7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2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based</a:t>
            </a:r>
            <a:r>
              <a:rPr sz="2000" spc="-8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5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on</a:t>
            </a:r>
            <a:r>
              <a:rPr sz="2000" spc="-6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2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their</a:t>
            </a:r>
            <a:r>
              <a:rPr sz="2000" spc="-6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0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shared</a:t>
            </a:r>
            <a:r>
              <a:rPr sz="2000" spc="-7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2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behavior</a:t>
            </a:r>
            <a:r>
              <a:rPr sz="2000" spc="-9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8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or</a:t>
            </a:r>
            <a:r>
              <a:rPr sz="2000" spc="-5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2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other</a:t>
            </a:r>
            <a:r>
              <a:rPr sz="2000" spc="-7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3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attributes.</a:t>
            </a:r>
            <a:r>
              <a:rPr sz="2000" spc="-8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8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The </a:t>
            </a:r>
            <a:r>
              <a:rPr sz="2000" spc="-18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14"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groups</a:t>
            </a:r>
            <a:r>
              <a:rPr sz="2000" spc="-6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14"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should</a:t>
            </a:r>
            <a:r>
              <a:rPr sz="2000" spc="-8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4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be</a:t>
            </a:r>
            <a:r>
              <a:rPr sz="2000" spc="-5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4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homogeneous</a:t>
            </a:r>
            <a:r>
              <a:rPr sz="2000" spc="-9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6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within</a:t>
            </a:r>
            <a:r>
              <a:rPr sz="2000" spc="-6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0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themselves</a:t>
            </a:r>
            <a:r>
              <a:rPr sz="2000" spc="-8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6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and</a:t>
            </a:r>
            <a:r>
              <a:rPr sz="2000" spc="-5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14"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should</a:t>
            </a:r>
            <a:r>
              <a:rPr sz="2000" spc="-7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8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also </a:t>
            </a:r>
            <a:r>
              <a:rPr sz="2000" spc="-7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4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be</a:t>
            </a:r>
            <a:r>
              <a:rPr sz="2000" spc="-5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2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heterogeneous</a:t>
            </a:r>
            <a:r>
              <a:rPr sz="2000" spc="-8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3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t</a:t>
            </a:r>
            <a:r>
              <a:rPr sz="2000" spc="-19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o</a:t>
            </a:r>
            <a:r>
              <a:rPr sz="2000" spc="-6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3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e</a:t>
            </a:r>
            <a:r>
              <a:rPr sz="2000" spc="-12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a</a:t>
            </a:r>
            <a:r>
              <a:rPr sz="2000" spc="-10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c</a:t>
            </a:r>
            <a:r>
              <a:rPr sz="2000" spc="-12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h</a:t>
            </a:r>
            <a:r>
              <a:rPr sz="2000" spc="-6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5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ot</a:t>
            </a:r>
            <a:r>
              <a:rPr sz="2000" spc="-19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h</a:t>
            </a:r>
            <a:r>
              <a:rPr sz="2000" spc="-10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er.</a:t>
            </a:r>
            <a:endParaRPr sz="200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354965" marR="198755" indent="-342900" algn="just">
              <a:lnSpc>
                <a:spcPct val="114999"/>
              </a:lnSpc>
              <a:buClr>
                <a:srgbClr val="001F5F"/>
              </a:buClr>
              <a:buSzPct val="90000"/>
              <a:buFont typeface="Wingdings"/>
              <a:buChar char=""/>
              <a:tabLst>
                <a:tab pos="354965" algn="l"/>
                <a:tab pos="355600" algn="l"/>
              </a:tabLst>
            </a:pPr>
            <a:r>
              <a:rPr sz="2000" spc="-18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The</a:t>
            </a:r>
            <a:r>
              <a:rPr sz="2000" spc="-5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5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main</a:t>
            </a:r>
            <a:r>
              <a:rPr sz="2000" spc="-7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2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goal</a:t>
            </a:r>
            <a:r>
              <a:rPr sz="2000" spc="-7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5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is</a:t>
            </a:r>
            <a:r>
              <a:rPr sz="2000" spc="-5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6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to</a:t>
            </a:r>
            <a:r>
              <a:rPr sz="2000" spc="-5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4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identify</a:t>
            </a:r>
            <a:r>
              <a:rPr sz="2000" spc="-8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0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customers</a:t>
            </a:r>
            <a:r>
              <a:rPr sz="2000" spc="-7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7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that</a:t>
            </a:r>
            <a:r>
              <a:rPr sz="2000" spc="-6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9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are</a:t>
            </a:r>
            <a:r>
              <a:rPr sz="2000" spc="-5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3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most</a:t>
            </a:r>
            <a:r>
              <a:rPr sz="2000" spc="-6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2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profitable</a:t>
            </a:r>
            <a:r>
              <a:rPr sz="2000" spc="-8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6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and </a:t>
            </a:r>
            <a:r>
              <a:rPr sz="2000" spc="-57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5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the</a:t>
            </a:r>
            <a:r>
              <a:rPr sz="2000" spc="-6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0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ones</a:t>
            </a:r>
            <a:r>
              <a:rPr sz="2000" spc="-6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8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who</a:t>
            </a:r>
            <a:r>
              <a:rPr sz="2000" spc="-5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3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churned</a:t>
            </a:r>
            <a:r>
              <a:rPr sz="2000" spc="-6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6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out</a:t>
            </a:r>
            <a:r>
              <a:rPr sz="2000" spc="-6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6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to</a:t>
            </a:r>
            <a:r>
              <a:rPr sz="2000" spc="-5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3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prevent</a:t>
            </a:r>
            <a:r>
              <a:rPr sz="2000" spc="-9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14"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further</a:t>
            </a:r>
            <a:r>
              <a:rPr sz="2000" spc="-6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4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loss</a:t>
            </a:r>
            <a:r>
              <a:rPr sz="2000" spc="-6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3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of</a:t>
            </a:r>
            <a:r>
              <a:rPr sz="2000" spc="-4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1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customer</a:t>
            </a:r>
            <a:r>
              <a:rPr sz="2000" spc="-7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8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by </a:t>
            </a:r>
            <a:r>
              <a:rPr sz="2000" spc="-17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0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rede</a:t>
            </a:r>
            <a:r>
              <a:rPr sz="2000" spc="-14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fining</a:t>
            </a:r>
            <a:r>
              <a:rPr sz="2000" spc="-9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6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compan</a:t>
            </a:r>
            <a:r>
              <a:rPr sz="2000" spc="-13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y</a:t>
            </a:r>
            <a:r>
              <a:rPr sz="2000" spc="-8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9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policies</a:t>
            </a:r>
            <a:r>
              <a:rPr sz="2000" spc="-17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a:t>
            </a:r>
            <a:endParaRPr sz="200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354965" marR="78105" indent="-342900" algn="just">
              <a:lnSpc>
                <a:spcPct val="114999"/>
              </a:lnSpc>
              <a:buClr>
                <a:srgbClr val="001F5F"/>
              </a:buClr>
              <a:buSzPct val="90000"/>
              <a:buFont typeface="Wingdings"/>
              <a:buChar char=""/>
              <a:tabLst>
                <a:tab pos="354965" algn="l"/>
                <a:tab pos="355600" algn="l"/>
              </a:tabLst>
            </a:pPr>
            <a:r>
              <a:rPr sz="2000" spc="-15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Having</a:t>
            </a:r>
            <a:r>
              <a:rPr sz="2000" spc="-7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9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large</a:t>
            </a:r>
            <a:r>
              <a:rPr sz="2000" spc="-6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4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number</a:t>
            </a:r>
            <a:r>
              <a:rPr sz="2000" spc="-6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4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of</a:t>
            </a:r>
            <a:r>
              <a:rPr sz="2000" spc="-4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0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customers,</a:t>
            </a:r>
            <a:r>
              <a:rPr sz="2000" spc="-8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2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each</a:t>
            </a:r>
            <a:r>
              <a:rPr sz="2000" spc="-6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7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with</a:t>
            </a:r>
            <a:r>
              <a:rPr sz="2000" spc="-5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3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different</a:t>
            </a:r>
            <a:r>
              <a:rPr sz="2000" spc="-7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14"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needs</a:t>
            </a:r>
            <a:r>
              <a:rPr sz="2000" spc="-8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4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it</a:t>
            </a:r>
            <a:r>
              <a:rPr sz="2000" spc="-4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5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is </a:t>
            </a:r>
            <a:r>
              <a:rPr sz="2000" spc="-4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8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crucial</a:t>
            </a:r>
            <a:r>
              <a:rPr sz="2000" spc="-7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6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to</a:t>
            </a:r>
            <a:r>
              <a:rPr sz="2000" spc="-5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4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find</a:t>
            </a:r>
            <a:r>
              <a:rPr sz="2000" spc="-6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4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which</a:t>
            </a:r>
            <a:r>
              <a:rPr sz="2000" spc="-7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1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customer</a:t>
            </a:r>
            <a:r>
              <a:rPr sz="2000" spc="-7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9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are</a:t>
            </a:r>
            <a:r>
              <a:rPr sz="2000" spc="-5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3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most</a:t>
            </a:r>
            <a:r>
              <a:rPr sz="2000" spc="-7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4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important</a:t>
            </a:r>
            <a:r>
              <a:rPr sz="2000" spc="-8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9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for</a:t>
            </a:r>
            <a:r>
              <a:rPr sz="2000" spc="-6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8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business</a:t>
            </a:r>
            <a:r>
              <a:rPr sz="2000" spc="-9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6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and </a:t>
            </a:r>
            <a:r>
              <a:rPr sz="2000" spc="-57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2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ta</a:t>
            </a:r>
            <a:r>
              <a:rPr sz="2000" spc="-11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r</a:t>
            </a:r>
            <a:r>
              <a:rPr sz="2000" spc="-18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ge</a:t>
            </a:r>
            <a:r>
              <a:rPr sz="2000" spc="-12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t</a:t>
            </a:r>
            <a:r>
              <a:rPr sz="2000" spc="-6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4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t</a:t>
            </a:r>
            <a:r>
              <a:rPr sz="2000" spc="-22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h</a:t>
            </a:r>
            <a:r>
              <a:rPr sz="2000" spc="-12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e</a:t>
            </a:r>
            <a:r>
              <a:rPr sz="2000" spc="-19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m</a:t>
            </a:r>
            <a:r>
              <a:rPr sz="2000" spc="-6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6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wit</a:t>
            </a:r>
            <a:r>
              <a:rPr sz="2000" spc="-19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h</a:t>
            </a:r>
            <a:r>
              <a:rPr sz="2000" spc="-7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2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appropriat</a:t>
            </a:r>
            <a:r>
              <a:rPr sz="2000" spc="-13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e</a:t>
            </a:r>
            <a:r>
              <a:rPr sz="2000" spc="-8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sz="2000" spc="-10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stra</a:t>
            </a:r>
            <a:r>
              <a:rPr sz="2000" spc="-10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t</a:t>
            </a:r>
            <a:r>
              <a:rPr sz="2000" spc="-17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eg</a:t>
            </a:r>
            <a:r>
              <a:rPr sz="2000" spc="-15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y</a:t>
            </a:r>
            <a:r>
              <a:rPr sz="2000" spc="-175"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a:t>
            </a:r>
            <a:endParaRPr sz="200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36083"/>
            <a:ext cx="3418204" cy="574040"/>
          </a:xfrm>
          <a:prstGeom prst="rect">
            <a:avLst/>
          </a:prstGeom>
        </p:spPr>
        <p:txBody>
          <a:bodyPr vert="horz" wrap="square" lIns="0" tIns="12700" rIns="0" bIns="0" rtlCol="0">
            <a:spAutoFit/>
          </a:bodyPr>
          <a:lstStyle/>
          <a:p>
            <a:pPr marL="12700">
              <a:lnSpc>
                <a:spcPct val="100000"/>
              </a:lnSpc>
              <a:spcBef>
                <a:spcPts val="100"/>
              </a:spcBef>
            </a:pPr>
            <a:r>
              <a:rPr spc="-365" dirty="0"/>
              <a:t>D</a:t>
            </a:r>
            <a:r>
              <a:rPr spc="-260" dirty="0">
                <a:solidFill>
                  <a:srgbClr val="C00000"/>
                </a:solidFill>
              </a:rPr>
              <a:t>at</a:t>
            </a:r>
            <a:r>
              <a:rPr spc="-300" dirty="0">
                <a:solidFill>
                  <a:srgbClr val="C00000"/>
                </a:solidFill>
              </a:rPr>
              <a:t>a</a:t>
            </a:r>
            <a:r>
              <a:rPr spc="-105" dirty="0">
                <a:solidFill>
                  <a:srgbClr val="C00000"/>
                </a:solidFill>
              </a:rPr>
              <a:t> </a:t>
            </a:r>
            <a:r>
              <a:rPr spc="-210" dirty="0">
                <a:solidFill>
                  <a:srgbClr val="C00000"/>
                </a:solidFill>
              </a:rPr>
              <a:t>Description</a:t>
            </a:r>
          </a:p>
        </p:txBody>
      </p:sp>
      <p:sp>
        <p:nvSpPr>
          <p:cNvPr id="19" name="object 19"/>
          <p:cNvSpPr txBox="1"/>
          <p:nvPr/>
        </p:nvSpPr>
        <p:spPr>
          <a:xfrm>
            <a:off x="76200" y="666750"/>
            <a:ext cx="8085455" cy="3736920"/>
          </a:xfrm>
          <a:prstGeom prst="rect">
            <a:avLst/>
          </a:prstGeom>
        </p:spPr>
        <p:txBody>
          <a:bodyPr vert="horz" wrap="square" lIns="0" tIns="53340" rIns="0" bIns="0" rtlCol="0">
            <a:spAutoFit/>
          </a:bodyPr>
          <a:lstStyle/>
          <a:p>
            <a:pPr marL="12700" algn="just">
              <a:lnSpc>
                <a:spcPct val="100000"/>
              </a:lnSpc>
              <a:spcBef>
                <a:spcPts val="420"/>
              </a:spcBef>
            </a:pPr>
            <a:r>
              <a:rPr lang="en-US" sz="1800" spc="-160" dirty="0" err="1">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InvoiceNo</a:t>
            </a:r>
            <a:r>
              <a:rPr lang="en-US" sz="1800" spc="-16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Invoice number. Nominal, a 6-digit integral number uniquely assigned to each transaction. If this code starts with letter 'c', it indicates a cancellation.</a:t>
            </a:r>
          </a:p>
          <a:p>
            <a:pPr marL="12700" algn="just">
              <a:lnSpc>
                <a:spcPct val="100000"/>
              </a:lnSpc>
              <a:spcBef>
                <a:spcPts val="420"/>
              </a:spcBef>
            </a:pPr>
            <a:r>
              <a:rPr lang="en-US" sz="1800" spc="-160" dirty="0" err="1">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StockCode</a:t>
            </a:r>
            <a:r>
              <a:rPr lang="en-US" sz="1800" spc="-16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Product (item) code. Nominal, a 5-digit integral number uniquely assigned to each distinct product.</a:t>
            </a:r>
          </a:p>
          <a:p>
            <a:pPr marL="12700" algn="just">
              <a:lnSpc>
                <a:spcPct val="100000"/>
              </a:lnSpc>
              <a:spcBef>
                <a:spcPts val="420"/>
              </a:spcBef>
            </a:pPr>
            <a:r>
              <a:rPr lang="en-US" sz="1800" spc="-16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Description: Product (item) name. Nominal.</a:t>
            </a:r>
          </a:p>
          <a:p>
            <a:pPr marL="12700" algn="just">
              <a:lnSpc>
                <a:spcPct val="100000"/>
              </a:lnSpc>
              <a:spcBef>
                <a:spcPts val="420"/>
              </a:spcBef>
            </a:pPr>
            <a:r>
              <a:rPr lang="en-US" sz="1800" spc="-16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Quantity: The quantities of each product (item) per transaction. Numeric.</a:t>
            </a:r>
          </a:p>
          <a:p>
            <a:pPr marL="12700" algn="just">
              <a:lnSpc>
                <a:spcPct val="100000"/>
              </a:lnSpc>
              <a:spcBef>
                <a:spcPts val="420"/>
              </a:spcBef>
            </a:pPr>
            <a:r>
              <a:rPr lang="en-US" sz="1800" spc="-160" dirty="0" err="1">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InvoiceDate</a:t>
            </a:r>
            <a:r>
              <a:rPr lang="en-US" sz="1800" spc="-16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Invoice Date and time. Numeric, the day and time when each transaction was generated.</a:t>
            </a:r>
          </a:p>
          <a:p>
            <a:pPr marL="12700" algn="just">
              <a:lnSpc>
                <a:spcPct val="100000"/>
              </a:lnSpc>
              <a:spcBef>
                <a:spcPts val="420"/>
              </a:spcBef>
            </a:pPr>
            <a:r>
              <a:rPr lang="en-US" sz="1800" spc="-160" dirty="0" err="1">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UnitPrice</a:t>
            </a:r>
            <a:r>
              <a:rPr lang="en-US" sz="1800" spc="-16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Unit price. Numeric, Product price per unit in sterling.</a:t>
            </a:r>
          </a:p>
          <a:p>
            <a:pPr marL="12700" algn="just">
              <a:lnSpc>
                <a:spcPct val="100000"/>
              </a:lnSpc>
              <a:spcBef>
                <a:spcPts val="420"/>
              </a:spcBef>
            </a:pPr>
            <a:r>
              <a:rPr lang="en-US" sz="1800" spc="-160" dirty="0" err="1">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CustomerID</a:t>
            </a:r>
            <a:r>
              <a:rPr lang="en-US" sz="1800" spc="-16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 Customer number. Nominal, a 5-digit integral number uniquely assigned to each customer.</a:t>
            </a:r>
          </a:p>
          <a:p>
            <a:pPr marL="12700" algn="just">
              <a:lnSpc>
                <a:spcPct val="100000"/>
              </a:lnSpc>
              <a:spcBef>
                <a:spcPts val="420"/>
              </a:spcBef>
            </a:pPr>
            <a:r>
              <a:rPr lang="en-US" sz="1800" spc="-16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rPr>
              <a:t>Country: Country name. Nominal, the name of the country where each customer resides.</a:t>
            </a:r>
            <a:endParaRPr lang="en-US" sz="1800" dirty="0">
              <a:solidFill>
                <a:schemeClr val="tx2"/>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6032" y="286892"/>
            <a:ext cx="3429000" cy="574040"/>
          </a:xfrm>
          <a:prstGeom prst="rect">
            <a:avLst/>
          </a:prstGeom>
        </p:spPr>
        <p:txBody>
          <a:bodyPr vert="horz" wrap="square" lIns="0" tIns="12700" rIns="0" bIns="0" rtlCol="0">
            <a:spAutoFit/>
          </a:bodyPr>
          <a:lstStyle/>
          <a:p>
            <a:pPr marL="12700">
              <a:lnSpc>
                <a:spcPct val="100000"/>
              </a:lnSpc>
              <a:spcBef>
                <a:spcPts val="100"/>
              </a:spcBef>
            </a:pPr>
            <a:r>
              <a:rPr spc="-295" dirty="0"/>
              <a:t>Data</a:t>
            </a:r>
            <a:r>
              <a:rPr spc="-100" dirty="0"/>
              <a:t> </a:t>
            </a:r>
            <a:r>
              <a:rPr spc="-195" dirty="0"/>
              <a:t>Expl</a:t>
            </a:r>
            <a:r>
              <a:rPr spc="-240" dirty="0"/>
              <a:t>o</a:t>
            </a:r>
            <a:r>
              <a:rPr spc="-225" dirty="0"/>
              <a:t>ration</a:t>
            </a:r>
          </a:p>
        </p:txBody>
      </p:sp>
      <p:pic>
        <p:nvPicPr>
          <p:cNvPr id="3" name="object 3"/>
          <p:cNvPicPr/>
          <p:nvPr/>
        </p:nvPicPr>
        <p:blipFill>
          <a:blip r:embed="rId2" cstate="print"/>
          <a:stretch>
            <a:fillRect/>
          </a:stretch>
        </p:blipFill>
        <p:spPr>
          <a:xfrm>
            <a:off x="373051" y="1203671"/>
            <a:ext cx="3546963" cy="3842497"/>
          </a:xfrm>
          <a:prstGeom prst="rect">
            <a:avLst/>
          </a:prstGeom>
        </p:spPr>
      </p:pic>
      <p:pic>
        <p:nvPicPr>
          <p:cNvPr id="4" name="object 4"/>
          <p:cNvPicPr/>
          <p:nvPr/>
        </p:nvPicPr>
        <p:blipFill>
          <a:blip r:embed="rId3" cstate="print"/>
          <a:stretch>
            <a:fillRect/>
          </a:stretch>
        </p:blipFill>
        <p:spPr>
          <a:xfrm>
            <a:off x="4815597" y="1197657"/>
            <a:ext cx="3711393" cy="384845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5237" y="490068"/>
            <a:ext cx="8498493" cy="445139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71717" y="508604"/>
            <a:ext cx="8467898" cy="443372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15945" y="478358"/>
            <a:ext cx="3888104" cy="574675"/>
          </a:xfrm>
          <a:prstGeom prst="rect">
            <a:avLst/>
          </a:prstGeom>
        </p:spPr>
        <p:txBody>
          <a:bodyPr vert="horz" wrap="square" lIns="0" tIns="12700" rIns="0" bIns="0" rtlCol="0">
            <a:spAutoFit/>
          </a:bodyPr>
          <a:lstStyle/>
          <a:p>
            <a:pPr marL="12700">
              <a:lnSpc>
                <a:spcPct val="100000"/>
              </a:lnSpc>
              <a:spcBef>
                <a:spcPts val="100"/>
              </a:spcBef>
            </a:pPr>
            <a:r>
              <a:rPr spc="-254" dirty="0"/>
              <a:t>RFM</a:t>
            </a:r>
            <a:r>
              <a:rPr spc="-100" dirty="0"/>
              <a:t> </a:t>
            </a:r>
            <a:r>
              <a:rPr spc="-254" dirty="0"/>
              <a:t>Segment</a:t>
            </a:r>
            <a:r>
              <a:rPr spc="-229" dirty="0"/>
              <a:t>a</a:t>
            </a:r>
            <a:r>
              <a:rPr spc="-270" dirty="0"/>
              <a:t>tion</a:t>
            </a:r>
          </a:p>
        </p:txBody>
      </p:sp>
      <p:sp>
        <p:nvSpPr>
          <p:cNvPr id="3" name="object 3"/>
          <p:cNvSpPr txBox="1"/>
          <p:nvPr/>
        </p:nvSpPr>
        <p:spPr>
          <a:xfrm>
            <a:off x="504850" y="1175385"/>
            <a:ext cx="8177530" cy="2843530"/>
          </a:xfrm>
          <a:prstGeom prst="rect">
            <a:avLst/>
          </a:prstGeom>
        </p:spPr>
        <p:txBody>
          <a:bodyPr vert="horz" wrap="square" lIns="0" tIns="149860" rIns="0" bIns="0" rtlCol="0">
            <a:spAutoFit/>
          </a:bodyPr>
          <a:lstStyle/>
          <a:p>
            <a:pPr marL="355600" indent="-342900">
              <a:lnSpc>
                <a:spcPct val="100000"/>
              </a:lnSpc>
              <a:spcBef>
                <a:spcPts val="1180"/>
              </a:spcBef>
              <a:buClr>
                <a:srgbClr val="001F5F"/>
              </a:buClr>
              <a:buFont typeface="Wingdings"/>
              <a:buChar char=""/>
              <a:tabLst>
                <a:tab pos="354965" algn="l"/>
                <a:tab pos="355600" algn="l"/>
              </a:tabLst>
            </a:pPr>
            <a:r>
              <a:rPr sz="1800" b="1" spc="-130" dirty="0">
                <a:solidFill>
                  <a:srgbClr val="124F5C"/>
                </a:solidFill>
                <a:latin typeface="Tahoma"/>
                <a:cs typeface="Tahoma"/>
              </a:rPr>
              <a:t>RFM</a:t>
            </a:r>
            <a:r>
              <a:rPr sz="1800" b="1" spc="-35" dirty="0">
                <a:solidFill>
                  <a:srgbClr val="124F5C"/>
                </a:solidFill>
                <a:latin typeface="Tahoma"/>
                <a:cs typeface="Tahoma"/>
              </a:rPr>
              <a:t> </a:t>
            </a:r>
            <a:r>
              <a:rPr sz="1800" b="1" spc="-100" dirty="0">
                <a:solidFill>
                  <a:srgbClr val="124F5C"/>
                </a:solidFill>
                <a:latin typeface="Tahoma"/>
                <a:cs typeface="Tahoma"/>
              </a:rPr>
              <a:t>stands</a:t>
            </a:r>
            <a:r>
              <a:rPr sz="1800" b="1" spc="-45" dirty="0">
                <a:solidFill>
                  <a:srgbClr val="124F5C"/>
                </a:solidFill>
                <a:latin typeface="Tahoma"/>
                <a:cs typeface="Tahoma"/>
              </a:rPr>
              <a:t> </a:t>
            </a:r>
            <a:r>
              <a:rPr sz="1800" b="1" spc="-90" dirty="0">
                <a:solidFill>
                  <a:srgbClr val="124F5C"/>
                </a:solidFill>
                <a:latin typeface="Tahoma"/>
                <a:cs typeface="Tahoma"/>
              </a:rPr>
              <a:t>for</a:t>
            </a:r>
            <a:r>
              <a:rPr sz="1800" b="1" spc="-40" dirty="0">
                <a:solidFill>
                  <a:srgbClr val="124F5C"/>
                </a:solidFill>
                <a:latin typeface="Tahoma"/>
                <a:cs typeface="Tahoma"/>
              </a:rPr>
              <a:t> </a:t>
            </a:r>
            <a:r>
              <a:rPr sz="1800" b="1" spc="-114" dirty="0">
                <a:solidFill>
                  <a:srgbClr val="124F5C"/>
                </a:solidFill>
                <a:latin typeface="Tahoma"/>
                <a:cs typeface="Tahoma"/>
              </a:rPr>
              <a:t>Recency,</a:t>
            </a:r>
            <a:r>
              <a:rPr sz="1800" b="1" spc="-40" dirty="0">
                <a:solidFill>
                  <a:srgbClr val="124F5C"/>
                </a:solidFill>
                <a:latin typeface="Tahoma"/>
                <a:cs typeface="Tahoma"/>
              </a:rPr>
              <a:t> </a:t>
            </a:r>
            <a:r>
              <a:rPr sz="1800" b="1" spc="-110" dirty="0">
                <a:solidFill>
                  <a:srgbClr val="124F5C"/>
                </a:solidFill>
                <a:latin typeface="Tahoma"/>
                <a:cs typeface="Tahoma"/>
              </a:rPr>
              <a:t>Frequency</a:t>
            </a:r>
            <a:r>
              <a:rPr sz="1800" b="1" spc="-35" dirty="0">
                <a:solidFill>
                  <a:srgbClr val="124F5C"/>
                </a:solidFill>
                <a:latin typeface="Tahoma"/>
                <a:cs typeface="Tahoma"/>
              </a:rPr>
              <a:t> </a:t>
            </a:r>
            <a:r>
              <a:rPr sz="1800" b="1" spc="-150" dirty="0">
                <a:solidFill>
                  <a:srgbClr val="124F5C"/>
                </a:solidFill>
                <a:latin typeface="Tahoma"/>
                <a:cs typeface="Tahoma"/>
              </a:rPr>
              <a:t>and</a:t>
            </a:r>
            <a:r>
              <a:rPr sz="1800" b="1" spc="-40" dirty="0">
                <a:solidFill>
                  <a:srgbClr val="124F5C"/>
                </a:solidFill>
                <a:latin typeface="Tahoma"/>
                <a:cs typeface="Tahoma"/>
              </a:rPr>
              <a:t> </a:t>
            </a:r>
            <a:r>
              <a:rPr sz="1800" b="1" spc="-140" dirty="0">
                <a:solidFill>
                  <a:srgbClr val="124F5C"/>
                </a:solidFill>
                <a:latin typeface="Tahoma"/>
                <a:cs typeface="Tahoma"/>
              </a:rPr>
              <a:t>Monetary</a:t>
            </a:r>
            <a:endParaRPr sz="1800">
              <a:latin typeface="Tahoma"/>
              <a:cs typeface="Tahoma"/>
            </a:endParaRPr>
          </a:p>
          <a:p>
            <a:pPr marL="354965" marR="5080" indent="-342900">
              <a:lnSpc>
                <a:spcPct val="150000"/>
              </a:lnSpc>
              <a:buClr>
                <a:srgbClr val="001F5F"/>
              </a:buClr>
              <a:buFont typeface="Wingdings"/>
              <a:buChar char=""/>
              <a:tabLst>
                <a:tab pos="354965" algn="l"/>
                <a:tab pos="355600" algn="l"/>
              </a:tabLst>
            </a:pPr>
            <a:r>
              <a:rPr sz="1800" b="1" spc="-130" dirty="0">
                <a:solidFill>
                  <a:srgbClr val="124F5C"/>
                </a:solidFill>
                <a:latin typeface="Tahoma"/>
                <a:cs typeface="Tahoma"/>
              </a:rPr>
              <a:t>RFM</a:t>
            </a:r>
            <a:r>
              <a:rPr sz="1800" b="1" spc="-30" dirty="0">
                <a:solidFill>
                  <a:srgbClr val="124F5C"/>
                </a:solidFill>
                <a:latin typeface="Tahoma"/>
                <a:cs typeface="Tahoma"/>
              </a:rPr>
              <a:t> </a:t>
            </a:r>
            <a:r>
              <a:rPr sz="1800" b="1" spc="-85" dirty="0">
                <a:solidFill>
                  <a:srgbClr val="124F5C"/>
                </a:solidFill>
                <a:latin typeface="Tahoma"/>
                <a:cs typeface="Tahoma"/>
              </a:rPr>
              <a:t>analysis</a:t>
            </a:r>
            <a:r>
              <a:rPr sz="1800" b="1" spc="-35" dirty="0">
                <a:solidFill>
                  <a:srgbClr val="124F5C"/>
                </a:solidFill>
                <a:latin typeface="Tahoma"/>
                <a:cs typeface="Tahoma"/>
              </a:rPr>
              <a:t> </a:t>
            </a:r>
            <a:r>
              <a:rPr sz="1800" b="1" spc="-45" dirty="0">
                <a:solidFill>
                  <a:srgbClr val="124F5C"/>
                </a:solidFill>
                <a:latin typeface="Tahoma"/>
                <a:cs typeface="Tahoma"/>
              </a:rPr>
              <a:t>is</a:t>
            </a:r>
            <a:r>
              <a:rPr sz="1800" b="1" spc="-30" dirty="0">
                <a:solidFill>
                  <a:srgbClr val="124F5C"/>
                </a:solidFill>
                <a:latin typeface="Tahoma"/>
                <a:cs typeface="Tahoma"/>
              </a:rPr>
              <a:t> </a:t>
            </a:r>
            <a:r>
              <a:rPr sz="1800" b="1" spc="-130" dirty="0">
                <a:solidFill>
                  <a:srgbClr val="124F5C"/>
                </a:solidFill>
                <a:latin typeface="Tahoma"/>
                <a:cs typeface="Tahoma"/>
              </a:rPr>
              <a:t>commonly</a:t>
            </a:r>
            <a:r>
              <a:rPr sz="1800" b="1" spc="-50" dirty="0">
                <a:solidFill>
                  <a:srgbClr val="124F5C"/>
                </a:solidFill>
                <a:latin typeface="Tahoma"/>
                <a:cs typeface="Tahoma"/>
              </a:rPr>
              <a:t> </a:t>
            </a:r>
            <a:r>
              <a:rPr sz="1800" b="1" spc="-110" dirty="0">
                <a:solidFill>
                  <a:srgbClr val="124F5C"/>
                </a:solidFill>
                <a:latin typeface="Tahoma"/>
                <a:cs typeface="Tahoma"/>
              </a:rPr>
              <a:t>used</a:t>
            </a:r>
            <a:r>
              <a:rPr sz="1800" b="1" spc="-25" dirty="0">
                <a:solidFill>
                  <a:srgbClr val="124F5C"/>
                </a:solidFill>
                <a:latin typeface="Tahoma"/>
                <a:cs typeface="Tahoma"/>
              </a:rPr>
              <a:t> </a:t>
            </a:r>
            <a:r>
              <a:rPr sz="1800" b="1" spc="-130" dirty="0">
                <a:solidFill>
                  <a:srgbClr val="124F5C"/>
                </a:solidFill>
                <a:latin typeface="Tahoma"/>
                <a:cs typeface="Tahoma"/>
              </a:rPr>
              <a:t>technique</a:t>
            </a:r>
            <a:r>
              <a:rPr sz="1800" b="1" spc="-65" dirty="0">
                <a:solidFill>
                  <a:srgbClr val="124F5C"/>
                </a:solidFill>
                <a:latin typeface="Tahoma"/>
                <a:cs typeface="Tahoma"/>
              </a:rPr>
              <a:t> </a:t>
            </a:r>
            <a:r>
              <a:rPr sz="1800" b="1" spc="-150" dirty="0">
                <a:solidFill>
                  <a:srgbClr val="124F5C"/>
                </a:solidFill>
                <a:latin typeface="Tahoma"/>
                <a:cs typeface="Tahoma"/>
              </a:rPr>
              <a:t>to</a:t>
            </a:r>
            <a:r>
              <a:rPr sz="1800" b="1" spc="-40" dirty="0">
                <a:solidFill>
                  <a:srgbClr val="124F5C"/>
                </a:solidFill>
                <a:latin typeface="Tahoma"/>
                <a:cs typeface="Tahoma"/>
              </a:rPr>
              <a:t> </a:t>
            </a:r>
            <a:r>
              <a:rPr sz="1800" b="1" spc="-120" dirty="0">
                <a:solidFill>
                  <a:srgbClr val="124F5C"/>
                </a:solidFill>
                <a:latin typeface="Tahoma"/>
                <a:cs typeface="Tahoma"/>
              </a:rPr>
              <a:t>generate</a:t>
            </a:r>
            <a:r>
              <a:rPr sz="1800" b="1" spc="-35" dirty="0">
                <a:solidFill>
                  <a:srgbClr val="124F5C"/>
                </a:solidFill>
                <a:latin typeface="Tahoma"/>
                <a:cs typeface="Tahoma"/>
              </a:rPr>
              <a:t> </a:t>
            </a:r>
            <a:r>
              <a:rPr sz="1800" b="1" spc="-150" dirty="0">
                <a:solidFill>
                  <a:srgbClr val="124F5C"/>
                </a:solidFill>
                <a:latin typeface="Tahoma"/>
                <a:cs typeface="Tahoma"/>
              </a:rPr>
              <a:t>and</a:t>
            </a:r>
            <a:r>
              <a:rPr sz="1800" b="1" spc="-35" dirty="0">
                <a:solidFill>
                  <a:srgbClr val="124F5C"/>
                </a:solidFill>
                <a:latin typeface="Tahoma"/>
                <a:cs typeface="Tahoma"/>
              </a:rPr>
              <a:t> </a:t>
            </a:r>
            <a:r>
              <a:rPr sz="1800" b="1" spc="-90" dirty="0">
                <a:solidFill>
                  <a:srgbClr val="124F5C"/>
                </a:solidFill>
                <a:latin typeface="Tahoma"/>
                <a:cs typeface="Tahoma"/>
              </a:rPr>
              <a:t>assign</a:t>
            </a:r>
            <a:r>
              <a:rPr sz="1800" b="1" spc="-40" dirty="0">
                <a:solidFill>
                  <a:srgbClr val="124F5C"/>
                </a:solidFill>
                <a:latin typeface="Tahoma"/>
                <a:cs typeface="Tahoma"/>
              </a:rPr>
              <a:t> </a:t>
            </a:r>
            <a:r>
              <a:rPr sz="1800" b="1" spc="-120" dirty="0">
                <a:solidFill>
                  <a:srgbClr val="124F5C"/>
                </a:solidFill>
                <a:latin typeface="Tahoma"/>
                <a:cs typeface="Tahoma"/>
              </a:rPr>
              <a:t>a</a:t>
            </a:r>
            <a:r>
              <a:rPr sz="1800" b="1" spc="-35" dirty="0">
                <a:solidFill>
                  <a:srgbClr val="124F5C"/>
                </a:solidFill>
                <a:latin typeface="Tahoma"/>
                <a:cs typeface="Tahoma"/>
              </a:rPr>
              <a:t> </a:t>
            </a:r>
            <a:r>
              <a:rPr sz="1800" b="1" spc="-60" dirty="0">
                <a:solidFill>
                  <a:srgbClr val="124F5C"/>
                </a:solidFill>
                <a:latin typeface="Tahoma"/>
                <a:cs typeface="Tahoma"/>
              </a:rPr>
              <a:t>score</a:t>
            </a:r>
            <a:r>
              <a:rPr sz="1800" b="1" spc="-50" dirty="0">
                <a:solidFill>
                  <a:srgbClr val="124F5C"/>
                </a:solidFill>
                <a:latin typeface="Tahoma"/>
                <a:cs typeface="Tahoma"/>
              </a:rPr>
              <a:t> </a:t>
            </a:r>
            <a:r>
              <a:rPr sz="1800" b="1" spc="-155" dirty="0">
                <a:solidFill>
                  <a:srgbClr val="124F5C"/>
                </a:solidFill>
                <a:latin typeface="Tahoma"/>
                <a:cs typeface="Tahoma"/>
              </a:rPr>
              <a:t>to </a:t>
            </a:r>
            <a:r>
              <a:rPr sz="1800" b="1" spc="-509" dirty="0">
                <a:solidFill>
                  <a:srgbClr val="124F5C"/>
                </a:solidFill>
                <a:latin typeface="Tahoma"/>
                <a:cs typeface="Tahoma"/>
              </a:rPr>
              <a:t> </a:t>
            </a:r>
            <a:r>
              <a:rPr sz="1800" b="1" spc="-110" dirty="0">
                <a:solidFill>
                  <a:srgbClr val="124F5C"/>
                </a:solidFill>
                <a:latin typeface="Tahoma"/>
                <a:cs typeface="Tahoma"/>
              </a:rPr>
              <a:t>eac</a:t>
            </a:r>
            <a:r>
              <a:rPr sz="1800" b="1" spc="-114" dirty="0">
                <a:solidFill>
                  <a:srgbClr val="124F5C"/>
                </a:solidFill>
                <a:latin typeface="Tahoma"/>
                <a:cs typeface="Tahoma"/>
              </a:rPr>
              <a:t>h</a:t>
            </a:r>
            <a:r>
              <a:rPr sz="1800" b="1" spc="-45" dirty="0">
                <a:solidFill>
                  <a:srgbClr val="124F5C"/>
                </a:solidFill>
                <a:latin typeface="Tahoma"/>
                <a:cs typeface="Tahoma"/>
              </a:rPr>
              <a:t> </a:t>
            </a:r>
            <a:r>
              <a:rPr sz="1800" b="1" spc="-114" dirty="0">
                <a:solidFill>
                  <a:srgbClr val="124F5C"/>
                </a:solidFill>
                <a:latin typeface="Tahoma"/>
                <a:cs typeface="Tahoma"/>
              </a:rPr>
              <a:t>custom</a:t>
            </a:r>
            <a:r>
              <a:rPr sz="1800" b="1" spc="-120" dirty="0">
                <a:solidFill>
                  <a:srgbClr val="124F5C"/>
                </a:solidFill>
                <a:latin typeface="Tahoma"/>
                <a:cs typeface="Tahoma"/>
              </a:rPr>
              <a:t>e</a:t>
            </a:r>
            <a:r>
              <a:rPr sz="1800" b="1" spc="-15" dirty="0">
                <a:solidFill>
                  <a:srgbClr val="124F5C"/>
                </a:solidFill>
                <a:latin typeface="Tahoma"/>
                <a:cs typeface="Tahoma"/>
              </a:rPr>
              <a:t>r</a:t>
            </a:r>
            <a:r>
              <a:rPr sz="1800" b="1" spc="-40" dirty="0">
                <a:solidFill>
                  <a:srgbClr val="124F5C"/>
                </a:solidFill>
                <a:latin typeface="Tahoma"/>
                <a:cs typeface="Tahoma"/>
              </a:rPr>
              <a:t> </a:t>
            </a:r>
            <a:r>
              <a:rPr sz="1800" b="1" spc="-145" dirty="0">
                <a:solidFill>
                  <a:srgbClr val="124F5C"/>
                </a:solidFill>
                <a:latin typeface="Tahoma"/>
                <a:cs typeface="Tahoma"/>
              </a:rPr>
              <a:t>b</a:t>
            </a:r>
            <a:r>
              <a:rPr sz="1800" b="1" spc="-135" dirty="0">
                <a:solidFill>
                  <a:srgbClr val="124F5C"/>
                </a:solidFill>
                <a:latin typeface="Tahoma"/>
                <a:cs typeface="Tahoma"/>
              </a:rPr>
              <a:t>a</a:t>
            </a:r>
            <a:r>
              <a:rPr sz="1800" b="1" spc="-90" dirty="0">
                <a:solidFill>
                  <a:srgbClr val="124F5C"/>
                </a:solidFill>
                <a:latin typeface="Tahoma"/>
                <a:cs typeface="Tahoma"/>
              </a:rPr>
              <a:t>sed</a:t>
            </a:r>
            <a:r>
              <a:rPr sz="1800" b="1" spc="-50" dirty="0">
                <a:solidFill>
                  <a:srgbClr val="124F5C"/>
                </a:solidFill>
                <a:latin typeface="Tahoma"/>
                <a:cs typeface="Tahoma"/>
              </a:rPr>
              <a:t> </a:t>
            </a:r>
            <a:r>
              <a:rPr sz="1800" b="1" spc="-175" dirty="0">
                <a:solidFill>
                  <a:srgbClr val="124F5C"/>
                </a:solidFill>
                <a:latin typeface="Tahoma"/>
                <a:cs typeface="Tahoma"/>
              </a:rPr>
              <a:t>on:</a:t>
            </a:r>
            <a:endParaRPr sz="1800">
              <a:latin typeface="Tahoma"/>
              <a:cs typeface="Tahoma"/>
            </a:endParaRPr>
          </a:p>
          <a:p>
            <a:pPr>
              <a:lnSpc>
                <a:spcPct val="100000"/>
              </a:lnSpc>
              <a:buClr>
                <a:srgbClr val="001F5F"/>
              </a:buClr>
              <a:buFont typeface="Wingdings"/>
              <a:buChar char=""/>
            </a:pPr>
            <a:endParaRPr sz="2100">
              <a:latin typeface="Tahoma"/>
              <a:cs typeface="Tahoma"/>
            </a:endParaRPr>
          </a:p>
          <a:p>
            <a:pPr marL="812165" lvl="1" indent="-317500">
              <a:lnSpc>
                <a:spcPct val="100000"/>
              </a:lnSpc>
              <a:spcBef>
                <a:spcPts val="5"/>
              </a:spcBef>
              <a:buClr>
                <a:srgbClr val="001F5F"/>
              </a:buClr>
              <a:buFont typeface="Wingdings"/>
              <a:buChar char=""/>
              <a:tabLst>
                <a:tab pos="812165" algn="l"/>
                <a:tab pos="812800" algn="l"/>
              </a:tabLst>
            </a:pPr>
            <a:r>
              <a:rPr sz="1400" b="1" spc="-130" dirty="0">
                <a:solidFill>
                  <a:srgbClr val="124F5C"/>
                </a:solidFill>
                <a:latin typeface="Tahoma"/>
                <a:cs typeface="Tahoma"/>
              </a:rPr>
              <a:t>How</a:t>
            </a:r>
            <a:r>
              <a:rPr sz="1400" b="1" spc="-35" dirty="0">
                <a:solidFill>
                  <a:srgbClr val="124F5C"/>
                </a:solidFill>
                <a:latin typeface="Tahoma"/>
                <a:cs typeface="Tahoma"/>
              </a:rPr>
              <a:t> </a:t>
            </a:r>
            <a:r>
              <a:rPr sz="1400" b="1" spc="-80" dirty="0">
                <a:solidFill>
                  <a:srgbClr val="124F5C"/>
                </a:solidFill>
                <a:latin typeface="Tahoma"/>
                <a:cs typeface="Tahoma"/>
              </a:rPr>
              <a:t>recent</a:t>
            </a:r>
            <a:r>
              <a:rPr sz="1400" b="1" spc="-45" dirty="0">
                <a:solidFill>
                  <a:srgbClr val="124F5C"/>
                </a:solidFill>
                <a:latin typeface="Tahoma"/>
                <a:cs typeface="Tahoma"/>
              </a:rPr>
              <a:t> </a:t>
            </a:r>
            <a:r>
              <a:rPr sz="1400" b="1" spc="-85" dirty="0">
                <a:solidFill>
                  <a:srgbClr val="124F5C"/>
                </a:solidFill>
                <a:latin typeface="Tahoma"/>
                <a:cs typeface="Tahoma"/>
              </a:rPr>
              <a:t>their</a:t>
            </a:r>
            <a:r>
              <a:rPr sz="1400" b="1" spc="-30" dirty="0">
                <a:solidFill>
                  <a:srgbClr val="124F5C"/>
                </a:solidFill>
                <a:latin typeface="Tahoma"/>
                <a:cs typeface="Tahoma"/>
              </a:rPr>
              <a:t> </a:t>
            </a:r>
            <a:r>
              <a:rPr sz="1400" b="1" spc="-60" dirty="0">
                <a:solidFill>
                  <a:srgbClr val="124F5C"/>
                </a:solidFill>
                <a:latin typeface="Tahoma"/>
                <a:cs typeface="Tahoma"/>
              </a:rPr>
              <a:t>last</a:t>
            </a:r>
            <a:r>
              <a:rPr sz="1400" b="1" spc="-35" dirty="0">
                <a:solidFill>
                  <a:srgbClr val="124F5C"/>
                </a:solidFill>
                <a:latin typeface="Tahoma"/>
                <a:cs typeface="Tahoma"/>
              </a:rPr>
              <a:t> </a:t>
            </a:r>
            <a:r>
              <a:rPr sz="1400" b="1" spc="-85" dirty="0">
                <a:solidFill>
                  <a:srgbClr val="124F5C"/>
                </a:solidFill>
                <a:latin typeface="Tahoma"/>
                <a:cs typeface="Tahoma"/>
              </a:rPr>
              <a:t>transaction</a:t>
            </a:r>
            <a:r>
              <a:rPr sz="1400" b="1" spc="5" dirty="0">
                <a:solidFill>
                  <a:srgbClr val="124F5C"/>
                </a:solidFill>
                <a:latin typeface="Tahoma"/>
                <a:cs typeface="Tahoma"/>
              </a:rPr>
              <a:t> </a:t>
            </a:r>
            <a:r>
              <a:rPr sz="1400" b="1" spc="-90" dirty="0">
                <a:solidFill>
                  <a:srgbClr val="124F5C"/>
                </a:solidFill>
                <a:latin typeface="Tahoma"/>
                <a:cs typeface="Tahoma"/>
              </a:rPr>
              <a:t>was</a:t>
            </a:r>
            <a:r>
              <a:rPr sz="1400" b="1" spc="-40" dirty="0">
                <a:solidFill>
                  <a:srgbClr val="124F5C"/>
                </a:solidFill>
                <a:latin typeface="Tahoma"/>
                <a:cs typeface="Tahoma"/>
              </a:rPr>
              <a:t> </a:t>
            </a:r>
            <a:r>
              <a:rPr sz="1400" b="1" spc="-100" dirty="0">
                <a:solidFill>
                  <a:srgbClr val="124F5C"/>
                </a:solidFill>
                <a:latin typeface="Tahoma"/>
                <a:cs typeface="Tahoma"/>
              </a:rPr>
              <a:t>(Recency)</a:t>
            </a:r>
            <a:endParaRPr sz="1400">
              <a:latin typeface="Tahoma"/>
              <a:cs typeface="Tahoma"/>
            </a:endParaRPr>
          </a:p>
          <a:p>
            <a:pPr lvl="1">
              <a:lnSpc>
                <a:spcPct val="100000"/>
              </a:lnSpc>
              <a:spcBef>
                <a:spcPts val="20"/>
              </a:spcBef>
              <a:buClr>
                <a:srgbClr val="001F5F"/>
              </a:buClr>
              <a:buFont typeface="Wingdings"/>
              <a:buChar char=""/>
            </a:pPr>
            <a:endParaRPr sz="2000">
              <a:latin typeface="Tahoma"/>
              <a:cs typeface="Tahoma"/>
            </a:endParaRPr>
          </a:p>
          <a:p>
            <a:pPr marL="812165" lvl="1" indent="-317500">
              <a:lnSpc>
                <a:spcPct val="100000"/>
              </a:lnSpc>
              <a:buClr>
                <a:srgbClr val="001F5F"/>
              </a:buClr>
              <a:buFont typeface="Wingdings"/>
              <a:buChar char=""/>
              <a:tabLst>
                <a:tab pos="812165" algn="l"/>
                <a:tab pos="812800" algn="l"/>
              </a:tabLst>
            </a:pPr>
            <a:r>
              <a:rPr sz="1400" b="1" spc="-130" dirty="0">
                <a:solidFill>
                  <a:srgbClr val="124F5C"/>
                </a:solidFill>
                <a:latin typeface="Tahoma"/>
                <a:cs typeface="Tahoma"/>
              </a:rPr>
              <a:t>How</a:t>
            </a:r>
            <a:r>
              <a:rPr sz="1400" b="1" spc="-35" dirty="0">
                <a:solidFill>
                  <a:srgbClr val="124F5C"/>
                </a:solidFill>
                <a:latin typeface="Tahoma"/>
                <a:cs typeface="Tahoma"/>
              </a:rPr>
              <a:t> </a:t>
            </a:r>
            <a:r>
              <a:rPr sz="1400" b="1" spc="-125" dirty="0">
                <a:solidFill>
                  <a:srgbClr val="124F5C"/>
                </a:solidFill>
                <a:latin typeface="Tahoma"/>
                <a:cs typeface="Tahoma"/>
              </a:rPr>
              <a:t>many</a:t>
            </a:r>
            <a:r>
              <a:rPr sz="1400" b="1" spc="-30" dirty="0">
                <a:solidFill>
                  <a:srgbClr val="124F5C"/>
                </a:solidFill>
                <a:latin typeface="Tahoma"/>
                <a:cs typeface="Tahoma"/>
              </a:rPr>
              <a:t> </a:t>
            </a:r>
            <a:r>
              <a:rPr sz="1400" b="1" spc="-75" dirty="0">
                <a:solidFill>
                  <a:srgbClr val="124F5C"/>
                </a:solidFill>
                <a:latin typeface="Tahoma"/>
                <a:cs typeface="Tahoma"/>
              </a:rPr>
              <a:t>transactions</a:t>
            </a:r>
            <a:r>
              <a:rPr sz="1400" b="1" spc="-5" dirty="0">
                <a:solidFill>
                  <a:srgbClr val="124F5C"/>
                </a:solidFill>
                <a:latin typeface="Tahoma"/>
                <a:cs typeface="Tahoma"/>
              </a:rPr>
              <a:t> </a:t>
            </a:r>
            <a:r>
              <a:rPr sz="1400" b="1" spc="-120" dirty="0">
                <a:solidFill>
                  <a:srgbClr val="124F5C"/>
                </a:solidFill>
                <a:latin typeface="Tahoma"/>
                <a:cs typeface="Tahoma"/>
              </a:rPr>
              <a:t>they</a:t>
            </a:r>
            <a:r>
              <a:rPr sz="1400" b="1" spc="-25" dirty="0">
                <a:solidFill>
                  <a:srgbClr val="124F5C"/>
                </a:solidFill>
                <a:latin typeface="Tahoma"/>
                <a:cs typeface="Tahoma"/>
              </a:rPr>
              <a:t> </a:t>
            </a:r>
            <a:r>
              <a:rPr sz="1400" b="1" spc="-105" dirty="0">
                <a:solidFill>
                  <a:srgbClr val="124F5C"/>
                </a:solidFill>
                <a:latin typeface="Tahoma"/>
                <a:cs typeface="Tahoma"/>
              </a:rPr>
              <a:t>have</a:t>
            </a:r>
            <a:r>
              <a:rPr sz="1400" b="1" spc="-30" dirty="0">
                <a:solidFill>
                  <a:srgbClr val="124F5C"/>
                </a:solidFill>
                <a:latin typeface="Tahoma"/>
                <a:cs typeface="Tahoma"/>
              </a:rPr>
              <a:t> </a:t>
            </a:r>
            <a:r>
              <a:rPr sz="1400" b="1" spc="-114" dirty="0">
                <a:solidFill>
                  <a:srgbClr val="124F5C"/>
                </a:solidFill>
                <a:latin typeface="Tahoma"/>
                <a:cs typeface="Tahoma"/>
              </a:rPr>
              <a:t>made</a:t>
            </a:r>
            <a:r>
              <a:rPr sz="1400" b="1" spc="-35" dirty="0">
                <a:solidFill>
                  <a:srgbClr val="124F5C"/>
                </a:solidFill>
                <a:latin typeface="Tahoma"/>
                <a:cs typeface="Tahoma"/>
              </a:rPr>
              <a:t> </a:t>
            </a:r>
            <a:r>
              <a:rPr sz="1400" b="1" spc="-100" dirty="0">
                <a:solidFill>
                  <a:srgbClr val="124F5C"/>
                </a:solidFill>
                <a:latin typeface="Tahoma"/>
                <a:cs typeface="Tahoma"/>
              </a:rPr>
              <a:t>in</a:t>
            </a:r>
            <a:r>
              <a:rPr sz="1400" b="1" spc="-30" dirty="0">
                <a:solidFill>
                  <a:srgbClr val="124F5C"/>
                </a:solidFill>
                <a:latin typeface="Tahoma"/>
                <a:cs typeface="Tahoma"/>
              </a:rPr>
              <a:t> </a:t>
            </a:r>
            <a:r>
              <a:rPr sz="1400" b="1" spc="-110" dirty="0">
                <a:solidFill>
                  <a:srgbClr val="124F5C"/>
                </a:solidFill>
                <a:latin typeface="Tahoma"/>
                <a:cs typeface="Tahoma"/>
              </a:rPr>
              <a:t>the</a:t>
            </a:r>
            <a:r>
              <a:rPr sz="1400" b="1" spc="-25" dirty="0">
                <a:solidFill>
                  <a:srgbClr val="124F5C"/>
                </a:solidFill>
                <a:latin typeface="Tahoma"/>
                <a:cs typeface="Tahoma"/>
              </a:rPr>
              <a:t> </a:t>
            </a:r>
            <a:r>
              <a:rPr sz="1400" b="1" spc="-60" dirty="0">
                <a:solidFill>
                  <a:srgbClr val="124F5C"/>
                </a:solidFill>
                <a:latin typeface="Tahoma"/>
                <a:cs typeface="Tahoma"/>
              </a:rPr>
              <a:t>last</a:t>
            </a:r>
            <a:r>
              <a:rPr sz="1400" b="1" spc="-35" dirty="0">
                <a:solidFill>
                  <a:srgbClr val="124F5C"/>
                </a:solidFill>
                <a:latin typeface="Tahoma"/>
                <a:cs typeface="Tahoma"/>
              </a:rPr>
              <a:t> </a:t>
            </a:r>
            <a:r>
              <a:rPr sz="1400" b="1" spc="-80" dirty="0">
                <a:solidFill>
                  <a:srgbClr val="124F5C"/>
                </a:solidFill>
                <a:latin typeface="Tahoma"/>
                <a:cs typeface="Tahoma"/>
              </a:rPr>
              <a:t>year</a:t>
            </a:r>
            <a:r>
              <a:rPr sz="1400" b="1" spc="-45" dirty="0">
                <a:solidFill>
                  <a:srgbClr val="124F5C"/>
                </a:solidFill>
                <a:latin typeface="Tahoma"/>
                <a:cs typeface="Tahoma"/>
              </a:rPr>
              <a:t> </a:t>
            </a:r>
            <a:r>
              <a:rPr sz="1400" b="1" spc="-100" dirty="0">
                <a:solidFill>
                  <a:srgbClr val="124F5C"/>
                </a:solidFill>
                <a:latin typeface="Tahoma"/>
                <a:cs typeface="Tahoma"/>
              </a:rPr>
              <a:t>(Frequency)</a:t>
            </a:r>
            <a:endParaRPr sz="1400">
              <a:latin typeface="Tahoma"/>
              <a:cs typeface="Tahoma"/>
            </a:endParaRPr>
          </a:p>
          <a:p>
            <a:pPr lvl="1">
              <a:lnSpc>
                <a:spcPct val="100000"/>
              </a:lnSpc>
              <a:spcBef>
                <a:spcPts val="35"/>
              </a:spcBef>
              <a:buClr>
                <a:srgbClr val="001F5F"/>
              </a:buClr>
              <a:buFont typeface="Wingdings"/>
              <a:buChar char=""/>
            </a:pPr>
            <a:endParaRPr sz="2000">
              <a:latin typeface="Tahoma"/>
              <a:cs typeface="Tahoma"/>
            </a:endParaRPr>
          </a:p>
          <a:p>
            <a:pPr marL="812165" lvl="1" indent="-317500">
              <a:lnSpc>
                <a:spcPct val="100000"/>
              </a:lnSpc>
              <a:buClr>
                <a:srgbClr val="001F5F"/>
              </a:buClr>
              <a:buFont typeface="Wingdings"/>
              <a:buChar char=""/>
              <a:tabLst>
                <a:tab pos="812165" algn="l"/>
                <a:tab pos="812800" algn="l"/>
              </a:tabLst>
            </a:pPr>
            <a:r>
              <a:rPr sz="1400" b="1" spc="-150" dirty="0">
                <a:solidFill>
                  <a:srgbClr val="124F5C"/>
                </a:solidFill>
                <a:latin typeface="Tahoma"/>
                <a:cs typeface="Tahoma"/>
              </a:rPr>
              <a:t>What</a:t>
            </a:r>
            <a:r>
              <a:rPr sz="1400" b="1" spc="-25" dirty="0">
                <a:solidFill>
                  <a:srgbClr val="124F5C"/>
                </a:solidFill>
                <a:latin typeface="Tahoma"/>
                <a:cs typeface="Tahoma"/>
              </a:rPr>
              <a:t> </a:t>
            </a:r>
            <a:r>
              <a:rPr sz="1400" b="1" spc="-105" dirty="0">
                <a:solidFill>
                  <a:srgbClr val="124F5C"/>
                </a:solidFill>
                <a:latin typeface="Tahoma"/>
                <a:cs typeface="Tahoma"/>
              </a:rPr>
              <a:t>monetary</a:t>
            </a:r>
            <a:r>
              <a:rPr sz="1400" b="1" spc="-35" dirty="0">
                <a:solidFill>
                  <a:srgbClr val="124F5C"/>
                </a:solidFill>
                <a:latin typeface="Tahoma"/>
                <a:cs typeface="Tahoma"/>
              </a:rPr>
              <a:t> </a:t>
            </a:r>
            <a:r>
              <a:rPr sz="1400" b="1" spc="-85" dirty="0">
                <a:solidFill>
                  <a:srgbClr val="124F5C"/>
                </a:solidFill>
                <a:latin typeface="Tahoma"/>
                <a:cs typeface="Tahoma"/>
              </a:rPr>
              <a:t>value</a:t>
            </a:r>
            <a:r>
              <a:rPr sz="1400" b="1" spc="-50" dirty="0">
                <a:solidFill>
                  <a:srgbClr val="124F5C"/>
                </a:solidFill>
                <a:latin typeface="Tahoma"/>
                <a:cs typeface="Tahoma"/>
              </a:rPr>
              <a:t> </a:t>
            </a:r>
            <a:r>
              <a:rPr sz="1400" b="1" spc="-95" dirty="0">
                <a:solidFill>
                  <a:srgbClr val="124F5C"/>
                </a:solidFill>
                <a:latin typeface="Tahoma"/>
                <a:cs typeface="Tahoma"/>
              </a:rPr>
              <a:t>of</a:t>
            </a:r>
            <a:r>
              <a:rPr sz="1400" b="1" spc="-50" dirty="0">
                <a:solidFill>
                  <a:srgbClr val="124F5C"/>
                </a:solidFill>
                <a:latin typeface="Tahoma"/>
                <a:cs typeface="Tahoma"/>
              </a:rPr>
              <a:t> </a:t>
            </a:r>
            <a:r>
              <a:rPr sz="1400" b="1" spc="-85" dirty="0">
                <a:solidFill>
                  <a:srgbClr val="124F5C"/>
                </a:solidFill>
                <a:latin typeface="Tahoma"/>
                <a:cs typeface="Tahoma"/>
              </a:rPr>
              <a:t>their</a:t>
            </a:r>
            <a:r>
              <a:rPr sz="1400" b="1" spc="-30" dirty="0">
                <a:solidFill>
                  <a:srgbClr val="124F5C"/>
                </a:solidFill>
                <a:latin typeface="Tahoma"/>
                <a:cs typeface="Tahoma"/>
              </a:rPr>
              <a:t> </a:t>
            </a:r>
            <a:r>
              <a:rPr sz="1400" b="1" spc="-85" dirty="0">
                <a:solidFill>
                  <a:srgbClr val="124F5C"/>
                </a:solidFill>
                <a:latin typeface="Tahoma"/>
                <a:cs typeface="Tahoma"/>
              </a:rPr>
              <a:t>transaction</a:t>
            </a:r>
            <a:r>
              <a:rPr sz="1400" b="1" spc="-10" dirty="0">
                <a:solidFill>
                  <a:srgbClr val="124F5C"/>
                </a:solidFill>
                <a:latin typeface="Tahoma"/>
                <a:cs typeface="Tahoma"/>
              </a:rPr>
              <a:t> </a:t>
            </a:r>
            <a:r>
              <a:rPr sz="1400" b="1" spc="-90" dirty="0">
                <a:solidFill>
                  <a:srgbClr val="124F5C"/>
                </a:solidFill>
                <a:latin typeface="Tahoma"/>
                <a:cs typeface="Tahoma"/>
              </a:rPr>
              <a:t>was</a:t>
            </a:r>
            <a:r>
              <a:rPr sz="1400" b="1" spc="-30" dirty="0">
                <a:solidFill>
                  <a:srgbClr val="124F5C"/>
                </a:solidFill>
                <a:latin typeface="Tahoma"/>
                <a:cs typeface="Tahoma"/>
              </a:rPr>
              <a:t> </a:t>
            </a:r>
            <a:r>
              <a:rPr sz="1400" b="1" spc="-114" dirty="0">
                <a:solidFill>
                  <a:srgbClr val="124F5C"/>
                </a:solidFill>
                <a:latin typeface="Tahoma"/>
                <a:cs typeface="Tahoma"/>
              </a:rPr>
              <a:t>(Monetary)</a:t>
            </a:r>
            <a:endParaRPr sz="1400">
              <a:latin typeface="Tahoma"/>
              <a:cs typeface="Tahom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TotalTime>
  <Words>756</Words>
  <Application>Microsoft Office PowerPoint</Application>
  <PresentationFormat>On-screen Show (16:9)</PresentationFormat>
  <Paragraphs>108</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MT</vt:lpstr>
      <vt:lpstr>Calibri</vt:lpstr>
      <vt:lpstr>Microsoft Sans Serif</vt:lpstr>
      <vt:lpstr>Tahoma</vt:lpstr>
      <vt:lpstr>Times New Roman</vt:lpstr>
      <vt:lpstr>Wingdings</vt:lpstr>
      <vt:lpstr>Office Theme</vt:lpstr>
      <vt:lpstr>Capstone Project</vt:lpstr>
      <vt:lpstr> Outline</vt:lpstr>
      <vt:lpstr>Problem Statements</vt:lpstr>
      <vt:lpstr>What is Customer Segmentation?</vt:lpstr>
      <vt:lpstr>Data Description</vt:lpstr>
      <vt:lpstr>Data Exploration</vt:lpstr>
      <vt:lpstr>PowerPoint Presentation</vt:lpstr>
      <vt:lpstr>PowerPoint Presentation</vt:lpstr>
      <vt:lpstr>RFM Segmentation</vt:lpstr>
      <vt:lpstr>Feature Extraction</vt:lpstr>
      <vt:lpstr>PowerPoint Presentation</vt:lpstr>
      <vt:lpstr>PowerPoint Presentation</vt:lpstr>
      <vt:lpstr>PowerPoint Presentation</vt:lpstr>
      <vt:lpstr>K-Means Clustering</vt:lpstr>
      <vt:lpstr>PowerPoint Presentation</vt:lpstr>
      <vt:lpstr>PowerPoint Presentation</vt:lpstr>
      <vt:lpstr>Mean value of each feature</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creator>Hrithik Chourasia</dc:creator>
  <cp:lastModifiedBy>govind.wakure2020@outlook.com</cp:lastModifiedBy>
  <cp:revision>13</cp:revision>
  <dcterms:created xsi:type="dcterms:W3CDTF">2022-05-15T07:08:06Z</dcterms:created>
  <dcterms:modified xsi:type="dcterms:W3CDTF">2022-05-15T07:25:51Z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2021-06-18T00:00:00Z</vt:filetime>
  </property>
  <property fmtid="{D5CDD505-2E9C-101B-9397-08002B2CF9AE}" pid="3" name="Creator">
    <vt:lpwstr>Microsoft PowerPoint v16</vt:lpwstr>
  </property>
  <property fmtid="{D5CDD505-2E9C-101B-9397-08002B2CF9AE}" pid="4" name="LastSaved">
    <vt:filetime>2022-05-15T00:00:00Z</vt:filetime>
  </property>
</Properties>
</file>