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3B4"/>
    <a:srgbClr val="EE6732"/>
    <a:srgbClr val="EE663D"/>
    <a:srgbClr val="7B766C"/>
    <a:srgbClr val="F6F1E3"/>
    <a:srgbClr val="D1620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8F8E-5AE0-43EE-BCC7-8B1D00AC293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DEF7-56C2-457C-A35E-9A1FA59F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0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8F8E-5AE0-43EE-BCC7-8B1D00AC293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DEF7-56C2-457C-A35E-9A1FA59F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8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8F8E-5AE0-43EE-BCC7-8B1D00AC293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DEF7-56C2-457C-A35E-9A1FA59F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2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8F8E-5AE0-43EE-BCC7-8B1D00AC293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DEF7-56C2-457C-A35E-9A1FA59F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8F8E-5AE0-43EE-BCC7-8B1D00AC293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DEF7-56C2-457C-A35E-9A1FA59F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3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8F8E-5AE0-43EE-BCC7-8B1D00AC293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DEF7-56C2-457C-A35E-9A1FA59F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8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8F8E-5AE0-43EE-BCC7-8B1D00AC293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DEF7-56C2-457C-A35E-9A1FA59F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2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8F8E-5AE0-43EE-BCC7-8B1D00AC293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DEF7-56C2-457C-A35E-9A1FA59F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1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8F8E-5AE0-43EE-BCC7-8B1D00AC293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DEF7-56C2-457C-A35E-9A1FA59F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7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8F8E-5AE0-43EE-BCC7-8B1D00AC293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DEF7-56C2-457C-A35E-9A1FA59F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1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8F8E-5AE0-43EE-BCC7-8B1D00AC293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DEF7-56C2-457C-A35E-9A1FA59F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8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58F8E-5AE0-43EE-BCC7-8B1D00AC293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1DEF7-56C2-457C-A35E-9A1FA59FC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7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68286" y="5081199"/>
            <a:ext cx="3657600" cy="1434299"/>
          </a:xfrm>
          <a:prstGeom prst="rect">
            <a:avLst/>
          </a:prstGeom>
          <a:ln>
            <a:solidFill>
              <a:srgbClr val="EE663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96119" y="5194349"/>
            <a:ext cx="2334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E6732"/>
                </a:solidFill>
              </a:rPr>
              <a:t>Easier Maintenance and Upgrades </a:t>
            </a:r>
            <a:r>
              <a:rPr lang="en-US" sz="1200" dirty="0"/>
              <a:t>An overhauled, modern and modular architecture empowers the functionality provided by </a:t>
            </a:r>
            <a:r>
              <a:rPr lang="en-US" sz="1200" dirty="0" err="1"/>
              <a:t>Magento</a:t>
            </a:r>
            <a:r>
              <a:rPr lang="en-US" sz="1200" dirty="0"/>
              <a:t> 2, providing unsurpassed scope and flexibility.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232774" y="5081199"/>
            <a:ext cx="3820016" cy="1434299"/>
          </a:xfrm>
          <a:prstGeom prst="rect">
            <a:avLst/>
          </a:prstGeom>
          <a:ln>
            <a:solidFill>
              <a:srgbClr val="EE663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73712" y="5167018"/>
            <a:ext cx="26790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E6732"/>
                </a:solidFill>
              </a:rPr>
              <a:t>Enterprise-grade Scalability and Performance</a:t>
            </a:r>
            <a:r>
              <a:rPr lang="en-US" sz="1200" dirty="0"/>
              <a:t> Featuring over 50% faster page load speeds across catalog and checkout pages, performance lies at the heart to enhance the customer experience and improve conversion rates.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232774" y="1015451"/>
            <a:ext cx="3820017" cy="1234440"/>
          </a:xfrm>
          <a:prstGeom prst="rect">
            <a:avLst/>
          </a:prstGeom>
          <a:ln>
            <a:solidFill>
              <a:srgbClr val="EE663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404210" y="1080097"/>
            <a:ext cx="2297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E6732"/>
                </a:solidFill>
              </a:rPr>
              <a:t>Engaging Shopping Experiences </a:t>
            </a:r>
            <a:r>
              <a:rPr lang="en-US" sz="1200" dirty="0"/>
              <a:t>Central to the platform is an engaging, seamless and </a:t>
            </a:r>
            <a:r>
              <a:rPr lang="en-US" sz="1200" dirty="0" smtClean="0"/>
              <a:t>personalized </a:t>
            </a:r>
            <a:r>
              <a:rPr lang="en-US" sz="1200" dirty="0"/>
              <a:t>customer experience across any device.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8286" y="3735098"/>
            <a:ext cx="3657600" cy="1234440"/>
          </a:xfrm>
          <a:prstGeom prst="rect">
            <a:avLst/>
          </a:prstGeom>
          <a:ln>
            <a:solidFill>
              <a:srgbClr val="EE663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96119" y="3900390"/>
            <a:ext cx="232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E6732"/>
                </a:solidFill>
              </a:rPr>
              <a:t>Secure Payments </a:t>
            </a:r>
            <a:r>
              <a:rPr lang="en-US" sz="1200" dirty="0"/>
              <a:t>Security is a key component, with tight out-of-the-box with PayPal, Braintree, and Authorize.net payment gateways.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68286" y="2369563"/>
            <a:ext cx="3657600" cy="1234440"/>
          </a:xfrm>
          <a:prstGeom prst="rect">
            <a:avLst/>
          </a:prstGeom>
          <a:ln>
            <a:solidFill>
              <a:srgbClr val="EE663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96119" y="2483547"/>
            <a:ext cx="2433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E6732"/>
                </a:solidFill>
              </a:rPr>
              <a:t>Enhanced Business Agility and Productivity </a:t>
            </a:r>
            <a:r>
              <a:rPr lang="en-US" sz="1200" dirty="0" err="1"/>
              <a:t>Magento</a:t>
            </a:r>
            <a:r>
              <a:rPr lang="en-US" sz="1200" dirty="0"/>
              <a:t> 2.0 empowers merchants by providing a more efficient experience that facilitates rapid growth.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8286" y="1015451"/>
            <a:ext cx="3657600" cy="1234440"/>
          </a:xfrm>
          <a:prstGeom prst="rect">
            <a:avLst/>
          </a:prstGeom>
          <a:ln>
            <a:solidFill>
              <a:srgbClr val="EE663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60" y="210578"/>
            <a:ext cx="10515600" cy="3432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</a:t>
            </a:r>
            <a:r>
              <a:rPr lang="en-US" dirty="0" err="1" smtClean="0"/>
              <a:t>Magento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 descr="Open, Flexible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07" y="112511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hanced Business Agility and Productiv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30" y="248712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cure Paymen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30" y="38169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715" y="1130397"/>
            <a:ext cx="914400" cy="914400"/>
          </a:xfrm>
          <a:prstGeom prst="rect">
            <a:avLst/>
          </a:prstGeom>
        </p:spPr>
      </p:pic>
      <p:pic>
        <p:nvPicPr>
          <p:cNvPr id="1034" name="Picture 10" descr="Enterprise-grade Scalability and Performan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714" y="530998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asier Maintenance and Upgrad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30" y="533731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509204" y="1092783"/>
            <a:ext cx="2607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E6732"/>
                </a:solidFill>
              </a:rPr>
              <a:t>Open, Flexible Architecture </a:t>
            </a:r>
            <a:r>
              <a:rPr lang="en-US" sz="1200" dirty="0"/>
              <a:t>Powered by an entirely new, next-generation architecture, it provides unparalleled flexibility to bring your commerce vision to life.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232774" y="2364837"/>
            <a:ext cx="3820017" cy="1234440"/>
          </a:xfrm>
          <a:prstGeom prst="rect">
            <a:avLst/>
          </a:prstGeom>
          <a:ln>
            <a:solidFill>
              <a:srgbClr val="EE663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404210" y="2429483"/>
            <a:ext cx="2297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E6732"/>
                </a:solidFill>
              </a:rPr>
              <a:t>Attract &amp; Engage Built-in SEO </a:t>
            </a:r>
            <a:r>
              <a:rPr lang="en-US" sz="1200" dirty="0"/>
              <a:t>and fully </a:t>
            </a:r>
            <a:r>
              <a:rPr lang="en-US" sz="1200" dirty="0" smtClean="0"/>
              <a:t>customizable </a:t>
            </a:r>
            <a:r>
              <a:rPr lang="en-US" sz="1200" dirty="0"/>
              <a:t>to attract and engage customers with rich, differentiated experiences.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32774" y="3732367"/>
            <a:ext cx="3820017" cy="1234440"/>
          </a:xfrm>
          <a:prstGeom prst="rect">
            <a:avLst/>
          </a:prstGeom>
          <a:ln>
            <a:solidFill>
              <a:srgbClr val="EE663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404210" y="3797013"/>
            <a:ext cx="25114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E6732"/>
                </a:solidFill>
              </a:rPr>
              <a:t>Drive Loyalty</a:t>
            </a:r>
            <a:r>
              <a:rPr lang="en-US" sz="1200" dirty="0"/>
              <a:t> Ensure a smooth post-purchase experience with order management tools. Turn customers into loyal advocates with rewards, wish lists, gift registries and more.</a:t>
            </a:r>
          </a:p>
        </p:txBody>
      </p:sp>
      <p:pic>
        <p:nvPicPr>
          <p:cNvPr id="1044" name="Picture 20" descr="Magento Suppor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714" y="248873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Oro CRM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549" y="379701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8193729" y="1015451"/>
            <a:ext cx="3857244" cy="5500047"/>
          </a:xfrm>
          <a:prstGeom prst="rect">
            <a:avLst/>
          </a:prstGeom>
          <a:ln>
            <a:solidFill>
              <a:srgbClr val="EE663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Customer Segmentation, Targeted Promotions &amp;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Merchandising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Content Management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Dynamic Rule Based Product Relations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Rewards 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Credits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Multiple Wish Lists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Return Management Authorization (RMA)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Marketing, Promotions and Conversion Tools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Search Engine Optimization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Catalog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Catalog Browsing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Product Browsing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Checkout, Payment and Shipping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Order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Customer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International 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Customer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Analytics and Reporting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Mobile HTML5 (pre-integrated)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Responsive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Scheduled Import/Export Functionality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Backup and Rollback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Staging, Merging and Rollback of Content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PA-DSS Certification/Payment Bridge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Strong Data Encryption, Hashing and Key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Solr</a:t>
            </a:r>
            <a:r>
              <a:rPr lang="en-US" sz="1200" dirty="0"/>
              <a:t>/Elastic Search integration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Logging of Administrator Actions</a:t>
            </a:r>
          </a:p>
        </p:txBody>
      </p:sp>
    </p:spTree>
    <p:extLst>
      <p:ext uri="{BB962C8B-B14F-4D97-AF65-F5344CB8AC3E}">
        <p14:creationId xmlns:p14="http://schemas.microsoft.com/office/powerpoint/2010/main" val="155304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3346</TotalTime>
  <Words>237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Why Magento?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Sanjay (Cognizant)</dc:creator>
  <cp:lastModifiedBy>Arya, Nirmal (Cognizant)</cp:lastModifiedBy>
  <cp:revision>101</cp:revision>
  <dcterms:created xsi:type="dcterms:W3CDTF">2016-11-12T05:01:10Z</dcterms:created>
  <dcterms:modified xsi:type="dcterms:W3CDTF">2017-07-25T07:37:07Z</dcterms:modified>
</cp:coreProperties>
</file>