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94" r:id="rId7"/>
    <p:sldId id="269"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29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xmlns="">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98" y="-90"/>
      </p:cViewPr>
      <p:guideLst>
        <p:guide orient="horz" pos="3072"/>
        <p:guide pos="4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394158-EBD4-47BE-AC9F-DEE28B50BC86}" type="datetimeFigureOut">
              <a:rPr lang="en-US" smtClean="0"/>
              <a:t>7/13/2019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64D394-6BD0-4325-9D41-D611CF38BD9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211909843"/>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cstate="print"/>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hf sldNum="0" hdr="0" dt="0"/>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2768600" y="6616148"/>
            <a:ext cx="7974398" cy="2480657"/>
          </a:xfrm>
          <a:prstGeom prst="rect">
            <a:avLst/>
          </a:prstGeom>
        </p:spPr>
        <p:txBody>
          <a:bodyPr/>
          <a:lstStyle/>
          <a:p>
            <a:pPr algn="ctr">
              <a:defRPr sz="3600">
                <a:latin typeface="Arial"/>
                <a:ea typeface="Arial"/>
                <a:cs typeface="Arial"/>
                <a:sym typeface="Arial"/>
              </a:defRPr>
            </a:pPr>
            <a:r>
              <a:rPr lang="en-US" dirty="0"/>
              <a:t>EDA on </a:t>
            </a:r>
            <a:r>
              <a:rPr lang="en-US" dirty="0" smtClean="0"/>
              <a:t>IMDB Movies</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err="1" smtClean="0"/>
              <a:t>Ramesh</a:t>
            </a:r>
            <a:r>
              <a:rPr lang="en-US" dirty="0" smtClean="0"/>
              <a:t> </a:t>
            </a:r>
            <a:r>
              <a:rPr lang="en-US" dirty="0" err="1" smtClean="0"/>
              <a:t>Govindarajan</a:t>
            </a:r>
            <a:endParaRPr lang="en-US" dirty="0"/>
          </a:p>
          <a:p>
            <a:pPr algn="ctr">
              <a:defRPr>
                <a:latin typeface="Arial"/>
                <a:ea typeface="Arial"/>
                <a:cs typeface="Arial"/>
                <a:sym typeface="Arial"/>
              </a:defRPr>
            </a:pPr>
            <a:r>
              <a:rPr lang="en-US" dirty="0" smtClean="0"/>
              <a:t>Apr 2019 </a:t>
            </a:r>
            <a:r>
              <a:rPr lang="en-US" dirty="0"/>
              <a:t>Cohort</a:t>
            </a:r>
            <a:endParaRPr dirty="0"/>
          </a:p>
        </p:txBody>
      </p:sp>
      <p:pic>
        <p:nvPicPr>
          <p:cNvPr id="4" name="Picture 3" descr="imdb.jpg"/>
          <p:cNvPicPr>
            <a:picLocks noChangeAspect="1"/>
          </p:cNvPicPr>
          <p:nvPr/>
        </p:nvPicPr>
        <p:blipFill>
          <a:blip r:embed="rId3" cstate="print"/>
          <a:stretch>
            <a:fillRect/>
          </a:stretch>
        </p:blipFill>
        <p:spPr>
          <a:xfrm>
            <a:off x="3302000" y="1219200"/>
            <a:ext cx="5781675" cy="5097370"/>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audience ratings and movie length?</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2" cstate="print"/>
          <a:srcRect/>
          <a:stretch>
            <a:fillRect/>
          </a:stretch>
        </p:blipFill>
        <p:spPr bwMode="auto">
          <a:xfrm>
            <a:off x="863600" y="2438400"/>
            <a:ext cx="11049000" cy="5670915"/>
          </a:xfrm>
          <a:prstGeom prst="rect">
            <a:avLst/>
          </a:prstGeom>
          <a:noFill/>
          <a:ln w="9525">
            <a:noFill/>
            <a:miter lim="800000"/>
            <a:headEnd/>
            <a:tailEnd/>
          </a:ln>
        </p:spPr>
      </p:pic>
      <p:sp>
        <p:nvSpPr>
          <p:cNvPr id="10" name="Rectangle 9"/>
          <p:cNvSpPr/>
          <p:nvPr/>
        </p:nvSpPr>
        <p:spPr>
          <a:xfrm>
            <a:off x="939800" y="8305800"/>
            <a:ext cx="11277600" cy="1200329"/>
          </a:xfrm>
          <a:prstGeom prst="rect">
            <a:avLst/>
          </a:prstGeom>
        </p:spPr>
        <p:txBody>
          <a:bodyPr wrap="square">
            <a:spAutoFit/>
          </a:bodyPr>
          <a:lstStyle/>
          <a:p>
            <a:r>
              <a:rPr lang="en-US" dirty="0" smtClean="0">
                <a:latin typeface="Arial" pitchFamily="34" charset="0"/>
                <a:cs typeface="Arial" pitchFamily="34" charset="0"/>
              </a:rPr>
              <a:t>On this graph, we see that most of the movies last between 60 minutes and 120 minutes and collect the most scores and these scores are between 4/10 and 8/10 with a majority of scores above 6/10</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critic ratings and movie length?</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18" name="Picture 2"/>
          <p:cNvPicPr>
            <a:picLocks noChangeAspect="1" noChangeArrowheads="1"/>
          </p:cNvPicPr>
          <p:nvPr/>
        </p:nvPicPr>
        <p:blipFill>
          <a:blip r:embed="rId2" cstate="print"/>
          <a:srcRect/>
          <a:stretch>
            <a:fillRect/>
          </a:stretch>
        </p:blipFill>
        <p:spPr bwMode="auto">
          <a:xfrm>
            <a:off x="406400" y="2438399"/>
            <a:ext cx="11049000" cy="5718521"/>
          </a:xfrm>
          <a:prstGeom prst="rect">
            <a:avLst/>
          </a:prstGeom>
          <a:noFill/>
          <a:ln w="9525">
            <a:noFill/>
            <a:miter lim="800000"/>
            <a:headEnd/>
            <a:tailEnd/>
          </a:ln>
        </p:spPr>
      </p:pic>
      <p:sp>
        <p:nvSpPr>
          <p:cNvPr id="11" name="Rectangle 10"/>
          <p:cNvSpPr/>
          <p:nvPr/>
        </p:nvSpPr>
        <p:spPr>
          <a:xfrm>
            <a:off x="406400" y="8610600"/>
            <a:ext cx="11430000" cy="830997"/>
          </a:xfrm>
          <a:prstGeom prst="rect">
            <a:avLst/>
          </a:prstGeom>
        </p:spPr>
        <p:txBody>
          <a:bodyPr wrap="square">
            <a:spAutoFit/>
          </a:bodyPr>
          <a:lstStyle/>
          <a:p>
            <a:r>
              <a:rPr lang="en-US" dirty="0" smtClean="0">
                <a:latin typeface="Arial" pitchFamily="34" charset="0"/>
                <a:cs typeface="Arial" pitchFamily="34" charset="0"/>
              </a:rPr>
              <a:t>On this graph, we note that for films between 60 minutes and 120 minutes, the ratings of the critics are more concentrated and vary between 10/100 and 98/100</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revenue and audience rating?</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2" name="Picture 2"/>
          <p:cNvPicPr>
            <a:picLocks noChangeAspect="1" noChangeArrowheads="1"/>
          </p:cNvPicPr>
          <p:nvPr/>
        </p:nvPicPr>
        <p:blipFill>
          <a:blip r:embed="rId2" cstate="print"/>
          <a:srcRect/>
          <a:stretch>
            <a:fillRect/>
          </a:stretch>
        </p:blipFill>
        <p:spPr bwMode="auto">
          <a:xfrm>
            <a:off x="482600" y="2438399"/>
            <a:ext cx="12039600" cy="5069191"/>
          </a:xfrm>
          <a:prstGeom prst="rect">
            <a:avLst/>
          </a:prstGeom>
          <a:noFill/>
          <a:ln w="9525">
            <a:noFill/>
            <a:miter lim="800000"/>
            <a:headEnd/>
            <a:tailEnd/>
          </a:ln>
        </p:spPr>
      </p:pic>
      <p:sp>
        <p:nvSpPr>
          <p:cNvPr id="10" name="Rectangle 9"/>
          <p:cNvSpPr/>
          <p:nvPr/>
        </p:nvSpPr>
        <p:spPr>
          <a:xfrm>
            <a:off x="406400" y="7467600"/>
            <a:ext cx="12344400" cy="1938992"/>
          </a:xfrm>
          <a:prstGeom prst="rect">
            <a:avLst/>
          </a:prstGeom>
        </p:spPr>
        <p:txBody>
          <a:bodyPr wrap="square">
            <a:spAutoFit/>
          </a:bodyPr>
          <a:lstStyle/>
          <a:p>
            <a:r>
              <a:rPr lang="en-US" dirty="0" smtClean="0">
                <a:latin typeface="Arial" pitchFamily="34" charset="0"/>
                <a:cs typeface="Arial" pitchFamily="34" charset="0"/>
              </a:rPr>
              <a:t>On this chart, it is clear that the movies that have been well rated by the public are movies that have generated the most millions of dollars, which is logical because if people have enjoyed a movie, they will talk about them, which will encourage other people to go to the cinema to see it, and thus increase the gross of the movie. Audience (public) ratings are more concentrated between 5/10 and 8/10.</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revenue and critic rating?</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6866" name="Picture 2"/>
          <p:cNvPicPr>
            <a:picLocks noChangeAspect="1" noChangeArrowheads="1"/>
          </p:cNvPicPr>
          <p:nvPr/>
        </p:nvPicPr>
        <p:blipFill>
          <a:blip r:embed="rId2" cstate="print"/>
          <a:srcRect/>
          <a:stretch>
            <a:fillRect/>
          </a:stretch>
        </p:blipFill>
        <p:spPr bwMode="auto">
          <a:xfrm>
            <a:off x="482600" y="2286000"/>
            <a:ext cx="12039600" cy="5181600"/>
          </a:xfrm>
          <a:prstGeom prst="rect">
            <a:avLst/>
          </a:prstGeom>
          <a:noFill/>
          <a:ln w="9525">
            <a:noFill/>
            <a:miter lim="800000"/>
            <a:headEnd/>
            <a:tailEnd/>
          </a:ln>
        </p:spPr>
      </p:pic>
      <p:sp>
        <p:nvSpPr>
          <p:cNvPr id="11" name="Rectangle 10"/>
          <p:cNvSpPr/>
          <p:nvPr/>
        </p:nvSpPr>
        <p:spPr>
          <a:xfrm>
            <a:off x="330200" y="7696200"/>
            <a:ext cx="12420600" cy="1569660"/>
          </a:xfrm>
          <a:prstGeom prst="rect">
            <a:avLst/>
          </a:prstGeom>
        </p:spPr>
        <p:txBody>
          <a:bodyPr wrap="square">
            <a:spAutoFit/>
          </a:bodyPr>
          <a:lstStyle/>
          <a:p>
            <a:r>
              <a:rPr lang="en-US" dirty="0" smtClean="0">
                <a:latin typeface="Arial" pitchFamily="34" charset="0"/>
                <a:cs typeface="Arial" pitchFamily="34" charset="0"/>
              </a:rPr>
              <a:t>In this graph, we note that the ratings of the critics are more concentrated between 30/100 and 80/100, which means that the critics are more demanding towards the films than the public. We also note that the films that have high ratings from critics are those who have brought back a lot of money</a:t>
            </a:r>
            <a:r>
              <a:rPr lang="en-US" dirty="0" smtClean="0"/>
              <a:t>.</a:t>
            </a:r>
            <a:endParaRPr lang="en-US" dirty="0"/>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votes and audience rating?</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0" name="Picture 2"/>
          <p:cNvPicPr>
            <a:picLocks noChangeAspect="1" noChangeArrowheads="1"/>
          </p:cNvPicPr>
          <p:nvPr/>
        </p:nvPicPr>
        <p:blipFill>
          <a:blip r:embed="rId2" cstate="print"/>
          <a:srcRect/>
          <a:stretch>
            <a:fillRect/>
          </a:stretch>
        </p:blipFill>
        <p:spPr bwMode="auto">
          <a:xfrm>
            <a:off x="330200" y="2362200"/>
            <a:ext cx="12115800" cy="5257800"/>
          </a:xfrm>
          <a:prstGeom prst="rect">
            <a:avLst/>
          </a:prstGeom>
          <a:noFill/>
          <a:ln w="9525">
            <a:noFill/>
            <a:miter lim="800000"/>
            <a:headEnd/>
            <a:tailEnd/>
          </a:ln>
        </p:spPr>
      </p:pic>
      <p:sp>
        <p:nvSpPr>
          <p:cNvPr id="10" name="Rectangle 9"/>
          <p:cNvSpPr/>
          <p:nvPr/>
        </p:nvSpPr>
        <p:spPr>
          <a:xfrm>
            <a:off x="330200" y="7924800"/>
            <a:ext cx="11887200" cy="830997"/>
          </a:xfrm>
          <a:prstGeom prst="rect">
            <a:avLst/>
          </a:prstGeom>
        </p:spPr>
        <p:txBody>
          <a:bodyPr wrap="square">
            <a:spAutoFit/>
          </a:bodyPr>
          <a:lstStyle/>
          <a:p>
            <a:r>
              <a:rPr lang="en-US" dirty="0" smtClean="0">
                <a:latin typeface="Arial" pitchFamily="34" charset="0"/>
                <a:cs typeface="Arial" pitchFamily="34" charset="0"/>
              </a:rPr>
              <a:t>In this chart, the audience rating mostly falls between 5-8 and it has some kind of correlation with votes. </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revenue and movie length?</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4" name="Picture 2"/>
          <p:cNvPicPr>
            <a:picLocks noChangeAspect="1" noChangeArrowheads="1"/>
          </p:cNvPicPr>
          <p:nvPr/>
        </p:nvPicPr>
        <p:blipFill>
          <a:blip r:embed="rId2" cstate="print"/>
          <a:srcRect/>
          <a:stretch>
            <a:fillRect/>
          </a:stretch>
        </p:blipFill>
        <p:spPr bwMode="auto">
          <a:xfrm>
            <a:off x="482600" y="2438400"/>
            <a:ext cx="12039599" cy="5486400"/>
          </a:xfrm>
          <a:prstGeom prst="rect">
            <a:avLst/>
          </a:prstGeom>
          <a:noFill/>
          <a:ln w="9525">
            <a:noFill/>
            <a:miter lim="800000"/>
            <a:headEnd/>
            <a:tailEnd/>
          </a:ln>
        </p:spPr>
      </p:pic>
      <p:sp>
        <p:nvSpPr>
          <p:cNvPr id="11" name="Rectangle 10"/>
          <p:cNvSpPr/>
          <p:nvPr/>
        </p:nvSpPr>
        <p:spPr>
          <a:xfrm>
            <a:off x="330200" y="8077200"/>
            <a:ext cx="12344400" cy="1200329"/>
          </a:xfrm>
          <a:prstGeom prst="rect">
            <a:avLst/>
          </a:prstGeom>
        </p:spPr>
        <p:txBody>
          <a:bodyPr wrap="square">
            <a:spAutoFit/>
          </a:bodyPr>
          <a:lstStyle/>
          <a:p>
            <a:r>
              <a:rPr lang="en-US" dirty="0" smtClean="0">
                <a:latin typeface="Arial" pitchFamily="34" charset="0"/>
                <a:cs typeface="Arial" pitchFamily="34" charset="0"/>
              </a:rPr>
              <a:t>On this graph, we notice that the movies between 60 minutes and 150 minutes (2h30) are the ones that bring the most. On the other hand, movies with a very long duration, exceeding 3 hours, yield much less, that is to say, under one million dollars.</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Distribution by various columns in the </a:t>
            </a:r>
            <a:r>
              <a:rPr lang="en-US" sz="3600" dirty="0" smtClean="0"/>
              <a:t>movies data</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938" name="Picture 2"/>
          <p:cNvPicPr>
            <a:picLocks noChangeAspect="1" noChangeArrowheads="1"/>
          </p:cNvPicPr>
          <p:nvPr/>
        </p:nvPicPr>
        <p:blipFill>
          <a:blip r:embed="rId3" cstate="print"/>
          <a:srcRect/>
          <a:stretch>
            <a:fillRect/>
          </a:stretch>
        </p:blipFill>
        <p:spPr bwMode="auto">
          <a:xfrm>
            <a:off x="406400" y="2743200"/>
            <a:ext cx="12192000" cy="4495800"/>
          </a:xfrm>
          <a:prstGeom prst="rect">
            <a:avLst/>
          </a:prstGeom>
          <a:noFill/>
          <a:ln w="9525">
            <a:noFill/>
            <a:miter lim="800000"/>
            <a:headEnd/>
            <a:tailEnd/>
          </a:ln>
        </p:spPr>
      </p:pic>
      <p:sp>
        <p:nvSpPr>
          <p:cNvPr id="10" name="Rectangle 9"/>
          <p:cNvSpPr/>
          <p:nvPr/>
        </p:nvSpPr>
        <p:spPr>
          <a:xfrm>
            <a:off x="406400" y="7445276"/>
            <a:ext cx="12268200" cy="1200329"/>
          </a:xfrm>
          <a:prstGeom prst="rect">
            <a:avLst/>
          </a:prstGeom>
        </p:spPr>
        <p:txBody>
          <a:bodyPr wrap="square">
            <a:spAutoFit/>
          </a:bodyPr>
          <a:lstStyle/>
          <a:p>
            <a:pPr algn="l"/>
            <a:r>
              <a:rPr lang="en-US" b="1" dirty="0" smtClean="0">
                <a:latin typeface="Arial" pitchFamily="34" charset="0"/>
                <a:cs typeface="Arial" pitchFamily="34" charset="0"/>
              </a:rPr>
              <a:t>* Audience </a:t>
            </a:r>
            <a:r>
              <a:rPr lang="en-US" b="1" dirty="0" smtClean="0">
                <a:latin typeface="Arial" pitchFamily="34" charset="0"/>
                <a:cs typeface="Arial" pitchFamily="34" charset="0"/>
              </a:rPr>
              <a:t>Ratings:</a:t>
            </a:r>
            <a:r>
              <a:rPr lang="en-US" dirty="0" smtClean="0">
                <a:latin typeface="Arial" pitchFamily="34" charset="0"/>
                <a:cs typeface="Arial" pitchFamily="34" charset="0"/>
              </a:rPr>
              <a:t> Most of the audience ratings are between 6/10 and 7/10.</a:t>
            </a:r>
          </a:p>
          <a:p>
            <a:pPr algn="l"/>
            <a:r>
              <a:rPr lang="en-US" b="1" dirty="0" smtClean="0">
                <a:latin typeface="Arial" pitchFamily="34" charset="0"/>
                <a:cs typeface="Arial" pitchFamily="34" charset="0"/>
              </a:rPr>
              <a:t>* Critics Ratings: </a:t>
            </a:r>
            <a:r>
              <a:rPr lang="en-US" dirty="0" smtClean="0">
                <a:latin typeface="Arial" pitchFamily="34" charset="0"/>
                <a:cs typeface="Arial" pitchFamily="34" charset="0"/>
              </a:rPr>
              <a:t>Most critics ratings are between 40/100 and 70/100.</a:t>
            </a:r>
          </a:p>
          <a:p>
            <a:pPr algn="l"/>
            <a:r>
              <a:rPr lang="en-US" b="1" dirty="0" smtClean="0">
                <a:latin typeface="Arial" pitchFamily="34" charset="0"/>
                <a:cs typeface="Arial" pitchFamily="34" charset="0"/>
              </a:rPr>
              <a:t>* Duration of the movie:</a:t>
            </a:r>
            <a:r>
              <a:rPr lang="en-US" dirty="0" smtClean="0">
                <a:latin typeface="Arial" pitchFamily="34" charset="0"/>
                <a:cs typeface="Arial" pitchFamily="34" charset="0"/>
              </a:rPr>
              <a:t> </a:t>
            </a:r>
            <a:r>
              <a:rPr lang="en-US" dirty="0" smtClean="0">
                <a:latin typeface="Arial" pitchFamily="34" charset="0"/>
                <a:cs typeface="Arial" pitchFamily="34" charset="0"/>
              </a:rPr>
              <a:t>A </a:t>
            </a:r>
            <a:r>
              <a:rPr lang="en-US" dirty="0" smtClean="0">
                <a:latin typeface="Arial" pitchFamily="34" charset="0"/>
                <a:cs typeface="Arial" pitchFamily="34" charset="0"/>
              </a:rPr>
              <a:t>large number of films have a duration of 100 minutes (1h40).</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Distribution by various columns in the </a:t>
            </a:r>
            <a:r>
              <a:rPr lang="en-US" sz="3600" dirty="0" smtClean="0"/>
              <a:t>movies data</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p:cNvPicPr>
            <a:picLocks noChangeAspect="1" noChangeArrowheads="1"/>
          </p:cNvPicPr>
          <p:nvPr/>
        </p:nvPicPr>
        <p:blipFill>
          <a:blip r:embed="rId3" cstate="print"/>
          <a:srcRect/>
          <a:stretch>
            <a:fillRect/>
          </a:stretch>
        </p:blipFill>
        <p:spPr bwMode="auto">
          <a:xfrm>
            <a:off x="482601" y="2362200"/>
            <a:ext cx="11963399" cy="5257800"/>
          </a:xfrm>
          <a:prstGeom prst="rect">
            <a:avLst/>
          </a:prstGeom>
          <a:noFill/>
          <a:ln w="9525">
            <a:noFill/>
            <a:miter lim="800000"/>
            <a:headEnd/>
            <a:tailEnd/>
          </a:ln>
        </p:spPr>
      </p:pic>
      <p:sp>
        <p:nvSpPr>
          <p:cNvPr id="11" name="Rectangle 10"/>
          <p:cNvSpPr/>
          <p:nvPr/>
        </p:nvSpPr>
        <p:spPr>
          <a:xfrm>
            <a:off x="558800" y="7924800"/>
            <a:ext cx="11734800" cy="1200329"/>
          </a:xfrm>
          <a:prstGeom prst="rect">
            <a:avLst/>
          </a:prstGeom>
        </p:spPr>
        <p:txBody>
          <a:bodyPr wrap="square">
            <a:spAutoFit/>
          </a:bodyPr>
          <a:lstStyle/>
          <a:p>
            <a:pPr algn="l"/>
            <a:r>
              <a:rPr lang="en-US" dirty="0" smtClean="0">
                <a:latin typeface="Arial" pitchFamily="34" charset="0"/>
                <a:cs typeface="Arial" pitchFamily="34" charset="0"/>
              </a:rPr>
              <a:t>* </a:t>
            </a:r>
            <a:r>
              <a:rPr lang="en-US" b="1" dirty="0" smtClean="0">
                <a:latin typeface="Arial" pitchFamily="34" charset="0"/>
                <a:cs typeface="Arial" pitchFamily="34" charset="0"/>
              </a:rPr>
              <a:t>Movie Gross:</a:t>
            </a:r>
            <a:r>
              <a:rPr lang="en-US" dirty="0" smtClean="0">
                <a:latin typeface="Arial" pitchFamily="34" charset="0"/>
                <a:cs typeface="Arial" pitchFamily="34" charset="0"/>
              </a:rPr>
              <a:t> Most movies are worth between 0 and 100 million dollars.</a:t>
            </a:r>
          </a:p>
          <a:p>
            <a:pPr algn="l"/>
            <a:r>
              <a:rPr lang="en-US" dirty="0" smtClean="0">
                <a:latin typeface="Arial" pitchFamily="34" charset="0"/>
                <a:cs typeface="Arial" pitchFamily="34" charset="0"/>
              </a:rPr>
              <a:t>* </a:t>
            </a:r>
            <a:r>
              <a:rPr lang="en-US" b="1" dirty="0" smtClean="0">
                <a:latin typeface="Arial" pitchFamily="34" charset="0"/>
                <a:cs typeface="Arial" pitchFamily="34" charset="0"/>
              </a:rPr>
              <a:t>Number of votes:</a:t>
            </a:r>
            <a:r>
              <a:rPr lang="en-US" dirty="0" smtClean="0">
                <a:latin typeface="Arial" pitchFamily="34" charset="0"/>
                <a:cs typeface="Arial" pitchFamily="34" charset="0"/>
              </a:rPr>
              <a:t> Most votes are between 0 and 250000 votes.</a:t>
            </a:r>
          </a:p>
          <a:p>
            <a:pPr algn="l"/>
            <a:r>
              <a:rPr lang="en-US" dirty="0" smtClean="0">
                <a:latin typeface="Arial" pitchFamily="34" charset="0"/>
                <a:cs typeface="Arial" pitchFamily="34" charset="0"/>
              </a:rPr>
              <a:t>* </a:t>
            </a:r>
            <a:r>
              <a:rPr lang="en-US" b="1" dirty="0" smtClean="0">
                <a:latin typeface="Arial" pitchFamily="34" charset="0"/>
                <a:cs typeface="Arial" pitchFamily="34" charset="0"/>
              </a:rPr>
              <a:t>Year: </a:t>
            </a:r>
            <a:r>
              <a:rPr lang="en-US" dirty="0" smtClean="0">
                <a:latin typeface="Arial" pitchFamily="34" charset="0"/>
                <a:cs typeface="Arial" pitchFamily="34" charset="0"/>
              </a:rPr>
              <a:t>Many movies were released in 2000, 2009 and 2017.</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Which are the Top 5 Genres based on number of movies?</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p:cNvPicPr>
            <a:picLocks noChangeAspect="1" noChangeArrowheads="1"/>
          </p:cNvPicPr>
          <p:nvPr/>
        </p:nvPicPr>
        <p:blipFill>
          <a:blip r:embed="rId3" cstate="print"/>
          <a:srcRect/>
          <a:stretch>
            <a:fillRect/>
          </a:stretch>
        </p:blipFill>
        <p:spPr bwMode="auto">
          <a:xfrm>
            <a:off x="482600" y="2438400"/>
            <a:ext cx="12115800" cy="5715000"/>
          </a:xfrm>
          <a:prstGeom prst="rect">
            <a:avLst/>
          </a:prstGeom>
          <a:noFill/>
          <a:ln w="9525">
            <a:noFill/>
            <a:miter lim="800000"/>
            <a:headEnd/>
            <a:tailEnd/>
          </a:ln>
        </p:spPr>
      </p:pic>
      <p:sp>
        <p:nvSpPr>
          <p:cNvPr id="12" name="Rectangle 11"/>
          <p:cNvSpPr/>
          <p:nvPr/>
        </p:nvSpPr>
        <p:spPr>
          <a:xfrm>
            <a:off x="482600" y="8458200"/>
            <a:ext cx="11963400" cy="830997"/>
          </a:xfrm>
          <a:prstGeom prst="rect">
            <a:avLst/>
          </a:prstGeom>
        </p:spPr>
        <p:txBody>
          <a:bodyPr wrap="square">
            <a:spAutoFit/>
          </a:bodyPr>
          <a:lstStyle/>
          <a:p>
            <a:r>
              <a:rPr lang="en-US" dirty="0" smtClean="0">
                <a:latin typeface="Arial" pitchFamily="34" charset="0"/>
                <a:cs typeface="Arial" pitchFamily="34" charset="0"/>
              </a:rPr>
              <a:t>Based on the above Pie chart, the following are the top 5 genres based on number of </a:t>
            </a:r>
            <a:r>
              <a:rPr lang="en-US" dirty="0" smtClean="0">
                <a:latin typeface="Arial" pitchFamily="34" charset="0"/>
                <a:cs typeface="Arial" pitchFamily="34" charset="0"/>
              </a:rPr>
              <a:t>movies released. </a:t>
            </a:r>
            <a:r>
              <a:rPr lang="en-US" dirty="0" smtClean="0">
                <a:latin typeface="Arial" pitchFamily="34" charset="0"/>
                <a:cs typeface="Arial" pitchFamily="34" charset="0"/>
              </a:rPr>
              <a:t>1) Comedy 2)Drama 3) Action 4) Crime and 5) Biography</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Charts based </a:t>
            </a:r>
            <a:r>
              <a:rPr lang="en-US" sz="3600" dirty="0" smtClean="0"/>
              <a:t>on different </a:t>
            </a:r>
            <a:r>
              <a:rPr lang="en-US" sz="3600" dirty="0" smtClean="0"/>
              <a:t>genres </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2" name="Picture 2"/>
          <p:cNvPicPr>
            <a:picLocks noChangeAspect="1" noChangeArrowheads="1"/>
          </p:cNvPicPr>
          <p:nvPr/>
        </p:nvPicPr>
        <p:blipFill>
          <a:blip r:embed="rId3" cstate="print"/>
          <a:srcRect/>
          <a:stretch>
            <a:fillRect/>
          </a:stretch>
        </p:blipFill>
        <p:spPr bwMode="auto">
          <a:xfrm>
            <a:off x="482600" y="2286000"/>
            <a:ext cx="12115800" cy="6248399"/>
          </a:xfrm>
          <a:prstGeom prst="rect">
            <a:avLst/>
          </a:prstGeom>
          <a:noFill/>
          <a:ln w="9525">
            <a:noFill/>
            <a:miter lim="800000"/>
            <a:headEnd/>
            <a:tailEnd/>
          </a:ln>
        </p:spPr>
      </p:pic>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Story</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438400"/>
            <a:ext cx="11988800" cy="6934200"/>
          </a:xfrm>
          <a:prstGeom prst="rect">
            <a:avLst/>
          </a:prstGeom>
        </p:spPr>
        <p:txBody>
          <a:bodyPr>
            <a:normAutofit fontScale="92500" lnSpcReduction="20000"/>
          </a:bodyPr>
          <a:lstStyle>
            <a:lvl1pPr>
              <a:defRPr>
                <a:latin typeface="Arial"/>
                <a:ea typeface="Arial"/>
                <a:cs typeface="Arial"/>
                <a:sym typeface="Arial"/>
              </a:defRPr>
            </a:lvl1pPr>
          </a:lstStyle>
          <a:p>
            <a:r>
              <a:rPr lang="en-US" sz="3200" dirty="0" smtClean="0"/>
              <a:t>This dataset contains a large number of public data on films such as the title of the film, the year of release of the film, the genre of the film, the audience, the rating of critics, the duration of the </a:t>
            </a:r>
            <a:r>
              <a:rPr lang="en-US" sz="3200" dirty="0" smtClean="0"/>
              <a:t>film and </a:t>
            </a:r>
            <a:r>
              <a:rPr lang="en-US" sz="3200" dirty="0" smtClean="0"/>
              <a:t>much more. Source is from IMDB website and data extracted with movies year of release between the year 2000 and the year 2017</a:t>
            </a:r>
          </a:p>
          <a:p>
            <a:r>
              <a:rPr lang="en-US" sz="3200" dirty="0" smtClean="0"/>
              <a:t>Dataset </a:t>
            </a:r>
            <a:r>
              <a:rPr lang="en-US" sz="3200" dirty="0"/>
              <a:t>attributes includes the </a:t>
            </a:r>
            <a:r>
              <a:rPr lang="en-US" sz="3200" dirty="0" smtClean="0"/>
              <a:t>Movie name, Genre, duration of the film, Release Year, Votes, Audience Rating, Critic Rating and Movie Gross in millions.</a:t>
            </a:r>
            <a:endParaRPr lang="en-US" sz="3200" dirty="0"/>
          </a:p>
          <a:p>
            <a:r>
              <a:rPr lang="en-US" sz="3200" dirty="0"/>
              <a:t>With the help of this dataset, I tried to gain the following insights:</a:t>
            </a:r>
          </a:p>
          <a:p>
            <a:pPr lvl="1"/>
            <a:r>
              <a:rPr lang="en-US" sz="3200" dirty="0" smtClean="0">
                <a:latin typeface="Arial" pitchFamily="34" charset="0"/>
                <a:cs typeface="Arial" pitchFamily="34" charset="0"/>
              </a:rPr>
              <a:t>Movies with Top revenue</a:t>
            </a:r>
            <a:endParaRPr lang="en-US" sz="3200" dirty="0">
              <a:latin typeface="Arial" pitchFamily="34" charset="0"/>
              <a:cs typeface="Arial" pitchFamily="34" charset="0"/>
            </a:endParaRPr>
          </a:p>
          <a:p>
            <a:pPr lvl="1"/>
            <a:r>
              <a:rPr lang="en-US" sz="3200" dirty="0" smtClean="0">
                <a:latin typeface="Arial" pitchFamily="34" charset="0"/>
                <a:cs typeface="Arial" pitchFamily="34" charset="0"/>
              </a:rPr>
              <a:t>Top categories of movies made in the given time period</a:t>
            </a:r>
            <a:endParaRPr lang="en-US" sz="3200" dirty="0">
              <a:latin typeface="Arial" pitchFamily="34" charset="0"/>
              <a:cs typeface="Arial" pitchFamily="34" charset="0"/>
            </a:endParaRPr>
          </a:p>
          <a:p>
            <a:pPr lvl="1"/>
            <a:r>
              <a:rPr lang="en-US" sz="3200" dirty="0" smtClean="0">
                <a:latin typeface="Arial" pitchFamily="34" charset="0"/>
                <a:cs typeface="Arial" pitchFamily="34" charset="0"/>
              </a:rPr>
              <a:t>Correlation between various parameter in the movie </a:t>
            </a:r>
            <a:r>
              <a:rPr lang="en-US" sz="3200" dirty="0" err="1" smtClean="0">
                <a:latin typeface="Arial" pitchFamily="34" charset="0"/>
                <a:cs typeface="Arial" pitchFamily="34" charset="0"/>
              </a:rPr>
              <a:t>dataframe</a:t>
            </a:r>
            <a:endParaRPr lang="en-US" sz="3200" dirty="0">
              <a:latin typeface="Arial" pitchFamily="34" charset="0"/>
              <a:cs typeface="Arial" pitchFamily="34" charset="0"/>
            </a:endParaRPr>
          </a:p>
          <a:p>
            <a:pPr lvl="1">
              <a:buNone/>
            </a:pPr>
            <a:endParaRPr lang="en-US" sz="32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Which is the correlation between each column?</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06" name="Picture 2"/>
          <p:cNvPicPr>
            <a:picLocks noChangeAspect="1" noChangeArrowheads="1"/>
          </p:cNvPicPr>
          <p:nvPr/>
        </p:nvPicPr>
        <p:blipFill>
          <a:blip r:embed="rId3" cstate="print"/>
          <a:srcRect/>
          <a:stretch>
            <a:fillRect/>
          </a:stretch>
        </p:blipFill>
        <p:spPr bwMode="auto">
          <a:xfrm>
            <a:off x="482600" y="2362200"/>
            <a:ext cx="12039600" cy="6629400"/>
          </a:xfrm>
          <a:prstGeom prst="rect">
            <a:avLst/>
          </a:prstGeom>
          <a:noFill/>
          <a:ln w="9525">
            <a:noFill/>
            <a:miter lim="800000"/>
            <a:headEnd/>
            <a:tailEnd/>
          </a:ln>
        </p:spPr>
      </p:pic>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70000" lnSpcReduction="20000"/>
          </a:bodyPr>
          <a:lstStyle>
            <a:lvl1pPr>
              <a:defRPr>
                <a:latin typeface="Arial"/>
                <a:ea typeface="Arial"/>
                <a:cs typeface="Arial"/>
                <a:sym typeface="Arial"/>
              </a:defRPr>
            </a:lvl1pPr>
          </a:lstStyle>
          <a:p>
            <a:r>
              <a:rPr lang="en-US" dirty="0" smtClean="0"/>
              <a:t>Audience ratings of the movies are quite close to those of the critics ratings</a:t>
            </a:r>
          </a:p>
          <a:p>
            <a:r>
              <a:rPr lang="en-US" dirty="0" smtClean="0"/>
              <a:t>Critics rate more severely than the public</a:t>
            </a:r>
          </a:p>
          <a:p>
            <a:r>
              <a:rPr lang="en-US" dirty="0" smtClean="0"/>
              <a:t>Most movies last between 60 minutes and 120 minutes</a:t>
            </a:r>
          </a:p>
          <a:p>
            <a:r>
              <a:rPr lang="en-US" dirty="0" smtClean="0"/>
              <a:t>Movies that are well rated by public and critics make the most money</a:t>
            </a:r>
          </a:p>
          <a:p>
            <a:r>
              <a:rPr lang="en-US" dirty="0" smtClean="0"/>
              <a:t>The more the public appreciates a film, the more they vote and give a good rating</a:t>
            </a:r>
          </a:p>
          <a:p>
            <a:r>
              <a:rPr lang="en-US" dirty="0" smtClean="0"/>
              <a:t>Movies between 60 minutes and 150 minutes (2h30) make the most money</a:t>
            </a:r>
          </a:p>
          <a:p>
            <a:r>
              <a:rPr lang="en-US" dirty="0" smtClean="0"/>
              <a:t>Movies that exceed 3 hours bring in the least money</a:t>
            </a:r>
          </a:p>
          <a:p>
            <a:r>
              <a:rPr lang="en-US" dirty="0" smtClean="0"/>
              <a:t>Action Genre movies made the highest revenue in comparison to other genre movies</a:t>
            </a:r>
            <a:endParaRPr lang="en-US" dirty="0"/>
          </a:p>
        </p:txBody>
      </p:sp>
    </p:spTree>
    <p:extLst>
      <p:ext uri="{BB962C8B-B14F-4D97-AF65-F5344CB8AC3E}">
        <p14:creationId xmlns:p14="http://schemas.microsoft.com/office/powerpoint/2010/main" xmlns="" val="353368432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in depth</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lnSpcReduction="10000"/>
          </a:bodyPr>
          <a:lstStyle/>
          <a:p>
            <a:pPr>
              <a:defRPr>
                <a:latin typeface="Arial"/>
                <a:ea typeface="Arial"/>
                <a:cs typeface="Arial"/>
                <a:sym typeface="Arial"/>
              </a:defRPr>
            </a:pPr>
            <a:r>
              <a:rPr lang="en-US" dirty="0"/>
              <a:t>Total No. of records in dataset: </a:t>
            </a:r>
            <a:r>
              <a:rPr lang="en-US" dirty="0" smtClean="0"/>
              <a:t>4583</a:t>
            </a:r>
            <a:endParaRPr lang="en-US" dirty="0"/>
          </a:p>
          <a:p>
            <a:pPr>
              <a:defRPr>
                <a:latin typeface="Arial"/>
                <a:ea typeface="Arial"/>
                <a:cs typeface="Arial"/>
                <a:sym typeface="Arial"/>
              </a:defRPr>
            </a:pPr>
            <a:r>
              <a:rPr lang="en-US" dirty="0"/>
              <a:t>Total No. of columns (attributes</a:t>
            </a:r>
            <a:r>
              <a:rPr lang="en-US" dirty="0" smtClean="0"/>
              <a:t>): 9</a:t>
            </a:r>
            <a:endParaRPr lang="en-US" dirty="0"/>
          </a:p>
          <a:p>
            <a:pPr>
              <a:defRPr>
                <a:latin typeface="Arial"/>
                <a:ea typeface="Arial"/>
                <a:cs typeface="Arial"/>
                <a:sym typeface="Arial"/>
              </a:defRPr>
            </a:pPr>
            <a:r>
              <a:rPr lang="en-US" dirty="0" smtClean="0"/>
              <a:t>‘</a:t>
            </a:r>
            <a:r>
              <a:rPr lang="en-US" dirty="0" err="1" smtClean="0"/>
              <a:t>grossMillions</a:t>
            </a:r>
            <a:r>
              <a:rPr lang="en-US" dirty="0" smtClean="0"/>
              <a:t>’ </a:t>
            </a:r>
            <a:r>
              <a:rPr lang="en-US" dirty="0"/>
              <a:t>attribute has </a:t>
            </a:r>
            <a:r>
              <a:rPr lang="en-US" dirty="0" smtClean="0"/>
              <a:t>null values which needs to be cleaned</a:t>
            </a:r>
            <a:endParaRPr lang="en-US" dirty="0"/>
          </a:p>
          <a:p>
            <a:pPr>
              <a:defRPr>
                <a:latin typeface="Arial"/>
                <a:ea typeface="Arial"/>
                <a:cs typeface="Arial"/>
                <a:sym typeface="Arial"/>
              </a:defRPr>
            </a:pPr>
            <a:r>
              <a:rPr lang="en-US" dirty="0" smtClean="0"/>
              <a:t>‘unnamed’ </a:t>
            </a:r>
            <a:r>
              <a:rPr lang="en-US" dirty="0"/>
              <a:t>attribute </a:t>
            </a:r>
            <a:r>
              <a:rPr lang="en-US" dirty="0" smtClean="0"/>
              <a:t>has no value for the </a:t>
            </a:r>
            <a:r>
              <a:rPr lang="en-US" dirty="0" smtClean="0"/>
              <a:t>analysis and </a:t>
            </a:r>
            <a:r>
              <a:rPr lang="en-US" dirty="0" smtClean="0"/>
              <a:t>it needs </a:t>
            </a:r>
            <a:r>
              <a:rPr lang="en-US" dirty="0"/>
              <a:t>to </a:t>
            </a:r>
            <a:r>
              <a:rPr lang="en-US" dirty="0" smtClean="0"/>
              <a:t>be removed </a:t>
            </a:r>
            <a:endParaRPr lang="en-US" dirty="0"/>
          </a:p>
          <a:p>
            <a:pPr>
              <a:defRPr>
                <a:latin typeface="Arial"/>
                <a:ea typeface="Arial"/>
                <a:cs typeface="Arial"/>
                <a:sym typeface="Arial"/>
              </a:defRPr>
            </a:pPr>
            <a:r>
              <a:rPr lang="en-US" dirty="0" smtClean="0"/>
              <a:t>‘Movie’  and ‘Genre’ attributes should be changed to category data type </a:t>
            </a:r>
          </a:p>
          <a:p>
            <a:pPr>
              <a:defRPr>
                <a:latin typeface="Arial"/>
                <a:ea typeface="Arial"/>
                <a:cs typeface="Arial"/>
                <a:sym typeface="Arial"/>
              </a:defRPr>
            </a:pPr>
            <a:r>
              <a:rPr lang="en-US" dirty="0" smtClean="0"/>
              <a:t>‘Year’ attribute should be converted to ‘int64’ data type</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lnSpcReduction="10000"/>
          </a:bodyPr>
          <a:lstStyle/>
          <a:p>
            <a:pPr algn="just">
              <a:defRPr>
                <a:latin typeface="Arial"/>
                <a:ea typeface="Arial"/>
                <a:cs typeface="Arial"/>
                <a:sym typeface="Arial"/>
              </a:defRPr>
            </a:pPr>
            <a:r>
              <a:rPr lang="en-US" dirty="0">
                <a:sym typeface="Arial"/>
              </a:rPr>
              <a:t>This project has been executed to perform </a:t>
            </a:r>
            <a:r>
              <a:rPr lang="en-US" b="1" dirty="0">
                <a:sym typeface="Arial"/>
              </a:rPr>
              <a:t>EDA</a:t>
            </a:r>
            <a:r>
              <a:rPr lang="en-US" dirty="0">
                <a:sym typeface="Arial"/>
              </a:rPr>
              <a:t> using </a:t>
            </a:r>
            <a:r>
              <a:rPr lang="en-US" b="1" dirty="0">
                <a:sym typeface="Arial"/>
              </a:rPr>
              <a:t>Pandas</a:t>
            </a:r>
            <a:r>
              <a:rPr lang="en-US" dirty="0">
                <a:sym typeface="Arial"/>
              </a:rPr>
              <a:t> on the </a:t>
            </a:r>
            <a:r>
              <a:rPr lang="en-US" b="1" dirty="0" smtClean="0">
                <a:sym typeface="Arial"/>
              </a:rPr>
              <a:t>Movies </a:t>
            </a:r>
            <a:r>
              <a:rPr lang="en-US" dirty="0" smtClean="0">
                <a:sym typeface="Arial"/>
              </a:rPr>
              <a:t>data </a:t>
            </a:r>
            <a:r>
              <a:rPr lang="en-US" dirty="0">
                <a:sym typeface="Arial"/>
              </a:rPr>
              <a:t>and provide </a:t>
            </a:r>
            <a:r>
              <a:rPr lang="en-US" b="1" dirty="0">
                <a:sym typeface="Arial"/>
              </a:rPr>
              <a:t>actionable insights</a:t>
            </a:r>
            <a:r>
              <a:rPr lang="en-US" dirty="0">
                <a:sym typeface="Arial"/>
              </a:rPr>
              <a:t> to the stakeholders. The stakeholders can be:</a:t>
            </a:r>
          </a:p>
          <a:p>
            <a:pPr lvl="1" algn="just">
              <a:defRPr>
                <a:latin typeface="Arial"/>
                <a:ea typeface="Arial"/>
                <a:cs typeface="Arial"/>
                <a:sym typeface="Arial"/>
              </a:defRPr>
            </a:pPr>
            <a:r>
              <a:rPr lang="en-US" b="1" dirty="0" smtClean="0">
                <a:sym typeface="Arial"/>
              </a:rPr>
              <a:t>Movie watching audience</a:t>
            </a:r>
            <a:r>
              <a:rPr lang="en-US" dirty="0" smtClean="0">
                <a:sym typeface="Arial"/>
              </a:rPr>
              <a:t> –  to understand the importance of ratings and votes which are influencing the revenue of the movie.</a:t>
            </a:r>
            <a:endParaRPr lang="en-US" dirty="0">
              <a:sym typeface="Arial"/>
            </a:endParaRPr>
          </a:p>
          <a:p>
            <a:pPr lvl="1" algn="just">
              <a:defRPr>
                <a:latin typeface="Arial"/>
                <a:ea typeface="Arial"/>
                <a:cs typeface="Arial"/>
                <a:sym typeface="Arial"/>
              </a:defRPr>
            </a:pPr>
            <a:r>
              <a:rPr lang="en-US" b="1" dirty="0" smtClean="0">
                <a:sym typeface="Arial"/>
              </a:rPr>
              <a:t>Movie producers – </a:t>
            </a:r>
            <a:r>
              <a:rPr lang="en-US" dirty="0" smtClean="0">
                <a:sym typeface="Arial"/>
              </a:rPr>
              <a:t>to give more information about what genres of movies have been most successful in the recent </a:t>
            </a:r>
            <a:r>
              <a:rPr lang="en-US" dirty="0" smtClean="0">
                <a:sym typeface="Arial"/>
              </a:rPr>
              <a:t>past and what are all the influencing factors for successful movies based history data</a:t>
            </a:r>
            <a:endParaRPr lang="en-US" dirty="0">
              <a:sym typeface="Aria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Profiling</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482600" y="2209800"/>
            <a:ext cx="11988800" cy="7086600"/>
          </a:xfrm>
          <a:prstGeom prst="rect">
            <a:avLst/>
          </a:prstGeom>
        </p:spPr>
        <p:txBody>
          <a:bodyPr>
            <a:noAutofit/>
          </a:bodyPr>
          <a:lstStyle/>
          <a:p>
            <a:pPr marL="385318" indent="-385318" defTabSz="479044">
              <a:spcBef>
                <a:spcPts val="1900"/>
              </a:spcBef>
              <a:defRPr sz="2952"/>
            </a:pPr>
            <a:r>
              <a:rPr lang="en-US" sz="2300" dirty="0">
                <a:latin typeface="Arial" pitchFamily="34" charset="0"/>
                <a:cs typeface="Arial" pitchFamily="34" charset="0"/>
              </a:rPr>
              <a:t>Understood the data using the ‘info’, ‘</a:t>
            </a:r>
            <a:r>
              <a:rPr lang="en-US" sz="2300" dirty="0" err="1">
                <a:latin typeface="Arial" pitchFamily="34" charset="0"/>
                <a:cs typeface="Arial" pitchFamily="34" charset="0"/>
              </a:rPr>
              <a:t>dtypes</a:t>
            </a:r>
            <a:r>
              <a:rPr lang="en-US" sz="2300" dirty="0">
                <a:latin typeface="Arial" pitchFamily="34" charset="0"/>
                <a:cs typeface="Arial" pitchFamily="34" charset="0"/>
              </a:rPr>
              <a:t>’ and ‘describe’ methods of the </a:t>
            </a:r>
            <a:r>
              <a:rPr lang="en-US" sz="2300" dirty="0" err="1">
                <a:latin typeface="Arial" pitchFamily="34" charset="0"/>
                <a:cs typeface="Arial" pitchFamily="34" charset="0"/>
              </a:rPr>
              <a:t>dataframe</a:t>
            </a:r>
            <a:r>
              <a:rPr lang="en-US" sz="2300" dirty="0">
                <a:latin typeface="Arial" pitchFamily="34" charset="0"/>
                <a:cs typeface="Arial" pitchFamily="34" charset="0"/>
              </a:rPr>
              <a:t> into which data was loaded from the csv file.</a:t>
            </a:r>
          </a:p>
          <a:p>
            <a:pPr marL="385318" indent="-385318" defTabSz="479044">
              <a:spcBef>
                <a:spcPts val="1900"/>
              </a:spcBef>
              <a:defRPr sz="2952"/>
            </a:pPr>
            <a:r>
              <a:rPr lang="en-US" sz="2300" dirty="0">
                <a:latin typeface="Arial" pitchFamily="34" charset="0"/>
                <a:cs typeface="Arial" pitchFamily="34" charset="0"/>
              </a:rPr>
              <a:t>Performed </a:t>
            </a:r>
            <a:r>
              <a:rPr lang="en-US" sz="2300" b="1" dirty="0">
                <a:latin typeface="Arial" pitchFamily="34" charset="0"/>
                <a:cs typeface="Arial" pitchFamily="34" charset="0"/>
              </a:rPr>
              <a:t>pre profiling </a:t>
            </a:r>
            <a:r>
              <a:rPr lang="en-US" sz="2300" dirty="0">
                <a:latin typeface="Arial" pitchFamily="34" charset="0"/>
                <a:cs typeface="Arial" pitchFamily="34" charset="0"/>
              </a:rPr>
              <a:t>using </a:t>
            </a:r>
            <a:r>
              <a:rPr lang="en-US" sz="2300" b="1" dirty="0">
                <a:latin typeface="Arial" pitchFamily="34" charset="0"/>
                <a:cs typeface="Arial" pitchFamily="34" charset="0"/>
              </a:rPr>
              <a:t>pandas profiling </a:t>
            </a:r>
            <a:r>
              <a:rPr lang="en-US" sz="2300" dirty="0">
                <a:latin typeface="Arial" pitchFamily="34" charset="0"/>
                <a:cs typeface="Arial" pitchFamily="34" charset="0"/>
              </a:rPr>
              <a:t>feature to understand the dataset info of each attribute and identify the values to be cleaned (refer the file </a:t>
            </a:r>
            <a:r>
              <a:rPr lang="en-US" sz="2300" i="1" dirty="0" smtClean="0">
                <a:latin typeface="Arial" pitchFamily="34" charset="0"/>
                <a:cs typeface="Arial" pitchFamily="34" charset="0"/>
              </a:rPr>
              <a:t>imdb_before_preprocessing.html</a:t>
            </a:r>
            <a:r>
              <a:rPr lang="en-US" sz="2300" dirty="0">
                <a:latin typeface="Arial" pitchFamily="34" charset="0"/>
                <a:cs typeface="Arial" pitchFamily="34" charset="0"/>
              </a:rPr>
              <a:t>)</a:t>
            </a:r>
          </a:p>
          <a:p>
            <a:pPr marL="385318" indent="-385318" defTabSz="479044">
              <a:spcBef>
                <a:spcPts val="1900"/>
              </a:spcBef>
              <a:defRPr sz="2952"/>
            </a:pPr>
            <a:r>
              <a:rPr lang="en-US" sz="2300" dirty="0">
                <a:latin typeface="Arial" pitchFamily="34" charset="0"/>
                <a:cs typeface="Arial" pitchFamily="34" charset="0"/>
              </a:rPr>
              <a:t>Performed </a:t>
            </a:r>
            <a:r>
              <a:rPr lang="en-US" sz="2300" b="1" dirty="0">
                <a:latin typeface="Arial" pitchFamily="34" charset="0"/>
                <a:cs typeface="Arial" pitchFamily="34" charset="0"/>
              </a:rPr>
              <a:t>data cleaning</a:t>
            </a:r>
            <a:r>
              <a:rPr lang="en-US" sz="2300" dirty="0">
                <a:latin typeface="Arial" pitchFamily="34" charset="0"/>
                <a:cs typeface="Arial" pitchFamily="34" charset="0"/>
              </a:rPr>
              <a:t>:</a:t>
            </a:r>
          </a:p>
          <a:p>
            <a:pPr marL="855218" lvl="1" indent="-385318" defTabSz="479044">
              <a:spcBef>
                <a:spcPts val="1900"/>
              </a:spcBef>
              <a:defRPr sz="2952"/>
            </a:pPr>
            <a:r>
              <a:rPr lang="en-US" sz="2300" dirty="0">
                <a:latin typeface="Arial" pitchFamily="34" charset="0"/>
                <a:cs typeface="Arial" pitchFamily="34" charset="0"/>
              </a:rPr>
              <a:t>Dropped </a:t>
            </a:r>
            <a:r>
              <a:rPr lang="en-US" sz="2300" dirty="0" smtClean="0">
                <a:latin typeface="Arial" pitchFamily="34" charset="0"/>
                <a:cs typeface="Arial" pitchFamily="34" charset="0"/>
              </a:rPr>
              <a:t>rows with missing values in ‘</a:t>
            </a:r>
            <a:r>
              <a:rPr lang="en-US" sz="2300" dirty="0" err="1" smtClean="0">
                <a:latin typeface="Arial" pitchFamily="34" charset="0"/>
                <a:cs typeface="Arial" pitchFamily="34" charset="0"/>
              </a:rPr>
              <a:t>grossMillions</a:t>
            </a:r>
            <a:r>
              <a:rPr lang="en-US" sz="2300" dirty="0" smtClean="0">
                <a:latin typeface="Arial" pitchFamily="34" charset="0"/>
                <a:cs typeface="Arial" pitchFamily="34" charset="0"/>
              </a:rPr>
              <a:t>’ column. </a:t>
            </a:r>
            <a:endParaRPr lang="en-US" sz="2300" dirty="0">
              <a:latin typeface="Arial" pitchFamily="34" charset="0"/>
              <a:cs typeface="Arial" pitchFamily="34" charset="0"/>
            </a:endParaRPr>
          </a:p>
          <a:p>
            <a:pPr marL="855218" lvl="1" indent="-385318" defTabSz="479044">
              <a:spcBef>
                <a:spcPts val="1900"/>
              </a:spcBef>
              <a:defRPr sz="2952"/>
            </a:pPr>
            <a:r>
              <a:rPr lang="en-US" sz="2300" dirty="0">
                <a:latin typeface="Arial" pitchFamily="34" charset="0"/>
                <a:cs typeface="Arial" pitchFamily="34" charset="0"/>
              </a:rPr>
              <a:t>Dropped column </a:t>
            </a:r>
            <a:r>
              <a:rPr lang="en-US" sz="2300" dirty="0" smtClean="0">
                <a:latin typeface="Arial" pitchFamily="34" charset="0"/>
                <a:cs typeface="Arial" pitchFamily="34" charset="0"/>
              </a:rPr>
              <a:t>‘unnamed’ </a:t>
            </a:r>
            <a:r>
              <a:rPr lang="en-US" sz="2300" dirty="0">
                <a:latin typeface="Arial" pitchFamily="34" charset="0"/>
                <a:cs typeface="Arial" pitchFamily="34" charset="0"/>
              </a:rPr>
              <a:t>since </a:t>
            </a:r>
            <a:r>
              <a:rPr lang="en-US" sz="2300" dirty="0" smtClean="0">
                <a:latin typeface="Arial" pitchFamily="34" charset="0"/>
                <a:cs typeface="Arial" pitchFamily="34" charset="0"/>
              </a:rPr>
              <a:t>it is not required for analysis and it is not having any meaningful information.</a:t>
            </a:r>
            <a:endParaRPr lang="en-US" sz="2300" dirty="0">
              <a:latin typeface="Arial" pitchFamily="34" charset="0"/>
              <a:cs typeface="Arial" pitchFamily="34" charset="0"/>
            </a:endParaRPr>
          </a:p>
          <a:p>
            <a:pPr marL="855218" lvl="1" indent="-385318" defTabSz="479044">
              <a:spcBef>
                <a:spcPts val="1900"/>
              </a:spcBef>
              <a:defRPr sz="2952"/>
            </a:pPr>
            <a:r>
              <a:rPr lang="en-US" sz="2300" dirty="0" smtClean="0">
                <a:latin typeface="Arial" pitchFamily="34" charset="0"/>
                <a:cs typeface="Arial" pitchFamily="34" charset="0"/>
              </a:rPr>
              <a:t>Changed the data types of columns ‘Year’, ‘Movie’ and ‘Genre’.</a:t>
            </a:r>
            <a:endParaRPr lang="en-US" sz="2300" dirty="0">
              <a:latin typeface="Arial" pitchFamily="34" charset="0"/>
              <a:cs typeface="Arial" pitchFamily="34" charset="0"/>
            </a:endParaRPr>
          </a:p>
          <a:p>
            <a:pPr marL="385318" indent="-385318" defTabSz="479044">
              <a:spcBef>
                <a:spcPts val="1900"/>
              </a:spcBef>
              <a:defRPr sz="2952"/>
            </a:pPr>
            <a:r>
              <a:rPr lang="en-US" sz="2300" dirty="0" smtClean="0">
                <a:latin typeface="Arial" pitchFamily="34" charset="0"/>
                <a:cs typeface="Arial" pitchFamily="34" charset="0"/>
              </a:rPr>
              <a:t>Performed </a:t>
            </a:r>
            <a:r>
              <a:rPr lang="en-US" sz="2300" b="1" dirty="0">
                <a:latin typeface="Arial" pitchFamily="34" charset="0"/>
                <a:cs typeface="Arial" pitchFamily="34" charset="0"/>
              </a:rPr>
              <a:t>post profiling </a:t>
            </a:r>
            <a:r>
              <a:rPr lang="en-US" sz="2300" dirty="0">
                <a:latin typeface="Arial" pitchFamily="34" charset="0"/>
                <a:cs typeface="Arial" pitchFamily="34" charset="0"/>
              </a:rPr>
              <a:t>using </a:t>
            </a:r>
            <a:r>
              <a:rPr lang="en-US" sz="2300" b="1" dirty="0">
                <a:latin typeface="Arial" pitchFamily="34" charset="0"/>
                <a:cs typeface="Arial" pitchFamily="34" charset="0"/>
              </a:rPr>
              <a:t>pandas profiling </a:t>
            </a:r>
            <a:r>
              <a:rPr lang="en-US" sz="2300" dirty="0">
                <a:latin typeface="Arial" pitchFamily="34" charset="0"/>
                <a:cs typeface="Arial" pitchFamily="34" charset="0"/>
              </a:rPr>
              <a:t>feature to ensure that the new dataset has clean values for the above mentioned columns </a:t>
            </a:r>
            <a:r>
              <a:rPr lang="en-US" sz="2300" dirty="0" smtClean="0">
                <a:latin typeface="Arial" pitchFamily="34" charset="0"/>
                <a:cs typeface="Arial" pitchFamily="34" charset="0"/>
              </a:rPr>
              <a:t>(</a:t>
            </a:r>
            <a:r>
              <a:rPr lang="en-US" sz="2300" dirty="0">
                <a:latin typeface="Arial" pitchFamily="34" charset="0"/>
                <a:cs typeface="Arial" pitchFamily="34" charset="0"/>
              </a:rPr>
              <a:t>refer the file </a:t>
            </a:r>
            <a:r>
              <a:rPr lang="en-US" sz="2300" i="1" dirty="0" smtClean="0">
                <a:latin typeface="Arial" pitchFamily="34" charset="0"/>
                <a:cs typeface="Arial" pitchFamily="34" charset="0"/>
              </a:rPr>
              <a:t>imdb_post_profiling.html</a:t>
            </a:r>
            <a:r>
              <a:rPr lang="en-US" sz="2300" dirty="0">
                <a:latin typeface="Arial" pitchFamily="34" charset="0"/>
                <a:cs typeface="Arial" pitchFamily="34" charset="0"/>
              </a:rPr>
              <a: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482600" y="2286000"/>
            <a:ext cx="11988800" cy="7239000"/>
          </a:xfrm>
          <a:prstGeom prst="rect">
            <a:avLst/>
          </a:prstGeom>
        </p:spPr>
        <p:txBody>
          <a:bodyPr>
            <a:noAutofit/>
          </a:bodyPr>
          <a:lstStyle/>
          <a:p>
            <a:pPr marL="385318" indent="-385318" defTabSz="479044">
              <a:spcBef>
                <a:spcPts val="1900"/>
              </a:spcBef>
              <a:defRPr sz="2952"/>
            </a:pPr>
            <a:r>
              <a:rPr lang="en-US" sz="2000" dirty="0">
                <a:latin typeface="Arial" pitchFamily="34" charset="0"/>
                <a:cs typeface="Arial" pitchFamily="34" charset="0"/>
              </a:rPr>
              <a:t>Analyzed the data to gain following details</a:t>
            </a:r>
            <a:r>
              <a:rPr lang="en-US" sz="2000" dirty="0" smtClean="0">
                <a:latin typeface="Arial" pitchFamily="34" charset="0"/>
                <a:cs typeface="Arial" pitchFamily="34" charset="0"/>
              </a:rPr>
              <a:t>:</a:t>
            </a:r>
          </a:p>
          <a:p>
            <a:pPr marL="855218" lvl="1" indent="-385318" defTabSz="479044">
              <a:spcBef>
                <a:spcPts val="1900"/>
              </a:spcBef>
              <a:defRPr sz="2952"/>
            </a:pPr>
            <a:r>
              <a:rPr lang="en-US" sz="2000" dirty="0" smtClean="0">
                <a:latin typeface="Arial" pitchFamily="34" charset="0"/>
                <a:cs typeface="Arial" pitchFamily="34" charset="0"/>
              </a:rPr>
              <a:t>What is the movie with highest revenue?</a:t>
            </a:r>
          </a:p>
          <a:p>
            <a:pPr marL="855218" lvl="1" indent="-385318" defTabSz="479044">
              <a:spcBef>
                <a:spcPts val="1900"/>
              </a:spcBef>
              <a:defRPr sz="2952"/>
            </a:pPr>
            <a:r>
              <a:rPr lang="en-US" sz="2000" dirty="0" smtClean="0">
                <a:latin typeface="Arial" pitchFamily="34" charset="0"/>
                <a:cs typeface="Arial" pitchFamily="34" charset="0"/>
              </a:rPr>
              <a:t>What is the amount of movies that were </a:t>
            </a:r>
            <a:r>
              <a:rPr lang="en-US" sz="2000" dirty="0" smtClean="0">
                <a:latin typeface="Arial" pitchFamily="34" charset="0"/>
                <a:cs typeface="Arial" pitchFamily="34" charset="0"/>
              </a:rPr>
              <a:t>released each </a:t>
            </a:r>
            <a:r>
              <a:rPr lang="en-US" sz="2000" dirty="0" smtClean="0">
                <a:latin typeface="Arial" pitchFamily="34" charset="0"/>
                <a:cs typeface="Arial" pitchFamily="34" charset="0"/>
              </a:rPr>
              <a:t>year?</a:t>
            </a:r>
          </a:p>
          <a:p>
            <a:pPr marL="855218" lvl="1" indent="-385318" defTabSz="479044">
              <a:spcBef>
                <a:spcPts val="1900"/>
              </a:spcBef>
              <a:defRPr sz="2952"/>
            </a:pPr>
            <a:r>
              <a:rPr lang="en-US" sz="2000" dirty="0" smtClean="0">
                <a:latin typeface="Arial" pitchFamily="34" charset="0"/>
                <a:cs typeface="Arial" pitchFamily="34" charset="0"/>
              </a:rPr>
              <a:t>Is there any correlation between audience ratings and critics ratings?</a:t>
            </a:r>
          </a:p>
          <a:p>
            <a:pPr marL="855218" lvl="1" indent="-385318" defTabSz="479044">
              <a:spcBef>
                <a:spcPts val="1900"/>
              </a:spcBef>
              <a:defRPr sz="2952"/>
            </a:pPr>
            <a:r>
              <a:rPr lang="en-US" sz="2000" dirty="0" smtClean="0">
                <a:latin typeface="Arial" pitchFamily="34" charset="0"/>
                <a:cs typeface="Arial" pitchFamily="34" charset="0"/>
              </a:rPr>
              <a:t>Is there any correlation between audience ratings and movie length?</a:t>
            </a:r>
          </a:p>
          <a:p>
            <a:pPr marL="855218" lvl="1" indent="-385318" defTabSz="479044">
              <a:spcBef>
                <a:spcPts val="1900"/>
              </a:spcBef>
              <a:defRPr sz="2952"/>
            </a:pPr>
            <a:r>
              <a:rPr lang="en-US" sz="2000" dirty="0" smtClean="0">
                <a:latin typeface="Arial" pitchFamily="34" charset="0"/>
                <a:cs typeface="Arial" pitchFamily="34" charset="0"/>
              </a:rPr>
              <a:t>Is there any correlation between critic ratings and movie length?</a:t>
            </a:r>
          </a:p>
          <a:p>
            <a:pPr marL="855218" lvl="1" indent="-385318" defTabSz="479044">
              <a:spcBef>
                <a:spcPts val="1900"/>
              </a:spcBef>
              <a:defRPr sz="2952"/>
            </a:pPr>
            <a:r>
              <a:rPr lang="en-US" sz="2000" dirty="0" smtClean="0">
                <a:latin typeface="Arial" pitchFamily="34" charset="0"/>
                <a:cs typeface="Arial" pitchFamily="34" charset="0"/>
              </a:rPr>
              <a:t>Is there any correlation between revenue and audience rating?</a:t>
            </a:r>
          </a:p>
          <a:p>
            <a:pPr marL="855218" lvl="1" indent="-385318" defTabSz="479044">
              <a:spcBef>
                <a:spcPts val="1900"/>
              </a:spcBef>
              <a:defRPr sz="2952"/>
            </a:pPr>
            <a:r>
              <a:rPr lang="en-US" sz="2000" dirty="0" smtClean="0">
                <a:latin typeface="Arial" pitchFamily="34" charset="0"/>
                <a:cs typeface="Arial" pitchFamily="34" charset="0"/>
              </a:rPr>
              <a:t>Is there any correlation between revenue and critic rating?</a:t>
            </a:r>
          </a:p>
          <a:p>
            <a:pPr marL="855218" lvl="1" indent="-385318" defTabSz="479044">
              <a:spcBef>
                <a:spcPts val="1900"/>
              </a:spcBef>
              <a:defRPr sz="2952"/>
            </a:pPr>
            <a:r>
              <a:rPr lang="en-US" sz="2000" dirty="0" smtClean="0">
                <a:latin typeface="Arial" pitchFamily="34" charset="0"/>
                <a:cs typeface="Arial" pitchFamily="34" charset="0"/>
              </a:rPr>
              <a:t>Is there any correlation between votes and audience rating?</a:t>
            </a:r>
          </a:p>
          <a:p>
            <a:pPr marL="855218" lvl="1" indent="-385318" defTabSz="479044">
              <a:spcBef>
                <a:spcPts val="1900"/>
              </a:spcBef>
              <a:defRPr sz="2952"/>
            </a:pPr>
            <a:r>
              <a:rPr lang="en-US" sz="2000" dirty="0" smtClean="0">
                <a:latin typeface="Arial" pitchFamily="34" charset="0"/>
                <a:cs typeface="Arial" pitchFamily="34" charset="0"/>
              </a:rPr>
              <a:t>Is there any correlation between revenue and movie length?</a:t>
            </a:r>
          </a:p>
          <a:p>
            <a:pPr marL="855218" lvl="1" indent="-385318" defTabSz="479044">
              <a:spcBef>
                <a:spcPts val="1900"/>
              </a:spcBef>
              <a:defRPr sz="2952"/>
            </a:pPr>
            <a:r>
              <a:rPr lang="en-US" sz="2000" dirty="0" smtClean="0">
                <a:latin typeface="Arial" pitchFamily="34" charset="0"/>
                <a:cs typeface="Arial" pitchFamily="34" charset="0"/>
              </a:rPr>
              <a:t>Distribution by various columns in the </a:t>
            </a:r>
            <a:r>
              <a:rPr lang="en-US" sz="2000" dirty="0" smtClean="0">
                <a:latin typeface="Arial" pitchFamily="34" charset="0"/>
                <a:cs typeface="Arial" pitchFamily="34" charset="0"/>
              </a:rPr>
              <a:t>movies data.</a:t>
            </a:r>
            <a:endParaRPr lang="en-US" sz="2000" dirty="0" smtClean="0">
              <a:latin typeface="Arial" pitchFamily="34" charset="0"/>
              <a:cs typeface="Arial" pitchFamily="34" charset="0"/>
            </a:endParaRPr>
          </a:p>
          <a:p>
            <a:pPr marL="855218" lvl="1" indent="-385318" defTabSz="479044">
              <a:spcBef>
                <a:spcPts val="1900"/>
              </a:spcBef>
              <a:defRPr sz="2952"/>
            </a:pPr>
            <a:r>
              <a:rPr lang="en-US" sz="2000" dirty="0" smtClean="0">
                <a:latin typeface="Arial" pitchFamily="34" charset="0"/>
                <a:cs typeface="Arial" pitchFamily="34" charset="0"/>
              </a:rPr>
              <a:t>Which are the Top 5 Genres based on number of movies? </a:t>
            </a:r>
          </a:p>
          <a:p>
            <a:pPr marL="855218" lvl="1" indent="-385318" defTabSz="479044">
              <a:spcBef>
                <a:spcPts val="1900"/>
              </a:spcBef>
              <a:defRPr sz="2952"/>
            </a:pPr>
            <a:r>
              <a:rPr lang="en-US" sz="2000" dirty="0" smtClean="0">
                <a:latin typeface="Arial" pitchFamily="34" charset="0"/>
                <a:cs typeface="Arial" pitchFamily="34" charset="0"/>
              </a:rPr>
              <a:t>Charts based </a:t>
            </a:r>
            <a:r>
              <a:rPr lang="en-US" sz="2000" dirty="0" smtClean="0">
                <a:latin typeface="Arial" pitchFamily="34" charset="0"/>
                <a:cs typeface="Arial" pitchFamily="34" charset="0"/>
              </a:rPr>
              <a:t>on different </a:t>
            </a:r>
            <a:r>
              <a:rPr lang="en-US" sz="2000" dirty="0" smtClean="0">
                <a:latin typeface="Arial" pitchFamily="34" charset="0"/>
                <a:cs typeface="Arial" pitchFamily="34" charset="0"/>
              </a:rPr>
              <a:t>genres. </a:t>
            </a:r>
            <a:endParaRPr lang="en-US" sz="2000" dirty="0" smtClean="0">
              <a:latin typeface="Arial" pitchFamily="34" charset="0"/>
              <a:cs typeface="Arial" pitchFamily="34" charset="0"/>
            </a:endParaRPr>
          </a:p>
          <a:p>
            <a:pPr marL="855218" lvl="1" indent="-385318" defTabSz="479044">
              <a:spcBef>
                <a:spcPts val="1900"/>
              </a:spcBef>
              <a:defRPr sz="2952"/>
            </a:pPr>
            <a:r>
              <a:rPr lang="en-US" sz="2000" dirty="0" smtClean="0">
                <a:latin typeface="Arial" pitchFamily="34" charset="0"/>
                <a:cs typeface="Arial" pitchFamily="34" charset="0"/>
              </a:rPr>
              <a:t>Which is the correlation between each column?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42251660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What is the movie with highest revenue?</a:t>
            </a:r>
            <a:endParaRPr lang="en-US" sz="3600" dirty="0"/>
          </a:p>
        </p:txBody>
      </p:sp>
      <p:pic>
        <p:nvPicPr>
          <p:cNvPr id="13313" name="Picture 1"/>
          <p:cNvPicPr>
            <a:picLocks noChangeAspect="1" noChangeArrowheads="1"/>
          </p:cNvPicPr>
          <p:nvPr/>
        </p:nvPicPr>
        <p:blipFill>
          <a:blip r:embed="rId2" cstate="print"/>
          <a:srcRect/>
          <a:stretch>
            <a:fillRect/>
          </a:stretch>
        </p:blipFill>
        <p:spPr bwMode="auto">
          <a:xfrm>
            <a:off x="711200" y="2819400"/>
            <a:ext cx="11658600" cy="2333625"/>
          </a:xfrm>
          <a:prstGeom prst="rect">
            <a:avLst/>
          </a:prstGeom>
          <a:noFill/>
          <a:ln w="9525">
            <a:noFill/>
            <a:miter lim="800000"/>
            <a:headEnd/>
            <a:tailEnd/>
          </a:ln>
        </p:spPr>
      </p:pic>
      <p:sp>
        <p:nvSpPr>
          <p:cNvPr id="8" name="Text Placeholder 7"/>
          <p:cNvSpPr>
            <a:spLocks noGrp="1"/>
          </p:cNvSpPr>
          <p:nvPr>
            <p:ph type="body" idx="1"/>
          </p:nvPr>
        </p:nvSpPr>
        <p:spPr/>
        <p:txBody>
          <a:bodyPr/>
          <a:lstStyle/>
          <a:p>
            <a:endParaRPr lang="en-US" dirty="0" smtClean="0"/>
          </a:p>
          <a:p>
            <a:pPr>
              <a:buNone/>
            </a:pPr>
            <a:endParaRPr lang="en-US"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The movie Star Wars: Episode VII is the highest gross making movie from the available data. It was released in 2015 with $936.66 millions as gross revenue.</a:t>
            </a:r>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What is the </a:t>
            </a:r>
            <a:r>
              <a:rPr lang="en-US" sz="3600" dirty="0" smtClean="0"/>
              <a:t>amount of movies that were released each year?</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5" name="Picture 7"/>
          <p:cNvPicPr>
            <a:picLocks noChangeAspect="1" noChangeArrowheads="1"/>
          </p:cNvPicPr>
          <p:nvPr/>
        </p:nvPicPr>
        <p:blipFill>
          <a:blip r:embed="rId2" cstate="print"/>
          <a:srcRect/>
          <a:stretch>
            <a:fillRect/>
          </a:stretch>
        </p:blipFill>
        <p:spPr bwMode="auto">
          <a:xfrm>
            <a:off x="1701800" y="2438400"/>
            <a:ext cx="9144000" cy="5774246"/>
          </a:xfrm>
          <a:prstGeom prst="rect">
            <a:avLst/>
          </a:prstGeom>
          <a:noFill/>
          <a:ln w="9525">
            <a:noFill/>
            <a:miter lim="800000"/>
            <a:headEnd/>
            <a:tailEnd/>
          </a:ln>
        </p:spPr>
      </p:pic>
      <p:sp>
        <p:nvSpPr>
          <p:cNvPr id="8" name="TextBox 7"/>
          <p:cNvSpPr txBox="1"/>
          <p:nvPr/>
        </p:nvSpPr>
        <p:spPr>
          <a:xfrm>
            <a:off x="558800" y="8839200"/>
            <a:ext cx="1155925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Arial" pitchFamily="34" charset="0"/>
                <a:cs typeface="Arial" pitchFamily="34" charset="0"/>
                <a:sym typeface="Palatino"/>
              </a:rPr>
              <a:t>On an average,</a:t>
            </a:r>
            <a:r>
              <a:rPr kumimoji="0" lang="en-US" sz="2400" b="0" i="0" u="none" strike="noStrike" cap="none" spc="0" normalizeH="0" dirty="0" smtClean="0">
                <a:ln>
                  <a:noFill/>
                </a:ln>
                <a:solidFill>
                  <a:srgbClr val="414141"/>
                </a:solidFill>
                <a:effectLst/>
                <a:uFillTx/>
                <a:latin typeface="Arial" pitchFamily="34" charset="0"/>
                <a:cs typeface="Arial" pitchFamily="34" charset="0"/>
                <a:sym typeface="Palatino"/>
              </a:rPr>
              <a:t> around 250 movies were released between years 2000 and 2017</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smtClean="0"/>
              <a:t>Is there any correlation between audience ratings and critics ratings?</a:t>
            </a:r>
            <a:endParaRPr lang="en-US" sz="3600" dirty="0"/>
          </a:p>
        </p:txBody>
      </p:sp>
      <p:sp>
        <p:nvSpPr>
          <p:cNvPr id="12290" name="AutoShape 2"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data:image/png;base64,iVBORw0KGgoAAAANSUhEUgAAAZAAAAEpCAYAAAC9enRxAAAABHNCSVQICAgIfAhkiAAAAAlwSFlzAAALEgAACxIB0t1+/AAAADl0RVh0U29mdHdhcmUAbWF0cGxvdGxpYiB2ZXJzaW9uIDMuMC4yLCBodHRwOi8vbWF0cGxvdGxpYi5vcmcvOIA7rQAAIABJREFUeJzt3X1cjff/B/DXqdMdpWLdkDQyN9vIFktmZawS3bgb+RJjvnxtYc3NiC/DTENsmK3Hd2Y3fDe5t5jZTIaMxNCmuatMUkelG92f8/n94ed8F9U55+p0OvJ6/qNzneu8r/fn6pPXua7r3MiEEAJEREQ6MmnsBoiI6NHEACEiIkkYIEREJAkDhIiIJGGAEBGRJAwQIiKShAFCRuXGjRvo3Lkzxo4d+9B9c+fORefOnZGXlyep9kcffYTdu3fr/LgzZ87g9ddfR2hoKIKDgzF58mRcunRJUg/amDhxYo1jXLduHZYsWSKpZkVFBYYOHYoPPvig2vLs7Gx4eXnh2LFjkurS403e2A0QPcjCwgJpaWnIzMyEi4sLAKCkpARnzpypV90ZM2bo/JikpCTMnj0b69evx7PPPgsA2Lt3L8LDw/H999+jZcuW9eqpJsePH9d7TXNzc8TExGDEiBHo378/evXqBSEE5s2bh7CwMPTt21fv26Smj0cgZHRMTU0RGBiI7777Tr3s4MGDGDBgQLX1tm7diqCgIISEhGDixIlIS0tDUVERnn/+eSgUCvV6r776Ko4cOYK5c+di48aNAICrV69i4sSJGDZsGEJDQ7F9+/Yae1m7di3eeOMNdXgAQEhICJYsWQKlUllrHwCqbe/B2/3798e6devwj3/8Ay+//DI+/PBDAMC8efMAAOPHj0dWVtZD/Vy9ehVjxoxBUFAQZs+ejeLiYiQnJ6Nfv35QqVQAgNLSUnh7ez90FNOhQwfMnTsX77zzDkpKSvDf//4XZWVlmD59OgBACIGPP/4YQ4cORWhoKCIiItT7MTk5GWPGjMGIESPg6+uLf//73wCAjIwM9O/fH6+99hoCAgKQm5tb436kJkoQGZG//vpL9OjRQ1y4cEEMHDhQvXz8+PHizz//FJ06dRK5ubkiMTFRvPLKKyI3N1cIIcSOHTtEYGCgUKlUYs6cOeKzzz4TQghx5coV0a9fP6FUKsU777wjPvvsM1FZWSkGDRokUlJShBBCFBYWisDAQHH27NmH+unRo4e4fPlyrf3W1cf97d3399svv/yyiI6OFkIIcevWLdGtWzdx/fp1IYRQj/FBa9euFf369RO5ublCpVKJmTNnihUrVgghhAgJCREJCQlCCCG2bdsmIiMja+152rRpYsaMGeLll18Wt27dUi/ftm2bePvtt0VlZaUQQojNmzeLKVOmCCGEmD59ukhKShJCCFFUVCR69eolLl68KNLT00WnTp3EmTNnat0eNV08AiGj9Oyzz8LU1BQpKSnIysrC3bt30alTJ/X9R48exaBBg9SnkIYNG4bs7GzcuHEDr776qvpax44dOzB8+HCYmPxvqqenp+P69euIiopCaGgoxo4di7KyMvzxxx8P9WFiYqJ+Zl+TuvrQ5P4RlZOTE1q1aoWCggKNj/Hz80PLli0hk8kwfPhwJCYmAgDGjBmDuLg4APeOiEaPHl1rjaVLl+LYsWOYNWsWnJyc1MsTEhJw9uxZDB8+HKGhofj222/VR1MrV65Efn4+PvnkEyxevBjl5eW4e/cuAMDMzAweHh4ae6emh9dAyGiFhIRg7969aNmyJUJDQ6vdV9N/6kIIVFVVoWfPnqiqqsL58+cRHx+PrVu3VltPqVTCxsYGe/bsUS+7ffs2bGxsHqrZo0cPnDt3rlp4AcDixYvh5+dXZx8ymQzibx81V1lZWW09CwsL9c8PrlsbU1NT9c8qlQpy+b0/4eDgYKxevRq//vorSkpK0KtXr1pr2NraokWLFnB1da22XKlU4l//+hdGjhwJACgvL0dhYSGEEAgLC8Ozzz6Ll156CYMHD8bZs2fV/VpaWlYLaHp88LdORis0NBQHDhzA/v37ERQUVO2+l156Cfv371ef59+xYwfs7Ozg5uYG4N51j6VLl6Jz585o3bp1tce2b98elpaW6gDJyspCUFAQUlJSHuph6tSpWL9+fbX7du7ciR9++AGdOnWqsw97e3v147Kzs3Hq1Cmtxm1qaoqqqqoa7/v5559RUFAApVKJuLg4+Pj4AACsrKwQEhKCqKgohIWFabWdB/Xt2xdxcXEoLi4GAKxZswbz5s1Dfn4+UlNTMXv2bPj5+SEzMxM3btyo88iMHg88AiGj5eTkBHd3d9jY2MDOzq7afS+++CJee+01jB8/HiqVCi1btkRsbKz6mfCQIUOwevVqrF69+qG65ubm2LBhA5YtW4bPPvsMVVVVmDFjBjw9PR9at2fPnnjvvfewbNkylJSUoLKyEu3atcNXX32FJ554Ak888UStfYSHh2PWrFkICAhA27Zt0bt3b63GPXDgQISHh2PdunUPHfm4u7tjypQpKCwshKenJyZPnqy+b9iwYYiLi8OQIUO02s6DRo8ejZycHIwaNQoA0KZNG7z//vto2bKl+mXMVlZWaN26NZ577jlkZGRUOwVGjx+Z0Oa4mYiMmhAC//nPf5CZmYnFixc3djv0mOARCFETMGDAADg6OmLDhg2N3Qo9RngEQkREkvAiOhERScIAISIiSRggREQkCQOEiIgkabKvwsrPvwuVqvbXB7RqZY3c3OJ6b0dfdYy1FnsyfC32ZPhaj3tPJiYy2Ns317lukw0QlUrUGSD319HXtvTFGGuxJ8PXYk+Gr8WedMdTWEREJAkDhIiIJGGAEBGRJAwQIiKShAFCRESSMECIiEgSBggREUnSZN8HQkRNi42dBSzNzB9a7uDwv68iLqusQNGdco217G3MIbe0qLbs73UAoKqsHPlFFRK7fTwwQMjo2dtaQW5efao+9MdeUYX8glJDtkUGZmlmjpFbp9a5TtyoT1AEzQEit7TA8dDhda7z4p4dAAOkTgwQMnpyczkurzpW5zpPzeproG6I6D5eAyEiIkkYIEREJAkDhIiIJGGAEBGRJLyITo8NW1tLmJubPbT8wVd0VVRUoqCgzFBtET2yGCD02DA3N0NMTIzG9WbOnAmAAUKkCQOkkWjzpihA+zdGEREZGgOkkWjzpihA+zdGGRvbFuYwt7B4aPlDp4vKy1FQyDdrGRubFlawtKj7zZtl5VUoKuSbNx9nDBBqEOYWFlg/b4LG9SKWbwLAADE2lhZyBM/cU+c638WEoshA/ZBxYoAQSWBvZwG5hlOQVZUVyOfpR2rCGCBEEsjNzJF8cHad63j6rwQewdOPRNpigFA1ti2sYK7h3HdFeRUKeO6b6LHXoAGyfv16fP/99wAAX19fzJkzB/PmzUNycjKsrKwAABEREfDz80NiYiKWL1+O8vJyBAYGIjIyUm991HRBEOBFwZqYW8ixZGZ8nessjAkyUDdEZMwaLEASExNx7Ngx7Nq1CzKZDJMmTcKPP/6IlJQUbN68GY6Ojup1y8rKEBUVha+//hqtW7fGlClTcOTIEfj6+uqlF20uCALaXRS0tzWH3FzD9whUlCO/wHAXhmv6bgPggfPx/G4DItKzBgsQBwcHzJ07F+bm9y40uru74+bNm7h58yaioqKQnZ0NPz8/RERE4Pz583Bzc4OrqysAIDg4GAcOHNBbgOiT3NwC15bV/T0CHebvgCFfWcTvNiBjVdMTLqDxn3SRfjRYgDz11FPqn9PT0/H9999jy5YtOHXqFBYtWgQbGxtMmTIF27dvR7NmzeDg4KBe39HREdnZ2fXafqtW1pIe9+DElkpfdfRZyxh70metptSTlMdVVCphbmaqsVZt60mhTZ+annAB9550OTg8HDRSGMM8kPK4qspKyM2qf9TOQ0FbwzoN2ZMmDX4R/fLly5gyZQrmzJmDDh064OOPP1bfFx4ejt27dyMgIAAymUy9XAhR7bYUubnFUKkEAN12nEJR90ksbWvpq44he9JnLWMcnzH2VFttqY/T9lTt477PjfX3p+m9UxHLNzVITyYmMklPuhs0QJKTkzF9+nRERUVh8ODB+PPPP5Geno6AgAAA94JCLpfD2dkZCoVC/TiFQlHtGglRU9bCrhksHjgiePA/uPJKJQrvlBiyLSKNGixAsrKy8Oabb2LNmjXw9vYGcC8w3n//ffTu3RvNmjXD1q1bMXToUHh4eCAtLQ0ZGRlo27Yt4uPjMXy45sNeoqbAwswU/9x/ps51/jPoeQN1Q7qo6WXvwOPz0vcGC5CNGzeivLwc0dHR6mVhYWGYPHkyRo8ejaqqKvj7+yMo6N5LQqOjozFt2jSUl5fD19cXAwcObKjWiIj0QpuXvQNN96XvDRYgCxYswIIFC2q8b8yYMQ8t8/b2xt69exuqHSIi0jN+IyEREUnCACEiIkkYIEREJAkDhIiIJGGAEBGRJAwQIiKShAFCRESSMECIiEgSBggREUnCACEiIkkYIEREJAkDhIiIJGGAEBGRJAwQIiKShAFCRESSMECIiEgSBggREUnCACEiIkkYIEREJAkDhIiIJGGAEBGRJAwQIiKShAFCRESSMECIiEgSBggREUnCACEiIkkYIEREJAkDhIiIJGGAEBGRJA0aIOvXr8fgwYMxePBgrFixAgCQmJiI4OBg+Pv7Y82aNep1L168iGHDhiEgIADz589HVVVVQ7ZGRET11GABkpiYiGPHjmHXrl3YvXs3fv/9d8THxyMqKgobNmzA/v37kZKSgiNHjgAAZs+ejYULF+KHH36AEAJxcXEN1RoREelBgwWIg4MD5s6dC3Nzc5iZmcHd3R3p6elwc3ODq6sr5HI5goODceDAAWRmZqKsrAw9evQAAAwbNgwHDhxoqNaIiEgP5A1V+KmnnlL/nJ6eju+//x5jx46Fg4ODermjoyOys7ORk5NTbbmDgwOys7Prtf1WrawlPc7BwaZe29V3HX3WMsae9FmLPRm+FnsyfC2pdfQ5lvsaLEDuu3z5MqZMmYI5c+bA1NQU6enp6vuEEJDJZFCpVJDJZA8tr4/c3GKoVAKAbjtOoSiq835ta+mrjiF70mctYxyfMfakz1rGOD5j7EmftYx1fDXVrutxJiYySU+6G/QienJyMl577TXMnDkTQ4cOhbOzMxQKhfp+hUIBR0fHh5bfvn0bjo6ODdkaERHVU4MFSFZWFt58802sWrUKgwcPBgB4eHggLS0NGRkZUCqViI+Ph4+PD1xcXGBhYYHk5GQAwJ49e+Dj49NQrRERkR402CmsjRs3ory8HNHR0eplYWFhiI6OxrRp01BeXg5fX18MHDgQALBq1SosWLAAxcXFeOaZZzBu3LiGao2IiPSgwQJkwYIFWLBgQY337d2796FlXbp0wfbt2xuqHSIi0jO+E52IiCRhgBARkSQMECIikoQBQkREkmgMkJreEX7lypUGaYaIiB4dtb4K686dOwCAf/7zn/j6668hxL13dVdVVSEiIoKfVUVEZITsba0gN3/4v/YH3+leVVGF/ILSem2r1gCZOXMmjh8/DgDw8vL63wPkcgQEBNRro0RE1DDk5nJcXnVM43pPzepb/23VdsfGjRsBAPPmzcPy5cvrvSEiImpaNL6RcPny5cjMzERBQYH6NBYAPPPMMw3aGBERGTeNAbJ27Vps3LgRrVq1Ui+TyWQ4dOhQgzZGRETGTWOA7N69GwcPHoSTk5Mh+iEiokeExpfxtm7dmuFBREQP0XgE4u3tjRUrVmDAgAGwtLRUL+c1ECKix5vGANm5cycAVHvfB6+BEBGRxgD5+eefDdEHERE9YjQGyKZNm2pcPmHCBL03Q0REjw6NAXLp0iX1zxUVFUhKSoK3t3eDNkVERMZPqzcS/l12djbmz5/fYA0REdGjQeePc3dyckJmZmZD9EJERI8Qna6BCCGQkpJS7V3pRET0eNLpGghw742Fc+bMabCGiIjo0aD1NZDMzExUVVXBzc2twZsiIiLjpzFAMjIy8MYbbyAnJwcqlQr29vaIjY2Fu7u7IfojIiIjpfEi+pIlSzBp0iQkJSUhOTkZU6dOxeLFiw3RGxERGTGNAZKbm4uhQ4eqbw8fPhz5+fkN2hQRERk/jQGiVCrV348OAHl5eQ3aEBERPRo0XgMZO3YsRo0ahcDAQMhkMuzfvx/jx483RG9ERGTENAbIqFGj0K5dOxw7dgwqlQqLFi1Cnz59DNEbEREZsTpPYeXn5yM3Nxfe3t6YPXs2fHx80KVLF502UFxcjKCgINy4cQMAMG/ePPj7+yM0NBShoaH48ccfAQCJiYkIDg6Gv78/1qxZI3E4RERkKLUGyOXLlxEYGIgzZ86ol/34448ICQnBtWvXtCp+7tw5jB49Gunp6eplKSkp2Lx5M/bs2YM9e/bAz88PZWVliIqKwoYNG7B//36kpKTgyJEj0kdFREQNrtYAiYmJwfz58+Hn56detnDhQrz99ttYuXKlVsXj4uKwaNEiODo6AgBKS0tx8+ZNREVFITg4GGvXroVKpcL58+fh5uYGV1dXyOVyBAcHV/sCKyIiMj61XgO5efMmgoODH1o+bNgwfP7551oVX7ZsWbXbt2/fRu/evbFo0SLY2NhgypQp2L59O5o1awYHBwf1eo6OjsjOztZ2DERE1AhqDRBTU9NaH2RmZiZpY66urvj444/Vt8PDw7F7924EBARAJpOplwshqt2WolUra0mPc3Cwqdd29V1Hn7WMsSd91mJPhq/Fngxfy5h6qjVAWrVqhYsXL6Jr167Vlv/xxx+wsrKStLE///wT6enpCAgIAHAvKORyOZydnaFQKNTrKRQK9WkvqXJzi6FSCQC67SSFoqjO+7Wtpa86huxJn7WMcXzG2JM+axnj+IyxJ33WMsbxSenJxEQm6Ul3rddA3njjDbzxxhvYvn07rl69iitXrmDbtm1488038eabb+q8IeBeYLz//vsoKChAZWUltm7dCj8/P3h4eCAtLQ0ZGRlQKpWIj4+Hj4+PpG0QEZFh1HoE8vzzz2PFihVYt24d3n//fZiYmKBHjx5YuXIlevbsKWljXbp0weTJkzF69GhUVVXB398fQUFBAIDo6GhMmzYN5eXl8PX1xcCBA6WNiIiIDKLONxL26tULX331Vb038vPPP6t/HjNmDMaMGfPQOt7e3ti7d2+9t0VERIah81faEhERAQwQIiKSiAFCRESSaBUg58+fx7fffouKigqcPXu2oXsiIqJHgMYA2blzJ+bNm4fPPvsMRUVFeOONNxAXF2eI3oiIyIhpDJCvv/4aW7duhbW1NVq1aoWdO3fiyy+/NERvRERkxDQGiImJCayt//cOxdatW9f5MSdERPR40BggdnZ2uHjxovqzqfbu3QtbW9sGb4yIiIybxm8kjIqKwowZM3D9+nX07dsXFhYW2LBhgyF6IyIiI6YxQNzd3bFnzx6kp6dDqVSiffv2kj+Nl4iImo5aA2TPnj0IDQ3Fpk2bqi0/fvw4AGDChAkN2xkRERm1WgMkIyMDAHDp0iWDNUNERI+OWgNk+vTpAIBBgwbhpZdeMlhDRET0aND4Kqx169ahf//++Pjjj/k1s0REpKYxQOLi4vCf//wHJSUlGDlyJKZMmYKffvrJEL0REZER0+qzsNzd3TF79mysW7cO+fn5ePvttxu6LyIiMnIaX8abm5uLvXv3YteuXVAqlRgxYgRiY2MN0RsRERkxjQHi7+8Pf39/LFy4UPJX2RIRUdOjMUCOHDkCa2trZGZmIiMjA25uboboi4iIjJxWp7BGjRqF7OxsCCFgb2+P2NhYuLu7G6I/IiIyUhovoi9ZsgSTJk3C6dOnkZycjKlTp2Lx4sWG6I2IiIyYxgDJzc3F0KFD1beHDx+O/Pz8Bm2KiIiMn8YAUSqVuHPnjvp2Xl5egzZERESPBo3XQMaOHYtRo0YhMDAQMpkM+/fvx/jx4w3RGxERGTGNATJq1Ci0a9cOx44dg0qlwqJFi9CnTx9D9EZEREas1gD5+2mrrl27omvXrtXus7Oza9jOiIjIqNUaIL1791Z/jS0ACCEgk8nU/168eNEgDRIRkXGqNUCGDBmCs2fPon///hg+fDg6duxoyL6IiMjI1Rog0dHRKC0txcGDB7Fs2TKUlJQgJCQEwcHBaNGihSF7JCIiI1Tny3itrKzUX2v70Ucfobi4GOPGjcNbb72lVfHi4mIEBQXhxo0bAIDExEQEBwfD398fa9asUa938eJFDBs2DAEBAZg/fz6qqqrqMSQiIjIErT7OHbj3/o+8vDzk5+ejqKhI4/rnzp3D6NGjkZ6eDgAoKytDVFQUNmzYgP379yMlJQVHjhwBAMyePRsLFy7EDz/8ACEE4uLipI2GiIgMps4AycrKQmxsLAYNGoR33nkHTzzxBOLi4rBx40aNhePi4rBo0SI4OjoCAM6fPw83Nze4urpCLpcjODgYBw4cQGZmJsrKytCjRw8AwLBhw3DgwAE9DI2IiBpSrddAwsPDkZaWhkGDBmHVqlV4+umndSq8bNmyardzcnLg4OCgvu3o6Ijs7OyHljs4OPCrc4mIHgG1BkhSUhIsLCywbds2bN++Xb38/st4z5w5o9OGVCpVjS8Lrm15fbVqZS3pcQ4ONvXetj7r6LOWMfakz1rsyfC12JPhaxlTT7UGyKFDh+pV+EHOzs5QKBTq2wqFAo6Ojg8tv337tvq0V33k5hZDpRIAdNtJCkXd13e0raWvOobsSZ+1jHF8xtiTPmsZ4/iMsSd91jLG8UnpycREJulJd60B4uLionOxunh4eCAtLQ0ZGRlo27Yt4uPjMXz4cLi4uMDCwgLJycnw9PTEnj174OPjo9dtExGR/mn8LCx9sbCwQHR0NKZNm4by8nL4+vpi4MCBAIBVq1ZhwYIFKC4uxjPPPINx48YZqi0iIpKowQPk559/Vv/s7e2NvXv3PrROly5dql1nISIi46f1+0CIiIj+jgFCRESSMECIiEgSBggREUnCACEiIkkYIEREJAkDhIiIJGGAEBGRJAwQIiKShAFCRESSMECIiEgSBggREUnCACEiIkkYIEREJAkDhIiIJGGAEBGRJAwQIiKShAFCRESSMECIiEgSBggREUnCACEiIkkYIEREJAkDhIiIJGGAEBGRJAwQIiKShAFCRESSMECIiEgSBggREUnCACEiIknkjbHR8PBw5OXlQS6/t/klS5bg+vXr+OSTT1BVVYXx48djzJgxjdEaERFpyeABIoRAeno6Dh8+rA6Q7OxsREZGYufOnTA3N0dYWBi8vLzQsWNHQ7dHRERaMniAXLt2DQAwceJE3LlzByNHjkTz5s3Ru3dv2NnZAQACAgJw4MABREREGLo9IiLSksGvgRQWFsLb2xsff/wxvvjiC3z77be4efMmHBwc1Os4OjoiOzvb0K0REZEODH4E8txzz+G5555T3x4xYgSWL1+OqVOnqpcJISCTyeq1nVatrCU9zsHBpl7b1XcdfdYyxp70WYs9Gb4WezJ8LWPqyeABcvr0aVRWVsLb2xvAvbBwcXGBQqFQr6NQKODo6Fiv7eTmFkOlEgB020kKRVGd92tbS191DNmTPmsZ4/iMsSd91jLG8RljT/qsZYzjk9KTiYlM0pNug5/CKioqwooVK1BeXo7i4mLs2rULK1euxIkTJ5CXl4fS0lIcPHgQPj4+hm6NiIh0YPAjkJdffhnnzp3DkCFDoFKp8I9//AOenp6IjIzEuHHjUFlZiREjRqB79+6Gbo2IiHTQKO8Deeutt/DWW29VWxYcHIzg4ODGaIeIiCTgO9GJiEgSBggREUnCACEiIkkYIEREJAkDhIiIJGGAEBGRJAwQIiKShAFCRESSMECIiEgSBggREUnCACEiIkkYIEREJAkDhIiIJGGAEBGRJAwQIiKShAFCRESSMECIiEgSBggREUnCACEiIkkYIEREJAkDhIiIJGGAEBGRJAwQIiKShAFCRESSMECIiEgSBggREUnCACEiIkkYIEREJAkDhIiIJDGqAPnuu+8waNAg+Pv7Y8uWLY3dDhER1UHe2A3cl52djTVr1mDnzp0wNzdHWFgYvLy80LFjx8ZujYiIamA0AZKYmIjevXvDzs4OABAQEIADBw4gIiJCUj0TE1m12472VpIeVxO5rYNe6jg0a6m3niwc9dMTANhqsa+0qWVj10qr7Wm1z1tY6KVOixYt9NaTuaW9XuoAQCsrc73U0uc816aWvv5etK2lzd+MtvtcX38z2vy9aFtLm78Zff29/L2WtvvsQTIhhJD0SD2LjY1FSUkJIiMjAQDbtm3D+fPnsXTp0kbujIiIamI010BUKhVksv+loBCi2m0iIjIuRhMgzs7OUCgU6tsKhQKOjo6N2BEREdXFaAKkT58+OHHiBPLy8lBaWoqDBw/Cx8ensdsiIqJaGM1FdCcnJ0RGRmLcuHGorKzEiBEj0L1798Zui4iIamE0F9GJiOjRYjSnsIiI6NHCACEiIkkYIEREJAkDhIiIJGGAEBGRJAwQIiKShAFCRESSMECIiEgSBgg1KmN8H6tKpWrsFqiJaarznAHyAGP8z0NfPelrEiuVynrXuHbtGoqLi/X6icv1Hd+xY8dw8+ZNmJjo789Cn/PJWGvpC+e5doxpnpu+++6779a7yiMsKSkJCQkJyMrKgq2tLaytrR/6aHltXLt2DSkpKXBzc6t3TydOnMDevXuRnJwMFxcXtGjRQtLH2yclJeHQoUO4fv06nJ2dYWlpKbmn5ORkxMTEICAgACYmJlAqlZInYEJCAtauXYvevXvD1tYWgLSP7z9+/Dh27tyJEydOoGvXrrCy0u6LfWpy6tQpTJgwATY2NnjhhRckzQHg3hej7dmzBxcuXEDbtm1hbW0tuadff/0VBw8eRFJSEhwdHWFnZyf5aw44z7XDea6bx/oI5OjRo1i0aBFycnJw8uRJjB07FmlpaTAxMdH62dD9ZwO7d+/Gli1bcOrUqXr1dOTIEaxYsQLNmjVDXl4eoqKiUFRUpPMvOSEhAUuXLsXt27fx008/4eTJk+r7pDzTMzMzw759+7Bw4UIAgKmpKSriw/M4AAASHElEQVQrK3Wu89NPP2Ht2rV499134eDggLy8PBQWFkImk+nU18mTJ7Fq1So0a9YM7du3r3afruM7evQoli9fDj8/PxQUFACApP80jh8/jpUrV6JZs2a4dOkS9uzZI7mnI0eOYPny5bC0tERhYSFCQkKQnJwMmUym8zNQznPtcZ7r5rE+Atm1axf69u2LSZMmwdfXFwUFBZg/fz78/f1hb2+vVTrfvz8uLg43b95EZWUlVCqV5GdomzZtQnh4OEJCQtCpUyccPnwY3t7eWn8V630bN27ExIkTMXLkSJw+fRq3bt1Cbm4urK2tYWtrq/Mzj6qqKty6dQunT5/GiRMnEBQUBJlMplONO3fu4IMPPsCoUaNQXFyMhQsX4tSpU9i8eTO8vLy03ucAsG/fPjz99NOYNGkS7O3t8csvvyAlJQV2dnY6je/EiRNYuHAhVq9ejbCwMGzduhW+vr4wMzPT+T+zHTt24LnnnsOECROQl5eHS5cuIScnB1ZWVmjVqpVO+/zLL79ESEgIhg0bhj59+iApKQnffvstvLy84ODgoFMtznPOc33O8797rI9AzM3NkZ6err4dERGB119/HREREcjJydEqne8/M3N3d8fIkSPRokULJCQk4JdfftG5n6qqKty4cQOZmZkA7n3J1p07d3D16tVq62l65lFZWYn09HSUlJSgoqIChw8fRk5ODn799Ve8+uqruHHjhtbPPIQQ6sNuFxcXfP/998jOzsaoUaMwefJkVFRUoKKiQqtalpaWePHFF3Hq1Cls374dq1atwpIlSxAQEICJEyciOztb677Ky8uRk5MDAJg5cyYuXLiAs2fPYvjw4fjrr7+0rmNjY4PVq1ejS5cuyM/Px40bN3Du3DlJz8xsbW3xxx9/YMeOHfj8888hk8mQmpqKCRMm4NKlS1rXVCqVyM3NxeXLl9XLfHx88OKLL2Ly5Mk67ScAkMvl+Ouvv9S36zPPO3XqpJd5/tdffyErKwuA9HleVVWFa9euoby8vN7zHLi3301NTfUyz/v06YPTp0/Xe56XlZWpv2ivvvM8JiZGL/P87x67I5C0tDTcvXsXcrkcHTt2xNKlS2Fubo7u3btDCIFevXrh4sWLsLKyQocOHTTWKSsrg7W1NUpLSzFw4EC0b98e165dQ2pqKkxNTdGuXTuteiouLoaNjQ369u0LALC3t4dcLseePXswcOBAODo64tixY7C2tkazZs3qrNOiRQsMHDgQnTt3hlKpRO/evREeHo5XXnkFN2/eRGFhocbvWrk/vvLyclhbW8PGxgZ79+5FYGAgOnbsiC+++ALNmjXD6NGjYWpqqtX4LC0t0a1bN+zcuRPOzs4YMmQI5HI5XnjhBfz5559o3ry5VvvczMwM7du3R0xMDC5cuABfX19ERERgwIABuHXrFrKzs/H8889r1ZO9vb16m9bW1jA1NcUvv/wCT09Prc413+/JxMQEXbp0QXp6On7//Xc8+eSTWLp0Kfr164e8vDycO3dO4xek3e+pefPm6Nq1Kz744ANcu3YNBw4cwOXLl7FmzRqkpqaiRYsWde4n4N43egohYG5ujieeeAJLlixB8+bN0a1bN53m+f06FhYWqKysRFFREYKDg+Hm5qbzPL9fy9LSUj3/nJ2dYWJiotM8/3udvn374tlnnwUAeHl56TzP/76fTExMYG1tjX379iEgIEDnea5QKKBSqdC8eXO4urpix44dcHNzQ0hIiE7z/O892dvbq3/vL730ks7z/H6ttm3bwtnZGUqlEjY2NjrP89o8VgHy008/4b333sP58+fxyy+/wMTEBFOmTMGqVaugUqng4eEB4N75WWtra/XErKtOUlISsrOzERISAhMTEzRv3hxt2rTB9evXkZycrJ5M2vR0+PBhFBQUYPDgwTAzM0NxcTG++eYbjB07FkePHsVHH30EPz8/9QW5uurcvHkTnp6eMDU1ha2trXrynz59GtbW1nX+YT04vrS0NHh6euLChQs4fPgwdu3ahfnz52Pfvn1ISUlBQECAVrWOHj2KiooKzJgxA87OznByclL3lZCQgJYtW6Jr164a6/zyyy+oqKhAWFgYvv32W5iammLAgAEA7l0ENTU1Rc+ePevsaenSpbhw4QJOnTqFjIyMan+IFy5cQIcOHTSeKnpwbCUlJZg4cSIqKiqQn5+vfjJw6dIlyGQyeHl5abWfEhISIJPJMHfuXOTn56NNmzaYN28eAODQoUNo3bo1OnfuXGMdlUqF/Px8LF++HEIItGnTBs7OzvDw8MCaNWsgl8vRrVs3AHXP8wfrtG3bFpaWlnBzc9N5nj9Yy8XFBU5OTmjbti3kcjlKSkrw3//+V+M8r6lOy5YtAdw7l9+qVSv170rTPH+wlqurK8zMzKBUKnHmzBn1hWtt5nltffXq1Qtt2rRBmzZttJrnNf3u2rRpAxcXF2zbtg1WVlZ4+eWXAWie57WND7h3OtLU1BTnz5/Xap7XSTwmioqKRFhYmDhz5owoKioSSUlJYvjw4WL9+vXi8uXL4sUXXxTvvfee+PDDD0VwcLC4du2a1nVGjBghYmJiqq13/fp1ERsbKxQKhU49jRgxQqxevVq9zrRp08T7778vhg4dKi5duiSpTmJiovj888/FN998I4YNG1br2OraT7GxseLEiRNi8ODB4scffxRCCKFUKkVGRoZOtYYOHSrWr18vhBAiLi5OrF+/XmzevFkEBQWJ9PR0reuMHDlSvPfee+Lw4cOiT58+Ijo6WsTGxorQ0FBx5coVnff5339/a9asEYMGDRKVlZU61/nkk0+EQqEQ/fr1EytXrhSff/65GDp0qLh8+bLO+yk2NlYIcW8u7dq1S3zxxRciKCiozn1+34svvihef/118d1334nCwkIhhBAnT54UXl5eYvny5Rrn+YN14uPjRVFRkRBCCJVKpb5fm3leV637ZsyYoXGe11WnsrJSJCQkiE2bNmk1z+uqtW/fPuHv7y8OHTokhNA8zx+s9d1334k7d+6o+9qyZYvYsGGDxnn+9zoTJ04U8fHx4u7du0KlUokdO3aIXr16iZUrV2o1z+sa330fffSRxnmuyWNzBFJZWYmEhASEhISgZcuWaNOmDTw8PPDFF1+gbdu2mDVrFnJzcwEAU6dOrfUQs7Y6W7ZsQXFxMXr06AHg3vlwDw+POl/GWVutzZs3o7CwEM899xxWrlyJ1NRUfPrpp3B3d9e5TmlpKTw9PbFt2zaoVCpERESgY8eOkvZTUVERFi9ejO7du6OiogJyubzGo6G6avXo0QNffvklSktL0bdvX8THx0OlUmHGjBk6ja979+6Ii4tDmzZtEBkZidTUVJiZmWHq1Km11qlrfFu2bEFBQQGef/559O7dG7/99hueeeaZWsdXW52NGzfCxsYG//rXv3Dy5EkIIRAREYGnnnpK5/20adMmlJWVoVu3bti2bRuqqqowffr0Gscn/v86VVVVFXJycpCRkYEuXbrgjz/+AHDvVFGHDh3wyiuvID8/HzKZrMZ5Xlud33//HQDQunVrWFhYqK+J1DXPtallbm6O8vJyxMTE1DrPtaljaWmJqqoq7Nq1S73Pa5rnddUS/3/04ODgAD8/P3h6etY5z+va5zKZTN2XmZkZDhw4UOs816YnDw8P9OnTB1euXKlznmu7z4F7p/w0zXONJEfPI6K4uFj9c3R0tBg7dqwoLS0VQtx7JpWYmCgiIyOrrSe1zqxZs4RCoRBKpbLetd5++21x9+5d8cMPP9T6TEPbsVVUVNSrJ6VSKRITE8WcOXNEfn6+UCqV1Z6FNlRf2vQUGRkpysvL6xybtj3NmjVLZGVl1buOPvb532uVl5fXub//XkulUonc3FyxadMmoVQqxVdffSVmz54t4uPj1c+KpdaZM2eO2LdvX41HIlJr3T86OnjwoMZ5XledgoKCevc0e/ZssW/fPlFSUqK38WnTlzY93a+jiS6/P31o0kcgCQkJ2LBhAxITE1FQUIABAwbgzp072L17N/r166d+ZrF//354e3vDxsamXnX27dsHHx+fWuvo2lOfPn3g4eGhPs8rtc4LL7xQ58sjNdUyMzODra0t4uPj0bdvX9jY2NR6vlRffWnb0/06+tjn+/btQ79+/Wo9ajTkPn+wljbj+/XXX5Gbm4unnnoKXl5ekMlk8PDwQFZWFs6cOYOKigq0a9dO/QxUSp3k5GSUl5fXWUfXWm5ubujSpUud81xTnYqKCri6usLCwqLePZWWluptfJr60rWOvva5pvFpq8m+jPfSpUtYtGgRRo0ahS5duuDKlSuIiYnBCy+8gNatW2PChAnIyMhAQkICbt++Dblcrpc6db1SQ9datb3ETl9ja+zx6WufG2J8jdmTtrU6deqEa9euYf78+eqXggPAuHHj0L59e/z222+1vglRX3V0rXX27NlaX66ra091aazx1dWXsY5PF032COTWrVu4e/cuwsPD0a1bN7i4uCA7OxuJiYmYPHky8vPz8eOPP+K3337Dv//971rfEKWvOk29p6Y+PmPsqaZarq6uuHnzJvbv34+ePXuiefPmAABPT088//zztR4V6atOU+/pcRifLppcgKSmpuLy5cu4e/cuPv/8c7i6uqJDhw6ws7ODs7Mzrl+/joqKCkycOBH9+/dHUFAQnJycGqxOU++pqY/PGHuqq5atra365bWFhYV4+umnUVVVBRMTkxo/I0pfdZp6T4/D+KRoUgFy//X9165dQ35+Pp555hmcOXMGlpaWePLJJ2Fvb4+rV68iNTUV/fr1g6mpaY2nLPRVp6n31NTHZ4w9aVPLzs4OV69exdWrV+Hr61vrqVB91WnqPT0O45OqyVwDUSgU+PLLL/Hhhx/i008/hb29PZKSktC9e3fs3r0b+/fvB3DvLf3FxcUoLy+v8Tygvuo09Z6a+viMsSddaxUUFOhlfHXVaeo9PQ7jq4/ar849YuRyOSorK9WfnDly5EicOXMGL730Elq2bIlVq1bh6NGjOHnyJD799NNaXxWhrzpNvaemPj5j7Kmpj88Ye3ocxlcventBcCOrrKwUu3btEleuXBFKpVJcvHhRBAYGirKyMiGEEKdPnxYXL17U+I5ZfdVp6j019fEZY09NfXzG2NPjML76aDKnsORyOQIDA/Hkk0+qvwhGJpPBwsIC27dvxzfffAMXFxc88cQTBqnT1Htq6uMzxp6a+viMsafHYXz10aQuosvlcvWFoqKiImRmZkIIgU2bNuGdd95BmzZtDFqnqffU1MdnjD019fEZY0+Pw/gka9Djm0aUlpYmOnfuLAIDA7X60LGGrtPUe9JnLfZk+FrsyfC1jLEnXTXZACkpKRFvvfWWVp/IaYg6Tb0nfdZiT4avxZ4MX8sYe9KVTIgGeG2XkaioqNDL573oq44+axljT/qsxZ4MX4s9Gb6WMfakiyYdIERE1HCazKuwiIjIsBggREQkCQOEiIgkYYAQSbR48WKMHDkSSqVSvUypVCIsLAxr1qxpxM6IDIMBQiTR3LlzUVpaitjYWPWy2NhYmJqaYvr06Y3YGZFh8FVYRPXw559/YvTo0diyZQuEEJg8eTJ27NgBJycn/PTTT/j0009RVVUFKysrzJ07Fx4eHsjJycHChQuRn58PhUIBFxcXfPTRR2jZsiV8fHzg6emJ1NRUzJ49G/3792/sIRLVigFCVE9ff/01du3aBZVKhcjISPj6+uLq1auIjIzE119/DVtbW6SmpmLSpEk4dOiQOmxef/11qFQqTJo0Cb6+vhg/fjx8fHwwZswYTJkypbGHRaRRk/k4d6LGEh4ejh9++AHu7u7w9fUFABw/fhzZ2dkYN26cej2ZTIbr169j4sSJSEpKwqZNm5Ceno6rV6+iV69e6vU8PT0NPgYiKRggRHrQtm1btGvXTn1bpVKhb9++iImJUS/LysqCk5MToqOjkZqaiqFDh8LLy+uhL/u5//3VRMaOF9GJGkDv3r1x9OhRpKWlAQAOHTqEIUOGoLy8HMeOHcNrr72G0NBQ2Nvb48SJE1CpVI3cMZHueARC1AC6dOmCd999F2+99RaEEJDL5diwYQOsrKzw5ptvYtmyZYiJiYGZmRl69uyJjIyMxm6ZSGe8iE5ERJLwFBYREUnCACEiIkkYIEREJAkDhIiIJGGAEBGRJAwQIiKShAFCRESSMECIiEiS/wOFa0zIK86N7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0" y="8618607"/>
            <a:ext cx="12446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latin typeface="Arial" pitchFamily="34" charset="0"/>
                <a:cs typeface="Arial" pitchFamily="34" charset="0"/>
              </a:rPr>
              <a:t>T</a:t>
            </a:r>
            <a:r>
              <a:rPr lang="en-US" dirty="0" smtClean="0">
                <a:latin typeface="Arial" pitchFamily="34" charset="0"/>
                <a:cs typeface="Arial" pitchFamily="34" charset="0"/>
              </a:rPr>
              <a:t>he </a:t>
            </a:r>
            <a:r>
              <a:rPr lang="en-US" dirty="0" smtClean="0">
                <a:latin typeface="Arial" pitchFamily="34" charset="0"/>
                <a:cs typeface="Arial" pitchFamily="34" charset="0"/>
              </a:rPr>
              <a:t>audience ratings of the movies are in agreement with those of the critics ratings. </a:t>
            </a:r>
            <a:endParaRPr lang="en-US" dirty="0" smtClean="0">
              <a:latin typeface="Arial" pitchFamily="34" charset="0"/>
              <a:cs typeface="Arial" pitchFamily="34" charset="0"/>
            </a:endParaRPr>
          </a:p>
        </p:txBody>
      </p:sp>
      <p:sp>
        <p:nvSpPr>
          <p:cNvPr id="32770" name="AutoShape 2" descr="data:image/png;base64,iVBORw0KGgoAAAANSUhEUgAAAZsAAAGkCAYAAADntIiAAAAABHNCSVQICAgIfAhkiAAAAAlwSFlzAAALEgAACxIB0t1+/AAAADl0RVh0U29mdHdhcmUAbWF0cGxvdGxpYiB2ZXJzaW9uIDMuMC4yLCBodHRwOi8vbWF0cGxvdGxpYi5vcmcvOIA7rQAAIABJREFUeJzsvXmwJcdd7/nNrP1sd++91dostyRLtryvGN48DMaEAb/gTRCzPJhgPMHygvAE8x8BjomJAQL4Y/6ZCBw4eH8QAy9Anuf3AsaAMTwQwpYs2ZYtqaVudav3vvs9e22ZOX/kqbpVp7LOPff0Pffevp2fCLt1z+9kVWaeqvxVZX7z9yNCCAGNRqPRaKYIPegKaDQajeboo52NRqPRaKaOdjYajUajmTra2Wg0Go1m6mhno9FoNJqpo52NRqPRaKaOdjYajUajmTra2Wg0Go1m6mhno9FoNJqpo52NRqPRaKaOdjYajUajmTra2Wg0Go1m6pgHXYGdWF1tH3QVpsrcXAWbm72DrsZU0W08Ghz1Nk7avqWl+hRqc/TQbzYHjGkaB12FqaPbeDQ46m086u07aA79m41Gcy8TcyCI4pHfcSwTpn7s0xxxtLPRaKZIEMV48fXlkd/5wOPHYTr6VtQcbfTzlEaj0WimjnY2Go1Go5k62tloNBqNZupoZ6PRaDSaqaOdjUaj0WimjnY2Go1Go5k62tloNBqNZupocb/mUKA3P2o0RxvtbDSHAr35UaM52ujnRI1Go9FMHe1sNBqNRjN19JyE5p6BUIJusD/rOnoNSaPZW7Sz0dwzBBHD995cHfmdcdZ1xnEkXAAvXdBrSBrNXqHvFM19xzhihHc/trRPtdFo7g/0JIBGo9Fopo5+s9FoDpj9XIvSaA4K7Ww0R4pxBm4u9qkyY7JXa1EazWFGX72aI8U4A/dercdkHZvY6KGncHKHzbFpNAeFdjYazYRkHVu95qLd8Qvf2S+hgZZqaw472tloNEcAHe5Hc9jRV55Gcw+w01qUnq7THHa0s9HcFeNM35Ct3j23aH/Y2GktSu8L0hx2tLPRlLJXO+3f/+RJfFtvojwy6PUhzSRoZ6MpRe+016jQ60OaSdBXg0Zzn6A3j2oOEu1sNJr7BL15VHOQ6GcYjUaj0Uwd/QhznzLu4r9Go9HsBdrZ3KfoxX+NilHrOklIHv0QopkE7Ww0Gk3KqHWdJCSPfgjRTIJes9FoNBrN1NFvNvcYekOdRqO5F9HO5h5jnLWWDz55AkE0emJdz7trNJr9RDubI8h+5nTRaDSacdCTLRqNRqOZOtrZaDQajWbq6Gk0jUaz5+g4bJphtLPRaDR7jo7DphlGP1doNBqNZurox4pDhI5XptFojira2RwidLwyzf2EXte5v9DOZp8oe2tJghsC+q1Fc3+h13XuL/SvuE+UvbUkwQ0B/dai0WiOLvoFVaPRaDRTR7/Z7AF6YV+jmQ56XefooJ3NDozrSF66oBf2NZq9Zpx1nXECz2qHdPDc185GOxKN5t5HCw3uDQ5971NKJirHOBDGbOR3uABevbIx8juPPzSPimuN/I5p0Im/4zkmWGzd9XEO93fIIavP3n8n+zseRH324zxJGw/z71D6HctAEPOR3+n0w4nHG83OECGEXk3QaDQazVTRs5gajUajmTra2Wg0Go1m6mhno9FoNJqpo52NRqPRaKaOdjYajUajmTra2Wg0Go1m6mhno9FoNJqpo52NRqPRaKaOdjYajUajmTqHPlwNAKyvd8CPaNjkubkKNjd7B12NqaLbeDQ46m2ctH1LS/Wxv3tUxrLdtDlBv9kcMKZpHHQVpo5u49HgqLfxqLfvoNHORqPRaDRTRzsbjUaj0Uwd7Ww0Go1GM3W0s9FoNBrN1NHORqPRaDRTRzsbjUaj0Uwd7Ww0Go1GM3XuiU2du8E0DdTrDgCg3fYRZ/KO27aBWs0FYxydjg/GtjdXOY6JWs1BFElbduOV61qoVh2EYYxOJ0A2k7bnWahUHARBhG43QDbJdqViw/Ns9Psher0w/ZwQoFp14DjFvOmEENRqDmzbRLfrw/fj1EYpQa3mwjQpOp0AYbhtMwyKet0FpQTtto8oYpk+kTZVn1iWgXrdBecC7bYPxrL9JfuEMY52O98n2/3F0OkEyv5K+iRL0ie+H6LbDXO2atWG69ro9UL0++r+6nYD+H401CcOLMtApxMgCPL9Va+7MAyKTsdHGG73yTT7K4739xrq9QL0+1HGlr2GVP3lwrIo2m3VNeSAUlroE0oJgjBGperA9yPwTLsNg8J1LQgAfj/MtTt7z012DcXodv1cn3iejUpl9DU0qr/KrqGkTtlrSLN3EJG96veYL33pS3j22Wdh2zZ+4id+Ar/0S7800XHG2XWb3GCOY4IQkt7Mvh+h3w8HN5iRs/X7IXw/TgckSrdt3W6IKIoHA9K2TQig2w3AGEe97oIQkrN1OvLGkA5v28a5QKfjD+rpghBZZwDpjWgYNL3oCSHgXIBzabNtE5WKnbMxxtBu+3BdC563bRNCIAwZul0fnufAdfPPFEEQo9cLUa3asO3x+6vXCxEEZf0VIIoY6nUPlOb7hFKCra1eOrgn9QcE2u0AhGDQblmOcwEhRNon1aqT9pcQAowJtNt9WJaBatXJtTuOZX85Tr6/hBCDQc2H59lwXWuov2J0uyEqFbv0GqpWXdi2+hqan6+CczHWNQQAnc5O15BIbfn+Kl5Dw/1Vdg1Zlolqdfga4oNryFReQ52OD8s202sBwKCfGcIggu1YMM18n0QhS9s96hoyTZqzZa8hwyCpreyeS/pEOm/1PSf7hKBaLfZXq+XDsmjuGsr2SfZBYhQ6gsB4TM3ZPP/88/jt3/5t/Omf/ik8z8Ov/Mqv4HOf+xw+9alP7fpY4/xACwvV9MbMkm3ebmycCyQflZUb/nwatknrf1A2VdsS+1Hsr+Q6UdXxXrqGkoeCYVsQMuVvt9MxXcfcdV1G9deofp5Wf21udnOzH2VoZzMeU1uzee211/Dxj38ctVoNhmHgE5/4BL7+9a9P63RKR5N8nv13XFty440qV1aPneq5G9uk9T8o224p+93GOe5haPfwAK2y3QvXkKodB9WXu+3nafSXEJNf0xo1U3M2Tz75JJ577jlsbW0hCAJ84xvfwNra2rROp9FoNJpDzFTXbP74j/8YX/nKVzA7O4uPfOQj+N73voc//MM/nNbpNBrNHuNPuFju2IZ+M9DkmJqz6XQ6aDabOH36NADgj/7oj3Dnzh38xm/8xq6PNc485+Ji7cDXCw6j7TD0yX6f717vr722cS4X9Akh6aL8uMdknIMxobz/yvqEEuQEBXdbfyEEopgBonjc1AbAMovnvJu+3Nrq5ZSIZeg1m/GY2jTajRs38Mu//MuI4xjtdht/8Rd/gU9/+tPTOh2azT4Y47kFSKlkEYM5WFGwDX/vbmyq742yZZlWvcravV99Mso2aX/tRZ9Mo79Ux5x2n+zUX0IIhFGMMGJgXIBxueDPOB+7XgalsEwKy6Lp4n1ZnxAC2BbNKdDupk+EkMqwIGRSJTaofxQxcM4RxUy2h0mFYhAyRDHLlZ/03J1OMJaj0YzP1PbZnD9/Hp/61Kfw2c9+Fowx/PzP/zze9773Tet0iCKGjY0uKhU7lbwC+QXJ4Yts+Amp7ElnWrbk80nUQ6PqP26797NPsoP83fTXbmx73Sc79Ve2Lvt1DZXZOOcIIw5AAMhfY3HEQe3iYvyodlMApkERDQbg4T5J3mZUtkmvryhi2H4JIKmzSxyn6piMCRgGQEqOqSqT2AghCILiPijN3jDVNZu9YrevntWqk3M4WbJPt9p2uOpxmGyHpR47UVaOc4EwsykzCyVk8Kayu7rEsXybUNlMg5QmH5u03aPWi0aVG7VetFM/r662S21l6Gm08dDhajQajUYzdbSz0Wg0Gs3UOZLOxjC05HKYe2C29NCh+6zIBDN9Gg2AIxaIMwmgSClVLjxmVTrj2lSqlb20JX+XlVPVcRq2e6G/ZOwxjCy3V32ybb77/tqr62R35crrwoSAwQkoLdafCwHBAWrItZ2sjRoEYOr1rZgJUCoVa7vpr1G/qWEQMFZUEWZFNap7J2YcpkF32V/y74WFaiGgq2ZvODLOplZzcsEVgXJ1zWGzJfayclnu1nYQ7c7+O8kxGROIWaKCkvspksF03HaPsg3XI4oZBupgUEpgmbRQZrhcdgDcTdumYWOMI2bb9VKVi2IOSghMiyI5Si+IEYTJnhWKqmvl3mQoIXBsAzHjqRPYhiCM2Nj9JQQGMmVpMwySOoiknGUaMI28Kk0e30iDbYaRPEb2d5D7ghhMk+ambsbpS0opajUXnsfRbPYwdMlo7oIj42xc1yoM4Kqnn4O0qT7fb9tB9cnwf6v+HrbJQUbkbnghgDBisEwKwyjOAt9Nn0SD/ShZ+GBvh0rhNO4byH5dQ6r+GlWOCxnZmXGOKObINj2KObY6AebqTuE3tEwDBk2k1Xl26i/O5YPDsCKLMQEIXth0SgiBbZsyerUQMOi2UyeEwLFNRBFDzIbfQIEo4rBMAsMoquRG9aWMwyavL73XZu84Ms5Gc/QQioFzmgw7mnsNlaMZhzDi2G2xUQ8KO1Em/R1VB0oJiFCfd1RdDtubCePA5D13b3MkBQIajUZzGAlj9d6n+wHtbDSHFkL29ymQjnhCThJu7RXJ4rgKuXly99M3k75smAZV9rMQAv4gn42Ksv4aVW5UH7IRG1FHwQZTbJrDzZGZRgtDlmZRzJJdoN4rpdLd2HajYtqNbdx2T2q7m3aXrUPstJif7EhPFqQTLDOf9XKv+suyKARkOBc+1KZk8LctI82tMmrgLOsTIWQ20WTKLmYc9iCWGOcCzW6Abl8qoTzHxFzdKZyvrG1W0l+Z448qJ8UWFI5tQAig60dpOxmX6zn9gIESYK7hwnPyw4VlUQghz8cHC+5hzNHpRxBCRhWYb7iwLUO2e0hYkO2TfhCjF0hH41gUcw03FQyM6sueHyEYrB0ZlMPOBOM0DQrD2P11kjxYjJM4TTM+RypcjW0bg9zx23GUxl3EPSjb8ELlXp1vLxRae1GPvbQxxlNRwLT7izFeiAOW/E6qOGCjjpl8zrkovLEkx4xjjmYvVCzuAwsNF45tKI9Zdj4uBKKIFwbT5O+swCJri2KO9ZZfGGgJANumWGh48o1zqN1hxLDZChAr7tOKa6Iy5KiSekQD56S6vefqNioKhSkABBFD34+V6zwVx4Bjm8pyuTYN2ZJ7sdsN0O9HiiOr2U3olhu3m3DMe39CaZJwNUfmzQaQbzfr613MzHiFUOSqC0tl22/11m7roiozDdth7C/DKMbzmlZ/8RHtppSWlhvVX5Fivj6xNbuhcuAUQh3ra6d2E5H/XtZGCSntyyhmyid6gSSEv/qYPT9WOhoAMGhR+ZX8d9ePlY4GABzbLG13zy/fBzOq3KjrCwA2NrpHInbZYeTed7EK4pgXLqgso2yHnUnbtVObdX/tXdm97q/97f8R7RpRatTwTDBZGw7iqpu6o6EE3SDG/aioPpLORqPRaA4j33tzFS++vowguv8iFGhno9FoNJqpc+ScjeOYcF1rpOzyMNlU7Of5DmOfHLRNNa+ftQmoZdA7nYuSETZafj7VjvudzgeMqMsIm1FSDwBpyCBVf1kjgt8WQ9tIkogAZddmPJR5N3s+StTlhJAbWye9FsryYGnuniPjbAyDYna2glrNlbuNST4mVHbhdpQt+XsnW/Y707Zlv5PUf1LbJH0ybn+NU//D0l+JWms4tlYyWCWDe/YcgNxbYlBa6JOEsmtI7gVBof6AjAt2fN5DvWKl6xSJnXGBq3daaHaDVJKb/K8XxNhqBwgiVuiTOLPIn9Zx8G/WseX6hAtEjMO1pRAg1y4AXACtXpjbc5T0l20ZaFQsZH0VwSDGWsWCbSUhY2Q5zgV6foy1Zn8gEsj3pecYME2aOcf2/4KQpQIO1bWw1Qngh/GuryEA8DwbCwtV2PaR0k4dCo6M9HlxsQaguBA5fJHdL7bszzqJbS/rmNgPuk8AOcgxxguhaSgFTMNQvkUkdU+CRWaPu9O5gHzAySyEIA0qmRAzjtXNPsKYIY7zYWQsk+L4fAWUEPT8vFzYoAQ1z4IQ228gw1CaKMrydWWMI4gY/HBbLZc4uijiMAwZXDNbzrYoKo6FmG0HLU3K9fwYYcwxU3PgOUZugPfDGGHEsbrVzynKCIBG1YZjG5hruHCsfDwzxmTstp4fFX67st/AoAS1igVKiqnXR5VLbJubPbCSvsyyGxnw5RubgAA828S9rIC+76XPqosmK0c9aFtZHadhS+oxqa3sPJO2u4z9VoSV7VDnHAhYXNonZamGR7VbQA7WKpLoyMPHNA0K1zHQ9Yv7PKKYY73pFzZXAnITZj+Ic5GTs1gWhUHVtpZyfw+BaZBc4MssYcRhkGJ/EUJQ9SzMl8i1hQCuL7cLcmcB+ea0NOspA6xGjJfKnct+AzbY1+SOeEspfzhC4e1uL3j9ygaefGj+nnY0k3IfNlmj0Wg0+412NhqNRqOZOkfK2ahepYcXtXf6/jRt+3nOcdo9bBNCIIxkAi2mUALdTbtHldvPPrEtQ6m4opTAcUylKswoiYU2qr84F9hqB9hoB8qpOz6IPTa8PhQzDj9gsE1aXKQfqNn8IC6UW93s49l/eAtf++bVwhRcqxvilUvruHRjK5efRQiB2+tdvHxhFW/faubWJ4QQWF7v4jtvrMppr6FYa61ugCu3W9hs+bl2x4zj+2+t4Sv/8BYu3dgq2G6udtDtx4V1pTBi+Pbry/iTr72B68vtnI0NcuSoCCOG68ttXF/uFPqZEEBwgWAgFsiS9H+osKVlD/1q9r3FkREIGIZMCW0YtBC4MDunO6xMGrYNL56X2bLcjS2py27OXWbbqW1lNiAbt0sg2btNgEHYH3V7dlOvsu/ttr8m+a3KbFEsHUQ2DIt0fnJRn2A7k+VY/UXkmksviNHq5tdBLIOgVrEx7MsIkbHWTJOi1Q3R7Q/ifQkpUGaDZGOmQeX6SXIiAAaV9Xjx9RVcX+6AcQFCpHN83/ljOH9uDrfWumlgTAKAUIJzx2uoeBa+f2kd7V6YK/fQqRk4FsVbN5sD1RdAiby/Hjk9A88xsdHypSJt0HLTpDgxX8FmO8CLr6/IgJtcypobVRsfe/oEYiZw9XY7l3OHEil6uL3exVs3WhBCKvZMg+CB43X8yPvPwKAkFS5k+18IYG2rL8P8iKQvgZmqjcVZD45FC5k/DSpFHvJ3R3rMxJao3zgXaLd9RGNGoN7NYvlf/tNbePKheVQV6273EpMIBI6Ms0lwHBO1mpsOHlnuVqE1Ddsolcx+nE8IUYgSnLVZpgHDKC4SH8a+nIZtt/3V6W9HIR6mUbGUogAhBLY6Yekxy+oYM46//Oe3U6VWFs8x8NSji8o0AJzz3CCdhQCloWcqron5hqu0rWz2cGejr7xPj826mKu7yuO+eW0TW52wUI4S4FMffgDH5iqFMkIIvH27PdiHU6z/kw/PlwobkvIqG6UEURij1wuV5crYrRrNoARih/HMsQ63Wu2+V6MBQBDEMM1IuTnrbhVa+6362o/zEULSTX4qm8ppT7uOh8GW2FWfleVOIYTk9rcMUzYAEkJKH6ZGKe4SmbaqKCGDAU2x2TLmotSjjBoCVQE1EwLFlGCCZRmlx/VLynEB1D31BktCSEEWvm0s72eg3NEktt06mt3y+pUN9BRKw2E+8PhxmPf4288wh9h3ajQajeaooJ2NRqPRaKbOkXQ2MoPgdNRkB83U2qX7ZE/KjtoIOGkvlp4L5VN6QpRPwY1alxlZj1HGUe3mo9pQzshUz1PYcDmqzzR3z1SdzVe/+lV85jOfwWc+8xn87u/+7jRPBUCKAxYWqjAMGeoir14Rhb93a1N9725tuz3fXrRn+HumQUGGZFLJ9xgvBl+cdp/sxsYHaq2uHxXia+3UJxFLYqMVbYyLXAyw7OetXoieHxdSLwshYNJkKM/bOBe4udqBH8Zpn2ZtyfrL8Pm42I4FNmyzTIrz5+YGaxSpCYTITJarW/3CMQHAsQzMVO2CY5R14coAmEIINNsBWt2wIINmnMMgpDRw5mbbT5V/WQiAJx+ZR82zcnJ0MmjDa1c2EEascD4hBE4sVGQMxOzxCAahfGLlbzrO9VWtOTou2pSYmhqt3+/jk5/8JL72ta+h0Wjg537u5/CFL3wBH/3oR3d9rHHUaDMzHsyhOFPAZGqkwk1xD9juVoWVDHppKmTIhd1hGfkkdVRJsO/2mPJfoNkN0O3LMCaGQTBXd3JxtcrKdf0obatpEFRdC5TKcCrZWGaUbEti/TDGWzea6A7CpszUbJw9VoNBpTCg08/G7UqiDwP9IMbyZg8xEyAATi5UcPZ4DQQEnX6E1a1+Ws61jTQcTRAy9ILtEC0Vx0zTQ/eDOJUEhxHDxetbWNnsQwipRHMdma3SNAiOz1VQcU1QQlDxzEGgTYIwYriz3oMfSocbRtsqO0KkUyKD/Sbt/nZ/VV0TD5yowzQogjDGa1c20erKhXXLpKh6si8pAezMPek5JubqDiglsC2K+boL05SzEG/dbOL7l9bBhUC9YuP0saqUpANYmvNwYr6SOsfkN+VcpPJnQKbPPrlYLd0XtZvrSwiBXjeAGD3sANi9Gq0sdp1JaSqN12q0XcAYA+cc/X4flUoFcRzDcZxpna6QBjphEjVSdgDeS9tu67GfNkLkHgRKpTKKDil67rZPhv9b9fdu6r/R7EslU2YwYExgbcvHiXn54KEq1+oGBcVYzASa3RBVxyxMFXEh0PMjXLvTRquXVxE1OyF6/hZOLlQVUz4E/SDCetNHPxvgEsCt9R6a3RCNqoUozpfzQyY3JyoUar0ghh8xQOQVaLZl4MmHF2Be3UTXj4cCewrcXOviXQ/LN4iszbYMnD1ew+tXNhEOpY4UYlCXmBX6q+vHeO3KBjgXaHby6q0o5mh3QyzNeQVVWD+IQSnw6OkZeK613VOE4NEzs5hvuLix0oGbUWEJYOBEBU4uVHP1p5Tg2HwFi7OujCk39EZyN/cHABBKIcYIxLkbRqnRPvD48Xt+/80optayWq2GX/u1X8OnP/1peJ6HD3zgA3jve9870bEWFmp3VZedBrX9sh2WeoyyJU5nP+sySZm4RPILAGLEhD4bIU3mJYMPIJ/slecSUoJclo+mbM9NzDjCWF1TLlC6hjbqDd+2jJxjy2JQoqyjlL6XM0rKPexosgw/rAzXs+zzimsqf1fVHqRsOaskAOndXK9zs5XS33VSalUHhuJBCAAqFQdL88V9RUeFqTmbCxcu4Nlnn8Xf//3fo16v49d//dfx5S9/Gb/4i7+462ONm2JgUm39ftkOSz0Om62MkWVGXg6HSdAwoi5CjFYU7E8tjjR3c71ubvXA9zjFQKcblL7Z9HoBVtl4UQsOmkmm0aY2K/jcc8/hIx/5CBYWFmDbNj73uc/hhRdemNbpNPcokywZJqKGsqyS/SBO1xeGyxlDi8oJXAyvuWxDAByb9ZTnMygZqYzyXPXzXHZtZphmJ8DGUMyxpP7NToi2YuMh5wKvvnEZd5ZXlcfs9SNlfLEoZnjrxiY6imMyPugTxYA76uEvZhwrG+pcMKZBEMZM+btHMSt9W/Vso/SNO455YRoQ2BZ0lL0VDQsrNNNlam8258+fx+/93u+h1+vB8zx84xvfwFNPPTWt06HfD+ENdhxn1xAShp9iDso2aqF8r2wqRdYktr1qd9maziRt41wgjBg8x4DnGAgith1PTJZAqxuh1Y1Q9UzM1ByZZXIgfrBMCgtybSEeKLX8MEY/kANxa7CWUvNsECKnnhzbwjnXwtkTdVy51cJ60wcgk33VMtk1s3WPGQOlBPN1BzNVG+tNH8EgEdmZxSpmanL9knGOjVaAKOYIQobLN7fkYjshqDgmHj0zC8814Ycxri930B8IBqqehbPHarAtA1dvLOPLf/bXWF1vgguBhx88ix/66AfgeS5Mg6BesbDVCQfrRDJ2mEEJ3ri6gf/3Hy4NAlUCj56dw+MPLoBSgnYvkmslEGgKoF61Ua/IdZYgZMrcMkIItHshWp0QhMi8NQ+fnsF8Q2bPXZhxMVtz0A9koraqZ8E2DTAuE8a1e8UnfsukePhkA7N1B5TIh4JwENssuRakL2HoGzHqngXDoOBcyAymg+NQIqfbZCI1pPHwAJmYbTizKWN8rLcazfhMNTbal770JXzlK1+BZVl46qmn8Fu/9VsTiQTGjY2WDcY5rFwB9l4Rpuq63dqGFyoPq9ptXNte9InKJoSMScZF0YFxIbDVDrEdGnIbSoG5Qay8LEJI6fN601c++bq2gVOLVRCSX3tgnKPdjdDshqBkeN5fDlKRYp2DCwECkg6aubYBePXyOt68ull4sqcEmKk7CKJ8HDACQEDgm996Cd999SKiaHvwNwwK0zDxv/y7n8H8bD0v0oB0tP/8yg3cXuvm3gANKpPEPXZucdCvmfMRuQ7jWYZU2Q21L4wY1rb6hXKUEpw7UcdHnz45UKjlf4goZmj3IuUxl2Y9PHxK1p8OXSejYtCl2UFz05Ty2qh5Mj6dbFP+mFHMEcccvh+CKd6UytgrNZpjGTvGTCuWORjV2qFSowHA5z//eXz+85+f5ilyMMaxtdVDo+HCcayCfa+VXXer0FI90e/FMXdrO2x9oq4j0kFsuL84S6K7FespI/8WnRAhRKYGKLm5K64FqshsaVCKmPGSKTwi444poIRgpmoXyhEip/UuXW8qp5C4APxQMUUEoNfz8dIrb4DzvJ0xjqWFGhq1SqEvBYDlzS5urXYLgx7jArZlIma8WE7IHiwbC7slU5CcCzxyeqY0g2inH5ce89zxWiG7aFKvMkcz9OXsH6BEnR01+dsyKZpbvZ2PexeMGxttXO6lGGqHWMk9OaMUR5r7j+m9u++SKawPqKI6J3BRPiCPElntdTXvlXWRSRSTmvE5ks5Go9FoNIeLI+ls9AOKJsd+Xg+j3qKm8IY16SH3uZoazdHLZ1Op2HBd666UXcX56unZVJSVO0wqObngXd61hQdcAAAgAElEQVQ2If9j130yqlxiH546StTHwz0qhEAUcQhXLlpnN+gl8unBH7knFCHyqZeHyzmWgX4Q57JmAttyYD7IfEmGbEHE4BAU1iGimGGmZmN1s1/YRCjXuUUaSieLZVmoeB56/T7Y0P6MZquLMIxgUArTzOzIFwJVxwTjXNln/kCZVnxgE4hjAYOQgdw73ycya2iyuTW7pgbcXOng+HylsNFT/gZEuUZECNDqhVLJprgWZDnVPSSU1yuATJZQ9fVFCEGj4aLTCcZO1rhbHn9ovlQgMAmEEnSDojJwmMMQ/ubIZOq0bQP1uguAlMbzAqavmlLZRpVRlZvkXEKINN2tadA0u6YQg0CPg2RTlknTm14IuQchjjkIkel9h2/ssvMlsblMg6LqmiCZ/Su9IEYQMhkny7UKA5eqT4QAen6EMOawLVku+ZwLgZXNHnq+lLbWq3Z6LiGAMJYL/WHEwHjimAb56VfaiGKOd5yZxbF5D3QgNggihjsbPcQxh2XRNLRK0o+dXgTLMvDwqQZqFSst1+1HWG1K1ZVlbMtnuRC4vdbDWzeb8FwT7zgzM5DayjqubPaxvNHDXN3B4w/OyeCnRA60f//SdTz//TuoexZOD2KtUSI96NKsh3rVRs+P0+yaUporcOVWE2tbPSzfvoab1y4P+lRAcAEWBTAMgn/1iQ/hox96BqZpgHGBbi/E1791CcvrHbiuA9O0Boo76QQrng3bNDDbcODaMr4aYwztThevXrgCQODdTzyChbkGDMNAHMe4s7yCF158CSAGzj/xFKrVOuggGK5jG6i4FubqDt7z2CIqjpnen51+lMZUszPhpggB5uoO5hsuHMtA3SteQ4AUCXT70cBhZq8nGRMuqzojBKi620q0YYav8243QL8kasQwu00LvZcCgXHZ61A493Va6EkiCJQ9Ad1LNjbI9z7cP4RIp6OyUSJD0qjS6lKqVuwA25khe5mn/gTHkpvu/KCoLkrkpqpjRjEDYyIXcDKpv2VQhBHDZjvIDSXGYM+GEMUwJklwxs12gM12kLPVKxbOn5tDuxehMzSQJIEj+wErbAidqzs4c6yGzbafBr9MYIyjFzBcvrkdoDPh5IKHubqLW2tdhBn1FCEyaKSAwF9/82pufwklwDvPzWFhxpP7YTIqLs4FLt9sYqPt4+ZK/p4IwwCvfvebCPo9cJZv2/zcDD77k5/G7Y0eXr20nPvNKaWYadRgWyacgXNJsEwKKiLcuL2CtfWt3DEX5xs4d2oBr114Aysr+Y2kJ06ewRPvehpV10qDmCY8fKqBB0/W0eqGhTcTzzVRdU0szVYKTqHumTmHlPaJEGh1ApQplWuDcp5jFsrudM9tbcmHkZ3QzmY8jtw02m4oe+uYli2x76VNtVMeQPpkryrHhQCLilMXAEbr/AUKg3RCEDGIUO3Uk82UZfUfHsCT+m+0fOXOcMYF+kEMSxFjilKCW2td5THbvQg3V7vKeFecC3QUGxUBYKsTgFL1bxBEDK9d2VDKfpc3fDQ7xf4SAvjB5XW8eX2zoJzkQsYjOzZflC1TStDth7h+p104pm07qHge+p1mwbax2cT/94+vwnSKcbc456h6dpqWI0sUc1y4cFF5Pa+uN3Hl0uuFzwGgubWOqmsUHA0A3F7voeqZhalEQEY9Pj5fUdrCWMAu7mYAJUTKtUumkixTvlmVUf6AWlpEMyFHUiCg0Wg0msOFdjaaAtOYWS075mGaxR1HtLFb26THm6S/Ju3L/f4NJmnDpH2yUz0O0/V31Dky02hl868HpSQbZd+Leggh0vlkVTnDIDANA4yJgvql7JhJ4MUo5qhXLDSqdmrnQh7Hsw2EMc9NGxEC2ANxgVys3z4XJfJ/YcRhmfnQ81HMcmsZw1Q9Cx4X6PhRbrrJtgyYBlX2yWbLh+eYsEyKbj9O88wQAsw3XFQ9cyAm2D5vzDiu3WnLBfyGg1OLtdyOd8ug8EMO0xC5taeeH+HF11awvNlHo2qhXtnuL4MS1CoWTEpkGJRM/Tv9CLfWujAphRA8t/bSaTfxl197GX9FBH7m0x/D+UfPprbljR7urPfhWMYgmGWm3eur8IMYbnUWQb8NwbenEeeWzmB2fglCCPT6/dzvH4c+Ll68iFqtihMnTsKyrMHvRnDmeA0feOKTuHpzFd98+U0EYZSWEzyGW50HZwFCv4dkgd7zXHziI+/HsbkK/JChF2zXgxLAMQlur/UwU7Nz/WUaFFXPRKsboeLw3PoR5wLtfoh2P8Rc3YVnb6/dhDFTTpkCgOvItRrlvcM42CCZXTZJYGInZHSw0UmZVI2WTaw2CY518EP9kREIEAJUqy5cRZTd7DrK8JrKXttUoWhG2ZK/d3NuLqSkNyFrMwyaU+EktuH0usPH7AXbwSgTKAHmGu5A1pqvZ6ICMyhJB+ZU/SZksESTUpjGcBI2qXrqBVEh+OGodocRQxAxVFwrpxxL6AcMd9a7YDyRt25LmKlBBmsBg7oIKaFOMlVeudUa1BupZPnUYhXH5iqwraKwwTQILl5v4sLVTZl2edBXhBDMNxzM1124Tn4xm3OBXj/CldstrG31cyIKIQS6vT6uX30LreZWGn7GskycPbmIH/9vPoxry31stYNcJlDOBZqtNq69fQl+v7cdtkYIcBaBUIrTDz0J03ZAyHaq9DiK0O12EPpdEIhcHp/FxQU8+uBpPHJmLqdojGOGl165hNcuXgNnMSghg3Jy3ScOezj/jgfxvmeegmlstz1ZCzMNknMShEiHtjDr4vhcBVXPyknJDUpQcc30d0mvH0jV5GzVgR8NiznE4PehmKs7sMxiptlkLTPb94QQUCrXd4SQoo9221dGrVaxHwKBw5ZY7b4WCAgBdDo+fJ+i0fBGZprM/j2OLfu6vdc2Kcskue9kbcN1ZIwXRAHZG3hY9ZV90h5+rEhsnX6ojL/FBRCE8SA9cL6ehCBNvzx8PgrAVdgAOfh0/WI4+7L+Sv61LSNNujVs84MYN1c6hT0jhBDUqzYaNTsv6SZSpr3e8nH5ZiuXZVMMpMVcCKWjAYDvvLmKGyvd3NtdkvCs5lkFRwPIN7rX3t5Atx8V1HqEELzx+iuIwzBXlyiK8faNZXz79TWYg4EwUwqcM7zx2isQw2FpCIHt1XDq3OMgythiAkG/A0CkfZb0e8UmePTsXE4FRwiBZZmo11xAsEF7twdvQije/8y78fhj5wpCA0oJ6p5KCQYwIbDY8KSjGbKzQZTuQpp3SOFCqxcqfhvZtmPzFRAUr0vOOcKI5+6t1CkygVAwBH6EYIx9K5rdc+TWbOKYIwjiPVV9DV+Ye2nbbf1GMSpOFlCukhv1bktJecZFYDrt3u0xkzcSFbQkfw2QxNBTNz7ZB6MijHhpAM8yiTcwkI6X9DWLYxRTS0vnbBjDjiax8dJ2E2qgrG2clwUShVLhlxCX5KEBANdVK9qA0delVeLQgfLfdBQEpOBohg84yqYdzfQ4cs5Go9FoNIcP7Ww0Go1GM3WOzJpNAqUEtm0oFVoJ+2XbTyntjsdUxINKGDW1laxh7HV/QZFjZtI+kYvcI05TVm7ENE0cczDOlRsM5cK5evoxZsX1tgTVZtJtGy3EN0uQMceK9ZDx0kqmRjnHcP9my6mm7ACZHE6UTS2aNM3nM0wUs9J6jrqa2Yj+EiOmR8sYeefscH0RQmCadKyoAZMyqRpt3Bhok7IfsdOOlLOpVGxUKnb6d5maaxxbmapsUlvy38M21fn4IMSMqcgoSIgc7LI3aVqe5Afl7LkNmsRJQ6FcvWKBEuRkqrK8zHQ5HARyp/7iQqDVDVFxLVgGLQyyNc9Cz4+HFuYnU/YxxtH1ZYyt2iCGVrq+A9lXBiUF9ZcAUK/YmG242Gz5gJADlewjjn944U08dGoGH3nPwzAGsu7k3OdONBCEHOvNrKpMxiv7x5eu4F2PLOHM8RmYg/UPLqSt7tnwg3zCNsEZwjAAmA/BOIhhInESlFIYpoU7Kxs4tjQP0yDbNgJUKy4++bEP4oWXvocwihDH278fiwOs3bmKheNnB3HKtkUk9VoVnn0Ct+8sI1G1Jdxea+P1yyt4/OHj2+q9wfl++IPnMVez8LfPvQrG+SDgqOyX1y7dguN6OHdqEcagnmRwvqW5CoJwO7ZbUg8CgvW2D8c2lGtdXAjQ4aR3g990pibjxTGWd42EAM1OiHrFAqH5DJ+EyFBMqqgblBIpQpmtIAhidDrBxA99o9jr5Gl7xX4kYTsy0ue5ucogHXT50/K0bcNdWWYbdbwozu+7kPtlaKGcEGLwNCn/thV7BVTnk7Jplj41ZuNNhTHDRtNHzAQ8x8Bs3U0XkpN874lsuKwNrV6Yi/Xl2Qbm6jIHvUHlk2MyQPnhQG6tOOZO/SUARBHDa29vYrMVDL4HzFRt1Co2TINgbhDIMdtficppvRWkg04Uc6xsdNHtR1jbaOFb330T3Z4PADi2UMd/95MfxAOn5hHGPKcm6/QjXLq+hX4QY22zjSvX19Kn1lNLDfzrDz+CimtjeaOLa8vb13DMOIIwBuccb196DVcuvTp4EwFM24NbmwchBuYWT6E2u5i2v+pamKnLKMhLc166D4oxhldfv4Tv/uANxTVIMbd4EvXZJRgGxWzdg2PLQSWOY9y6fQfrG5swDBNebQamKffZOLaJ97zzJE4u1VHzLDx6ZgaVwbaClfUW/sOz/4wLl2/DMC2YdmUgSAAaNRcffPohzNQrmK05OLVUS6X43X6Ea8sthBFHo2ZjcbaSXl+WSVH3LFC6HURz+HcnRMapm6u76TXU7UdodkIIoFDOsWgaqmb42ooze8VkIFaaswsBbG52x9prcy/ERtuJ3UqrdSDOA54228k2qkwwCO2uYvhmyCIVSWrF2Kh6CCHUUx5CgDGePpVnUcmuE/pBjK22D1XU90bVxkLDzclpE7r9sDTF76j++t7FVWy0AmWfPf3IAjy3KLcFgMu3WqXTGH/w5a+hr5Blu46F//UXfgxUUf/VzQ6e/fpr6PWL5eo1F4+dO66c4rt+9TJe/8HL6Pe6Bdv8iYdw/Ox5UKN48z9yZganlxrKKbmv/8O/4ObtFWXbnnr3e1Gtqu+RqzdWwIR6OvU3P//xQeTuvI1xjn//f/wn+eo7RKPm4pf+24+h6hVjksWMoxfEyjTRnm1gvuEor5N6xcJ8w1PG2Ov5kUz5oKh/xTXh2upBdNS9w7lAs3l0AnHuxH44Gy0QuMcpu1kmLUMIUd7siW0Uo54HJlkvGoWcRlTbhvdYZRn10OIHRYeRlis5GSEkN32VRQiMnJ+PI/X5CCFpiH6lrWTtp+yBBBgtYadGcV9QgmWW24b38OTLlV9DKkeTtZd9XibXnuQeuJtymsk4Ums2Go1Gc5jZ6+RpwN2HsgH2J5yNdjYTcDdKsrKpoWQRW/XkPXqz5u4JIoZmJ8BszUl35SdEMUcYxfAcS/kEbRpFNZIQMtYUpUS52ZExjnYvzMVayx7PsWSdsnAucGutA8ukODaXD7cfM45+qFbmcC5w8fomTi7WsDjr5Ww9P8LN1Q5manYh7HyzE2BufgntVhPR0BsHYwx/80/fw4efeQzzs7Wc7fr121i7fQXV2RMwTDtn21y+iu/e/gGefOajcJztugghsLmxnq63DRP0uli/cxXzxx7IvT1wzvD6Ky9hbb6Op9/z3tw0aBwztLsBCDVycdEAgFIDvYCDmhFcJ99uxjgIpSC8GJTStU1ceHsTD56sY6bm5Gxb7QBnTy9hZW0LfpCfFjq9VIfnmGkon2EsgyJSDLgzNRszVRsdPyq8tVqD684i+bWcZErYpASx4tpLhDG7f/vf1dfHZhoCgcMWyqaMI7Nm47oWaoMbYljFlGWvbZMIBEbZ+GDxUgik8Zr2qv6MC6w3+2h3w1R43KjaWJiRA2HXj3JrMq69nXRq+JiJkCFmMqtlnBmsIpYolQDLkNkqQUgaa80b3BjJ9wUAwQW6voyXttny8dbNJhiXgRId28CjZ2ZRcU3cWe/i4vVmLgZaciw/jNHzZbpmMkiw9tQji7AtA29c3cAbV7fkdUSAmaqDU0tVCMj1nzevbspjco5ut42N9TVwzgAegzE2UAEa+Mh7H8MPfehx9Ps+vvJf/g4XLr49mEYjaCyeQXX2BCK/g9uXvoleaw0EApSaeN9H/zUeOf8etNstfO/lF9Bpt8A5hxAcLA4BwQFCYJjOYHrHgGGYOPHgE6g2FtBcv4Wrrz0HFoeghKBeb+DHP/NTOHnqNK7fWsELL7+OOGZgnAPgiKNAhs9pzGPu2BlQKgdp2zQwU/dgDHLjtHvJupfM8BlGESgheODkLE4fn4FBpZrw1GIFTzw0DwB4+Y1VXLq+NUjMx7GytoXrt9fgORZ++l89iXc9eiJVUg4HIU0k71KwwRFzAdc28OjpGVSTsDZC5hDqBTEsU8Y5M43k6V2KAAyDbotWsL2oH8YMXECZJXac+zH53PcjdDr55HtlHPSazUE4m/taIADIC6ZWc+BkOn6vncEo2ySqtZ325uxVHf0wxu21bjEuF6QAoebln8oTsimah4/Z6uaVZ6q6yPGB5P5emHEKWSEBuWD7wmvL2GoHivUfKR+OWDHzKOcCzW4AMfQkTSCHNsZk+uvhSNV+EOPyzSbYQJqcPVe328adG1fTgJMJlmmAxz66zTVwwXPBGimlCPot9JrLUmGXiVlmWRaqMydA7SoE54on/uSTfJ9QaiDsNxH6bfChfTimaeLUo++DgIWYFWXrSyfPwbRsEEJznwux/bbMh34r2zLwxMNLBTUYJVIU0O5GUsqdlW8LgaVZFx99+tQgJXle2VV0ONu2xVkXpxZraSDTBD7YApCEGxr3zUQIkTqj3d47hBBEEdtVEE5AO5txOfzvXrtACIF22wfgwHWLg2duT8oB2sZ9OxlVbre2fsCUC/hSMlq+YOuULBDLY6qnskgyoqmUcIDS0QBSYLDZCpRTL5yjVLXGOE/l0MPnihlHHCtsQsq0I0VqbIDAH6jEhoUBUcwQdFuI4mLbOecIu5uFaSwAiKIInJgonTsr2YDJOYPf3VLbBEEYA4QUz2daDkwz72iA7X2NZf1VrzrKuHBcAH7AlNNfhBA8cLKRSqqHbWXPiYQQLM54yoV/SghISXbUpP5l16VqC8Q49w4AbG311JXV3DVHUo1Wej9rds3Er72TznlPY658xDEnO91kB5zKOsCoH2jU+fa4nhOeSnMfcaTebDQajeYwMw012rRD2QB7E85mas7mz//8z/Enf/In6d83btzAT/3UT+E3f/M3p3XKlBHyf80umfSptGQWbYyCk55wdF328nSj1Yij67HnT/mjDihG2PdxpfbQLwrvI4c1XM1O7EU4m6kNyz/7sz+Lr371q/jqV7+K3//938fCwgJ+9Vd/dVqnAyA38zUaLhzHSiWRWVL10wHYhj8vG7CytlHlymxCqG2eY5QO/klCKVWdgogpbZwLuE6SM6V4Ps5FabmtdlBYgE2+6w2yMw5DCJR7CcRgBB8O85Mtp9qQKQSHaxuDRfeh+nMGx7bBWQwyZKOUwnJqIJQWIjAQQmB7M1J5p7CF/baybZzFAwFA8enUMAw0ZhdhmsUbnRIB16LKaA9RGCAM+4X1o+QaoJQU+pMSoNMPlPJ1QgDbMmHQ4qZSgxLcWuulv/kwllGeU2it2S8tN6nyUnW8ce+rublKqqTT7C37Mo32xS9+EV/4whcwPz8/tXOUSZ9HSRzHtal0/ZPYVOcaZdtNHYOIoR/IkDeJZDmBMQ4CgpPzVTS7Abp+flCLGcdWJ0DFMWWsNHkimIN4ZkHIBhF/k/oCWx0fPV9KfoHsjbwtoTYoQdWzYFD5OeMc15c76PQjzNYdvPvRRTi2HCh7foznXrmFtS0/jZNFMgolQggc2wDjAuFAKMAG9X7l0hp6foylOQ8Pnqing6EfMmy2A3Au4NkmvEFsL845bt5ewfdevYg4ZphfPIbG7KJUXDGGGxe/jTe/83cQgmPp3HtQW3gAlEqhRK0xh9rMI2BxjNUbb6C1tTpQngkQw4Q3cxxObR69zRsIM9kwDbsKAYGw34Tj1uXrt5AS5Wvf/zpaq5fhNY7hwXf/OJzKDEzLhu24+MAHP4Jjx4/j9s1reO4bf4XA74EQgpmZWXz2pz+HU6dP4+qNZTz3re8jjKRMm7MI/dY62uvX0Zg/geMPvBOGIUUZnmNhaa4C06BodnysN/vpdVD1bCzMVtDsBPAcM5W9EyIl8ouzHiAEri+3sbzRG7y9Epw+VsODpxrY7ASoumaa2RUAPMeAazvgXGCzHSAIWc59rzcDtHsRzh6rpVJlQqS8OQkAG0X5Mkn4pqz0OSEbI3CSe84wKGZnK7uSPmvGY+rS5+effx5/8Ad/gGeffXbiY9xLsdGyMsrd2iapRz+IEcZsSLo7iArsWYOnvHyZMGJY2epDhW1SzNRs2AoVGucCMRdo98LCMaNY5oP3w6IyiguBMGRYb/oFafKxeQ9RzHHxerMw3TJbtZRP7UIIXLy+hdtrXaxs5tthGATvODOLMGapU0rPR4D11VVcv7WMrWY7ZzMtG6y3ipuXXka3tZazeY0lvPODP43azHwaqDKhtbGM29cugBpFhV2/vYaguwHDcguqML+zCb+1guUr3y68fXzwx/4nPP7MJ/HoY+dzb0icMbx98RU0ahW8+z3P5DZ8xjHDX3z1b7C6uoo4zPcJpQbe86EfwUyjhuqQxD1mHM22j4pnwRva8EkJwUOnGpipOelDQdq2IMZ6sy83cLr5Z1bHoliccZUbgzu9EFsddZiek4sVnFyoFmTXyZtyEgl92BYzDggUbIkd2P09d7/FRtuJYXn1oZQ+/9mf/Rl+4Rd+4a6OsbBQ2/lLIxil0d9r236eCwD8kgCeXMicLKqyZXGrAJn7vSweFuMi3RA6jBBAoHA0ANDrx3IfzHAZAJdvttAvKceE+gIlhODWWherm0WHyZhAsxMo47sJAbx+8W3ECtlyHIW4+PLfQrXCEPltNGYXlIExnUodluMW9sAAgOXWAB4p89QEvU2sXf+uUiZtkQDveOydhdhj1DDw3vd/CLVKUdZvmgYqDik4GkDKp+suLTgaQMreF2Yrhc8B+ZCwMOsqY655jolHzsyWXidlEShklHH12lY/YLm0BglSzkygChcn34LKU1lPel9RSjA3Vy21T0qt6sAYUd/DSqXiYGlefZ2My1SdTRiGePHFF/E7v/M7d3Wce+nNZpRtGufab0b9CiN/oYnenydb9T9MC9Ij5w2mO6mQP9Wh6pXJ2M97blpvNmePVfdEjbYX8dB2A4sYVle3ZwMO3ZvNG2+8gQcffBCVyt15xPudUVMBZU+JQJJ8aucoBbupB2Nc+daQ3fGtghIo0w8A2zv9C5+PqGbg98CZUEZHHrVJlcVRutZQqKNhgTP1FA9jsfLNBgAotZRvNgBAqAko3l5ACAzLUUZ+Ni11NAcgma5k6qd5YoAQimzkgvSYI56mTYMod/gD8i24bN/acFK6LPIaU18LpqFOYDa58rE82+dhY6/UaPdKPLQsU63t9evXceLEiWmeIoUxmZJ2eLDLKlDKBt29smUH8TKbynGMOl42QZoqydNM1QHjMonUcAiRIOIgREYBSPoliWXmWMZ2HLZBGcukmK87cvAfqkunF+HqchtRzFFxTczWnPSYnX6E5Y2enD6xDVSGcslUPRMVz0RbEd6m4pqouCa6fpxb76lXLNSrctDNKs2CMMRf/8038E/PfwuGaePhJz6MuaUzAOSg+Y6zczi+UEHMOO6s9+AP9h/4/R6+/51vYfPONRiWA69xHKblAgBYHMJvr2D+9HmwqI/W6lUZrwyAU5nF6fMfx8baMlzXQ21mHoaxLTQgxMCJc0/A725hY+VaqiijhoVaZRaYPYmgu4nO5q3UCRBCsXDyPOZPPob169/H8uWXIDgDIQQf+ORn8RP/5n+GZduI2HaYFyEEltfbuLXSBCUE73rHcZw7KaexGON468YmrNmH8OjTZ3Dn6gW0t2ReG9u28ImPfQjveudZcA4sb3TRGwhEDEqwNFdBrWIhijmW17vpb1D1LPzQe07h7PE6/CDGtZVOOk1qmRQnFipwbQNBxLDeCtI1Q8ukWJxxEDGZVjs7JWsaBLM1DycXKthoBbi11k2v2dmag4dPN9JU1+Pcc0Lkk6AZNL+mM8k9l7WNEyJLMz5HKjaa51moVp3C50nYGNXnwHjSyuwx9tKW/D2sMmN8EK9LPoZn6oXcAmr2+DLz5fYaTjZsDCUCUSxyIV+Scoxz1D1bJhwbOmYUc9xY7aDdy0fiJUQ6kXYvgh+y7XMO/q/uWYWI0slC79qWXwh7ktiCmGGm6uRy0iSS7m9/5/v486/8Z8RRhDBKBnUT9ZlFfOJHfgyPP3IiN+fPuUCnF+BfvvltvPaD70IIDp54bkJgu3UQaiDobW07WABccAS9Jmpzp9A49hAoNdM2AwTV2gwcr5KTbxMAjDNsrV4HiyP5RpOkYoZcN2mtX4NgIXLP8ANFWty6is/99/8eC8dOw7LdXL+sbXVx+cbGINCm7GjTIKi4Nh46My/ju7HtQVdwhqDfQdXo4oc+/kHYppm+AXKeBCyNMN/wcg9nnAv0/AgnF6p45rElUIOk6bCFADbaPqKIYabmpKoxIeQEXbsbwaBAxbMKscwsg6QRxrO/jRACy5t9LMy4qFWs9EFqnHtHCBSUaAnJupCq3Dj3qu/H6Hb9sWc5D0IgcNBvNoduGm2/6fcjBEGMmRmvEB+pbKDfD5tqwTP76j9cjvNMYEjl1FmxzPa/JF9k8EcQicLURVKuUbFTmeuw7cZqB62uKtgmsLblF6ZRxOD/ZB76Yr0NgyjnrBPbnFfMCkkIwdbWFv7kT/+isNjOWYyqS/H4w8cK02eUEqzcuYnXX/0u2PAeFnRD0lsAACAASURBVCEQ9lv5eg/+JYRi/uQ7UZk5BpDsm6T8xnAAzqQcpQYM0y1MOwkAhBogIBDDk0WEwrQ9/A+/9n/CdT1l2y9cWSkMfDETaHUDXLiyXrhGCDWwsLiIj737PYUpT0oJKq5V+L0T28OnZ/D4ublcOXm9yZTbMeOF64QAaFSLwVoT6hU752iScwEE5wZS9d3eVzKzrfqtJHGEuT4ZuudUNkDGRhtnnUaze46UswHkE1MYMlQqe69QmdRW9v2yl8q9PM84TJrZctSDX/k2vskW8KM4hmkaSmWXYRgyHYDico4Zg2FQKARoAFCI6rxtMHKOJmcaEaKCjFhoGmUzFNLphEnmHigd3o46XJeStTVKShdPhh9yxjneOOX28p7b6fs73XPTdjR7Fa5mP0LUqLibsDVHztloNBrNYeVeDVeTcDdha3RcBo1Go9FMnSPnbEyTwnHU8bUSdmsbVrXspa2kFqXfmVwhU16O8WJCsgTToKUTYgRlMy5CSqFL2l020zGqvxzHGWTMLBYOggCUqqdNXdcpnRohZMRUk2Cl7Y5jVjq3JUBL2wdiKKfgCAGCwFcLVYCB6KF4uGRtX3U6LsRE6cTjQWgjNeUx/UZRFvsM2BbEqD7P/rtfNucekxPfSxhf/OIXv3jQldiJfr8YHmUYQgjqdRe1mqMMgli2V2WvbTstbmYv9GERQVZymR37h8sJIedsszYhgK1OiG4/gjVY3M3XcaCKyhx3u1yAmPE0nlpSjgu5b4Zn4pElx7JMirPH5Ebafrg9d8y5gB8wXLy2CZNSeK6ZDnqMc7R7EW6udkEIgWmQ3Fz5jZUW/v7bb2Ou7sJ1zFSdJBVUAvPHzmL5zi2ZiIzzwXw/BbFqWG8znDw2J9MHZ8oF3ITh1LGxtjxQhUmJPKEUpx96FxaOn0NnaxVSuCdgGDId8yOPPYm5hSV0ul1kRH0QgqPf3gDnMWynkvl9BVgco9faAOcRCPKKQcMw0Vg8CwiOyO8icf6EUJh2BStbAWrVKipe/vq1TIIHz8yj2wvgZ5SGlBIszlXx8OkF+GGMeJAEjkAq1Z54cAHvenQBQcjkYL/9s8OkBOYgrXIWQoCKI4NturaRV5wJoNkNEYQsjUCRtg9A1TVhUBT261BKUHXNnHgjd60n7SGkYBt1z5kGVT7MUEoK4gbVPVdms20Ttm3KeGxjOlaVAraMi9c2lXuM7hVOL9Vgm3RXbU44MtLnhYWqcrGx7ELbC5vqKftubHJfTT5z5Kh6GJTAMCl6/QirW/3cPhvPMeEO4lllywkhgxfGTMAPWS7bpkEJjs16qFUs9IIY/WB7MT5mHJttH2HEsTjjYrbupMf1wxhv3WjBD2PcXO1iq70dwLBesfDEQ/OwTIrLN5vYzNgcy0CjZiOKGf7rt6/iznontT14ahY/+uGHIQRwfbmd1kUIgTffeB3/9F//DoblYubYwzBtT7YTwPlHz+D9Tz+Knh/j+mBfEDCIK/bWq7j85quYXzqN0488nUqMGYtx++1XsXLzMs6cewSPnH8PrMHGyjiOcfPWLaxvbIHHPqJgOxwMNUzMLJyE7VTRaa6i21rP/DoEpu0CoHCqjZxjCv0ONm6+jij0UZs/DdubSW1zMzV88JnzcB0b1SH5+Mp6By+9fguUELzzwSU0am7aJxstH9fvNDFbd/CTH38ExwahRYQQWG/5uLkinaZtGenALoSQ+2GYQMU1cXy+knMKjaqNesVCz4/R7Gyn6iaQ+6M814RjUVTcbQUh5yINxFr3LDSqduH6S3soN/AXJf1Zyu6dbDDO4X1oo8qNc39vbnYLMQdV3A+x0RISyfUk0ucj42zu9XA1QUmMs53K3VrvlvbNXMYhDB/v5mpXWYYSgpmarSxHCeDY6rhp1+608c+v3EIUF+tiUALbUs/YXry2hss3NpW2xx86hqV5dVy851/8AdY2W0rbk48/BttWP3lttsv3T5T1VxRFeOnFfylXMkE9SWnaHhoLJ6GarY6jAHHYU/52Tz52Fu9/+lFlXXr9SBnsFACefnRBRmZWcPV2G0HJvpSTCxVlVIideMfZGWUdCTB4M9rd/UEpKQThHKfcKNuk9/C0wtVcvrG558nT9oMkPE6iRrvv99loNBrNYeZeVaPtxSbSIycQ0Gg0Gs3h4752NnupWBvHNspuGhSGIogl5wJBxBAqFizDiJVOoREik4fJheP8d5rdEM1OgDDOT6sIIXDldhN/9fwVrGz0CraVrR4uXN0sPJnFjOOF1+7g0vUt5VSN6xjKtAZCCMw1KnjHAwuF3f9+ZxP/6Y//d/yX/+f/QuDnw+Y3tzZx5cKLaK2+DTG0XT/0O/j2c3+FK2++UrD1/RCbWy34flDokztvv4L//Me/hbff+Hahjmsrt+F3m2BxVLD12+vYXL6MKCz2V9hrYf3mRUSKsP/1Wh0Li8fTOGtZltc7+JfvvAU/yJ+PEuD4QgUnF6uFGIAx43jpwgpevrBSmKahlOCh0w2cWCgGxHUsQ4oxFBEf6hUL5x+cw3yjOCXZqFhwMus/WSyT5kLGZBl1f4yKYjyNe26UbQp7p+97jsyajWUZqNfdQkwtQK1wUcpM78I2amfyqOOpjhnFMhxKGDPIcUMg2ZOfZNLc7AS5xf0slkFz/UCIHFQixnHtThu9jKrJMilqnoVOL8QLry2j3QvBmIBhEDx0qoGPPnUKXIh0sT1RZR2b8/DA8Tou3WjiP/7tm+gFsZzfJsCxuQqOzVXg2Aaq3nZek0QAEcdSoJANMsm4wFvX13B7ZQtvvfyXeP35/whwBsM0Ydku/u0v/gYef+YTePmF5/Hdl78lY5wRAkJNzJ86D9troLV6GZ2N2xCCwzQtuJUanvnwj6I+t4TV9SbaXT+dpzcNA7VaFUFvCy/97Zexcu01xFEAy3Zw/Ow78cM/9SswnQou/OBltFtbg8gFBKZlwbSriCMfnY3r4HGYKuO82jy8mROynUFnII8WAChqc8dRmz8N13FRr9cyijmOVnMDza1NEGrAMGwQKmOSEULwzBMP4B0PHUfds9KYZLKcXHfbbPlod0O0ujJwKDUILIPio0+fxNnj9ZxQhA/6/60bTXT7MZbmXNQrdnpMIWTGV9OgePBkA7N1GwalYJyj14/x1s0mOBc4e7yGimvBGATNZFweVyrPrJzjYkykzq/sPqCEwLSKEvtp3XPj2DqdAP6Y0133g0BgL5KnHRlnk1Cp2KhkkkuNGtTHUclM26ZaoGSMo1WSpIxxjlZHbSMEsM2iAg0Auv0It9a7ysXx22sdvHltq9DHlAKnF2s4e7xeOB8hwHffWMWV262ClJNS4MmHF7Ew4yrb12yr89xHUYjf/d9+Fq3NFUShn7M5Xh0PPPWjMC0HUTR0sw7OYVBaCGfj1ebwwJM/DEppIY7b5p2L+N7f/N8QnA3C3ST1N1BbeACnz/8QgOLvGPTbCPvNwl4bSilMpw7bK96IlFKcefhdmFs6regTgdXVVYRhcRAyDYp/9zMfxOJstVAuijn+8eUb8g13qG01z8T/+BOPF2KSJeVa3SBtTxbXNvDImZnUCaQ1FDJeXxizQqBNIQQMSmBZavWjjMycPKjkbaZJ5V6ufbznymyEkDQd9G6GRe1sxuPICQR6vRCUEniKrITJE09ZTKWDsKlInodVMFaeBiu7V2GYbGTmYZrtQOnMOQfqVbs0M+edjZ5yzwDnKEhec20oeXBgcYTNtf+fvTcPkuSoz4afzKyrz7ln9pS0KyEhwDo4vcgYySBeDJ8csjjiM8ZY+AAT9mckI4wsCwwyARiQZWwcQQQObAeBiTBhkF/CgV8ZmZcbJCyEQBLoYrUr7T1H3911ZH5/ZFV1HVk9PT3To5nZeiJ2Z6Z/nVW/zMqqrMzfk8/vWCjTHz+mAOc8PdD4zhBClLppmlGE3GSaLtZcfAoQIjbQyHN5MEvTyusjhAC4rdzUyTmPKTYnbeWJmYw2IXAc9SzV9TjmptSMPM4FbJcr61YwdeVWAAAQyGZhFUyp/J1cHpPfF6mBJrBl6esREmjPpTemEkLAqJp99kzcjwDQaHRTto3ERmmjJTHuZGqmvv6hYscNNkDm5u4c2wCbvlQ+0gkHFNoma/1ZdO0c48W42GjPdMqBYXBWEwRy5MiRI8fmYEcONipmTY4B77GDWEAb78hAqFIa95Ht6EDG0aDzZeU8HlBKDEq7MGhaPYYp96DzZS2VAatd1/z+ybHx2FGDjaZRTE0VoetaKP8SRfD3WmzRv7NskqW19nLJcwe/E4Iwc2TSR42RzLVZzxc8TJbjXMAy1FNsIQTmp0tSUyxxXEpJTHomecwDe6qgRO3P4WM1Pygcr5vrulg8fQKu68YGFiE4mGbgostfIRONRR6UTNMhuAurVEkJbgasLsr6mTH7NoZOcxme3Us/6AXH1J5nwyhO+GXjx2yceRKu3QYSgx9lDJXpXTDMIjQtXk7TdFRKBeiGAY3F/dQ1DcyryeuXaDBKCM7ZOwfG4mnNCZG2H/3sWKotAQFNI1iYLqZiIYwS1Fs9dLoOVMOKzigMBftLCIFaq4dW14GXGIQ5F/C4TFOdjO8JIRlnKsFN2WezHzOeN/q9Mw7bzEwJRsa9kmN92DFstHLZhGXFswUOyz4b1eZ5wr8x5QBRsvTYfpJRjtlzPHS6bj9zZMTmejyUg/E4zxT0o1TSXwUACOB0rYNa0458QworCgEsN3p+KmmB5XoXS/UuCJHMrmefN43ZyUKEUSQfNK7H8eTJBlodFx7nWFrpoNayAZ8WbegM1Bd7PLCniomKCe55OHNmEV/5z/+DpaVllMplvOyXr8T8/AIA4OSJE/jWN7+OVquJbmsZxx7+OrqtJQAU+y56CS6/+m2wSpNo1c7g8IPfQq/TAOcedMMCMwoghMJzHbi9VthmpandKE/tBaEMmm6hUJ4EIZICvHz8UaycOgwhOJpLT2H56QcBwcGFgFmYhGYWQQhFeXovJubPB9N0EMqw/+DzMDGzC4JzPP34/Tj6+I9ACWCYFn7pql/F3nMOwnUcPPiTB/D4Y4+CUoJqpYzX/drVOHf/HvQcDw88ehpHT0oduKKl4dnnTaNcNNDu2Lj3gZ/j2OkahBAoFy0cOGcXLNOAZTJcfN40Kj7xomd7WPaJHZ2ei6MnGrAdD4QAF54zhV++fG8orBpQ5wGAUYQMtW7PxZJ/jJCW7tPRp6smDuyZgBwnCBZr/jX2fZ4smbFBLujPjBJointAHt+LZTGNapmN+15di01myuWo1dpDTUa3glyNqbOBM+71Hz+eNO2spj5vpjaa7XjoOZ7yYV80tUz9sEHnavvihSqmlu14/qwlfbwsvSugrwKdPKYQIjLIxMtwLmdPCzPFlKhho23j+JkWlurp2U6t2UW9actZWaKO3fpJLJ8+isceezxVbveevYAQOH78WMpH09AwtesgZvc+O2V79L670Ou2U7MSIQSMwgTM4qQvhBkFQbe1iHbtFDw3XgfuOTj5+D3Q9AJIot5GsYLnX3U9pub3pjZhek4L1F7G+RdenLK5vRY00cElz70wpUR+YrGNlUYXM5PpVNCPHzmD5XoX1UoxZTuwp4piQY+pcAf1nqqY2DtXxsJ0evOmxoiviJ2m/D553N9DlShDKcG5u8pod91UHyIE2DOTpmMHyLoHuBDgHk+lbY/6s5O10XLq8yr4sz/7s9jfhBAUCgU861nPwhve8AYwlp2CeSdCCGTOKpQphoeA66kHGgDKgQYYvCYPINzop0K7m7EhVKNYmClm5kKJz5D6MHQGTUvL1gPA0koDh39+WFnu+LGnlZ8TQrBw3qWozuxV2sxiBY6T9oUQgmJlBoTpiqMKNJePQfD0AE2ZDt0sKX0Rnoup+T3K3f6FYgX7D+xNPcQBYHJyEgf37FfmsJmsmNB1qryu05NlCDBlXKXZcaBp6fuNEIJzFiqZQpxMsXwXlONCTafnXKDesjMe4srTrApKCEjGQJNjZ2PomM1DDz2Eiy66CBdffDEee+wxHDt2DN/61rfwoQ99aJz+5ciRI0eOHYChBpvHH38cn/vc53D99dfjLW95C/75n/8ZKysr+Lu/+zt873vfG7ePWxIqHTNgdE2lQauZgzZrGbo6M6QQIkyilgSBL6evsHmc48xyW+lPEJtSYVA2xlLRwtzsjNJWLFVQLKmn5JzLhGQqVKoTMM30BkohBHrdhnJjKADs27cPmqaa9QCF6rzyAmq6joVp9azH0BkWptWzCULSycQCUEpg6uoVgYKpYaKc3pQMyFhKuaj2n5LsfiR36StNsAyW2ccGBfdVM6UcObIw1DJarVZDudzfxWxZFprNJggh0HV1x99s2LYHQ7FOHGWgZAUI12ozdApDN2A7XkxnrGCwkPWVdczgZ2DjXKDZcaQGmr+ckT6ffChFA7iMEpQLOjRGZKA/opXm+QmlqiUdQgCNjhMu+xVNmSSLUsB2OB46vIRa04YQMgHX4WM1CAGUCzpe+JwFTFas0Hb8dAu6RqFRoOd6PslAoNW2Q3md6GZBSgjO213Fvsv2gvMX4mePPIav3PXf6HQ6YJqGC5/zfOzedwAAcOzoE3j0oR/C81wQylCZ2Yue7aJ36hjKlSqKZSmhojGK+ekSDu69Apx7+OmD9+OJRx+GEFIJwO210G0tgxCKyuy5KFbnQQjB1GQFV7zoeSgVLTiOg69+9S48/tijAABNt1Ca3IXJ+YPwXBsnHr8HnfopAMCll78Qv/v2/w+lcgWdnod7HjwRxqwuuWAW/88vHYCuUdSaNr71wLFwmbFkaaiUDNTbDnTmolzUwxiYZTBMVUwIIWN1J5dl4jtKCPYvlLFrpgAhgMPH6rj3oZOwXQ7LYHj1oXNxyQVzIAT42ZPL+NFjZ+B6ArpGcXBPFZapoed4MkjvL1UxSjBVNcOBrdV1YvEeIQR2z5bAhcCppQ4abSf0cddMEboml/qChGiAHAznp4ph33PcvjpFkJNmo++59diS99xqtuDFaZjEaTmGx1AEgfe85z3wPA+vf/3rIYTAF7/4RRiGgVe96lX41Kc+hc9//vNjdXJYbTTD0FCpmIhKY6xFfG9UW9d2pZwDQSwL4qrlei46dlp5eVA5IWRaXzORhTNQhz6+2Eq9Tcsbh6NUMFAwtdgbqcc5Dh+v4yvfPYxWx421M6ME+xcqKBdkNs1kSulW18Hp5XYqjTUgZ07POTATC0pz7sF1Pfz3t/4Hxck90DQNhAQPJg7XdfHgA/eBUwuU9mMWsjzBwQPnYW66GvOfey7a7Rb+7//5Epr1pZgMEKUMZqGE//XaX8eBc/f5CcJkWcdxcPz4cXztm9+DIHroBwAI7kEXbVz7ml/GgYMXwDTNoNJwucBKo4eLz5vCzEQhfBEQQgpSPnx4CccX22AK+ZaJsoHZCSsU2Yxe067tYvdsCYz2Yyuez4o6vdLBS567Cxqj4UzD8zgcj+OBx85gomQo5WLmJixUymZMYiboC/W2o3zxsR0PjsdRsvQY2UPWT35eMPXYNQjqHlC1N+OeG4ct6DutVg+dzvBB/M1mo41bmkaFjWCjDTWz+cAHPoC///u/x4c//GEwxnDllVfi7W9/O+6++27cdtttaz7puGDbLhYXXUxMFKAnBAhVHWutNpUmFABYhpZpyyrHuUgNNMOUY1TSHJM2Sgl6frpn1THLRTnQJMsxSvHIk8totNI3V6Dmq2K8EUKwVOtmLhNdfN5MLKWx9JHBMBgm589LBZgJoaBUg9BKKSkVzgVMU8fcdCW9R4Vp6LSb6LRk1s7oQ4VzD/v27cF55+xJkVh0XUer64JqVupFhlCGXzr0S7jwoovjwX1CoDGCyy+ci6XFDtpDYwS2wzOXnqbKZorhJ/XLgH3z5VTdGCVglOGXL0uLdwaZNaerai02Q6OolEylxlmY3lnRh0yDwUS6fxFCUC6o+1DQL5PHXO99tdk2AFhays58uxHYCLma7SBNo8JQHluWhXe9611417veFfv8Na95zVicWi9clw/cmDWICbPlWTKDfMdomleDGHSjNsdo5URsZhI7HgYIlwoBxhg8RZyGEprdIOGDJ/0FyqiSRQYgU3RS1mDEthxgyz7XgOtNSLYnq5xr1N0Q2/q+8jHOgeZsx1CDzVe/+lV86EMfQq1Wi3XE++67b2C5//7v/8YnP/lJdDodXHHFFbj11lvX522OHDly5NiWGGqw+djHPoabb74Zz3nOc4Z+Qzl69Cj+4i/+Al/4whcwMzOD3/7t38bXv/51vPzlL1+XwzlyPNPI331z5Fg7hhpsqtUqXvWqV63pwP/1X/+F17zmNdi1axcA4I477ugHWscI09RgWbpybTaLmfZM2AY9sgaV8zwOwSgERGo9nvqZE5OMNkBScIVIL+UIITBdtcAoUW4q7fY8ZUxKCA7GCESPp3bcAwLtrgNKoNyAaOpMqZZAiNQl4ykdMJkPJguWVYDrucoloFazpfBPolwuIWtNaaXWBOdcuZTW7TnwIuyyAEIIFE0NdUX8C5DsP13RHgDAPQGqIeVPICPDKFK+yMC/eoMl93ior5eKzfQPrlzby3qhzNp0vJXuq/XYCCEoFg2029mboXOMDvb+97///at96ZFHHoEQAuedd97QB77zzjtBCMG//Mu/4NOf/jQajQauvPLKkdZuOx1beUNFwRjFxEQBBT8NcfTBk/x9kC2KQbbk91SQWmbyIZkcGDq2F1Irkw9Ix+VwHA5CScgIkkKIAk88Xcfh4w1UiwZ0TTK9PC6//5MnlnBiqY2iqYWsIO4H+R97uoZTSx1MlU1QgrBcp+dhsd6DxqjcLY7+w4tSAseTdOvogOO6Lk6dPo3vf/+7aLdbqE5MhYwxzj3UVpbw7e/eC8d1sWdhNhbj0BjB/vkyuECMlMA5x0q9jZ4rACHA/URolBAQSrCwMAfTLIAx0mdXCQHX83D48BHYXAN3e+CuFJ/UNA2abuDiyw7BKEzC9PXaCCF+cjBg78I0zj93D46dOA3X9WTyM13DZLWEl/3iJZisxpOWBcyxxXoP7a6LibIR+uJ5HLWWjadONuEmM54SYLJqYv+8FDxNqk+YOk3Ju/QZix6OnmqCUoqipceGoq7tgTIa9o0AhABTVSuijRbvy54nUzgnlQMIkZR302Dhy0nUVrQ0MEZHuq82655br03XGQoFHZ7Hh6Y+l0rDv0RrjGB+uohdM6WR/2kahe1KNuJa/tENZLGtpc4BhqI+X3311Th69Ch0XYeu92cNg2I2t956K374wx/is5/9LIrFIt7xjnfgmmuuwXXXXbdmJ7cTuJAcfdflqZuV+Q+GdtdJUYW5L3Jpp1Isy4dqrdnDkZPN2ENldsLCwb0TOH6mhUefqsWCm5WSjumKhTO1Dk6v9LMPEgB750rYv1DB4eN1HF9sx3x46mQDJxZb0DQao7ESAhRNAkY4/ue++3H8xMmwnKbpOPfgRSiWyjhy+Am0W43QVi4V8Ou/+suYn5sKH/gB2l0H9z50AvVmDydOL8Nx+6w37rkQXg8Fy8S+vXti+7kokVpmtdoKHnnkEbiRjZ92pw63s4R955yP5z3/pdD1/ubIgqlhdtKCZWgxVpUQAj9++HH84P6f4sWXPxsvvDSuZRYMMsnZGCGyLaerFh57qoYztXiWR51JUcqDe6qYKPdvzmBvFecCpUJcvBWQg4H8TlyTzDIYLjxnEhqjqT7kehydngtDp5ibLKYYcUH/itJuA8qy63Homj+YRdqk53jo9lyY/v6x7RLk38r4+n1PhfvhNhvPv2ge8wrdvM3CUIPN00+r9av27k3rVgX4m7/5GzSbzZAU8LnPfQ6PPvoohphIpbDVhDgH2VyXw3E9pa3nuMii2Hd7rjK9LwA8cmQZXQVNGkBMITqJ9gid2nY8/OzwktKXem0FP3ngB7GHewBCKAzDVJZ7/iXPwv96+QuVGnrf//FR/M9D6v61Z34KlbL65njoJz9CrbaitL30pYdQKKjLPffgTCY1uWBmC6h2eur251ygmyGGOlEy8OxzJ0Oa8rBod91M7bq5SQtTGXTnUkHPVCXo9bL7iZF4CYhiM++dcdhGPd5OFOLcSMr0hu+z+e53v4tDhw7hwQcfVNoHDTZXXXUV3vOe96Ber6NUKuGb3/wmXvGKV6zZwRw5cuTIsf0xcLD5j//4Dxw6dAif/exnUzZCyEDSwKWXXorf+73fw5ve9CY4joMrrrgCr3vd69bvcY4cOXLk2HYYahntgQcewCWXXBL77Dvf+Q5e+tKXjs2xKIZdRgPS+kdB0i/G+npRUXuyzHptnAsIpGM20iY/sxO5Q1yXo9GxQSB1paLH9ThHu+ug3XFxeqUb24BZLRnYNVPEYq2Lp081Y0tYhs5gmQzNjoNmOz5tLxd0lIs6Gi0brchyjedxPHJkCUdP1FEtWbASu8UpXHiei4cffghnTp/ql3Nt1E8+Bqfbwsz+58EqT/fLMA37zz0flUoZL7v8XMxM9pe3HJfjyIkaGq0efvSzY2h14iwgTZOxgvnZqRiLq2AyTBQpziwu4Z7/+Ql6dr9coVTF7v3no1w0MTNRjC0PzU5YOLhvAp4n1EoL8PO+JK5BuaCjVNCwWOvF0jYQ4gtjFgwcO9MKk4sBcvf/ubsqmCgZMHQaW0pzPY5TSx04rof56WIskO95HPWWrVxuNXSKvXOlVD8GZBzLMjRQgpR6BhDEbHiq3lEtsyz21qi2jbyvngnb8nIb3hDSMvky2nAYONg89NBDEELgpptuwu233x5eHNd18e53vxt33XXX6N6uAcMMNoxRVCpWmFo3YGglEaxPZzFjkjdRli2KLJvrM1pUNsflsF05kCRJAVKmhMhUu35RIaT+2OnlNno2x775cqhzxjkPmWr1lo1yMc7I87jAcr0HgT7NObC5nhTZfPpUAz9+7LRk4fg6V7rGMFGWAXWpLi1vrRDAhQAAIABJREFUSs/zUFtZxgMP3I8zxx5D7eTjIJDyMIQylCYWML33uZiY3YNSdTakHjNKcMH+abzouXvQ6XlodRx/0JWih4ePLeGnT5yEEH1iuDwlwcxUGXPTVeyaLqJoyfoJzuF6HD/44U/wxJHjmN11LgyzCEIluQEEmJssYn6qiGedMxXThZMBcK7sV4TIflI0NUxXzbAtA2bficW2zPszXQChBNS3dXoujpxsoFTQsXe2FGPhyYc6Qa1pY7HWDV9EAgbY3KSFnsOVsSFC5EA5UY5nxwz6ns4oNEZin6kyZgb9MBDOjJJAkg/eQcyxjbZt5D23FlvWuTkXaDa7sDPipEmMWxtto7TQkvpm68GGx2w+//nP49vf/jZOnTqFP/qjP+oX0jRcffXVa/dwjPA8jpWVttxnUzCUDxH54OUgJP5mGHQy1ZvOIFtwzCwboySkT6pstVZPSen2ElTWoDwjwMJ0MVSW7j/IKCgF9syVQWgrVU5jBLOTlrJuukZw4nQD9//sZOycQkiygBAiNtAAAGMM0zMzcGpHUD/1BAT3+mmsuYd27QTO+4WrUJ6YBSIClx4XeOzoEhZmKigW9MjsjoAxgnN3T+HRJ0/Lm1H0/QAEGs0OXvTcfbHgPqEUOqX4heddDJtNx/XU/BGLC45fuGAWjElqdqxdKIGt7CdyL9DMpBWjrFNKYOgU+xfKiIquBraipeHZ505BiLT8vmT6tWFHFJKDczXajn+d1E+C83ZXYwKd/bIChYQgawCPi/Dm7jMK5c/oLDFpU81YkqsBG3HvjOueW6stWe922x7rPptRtNG2qxZaEgNr8Jd/+ZcA5IbMG2+8cVMcWi96PgPLMNOpDwghMTpv0pbFTlmPLfozheFo/DEEGwnVS3gchKg3+Q2irdZaduaGPSsjvS9AUF85o8wbwzmHVZqMDTQBPC7TPWfNp10vvfwIBHlV1IVcTy6TqpbGimYwqCmWStQuAJAZS1XZSgnpK4qrbPKn2p5VN2BwbpgkNTp9PpWfGGAbrT9nYVz3zmbbAOQbOseIoYbLG2+8EQ899BDabZlUy/M8HDlyBG984xvH7V+OHGcF8h0sOXY6hhpsbr31Vtx9993o9XqYn5/HkSNH8IIXvCAfbHLkyJEjx1AYarD5zne+g7vvvhsf+MAH8Id/+Ic4fvw4/uEf/mHcvo0MTWcDNnmNvtFrQ0FGE3QcRB4UUC+hrerKgOoO4mVkSfADUjst0xaK4yscyTifEGktuH4xkumnQHYq69Ww0X1h0KEyWmQsfgzsQ6N0oEjZZ/y+Wick4Wb0NlgNFx+YXjNBgFCC1ho3aG8kGWCjMNRgMzc3h2KxiIMHD+KRRx7BK1/5Snzwgx8ct29rRpCpU4j0+njQ2bngYIgPRskbLMuWxa7JsgkBuJyDKYKRhBCULC1GPV4NQTbOetPGzGQBhPSP6bge2h0Hp5bamJmwBuZciTgNjwvsnSvj8LEaek48eM0oQbWowzQ1dHteGNchkA/HV7zm/8V//e/PotWswfbpx4wxgFC4rdOwihU/SC/LUSp1yc4stzE/XVKSJi4+fxd+dvhUyAoCEAbOKYUyf0ulZGDvXBlPn2pCoK/ppWsUnitQMDU4Ciq6xgg4TwuQEtLXD1M9e02DSemXBIVdnlMeT6UbuneujONnWjGWISBpy6ZOfeZihIkH+aBxHE+Znyl6/ZMP8+Clqv/d9ffn7HPFy437vhqXjRCC6ekSWi0bnc54YjcbkTxtGLzo4gVoW4xUMJQ3uq7j3nvvxfnnn49vfOMbeMlLXoJ2u716wU3ExEQBmtaX3WCMytS5Pq2YEJKS5cjaKxBlrYxq69leTC5GZ322USBuaRoadI3F8rurEDx4nz7dwlK9BwA4ttjC+XsnYPkP0rvvPYpHj0r5lomygcsunEOpoGcMOPJh2Om5uP+R01hp9DBVLaJru6g1uyAAJisWXv6C/ZiZKEAIgROLLTx6dAWeJ6BpFCVLx8zEs/B7f/wXuO/7/xff+Or/BuccC/svxKVX/BoKpSqEEGi1u2i2uyAgmJ8u4cDeGegaQ9fm0DVJ0QWCrKACe+YnMTtVwaNPnsTJxQYIIbj82Xvw/Iv3gDEK1+NYaXRjFGFKCM7fN4Xds2U88uQSGm0bukbxmisO4LIL50EIQc/2cGKxhV6EDk+IzEzp+emQATmwnbOrjEpRaqp5HoftyEFFYwTTVQuGP3Pu9FwsNySjkFGCckEPhSp7tou276OpU0xVLWiMYmGmiONnWv7AKPdK7ZktQ9couBCot3potV2AANMVE7tn5b4aIQRs1wv335h6X8tMCOEzB6UtoD3HX3xW77OjsLeyyq12rq1qI0QqPxcKOpaX2+ua6eWIY6hNnffffz8++9nP4iMf+Qh+8zd/Ew8++CDe9ra34Z3vfOdm+LgubbTgQZ31pj/q1D/L1u256Dpehr9CZpxUWGrNbqZu2pPH66i3HCVj7OlTDRxfbCsHq1cfOlepy+Vxjnt+chJL9W7KZuoMFx+YkjTqRP1qzR6eeLqWktYHgFOnz+DIsVOYmN6dshVNhsmKhVLBSNmCM6japGAQTFYtVIpphdkTiy1lnYUQOHdXBfsXKrASb3ZCCDz2VE05WxFCYM9sCeWiYoAWAkVLTykzA3IG3eq40Ji6fzEKmIpZSbvroNPzYhs6A2h+emaVjRC5P0Z1DYLZ2Gb08+1iG/V4210bbdx06Q3fZxPgsssuw2WXXQYA+Nd//Vc0Gg04zjOzC3atIITI5ZdNWi8WyE4tKwYszEv/1OW6tpdJTT6RMdCshmXFQAPIpa6FmfQSFyDf+g2NKX0plqqYntWUNl1jyoEGGBy3mqwUwhmGyk8VCCHYO19ODTSBLZgJqGzKgQb9GZDKRgnJpCYH+3JUMHSGrM6gaxSWoRbUpJQoB5rAth3iIjnOTgwMIdVqNdxxxx34zGc+A8/PL8I5x5133olXv/rVm+Jgjhw5cuTY/hg4s7n55ptBKcXS0hI453j1q1+NP/7jP8aJEydw8803b5aP2w4qRkuw5k4JTb0JCyFlULi/9p9EtWSACxu9hHwGIcDBvRM4eqqJVic+06QEqLdsVEqGMrfJ3FQBi7VuaiaiaxSO44WSNlHYmcuDMlfMrpkSnj7dTNkmyiaqJSOmKxagaMkuqJbUlwQGVZssTBWx0uwpj9m1PegaS+eJ4TLni8Zo6pjMnzFwxaxHQMbgVLMb1fcDaEzGCbNmnlnZUQdt8BRCqmCosoR6XISJ8XJsTQzDRtsIeRpT31rkAGCVmM3VV1+Nu+66C/V6HW9961tx+vRpXHXVVXj3u9+NSmXta3ajYpiYTalkolCQqgFZbJgsBs1G2KJB2iBOFAhueh5Hs9OPueiMouRnFLUdD0v1brj7nflLL+lgJrBY6+L4mTa4EChZGhZmiiE768HHF/HA44vgXKBS1DE/XQCjFIQAMxMFTFZk3KNre+h0XXDfx8PH6ji90gEhwJ65EvbNVfzlGISJvYSQy3WLtU4q3kEJwdyUhUrRkEFzW5IOak0blsFw+UXzWJgughCCru3i6MkmerYH3Q+WB8tFXdvFicUOXI9DYxTTVTMUJY22ScHUcM5CWep+CeDp0008fFjqTQUDXhA/KRf1MJvmUr2Hx5+uweOyLYsmCxOoTVVM7PG1zABf006lmQagWNBh+IOY46aFLWWfkC8IpYLua8YJtLpO+N1oH+JCSAKCkC8IpcjxVX2P+CcgRC7FESJfbGwnSpiIi3GOo6+n67z599w4bY7joVbrYBhsdMxmO8jTbLgQ57XXXos777wTAPDSl74UN9100zOSaXOYwQaQDLRq1QL1H7LA+AcYAKGytIraudzoKZOYhQOSk6bPAoBl0NQ+Fpn+l6PZdqBrcWad53G0Og4eeOxMau2eEhk3qZSM1GAh6dQuGKXQfBHTKBzXw5mVrvQ3UbZU0LFrpghKou0lRTVbXQfTE4XEDEmy4BqtXsr/oA7NtpNSXQ7wrP0TmKpYMcov5wKOx/HYUytgNO4/gXyYrzR66PS82CyEQErxXPqsWamWnGApBsdVQaMEmqaKqQiYBsNMtQAAqWO2OnbIhkv2k0C1WWWLYhD9OGkLBuiNugei8a7NuK822yYHbo5GowfbHn5LQj7YDIehazQ9Pb3lUzp7HsfychvVqgUzQxsti4Eyii34O9x/ErEHZbKyZQogRsONH1dNaJD7PoiS3cQYRcf2oPkzkSi4QOaeEUoJCoq2CrDS7GWSE2YnLMUSlxTVnJsqKuogyRoq/wNf9IxMk5bBMFWxUgMUpQSeLXw6cryMgKR3txXZTAXkjM8ytdRmUfnQGaD4mxmEJ6gWDeUyFiFSuy2rD6k06AYF+5MDS7LvBX0o65iD+vMgm8qvcd1Xm20DgMXFuJBtjo3DQIJA9CJEc8BvdXiKpY2zBRu9Wj/oeJtNfBrE0h/Zz6xD5mGPHDk2FANnNk888QSuueYaAMCRI0fC3wN8+ctfHp9nOXLkyJFjx2DgYPPpT396s/zIsUWxE+aIO6EOOXYGhmGjDaOFthW1z1bDwMHmxS9+cfh7t9vFk08+iQsvvBDdbheFQmHszo0Cw9TANDowkLmaLbmmu5qNEBmoVtl0RuAolvUoZFBYAKlYQ8CYEkKk1v8H7YYumNl5YrLS2/ZlO9LJuQDZqW3bTj2wCQFaXSeVxjo4pucJMKaWMiH+T9X6FiHp9gBkKm2PCxCaFuTUtew1rzBIjjTBodVxMpbYgmuZtTk3a/gSknats5SPQghojKaysgbgfuryQefKinuofeyXH7Y/R881DAFBdbykT+O658ZhI4SgWrXQbPbGJsa5UdpoW1H7bDUMNTbef//9eOUrX4m3v/3tOHnyJK688krcd9994/ZtTWAaRalswfATc9mOZB+JyD8gHjSN2jyPo2d74V6SqC3QwGp2nJQtEHgMgp3Rf4QQzE8VMVHSYyEAQoDpiQIO7qlipmqFD7zAj8VaF48/XcNKoxeeDwgYVBomK2ZsZzrnAt2eh2NnWjBNLRa0J8TPOjlRgGUwRLfceJxjsdbBd39yHPc+fAKNlg0voSBZLRmYmyr4ee/7n5s6g+uJUEYneiO3ey5OLLX9fTw8buu6aHVd9Jz+531fCSyDxQYP4tehaGk4fLyOpVo3dg3k3hkPkxUztus+ELd8znnTeOUL92F3hNrMKMFk2cAlz5pBwdIQJ/1JnzTGfGoxYr6ULA37FyqYnypIijXiaLQdnFnpyH1TET8DSrepUBSwDIaCpUX2BaX7bNB+8jOfQq9RGHp/z1C0PXU9rY0W7ZcqW3CuJEtLNeCpBpFhj6myJX0cxqaq2yBblh/RwccwNExPl8JtFDk2DkNpo73pTW/Cbbfdhptuugl33nknvv71r+Nv//Zv8W//9m+b4eNQ1OdyxcpkcKnevgGphiCEOoNiwOZp+3tSoiiYDDqjyj0Wqjc4QM5Was0eCAUmSmbszddxOR59agWtjoNGO/7Wo2sU5+2uQGPUf+D3y7kex7HTTSzWe1hu9BLn4yAAKkUjpbHluBwnFls4cqKBlWa83J7ZEi48Z0r55tdsO2j3XBQtLaW5VjAYNEbQ6rqxGQSBFAbVNIpO1021s6lTpX6bfEDLDZ0FS4v5ozGC3TMlCCFnElG4HofrcUyUDcxOFGLlVho9/OzIMvYvVLB7Js6W8zyuZAcGDyPGKKarVqwthRCot+zUNQtQLekoWXpKHToYfEAISpaeokj3bE/59h2AUkllT84SHMcDIURJHc/ql8PYBs2m12pbjx+bbVtZ2braaM80PXps1Odut4sLLrgg/PvlL3857rjjjjWf7JnA4EGKwHHVFFc34+EDALbDAZG9rKEavxmVmwdVZYJd+6qHltx9TmJ54wNojOLIqab0J3U+ipmq+nyUAj9+7IxykWip3lUu6RBCUCzoklqtKNex1e0oADTbjq8FlgYXgMpCCEHRYsqBSM6oepltsneurNQrm6yYePFzFpRtwhgFFO1IiFxe3DOb1ouTPmpodhzl0l+n68nd4IqlUKn4nR4UCJHq4Fn9kjF1XyCExDZyqjCqbSORdX+MyxbY12pb/RU8x1ox1GCjaRpqtVp4YZ544omxOpUjR44cOxFrTZ6WJV2zFeVoVsNQHr/jHe/Am9/8Zpw5cwZ/8id/gm9/+9u47bbbxu3btkRyDXirHnO18+WII2//HBuBtRIEnunlso3EUDEbAHjyySfx7W9/G5xzHDp0COeff/64fQsxlDZaOS5jEkBjNFwSylrHDuRmAhCCULql1XFiDCJGCUoFHYySMAgcwHE5Gm3J3KoU9NjSURA7EkJKwAStLuMOLhptFz3Hw9GTjVgcwtRZqJc1XbWkJphfrtG2UWvaaHUdnFruhDEkSoBd00XMTRXQ7rqoNXthHIULgVbHQdf2cGqpjSMnG2EddI3i4N4JTFasMNlbrM2ETOgcJH8LYGgUu2aK0DWG08tt1CPLgYZGMT1hgRLZllFRyqKpYddMESDAcr2HXkTfS9ekfhwEYLteLA5ULRmYnyyAc4Fm14ldg3JB6qGprrfmXwPP162LIuwLHofjqvQGCEoFDRPleLyNcw5CCGotG81IvTVGMFU1YWgs1U8ICWIuaR8DnTPV4Bb0IVXdonXI6uc7wbZRcZlhzrW83Bpqg/g4YzZbdbDZcG20ACdOnMCnPvUpvP/978cTTzyBj3/84/jABz6Aubm5kRxdK4YZbAgBTFOH5j/gGaOxGzPa6ZIdTc4c5KBDaD8NcWDzuHxAmwaD6R8/sHE/oNtsO6kHmM4IKiUdpq7F9MqCY3Z7LhrtvkBn4Mdyo4tTyx0ULSmlEpQjAEpFDYauoRYw1SLlFutdcCGwf74M6scaAttKo4vFei9UVxYRP35+rAZDo9i3UJEprCPnMzR1AJ8LAcf1MFO1UC2b/lRfikI6rocTy22ULD0Uuwzr7cnBdW7SQsHsB8eDYH+9aaNgamAs3V6EEOyaLkLXaFg3IMj3wzHty9lEbUFfMDTqM9v6tp4jBzFV3+ilFK6lL5QAU1ULZoTtRQgJhU2X6z1YBkWpaMTOF7xkMErC9kz2RTuRljuwUT/on+xDyWNk9e2Nso37+Ovxa6PahHPJCG00upnbBZLIB5vhMFQtbr75ZvzKr/wKAGDv3r148YtfjFtuuWVLbfoUAuh2HVDbRaVipYKvqg4ZtREi6aIqG6PybVplowBqTVupH+Z4Apaphw+d2PkgsNKMy+MHflRKRiztcVhHAM22C8BVlluYKsAw4ns8ApsngHYvrhEmg9EEF+ybTNUtOF/WEE8Jwd7Zckp2n/pZJucni7KtE75oGsE5U5XUWz0hBKZOUSkpsnkSKSq5e6YY8zP4WTAZCqapvN6EAGZGX2CUgCf0yoLfKSFQPWq4z15MaplRQkAZweykFTtO/3cRznSTtiwGWmAzjOxyyf4c7eer2bLujyyb6u/V7qtRbSr/R7UN2yYA0Gx20VtlQ2WO0TDUPpvl5WW85S1vAQCYponrr78ep0+fHqtjo4JzIWcoiil1gLXakh0zaRuU0yQ50CRtSsSf0UODUJJ5QYONospyJDvDY3JzYhQsIxUygtTXWfVWLB8FfmSBEvlCofrOIB8H2QZcgYFxE1Wun9hRR+hDg2xZ12c9x1yL78NiM++5cdnygWZ8GGpm43keTp48iYWFBQDAmTNnhgpi/tZv/RaWlpagafI0t912Gy699NJ1uJsjR44c2xdJNtpqidK2I+ssC0PV5Prrr8e1116Ll73sZSCE4Dvf+Q7+9E//dGAZIQQOHz6Mr33ta+FgkyNHjhxnM5JstK0akxkHhqrl61//ejzvec/D9773PTDG8Lu/+7u48MILB5YJ9uL8zu/8DlZWVvDGN74Rb37zm9fv8SqglMAw2IbvfB5kkyvya8OgeAghI24qEwFvKg1KRjuunMFmtUd2uUFtkn3EQX6MtrQ4eAa+2kZAtX01Kvo4dt1nfZ6FcdhWw2a2SZZtPfWWMUU6lGpAjrVj6CG1UqngxS9+MYQQcBwHDz74IJ773Odmfr9er+PQoUN473vfC8dx8Ja3vAUHDhzAFVdcsWYnZ2bKay6TRJTaGgT9AXXQUlXOcTm0DAr17GQBy/WelL2JfE4IsNK0US3pMVaZEFJMslrS0Wind5/rGsN01ZQSNKL/yCNEUnvLBR0nl9oQIv449LjUalPtTD93VxWmoeHJEw0In8VGCEBAsH++DNv1cHKpnRKr5EKkdvgTImMhhi51zKJUYeL/Nz1hotFy4ESkgIJyfS2v5HElSSCZvZQQSYVmjIArngNcSFUHqRdHYoMSFwjbJDhHAI1RCKhTOxcMSVnuKlQFbMeDqbMYqyxahySifYgxGVdLfs/QWYwSHx4P2QPtRsZIhrENsm+2L+PyY2qqlPmdjUC5ZIJFFCCKRRNz08WxnnOrYCjq8yc+8Ql85jOfwczMTL8gIbj77ruHPtE//dM/4dixY7jlllvW7OQw1OepqSKoQhokqJ7nEwcCyAdYX2gx6w3J9XiMax/d6xAtJ4SkR9eacp+NxuKabKZOUbSkuJ/j9PeNCCHFKVVyL5wL1Fo9tDoudI3inIUyKkUj9Ovp000sN+xUOQKpdhzQv6erVuhzs+PgR4+ewXKjh+mqiYvOmQr1vhptGw/9fAmtrgtGiaQLK27QmQkTe2ZL4cPWdiT1mwvJDCv6WmZCSFHO5XoPQgDVsoFqUQ9t6j0tvs6XKwcBSgkWpgooR8rZjge57J2eI+kaiVHXozC0vmhl1Mb9Y3IhZ4BGRLXZ9XhIT9c1irK/x0oeI3u/TFCP4BjD9qHodxmN65wlb9XoObfinpjNsI2rTYSQ+2yGUX9eD/V5uy6jjY36/O///u+46667QoLAMPjBD34Ax3Fw6NAhAPICjjN2w5IbECPoKR7kwt/3YGToSXEh4CjeannG7IEQgrKfErjTc1PH7DkcnNspXStC5CZRx/WQnL1TSjBVsbBvTktRbTVGce6uKuqtM0huBxD++Q7MllKijOWCjkPPW0CtKfcNRVEpGrjkghn86NEzUC10FUyGc3dXYCXSOhs6w1RVbliNDvaEkHCvDRQ2XWPg3E35T/xZ09ykgVJBT5UzDU2Keip8dFwBRqFMl2C7HAVF+mVKCCxDCzdoJtt5smzA4yIcxAJE+5AKo/QhXWPQmFymo3E56nCwzWJTnY226ECssq3nXJSSsaUaOBsxFPV59+7daxpoAKDRaOCjH/0oer0ems0mvvSlL+Hqq68eycnthOTDai3lspDayT9kuawBWD6w1Q9IQkgmXVg+DNVdhhB1PhwA4QbTrHJZCDZoqstlFhsZWdeORJb+NgOj9qEcWx8XH5jGpRfOhf+CRGnBv50cLhpqqnHo0CF89KMfxSte8QpYlhV+Pihmc9VVV+FHP/oRrr32WnDO8aY3vQmXX375+j3OkSNHjm2K1bTRtmNStGExVK2++MUvAgD+8z//M/xsmJjNDTfcgBtuuGEd7m0MNEaVSqurvTwyRpTaSFlv/kIInFlpw3Y4JhPpBGRMx4XGPJQKespGKQETUCoRuB4HpTJtQBSev5O9a3upILfUbvOgayw1O3BcjlbHgWWy1DGbbQddx5PacIl6TlVMTJZMtLpOjEgghECn58F2PVT9pcQoiqaU62l20jdZwdR8vTb1ZjrH8VJLgUKks24GIETGZrhAarMtIYCmUT+pmbp81jEZo+CeSPHTgqW0ZH6ZAFl9b9Bm09XCqIMYWjsV62HQjdJeZ1nzbgqGFuJ8JjEMQcCydJTLJoD4Om4UUcFNLRIsDpBVLgjoE58VpWIfNdo2Hn+qJvWtIB/2u2aKKFoyHhPkPCGQg9i0L6nTF4WUD0AZrJYMLsYAQ+tLlQTBa+Kfr9F2Qo0z2+HhOSpFHZVSX5uLUVlOCKDW7KHV7T/YLYOiYOoygdvRFZxe6YQPco0R6IyiYGr4hfNnMDthgfi5rGsteRzH5Visd6XApt9GU1UTRVOTsZyKGcY6BBdYbvbQtT1oTMaqKCGy3lxgqdGF7chYRsnSw8A7IVKQlBA5GPfz94Q8vbAuRaufFTVg5wnI8kWr/27leSIcBFS3QHBdNUZi2nDRPpQMMkcD+qk+5HrgvD/gJSWFAgwb8B7WNqhuW9k2zjYZZAs+73YdNBOJBbOwkdpo24UwMDaCQKvVwu23347HH38cn/jEJ/DXf/3XeM973oNSabw0wbWg23XQ67moVEwYkQB2LNirUTD0Q9/JzpfFUNH1+L6dZLmfH6vjTOQhDcgEX0+fbmGybMQeVsK3nVrpYLJsRILA8qFKIdMEB3TXGGuKS+Zao22HIpyBP4ZOMWOY0DXN31PTL+dxma640bZTb/Rdm+PUch2HTzRDFk60DntmC3jRs+elFE5wTAJMlE00Ow5OLLYTWSiBpVoP1d0G5iYLcbkef5DtJlSNCZHxmZkJC11fEy7exkhl5AwdgQAhAhMlMyUjwyigGQyGoaXakjGAEBqqUCevKQGUmmSaRkH8bKBJm8cF4PJQmTvWh7TBfShWqwzbsP11XLboz80632q2tbDWVrMRQuB5HPX68CKcOYbHUIPNBz/4QczPz2NxcRGmaaLZbOJ973sfbr/99nH7tyYIIVCvd1GpmLAstaAjRmSnRH8mbWdqXeWyTpKdFS+XfTy/dNpOCFzXUy61BW/WyYEmgOOmU18HWGnamTPHA7urStVn6tdbVUoAmPHTCqTKKajH0WOufXnIr7dCrywgLajaOpx9ZLCYaIbuGyHEb//4fp6wDgPKRX+qfBncH9Sfj8LQWo9N5dN6WV+bYRu2bsvL7dQxNxKBXM1OSoo2LIZioz388MO48cYboWkaCoUCPv7xj+Phhx8et28jQ7XxL8fmYjxL3hu/4rvl15Bz7Cg8/PMl/OiR06AEKJnne0/RAAAgAElEQVRa6l8G2XNHYKiqJfn+nuelPsuRI0eOHDmyMNSc7UUvehE+9rGPodvt4pvf/CY+97nP4SUvecm4fRsZ+Tj4zGM8M4aNny+tedUOGEkLL0eOsx1DPZZvuukmFItFVCoV3HHHHbjoootWVX1+JkApQbVqwTT1VEAQiAc512qL/ouCc4Hpiqn0xw8RKR+RQkjqsupcnAs4Hk/FUYQQfhBcXX/BsymekkWnLieJCunjUkrw1OkmeEabzE8WlMckBL5EjbqczE2TflxLCrjaR8CP6Sg+V8WwguNxBXMs+Fv6nh46hBDgnsisdzS7aMoXL6Of+L6sp++pPs+q2zhsqt+H8X+ctiTWW++pqWJI8MixsTirqM+j2qLU54C2KuBTeRuSyms7HpbqXbkvh8j9FYGWWdd2sdzohQ9FAoT7XxglvoCkHIA6PRdHTjbRczxMV0zsnSuBUPmQ5T7tlwtfQyvSJgWDYbJighKS0lobRH0ONNxcT+Dw8ToWa105QFKCA7sr2L9QgUYlTdmI3IS2K/XJeraHIycbaPtJpyiRwp4T/gBmRGi+Agj9V7Vz0P6ex9Hz6c0EPlXc13fr9GRbBoN4oP3GGInoivUD+IEcUdb1FkKEtOTgO44nddkI5D6gpNpCUK6fxlmeL4v6LAC0Og4cl4NSgpKlxaRvcurz2Ud93i4U5yyMQn0eONi8853vxCc+8Qlcc801SvuXv/zlNZ9wFAwz2MzOljPf6rOYK4NsHud+PnLF26s/82i243z54AGka1TSfhOd+0ytA48LMJqWkWl3HTR8Ic8oGCW4YN8ECEnrNAkhoDGCoqXDTOhzeVwKSGosLU4aDIwqW6NtY6Vh45yFSuoha2gUlslSG0iFEKi1bHS6Luani6n9S8HfqhlI0P1UFFZC5D6j5CZYzgUabRuGzlKaccHgwRhNbVjtHzd9vTmXQqouT7P2NErkvqWMcq6n3tTpeh5sh8uUz4lyRX8QUx0zq02GsW3kPbCVbOtpk0G2LD84F6jV2kOlG1jLg/eJp5bhehymziC4gKlvT1LAhu+z+f3f/30AwHvf+97RPNrmUA00gKQRq3bDE0IwWTZD1eOkzTK08I09ieVGfMYR+sAFOj03JX4ZHLPq7y9JglGaKRCpa9m2atHA7ERBeRNKlWY1xXiybGIi44Hs8ez8L4OovUVLU9abUoJqxrkIIZm7+QeBUgInY29F1jJdUE4nWYNG1v4g2ZaG6KuOR5E1E4vazzYMapPt1F6q5Gk7VZ4miYG1nJ6exrFjx7Bv377N8idHjhw5cuxADBxsXvva14ZvDd1uF6VSCYwx1Ot1zMzM4Fvf+tZm+bnpWC2UFQT/NwpBgH6tx3Q9DkrU6s6ux1O76gNk6b4FQXXGsmYcaj9WKzcSxOCljsxiA5ZOBmEcLLON7ic5cmxXDBxsfvjDHwIA3ve+9+ElL3kJXvva1wIA7r77bnz1q18dv3drgOfxgcnTVA+tLJvHOVxXZD60TJ3C1E20ey46PS/2eaC/lTymEALlgo6SBbS6Tmw5TWMEB/dU4XoCR081UW/JuA0lcie+qTOf1haPW7S7DpbqXRgaxa6ZYrjk5LgcJ5fbaHfdVPI0GaDWMV210O65OL3cCaVXOBfoOR7aPS/UJwva09AppisyEN+zPXR6bvhgth0Pra7UZQuSxAV1D5KwATKfTHRJKm7zYnltNCpfcnq29CWqEJB13aLBfulzXIQ0q5zMO+PBMpjUpouoLTBKMq9p9JgqyFw4Jrp2vJ/oWtBG6jpEf1fZVP1ylH6+E2zDttco58pz2WwshmKjXXfddaHyc4Bf//Vfx5e+9KWxORbFMAQBACgUDJRKapmaYdZ75cMqHiCO3tjJm1wISY9t9zwUDPlgo4kHoqocF5J40O46KR0tzgXaPQeLtS6mqxYIieaXEeEDuN2LxwIIgFJBg65RrDTTGmjlgoZdM6UwKychRLLCBLBY6+DUckcZmwjKWaYWq5sAUG/2sNLspQgDBEClZKBkaal02AJ+mmYmqdgxm5CzMU2jcU01yHFWlVk1oK16Ppkj+fCQ5fozv+T19jwRiylFGWm6RsMBfLU+FBwv63MhgE7PgaGzWH6i1frXuGxJP4e5P5LfGyWOshZm2ma3SWDr9Vw0m71VVzcC5Jk6h8NQteSc4/vf/364kfMb3/jGlgq6Beh0bPR6DiYmCqnEYaqOlbTZjgfOkw+rweUYIShbRGkLyiXbihICUAFdEaSnlKBgaJibVOUll/Te5EADyOWfZoZMPwBYpg7LjBMXKCEAkVk9s4LgMxMFFBLlCCG+8rSTGmgCX4qmltI6C8oZCqFK+btIqWqHx+QiNjhFy0VZg1mkAdW18SL08ehgBAAFQ0ulNhjUF4K/s/oJIQjTgq+1X6r6UHCuUW2j+KH6e1j/N8u23jZZWRmOgTYqLj4wDQiEumg7WQstiaFqeuutt+KGG26Aruvg/hrFJz/5ybE6Nio4F7BtD8Wimm0FDFjLF4PX+Ue1ZRQY6VhDvmylQOW4knHMwWyrLH+S+WKiUA0Mcbt6UMh8Ux6QKXP060IgBFd/ZwT/x2Ub9PkoDK1RbathK7TXeuoNYKwDDSDZaM89ML0tZzPrxVA1fuELX4ivfe1reOSRRwAAF110ETTt7GusHDly5MgxGoYaMf7xH/8x9vc999wDAHjrW9+68R7lyJEjR44dh6EGm2BGAwC2bePee+/FoUOHxubUeqBpFKapKddmA2TZCEEqZhP9fhZzZZAt83wDlirSyYejPo4WK5PBc/Xqncayadeur9+mOi+jBFk5BzkXoGTj2jKqcZbVzkoMXBEaQKtehXa9Vtt6mVFA+tpvxDFVvo+KrdReo9gIITBNDb1eduwzx+gYarD58Ic/HPv75MmT+PM///OxODQqCCEol02YkbXQLAZKECiM/91/2CaDj4QQP4UzDzW0AhulJMwzH71PuZCssUbbRrVkwNBYTMAxSvNNMqEoITANFtHe6sMyKAzdwkqjl8jWCUyVDZiGhpPLHQgeH7Lq7R7YMsHcVBHE9zs4366ZEjRGcWKpHZ4v+A73BNxE9kkp0ZIWEQ2vBWRCtkqxL6MTay+NwlUkc1PZoucIpICi1y0oZ+iyvZJtGjxTVH1B7v4nfkprORIHtnbXBWMUxYIeMuMG9aHkdVxL30vaVEHwYW0qttggW/L3Qbasc6+lbuOwbVSbAEC5bKFQ4Gg08mydG42RhTh/9Vd/FV/5ylc22h8lhqE+z8yU/IfL2t8MXVfFxhIACBgjMaqqFMOUD7Xk/g/OBXq2C84Flho99CIPP8tgmK5YAOSekuTpVOwaISQV2/WkUnJ034gQAo2WjUbbQdHSsDBdDMUdOZc6bCtNOxT6DB/2RKZfrvoU8ej5HJfj6VMN1NsOpqsmpqv9bJsEciMopRSLtQ5qrbiGWwCNkZj2m8YIqkUpyplsL49zOP5+I13va5kJ4Stfu+pZFSUImXzJ9gquJSF9Ec5kG6vb2YPnyUHU8aLf88U4FefLum6rnW/YchtlG8aP7WLbzDZZXm5lSlZFsVZtNEbJttZFA8ZIfY7GbIQQ+PGPf4yZmZk1n2ycUA00wedZU3ghEHsbjoISCl1P03ApJbAylukoJejaHhbr3dTxuraHlWYP1gAWSvJ4hMg3dl1T0zWrZRPz08VU+mVKCeanirAVzBouBM6sdJTaYrpGcc7uKmyFnpcA0Oq6OFPrpGYkgBzEVLRl1xPouR4mymbKT0YpmJm+2wghvsIBB1dw6LiAr1ZAU+V0nUHLuN5ZfUG2s4alTvq6CQF0ui5MXa1/pno7Xu18w5bLQubSX4ZtGD+2i02FUdprtXP1l9NHX1ZUIaqNdjbpogEjxGwIIdi7d++WzGeTI0eOHDm2JoaaxL3hDW/A8vIyjh07hqNHj+KHP/whfuM3fmPcvuXIkSNHjh2CoQab9773vXj+85+PZrOJX/u1X0OlUsGrXvWqcfu2CRCZGSwHZYzMmrILIXw9LAPJPYiESKacqiwBYGoM2oCNi8pyRJbN8me2asEy0ptbC5Z6QiuEQKfrotbqyaB5wsa5iOmlRVEq6KgU9dRSGQBolMJ1vZSfQgjYjgvbcVM2zgW6joeewpYM2CfLOY4HR3G+1VAu6CEBIeb/gIX1QecYh+2ZOudGYbu014CVyhwjYqhlNEII3va2t2F5eRkHDx7ENddcg9e97nXj9m1NqNU6qFQspWBjFqMmYCsZlMELsjOSuAZXFhMn+XsQ0NYYgcZ0FE0dtZbMUWPqLBRzjJ4b8DNl+rEHBgIN/WyWqodzUE73iQsqW1DOMjUYBoPjeFhq9EAIwfxUAZahpdrEcT0s1fuDTM21YWgU5YLuZ9iUCcB0jWJCM9D1xThNnWHKzxBKCGDqLBQoDcoTIqnXnHtg1I/HRLXMAPS4B8Zktsue7cUyjXZseSzmM/+iD/8oqyiacZMIwPO8kFShum7J9pLxMQrH5Wh3XYAgzKo5iJU16BoM24dWsw17ro22rYWNNo56r7VNBtnWUu9WqzcWNYGoXM3ZJFUDDDnYlEolAMA555yDRx99FC94wQtAB736PwNwHA9LSy0UiwaKxb4YZ9CJkjTKqA2AzOzI0p8DiJVT2aIU5f75ZCIy01CTCYQQKBianJ1EbASAoRF0nSyGjSyXtGXVjfokg92zJcnOUrRJs21jpZlml9kuR93PiAkhgAgJwzIYKgU9TJMdRdHUQsHPpM3jIsb8i9bBdTmaCrp34Mtk2Uy1FyC1+2yHp3wMBiAjg7mmai/iEx0mymvvQ8Fxsz4fh201P9ZiG9QmwedJX1Zrk2FtW6G9CCGwbReNxvAinGvF2SxXM9SIcckll+CGG27AL/7iL+Izn/kMPvKRjwwtV/NXf/VXuPnmm9fl5FrQbtvodh2o2GnRG2SQLYnVbFn9MlhuUpULZgJqZtGAcjQtYhn8neUnIXLGQDJsdkb2UKCf0jm5rkAIAWPpgSb0BemBJsDgZQ3150G+n0HtpfJxUJsMsiW/s1ZbysN12FTnGsf5hmmTQbat0l7rsdXr3U1bUjzbMNRgc8stt+D666/HgQMHcMstt4Bzjttvv33Vct/97nc3LQ1BFHlf2ZnIL2uOHNsXQ8dsLrvsMgDAlVdeiSuvvHLVMisrK7jjjjvwB3/wB/jpT3+6Lidz5MiRI8f2xtgCL+973/tw4403olqtjusUmdjQ1MQ5MrHZrZxf1Rw5ti/GEqX6whe+gN27d+PQoUOpDJ+jYGamvAFeSajX/AfbhJAZOWnie/1AZHrpLiugGtohd/Mz5fqxZKmpEpNxLinIlA5ee07VgQsgI8VPuaij5yeOi56RRH6qlrBkm6jPN6idKSGZS2K6RuC46np7XEBTvEgQ4uu4KSSNVpM5yvJzlH4yLtsgbBU/t4of67EBo8mwrAWXP3sBlZKBSjGdUXinY2RttEF461vfitOnT4Mxhlqthna7jWuvvRa33HLLSMcbRhutVDJRKMQzIab2ZySYMMPYhIC/Z0P+rTEazpwk20ktGul4HM2O68teAIZOw8yVoc5ZxE8inQClAfVaCkS2Oja4SA9alBIYWvxRn6xD8DfzBS6jrKJk3YUQqLdsNNsOBCQ1cyqyT6fdddDziQSEBHtSWIxyHCBKN44z9WTdKJUpqZ2ELdAy8zyOZscJWWs6oygV9JgunOraRbXWZBv123JQuaw2GVQmaRvEfBpUbjvaNqK9trJNZn71sLLSwTBYywD11PEazO0qiBbBKIPyWAabKL74xS/innvuwUc+8pGRjzHMYDM7Wx44M1mrzePc3xuiurGCsunjdW0PPcdLbYoEgKIlBR2ZYlOk3H9CUxsmhRBYafYySQ+WwTJZXxojqfTY0eOqPnc9jm7PRbGQ3qDpeRyOx5U6YXLGxZXn41zODJki66fnj1IsQaUPBipKqXKjZZb/Qgh4HgfNYMqN0he2km2r+LFdbKMej3OBWm24FNH5YDMczj6y9xqQNcAJkd1RuT/bUYEAyoEGkDMV1c58ORMi8EZ4J8gaaAZB82cRqnLBYKiyyc/V56OUgAj1EkZykAlACEmpNg8DQrIH2Bw5cjxzGPtgc9111+G6664b92ly5MiRI8cWxvafz40Ro7wcD5q9BKQApU2k5WmG8SNrCW0cEEIuK6515TUolyNHjrMXO2YZzXE8aJFsmAGirLCsIG7SJoQIZV4CzbNkmaxylsFgGQxd20O764asK12TAfOu7YFRwEgErl0PcD0vFswPgug6o9CZTLoWJA9klKDo63YBMvFZ8EAPAvFrrXeWTfrHw0RShMjkZVGCg6pNhBCxxHQe50MF7JN+jMO23jZJ2pJYrZ+sx7Zd2mSj6z2qba1tErxQDZM4ba3QNAacpduTd8xgU6t1YBgaKhUTQD8dcPTBNohdk2WjFDB9MUuPi6HLWQaDqTO0ek4/22XImpLikmYkO2UAjwt4tgdKELLQgnKGxiAEQChgJfTRdI364p39mdV6GEJB3eSAF49BcS5g2x4YAzTG1OV4OnYViHFqGgnrvd7rsx7bqG2ykeW2mi2JqC3KZtxp9Y7Wr9220emoM9GuF67rge0AgsAo2DGDDQDYtovFRRcTEwXoieBy8oZaq40rAtzJGzFtE5kBcACpQSgKjweq1HFfKE2nOw5tAEDUfqrqNsgWDoyOl6pf8Dujaj8ASRdPol8uHcBfvS1Hs6213oNsg/rJsOU2q96DbKO2ier3Yes9yLYV2iTA0lIrX/IdE3bkEOu6XPkADzCqbSMx6lnGVa8suxii7FbGONpkvcddKzbzeOs511a4r9aLfKAZH3bkYJMjR44cObYW8sEmR44cOTYJmpahGXUWYMcNNqapwbJ0ZbAzyUBR2VTTaLnOqz6fag04AB90PvXhQkTXwVV+qmyB74PKreV4q9VbFXSNllOe0ycxjHp9Nsu2VfxYrZ0305csbKXrtl5bccyaZa4ilnm2YMcQBBijqFSskDYMxAOTySBl9G/OBWzXw3KjB1OnmCxbAPEFI/3vGToLabzRssxPz+x5ImYTANpdF/WWjYKpwfQ1xogsCC1C0Y52fkJImDo5qrsGIQASVxkIBjopoCmwXO/B4wJTFROav9t/UL2F/+B3XA+EkFAWJtpeuhahf/s+CCHrWm/Z0HWKoqWHidmEkDIz7Z4LFjlmcFzK+kzBLPZT1sM1aksOxlm2LMbRWmzJNlkt8B31P1lumLqNw7ZR7aWqzyjtldUmm9leqhe6YtGAZeloNruw7bN3YBgHxq6NthEYVhsNSAcikzdYFB7n4ByoNXvoRjoWIcB0xYRlasrjOY4Hgb6oZAAuBDpdB64rsNzsxlSbGSWoFA1ojMREOKOgBCkWncc5XIeDJEQlA7geDwe1KIoWw1TFUtabcw6AwPXiApqBn9EBO1pv25b0b9vjsetBCFAw5Z6fdteJ1ZtAUscZJan2Co6r8nGzbYP6yTC2Z9r/cdjO9jZZXm7D83JtNBXOem00VacJ3l5UNo8LnF7uIDncCgE0uy5MQ0stIxFCYBia8piUyBTLi/Wu8lyAgGXoSt91jYKxdCdklIIaaj0yADi13FEOxO2uh6lKdpv0Mt7asgZ1OYujaPXS+w+EkLM4VZsI356lc/ZMMMLW2k+GsWWdZ6NtWf6Pw7Zd2mQc7eVP4nNsILb/EJsjR44cObY88sEmR44cOTYJORtth2AtDBQhBLgnMFkyYCTWUAkBylZ6CW3QeQAZszF0itkJK5VRUmMUlr/8lgQhiAXzo/A4h217sB1XaZ+fKqBaMlKbRE2domd7foKydN1lgrN0HVRpDvo2YKJkQGfp9ipaGibKZqrehACmkd3NsgK5Uftm2LL6ybC2cfv3TJxzu7TJONqLEKSW1zcCZzMbbccQBIZlowGI6HYJANIWZNa0DDUbbbV14SRTTQBodRw02jYqJQMln7EVBSEyGJ+lEh3NchksIgfst+gxomw0x+WoFGVWyygJQfd12NJMn8FstKy2dFyOdteBpmWz0QyNoWilw4IbsTafxa4a1v+NtgV/D+vXONpkkG2rtdda/drMNuFcrImNlhMEhsOOGWwCmKaGctkCIWqWTFSFOGnTNQpK1dkyA2SxtFTecSHTPQukUwEIIWCZcTHNsBznsB2uDMASIoPtqnKuy0NNshR5gcrBZKMZRzvdtlX82Aq2wP5M+zEuGyEErVYP7fbaRDjzwWY4bP9aJ9Drueh2nUyWTFY+GUIIyIBsmdGfSVvWMBgMMCqa86BjAoPPl1mOIJxhpMupfVytbmerbav4QQgJ/z3TvmRhK1239drWOtDkGB47brBZD4a/vXLkyJEjx1qQDzY5cuTIsUkwcjbazoKm0dj6bBQE2QwUMcA2KjZ6tjTQP59EoLaNftxtENbLxFZjfY2CzTzees61E/rQIDbmRkCxb/uswY6qumFomJkphVz2aAeXzCsBplFlsB4AuC9NoSrnedzPhJm2aWHAL3JDBQFmGmfiRL+nEuoUQjLLoseP+xr8S/siRza1cGOQxTN9PJH5+zA21fe2km3Y+qy3TYYtt53aZJzt9f+3d/YxcpR1HP8+87a791Io5RBoigSoUIgBRWgaGg8aLG2Pvtg0lgKiEkASykn/sFIkEEKFFkkaGv4QDTQxEnyhIEooBAQM9EUMamoAFQUKlRNKX+9ub+f18Y/Z2ZudfWZ2d3Zmb2/u90kutzvfneflN8/Mb2ee3/6eTrOJ9/6EE7pRKKSbjHOqkpl0NccdV4ASkXsLcCcBZcYgaaxq2WIpkLfLP/iqlje27UruMH+ZiuwmzzSt8Vxjkswqucw459WaxGrynHn1+aPlgqGZXtizP5TU003Ly1fmJrr076cGlp8O2iTKXv7tcTX//6TKbFVLI2qtU/oWVxP1Laj5x56ovCitU/sd7F9Xl4ZCQcXhw8Uax0rEJzPOJpjA0sO7YPs1xtzfq0iS63QkqXb5ZdtxYPmzLpexHQ5uOTVhxIwxaKpSufvxX9w9zXbcFUSDd1aMMRimVZMU09MU2c1LFuwfYwy6YdW00dPcUO7aSCaRTepp/otMHC34WvS+1TZOpCbaDsS3V5jWaf1u5xhql73c64L75c6yyNkkRWacTRwYY5Ck8ItenC81EosOhY5TFxM4jEb2EzkagiCIiSBTczYEQRBEZ0LOJoSoZ7W245RTySR3i+3e9Yi1qHuTsFQ3UXDuBjw0237HibcfQRBEZh6jjY2ZKBTctWJEk5jB57Nhmn8yPzg5yrmb98tbG2zMsNFTUCu5yhqpL2yi3As6sG2nsvgYY96CadH7KagOLPBS0wTr47w6XY9l21VBB43YxNvPH3RQr99hz9WDTqsZeyWpBdsfpUW130+csdeo1g6bRGlJ2KudWrP99r5UWVb9hdOIxsmMsxkd1aHrJnp785AkqXKX0MzFLbj8sf8EsmwHpl29v1NeGrkrryAXyFcWjHYJ0/xRMICbUFSWIQxciIquURQJsvshMFa7n5dvLYhtcziOLcy3VmWTctJSD9N04EjjTjKq357eqE1a0Rq1VyuaqB1xtclkE///NO3VDpuINMYYHMfB8LAOw7BAJEuqzuahhx7CCy+8AMYYVq1ahe985ztpVgfLcnD4cBHTpuWRy9WuiFkvOsWybe+NQAv/FpsTRMI1GkHjf+9/LQpcqFcmQ9klCDTb5gg6DA85JJCgyiai/UIi5KLaOFm0qHGSpNZIG0VMlL1E7ZoIm6TVt4MHR2vaSSRDas7mjTfewJ49e/C73/0OlmVhyZIl6O/vxxlnnJFWlRXsCMcQSQu7hV8WOofyDRtBEETbSS1A4OKLL8bPf/5zKIqCgwcPwrZtdHV1pVUdQRAE0cGk+hhNVVVs3boVjz32GBYtWoTPfe5zscqZMaOnqc9HTdxGPZqoPIdqknbfLDTyeKUpLYXbncTb2GatU9pRj05pZ6e0oxUNiLdOSzM0ey3LEm1ZPG1sbAw333wzlixZgtWrVze9fzOLp2magnxBDZ3w9hPUohZWMywbdkhwSm+XWpVGRlRf2lqjwQ+iiB1ZlqpW6fRr/hVIq9rCORRFhizXzve0s99RWtKT+c1onWqTKK1e37w5lmb3a0TrBJswxqDrJoaH9cgvrEGacVDNXMs6mThOObU7m//85z8wDANz5sxBoVDAwoUL8c9//jOt6iDLEvIFDYy5cxOGaUNRJEiA8CQRRaeoqgzZccObvc945FQFtu1AD4RD5jVZGDoMoBIu7A9FHtfcXGbBZZ45AMt0k34GtXrtD2r+NsmyBCYxmP6lplG9gmejNmGMQZJZxdGITszghGzwRBfVFaU10+8k7NWM5t/m16Js0qzWCTYJtqXR86pRTdTvKC2NMeQm81UwOqpjbMysKZuIT2pzNvv378edd94JwzBgGAb+8Ic/4MILL0yrOhS6tKpQYc7d8Fz/t/mwiBq/JkkMOU2GxMa3e5osSyhoMlTZvUAf35NDV16tutA43I3R143x36U4Dodu2OXf0HiaO9ht29PcuwjDsCvZoG3bvcjzOm0O04L9lhhDTlPKzsVN0JnTlKr2i157NpElN+GopsrQ1Or9mmlX2OeitGbLj1N32DiJ0vy0u81Jlh+mxbHJRB/HJMrv7s5VJdwlWie1O5v+/n7s3bsXK1asgCzLWLhwIQYGBtKqLpSoW9bgtzb/dlmR4Ah+l8KqLti1z3+54961iLSw7a5mi8vj7jcxSQof+GFlhiHL4gSdUTDGoKpy3TDWZqnXhig9rpYkUf1OQ/P0dmpJMlnsFWMoN4TtYFJErqZBW+ZsWqWR55w9vfnQgZPTxBmhAXHcPeCmpDEFzgaofvQUxLKcCMchrqueFlwiIIkyO0kLo5Pa2Clap7Rjsmhxy3McjqNHiw1lEWhm/mL/0FHkMnDHFGfOZvL3miAIguh4MuNsvM8RQEAAABvGSURBVMdNQUR5y7z3hmFBN+zypPm47jjcvasRTiSiZtLejywz5HJKzZo1ksSQzynQVDfXmViThJoU8pjA29aMxjmHYbr9NkyrSuecQw+xSdz66iGarOW+eS9dt2ruauO2I01NRKv7xdE7ySbttnMzer26GGt+LBPRZCY3WnG0hFxOhVIOeQ6G8/ovasFwXtvhsA0biuIupuYl4WTuiKu89hYx85cpes3gPvpyHHfSX/EtYsYYoKkybJvDdsYXYfNu513NbZ+XhDPYflHd9TTOudtP258Hyg1OUGQ3sMHfb88mqlq9jLa/zOCz8jDNP6EsaiPgP/nd+SuvWIe7QRKS5CYlFdUV1yb1ND/1+u31oVGb1BtDfps0o6Vpkzh9S0NL2yaW5WB4uBQ/EwkhJDPOhnOgVDIhmRZ6e/LClTQBVK2IGXxe667KxwFUR7VwzisX3WCZwcHq1yQJ0LTa3/swxiDLgCxXa95/LxmnSPOfiMG+RWm27VROnnHd/e/P+xa0CXfNEVqfqG9RNonSvGSh/j6Mt59DVZK1ST1N1MYwzd+/JG3SrBbsW5L2Er2Pa6+0xlArNgGA4eESdJ2ScKZBZh6jeTjlEOLgCeIh+NLq08pX1gCMMTCIo7eCg7ZdmogoDQiP2Anb7u7VfJ1p9FuSkrdJtL2SLbcVm3h/SZbZTNsbpVPs1YqWtqNRfHfnU43MORuCIIhOxbLs+h/KKORsCIIgiNTJnLORJAZNk0MfDUU+aGLhj5qA1iJikiortobw3xQwNgHtEWiRn4/4nVVax6wTbBJne1paPTrBXq2WRVkD0iNTli0UNJxwQnclYsw/Iei9VhQJ5cf/VRrgLlgWDFkGuPCz/jKDk4xBzd8O/+fC9vO0sP3C+halyZIbsCDsN3PT0Ig0x+HgPLzuuDYRaYwxqKp4SDKJVdrRiE1atVezmqi+JGzSyBiKo7XDJq0eqzj2atUmxx/fhd6IH4gT8clMNNr06V3l5aCD0VTVESiMMWiaG5bsJZeUZVYOMy5HPvmyB7jZAqozEPgHp3/SMTiIG9GCZTYaeSPqW91+S1I5+7MbWixJbgoaz8H6bSKVc6DV63c9m4T1L8wmMmOQNFaVgVtVpEDeu2RskqQmmsSPskmSYyhu9FacfidxDILtj9KSslejNmHM/Z2cpik4fHg08QzNmiIDcVdpnORkxtmIligGxgdWUPOSS3Jem3dMliRIGhNqUWX6TwyRJtrebs1zIqK+Rdmklbb4PxP13r/dzTbtCC/inWJLvxbWj2bLnAxjqJO0NO0lSSxxZyNLqPz0YqqRGWcTh2YujFlisvRb5GgIgpicZGrOhiAIguhMprSzMS0HxZKZ2K0y5+58iFVeQyeoeRmhwx67TEWCz9xFeiczPgeWXDvrldXpNkmDVsbIVLRXJ5KZx2gjIzp6enIA6kd5OQ7H6JgJs7zOs27qKORk5MsLiYXtJyrT2+6fXAcA27ChqTIkidUsV2Db45q/zHp1TRYtGBgQ9ly93n71tInsN+flhe04ALg55mSJQVFqV21t1l6T1SZJaknaJEoLa4eumw0tL0A0TmacTalkwjAs9PTkoGnj3QoOMN2wMFqqTUkxptvgDlDIK8L9/AM3qHnLPwcHtN/5+PEuVJoq1UTQ1atrsmhBRBeV4HxMJ7U/SrMsG5YvoSnKv96yHQ5uOVUJYBst00+YNtH99v9v9xhqxCZRWiPtYIzBtt0knGk5mqm8eFqmHqM5DsexYyXouimcXGaMwYgYRF6ob1jES5gWltgTiL7whkXChOlpaVF9S1ML0u5+x7WJ99hV1AdZFucya8VeUduT7nc9m0RpWRhDhw83tmBaXAxKV5MtokILBdf+cS35phAZhMYJQTRPJp0NQRAE0Vlk0tkIfo9YQXDnPa4l3xQig9A4IYjmyZSzYYxh2rQ8cjm1ZkIQcOdP1IhEe0Y5hFW0n/dfpDEWHsIbNo/DOYcTUl5wMjZtLapvaWpB2t3vuDYJRhH6ccqBA0naK2p70v2uZ5MoLQtjaPr0rkpuRSJZMhONls+rwtDn4MDKawo0Ra4KfQaAgiYjnxsPfQ6LhglqpuWAc1Tt531WVSXIklQV+uyP5jFNp5x7TWqorriabTuV1ThlmUGR062vmSgmUXlxtaTaX09TFBmyXB36DLCa0Oe49qpny2a0JPvt6e2wc5o2idJkWcL06V0olUyMjOhIGsqNlgF6enKhUSt+BwC4OcB6uzWYlgPDtFDIqZVvq1H7eZrjuEss207tgGXl8hXfstRerjXdsKvKB9wIOt0YD4NupP2Nam4ySwf+88q2ORzHrkmymUR9UVrwtfde5IQa1drZ/qDGGENOU+A4HJZt1yRrbaW+yWqTNLVWbBKlhbUjn1dRKiX/WxvKjTZFURUJiqwKH3VFwbmbGVr09F4q3zmIBrEkAY4jrkvwJbJlLFs8qtOoKy71bN/ssWk3ksSgslrH3Qr+i2SYPtWIskka9uqkcyQr0MNJgiAIInWmtLMJey7dyH5xyqRvS80R9/gQBNF5ZMbZ2LYjTKgZFoHizZUYpjtv00jEC+e8MtnOuTiqxXEAw3RgmnZVGWZ5Mll0AXVX0RQ/CogTeeNty2kyVFWqCvdmDJXVMJOuL0wLfsb/3v/n326a7rHRDRu27dTo7Wx/I5qIOGX6bRE1JhsZr1NBa9RecepKei0bwE1XM1VJdc7m4Ycfxo4dOwAA/f39WL9+fWp1HT5cRKGgobtbq9H8ETScu9mXHT4+GelNmssygyy5F+dglAwHKg4jWKbombHtcNiGDUWWquZO/PvJslSTR8s/oRmc3BSdGGHRQZ4mwU3D47XBi0Srt59IayaqKNj+MHsF93M4r0paCrgRf4yhPAlfW5+o/XHtFVcT1VfPJmlq/jYnZZPgOG/3GErbJp6m6xZGRvTILxJxMSwbuYifX2SZ1Hq9a9cuvP7663j66afx29/+Fm+99RZefPHFtKoDAIyNGTh0aBR2+cLqXeT8ry3bgRMYbN5/d+nh2ggqxhhMw675puO/iPrL8eCcCyfpvc+p5Yi1qCgmkRbWtyhNkaVK4EIz+9WrO0wT2aSexgWOxoM7vHJsWmlXnH43oonqS8ImnhZnnCQ9hpLQGrVdXHu1apMjR4oYHi6l4mimOqk5m76+Ptx+++3QNA2qquLMM8/Exx9/nFZ1FRyHwzDsmgu/hzuGxBpDeOQKj9AQovlPikY+P1Fap7Qn8vPS1LRJnO1pafXoBHu1WhYtK5AeqT1Gmz17duX1Bx98gB07duCJJ55IqzqCIAiig0n9dzbvvvsuvvvd72L9+vU4/fTTY5UxY0ZPYu2Juttopcw4WhplJvnNeSK0uExVm3RKOzulHa1oANDX1xupt0q+oOHE4wup1tGppOps3nzzTQwODuKOO+7AwMBA7HIOHhxpODJEUSRMm1Yoz7+IBlZ1SpkqxRc0UL2dg5X/Q6B5CPfzPXMP26+2HdFlirZ3ktZI+6M0kb284x9ly4nud5TWqk3S0Jrtm6dn1V6MMRw7NgZdr11cMYpmHJRj2jhwYLip8juROE45NWczNDSEW265BVu2bMG8efPSqqYCYww9PTnkcuNdEkWgeONNOMhZ+H6aJtesyBn8XPBE9NLWWFZ1yhhP87czeMcVLFOkBV/X08L65q8rDc2zST2NMQZNde3sP06MuXnHGrFXszZJyl7BdrXDXiItzTEUVnczfUtDS8omANDTk0eh4K7WaacQpzyV09UwHrR2QmzcuBHbt2/HaaedVtl21VVXYc2aNU2X1cidzYwZ3WCs9m7G655lu/nMgpp3IfPnMvPvB1Q7JMfxEjCKv+F5qIpUlT3Wth2Y5clHTZWrnI2/vk74hpe05umNfrPlnMNxuBvyDEAN2KuT+tbIt/a4+03mu4S0tHba5PDh0ZprhohmvuU385Smk4lzZ5Oas0mSRg7QiSf2hA42LwFmEMZcpxBMgOnfV1SmuwZ9SG40yf0ti6hMx3GEDjGqrqmghUH2on63qsUtz3E4jh5tbIlocjaNMTV/XeSj2QtgvX3CLo71NKIWshdBZIcp72wIgiCI9JkSzsb9pX7t9qgvzfWeLgYXIPOQ6nwTjyo3DS1Jwurh3M1l5s8H10yZ7bKJ47jtDOZaa4WJOJ5ZHENpaXH3pRvq5MnMejbHjo2htzdf9ejFG0iSxKBJMmzbTR/jzdWIolj878M0d7KaQZbdvF2Ow2tW3BRF0Pi1sGAEUXRNXK2ZSKJG+i3SgquQOoZds2JlVN3N2iuOxjmviiR0+HiuNX8C1FbsFdWWJOyctE0a1doxhpK0SZTWTL9HR3XKJpAwmXE2hmHj4MFRdHVp6OoaT8bpv6jLMiDLslDzf8MWRaeEaX4H08x+/u1JROwE7xA8zTvxmtWiyvQ0w7Sqwjg93XY4mMMhS9V1NWKTevZq1iZeFKB3QfF0N9rNXbE0KXv529Js39plkyitXr9F/Wt1DHWSvRhjMAw3CWcWJvE7jcw9RisWDZRKpvAi7j9BorQgaWoi4pTp71OzWvAzjWpRvxeQQ35U2047+9+LNC+cOkmbpNE3UV1p1NfIOInSOsVerWjHjpXI0aRE5pwNAHAaKwRBEB1FJp0NQRAE0Vlk0tnIcvgjKiI5yMoEQTRKppyNLEuYPr0LqqrUTEwCqJrkTELzvw/THEe87LEowkZUZrAdaWhxbeI5dVFfvPDiZu3VqhZsI2NA2PSYl4ok7XESpTXSN/9fEjZpZZxEae20SVrajBnd0LTMxE11FJmxane3hkLBjUITRT75t7dDcxw3zJpz92KnKFKVZ28mQshPI5roxI6j1eu3osiQ5fGwYm+7P/db8OLVjmPgR5IkaCqr5FrzCIZnt2qT4AT4RI69ejaJq3l6kmOo0zRJkjBtWh6maePo0bGa/hPxyYyzKRS00GgXzmtzIKWl2bZTcTIenAOm6UBVWFXotX8/UXlxtXb223UuChyHw3EcyLJUo4tep9HvMI0xBll2o89sO7yNrdhE1I5Wy5woe9XTJuK8iqvF7beiyJWM7UQyZMbZdAqcu3c1okEsuCZlBnf9IEnY7yia/XwruE6n+TYSBNE6mZqzIQiCIDoTcjYEQRBE6mTmMZpp2lAU8aJk7h9CNPe/aHEu9584j1mY5r0NPg/mnMN2AFkwUT7+i+XmJtH9+wUfDblabXnBMhvV/P2OspdIC3uuXm9y2rOxuN9RNqmvhdlLNE6iNK+dwSdzrYwh/+tGbVJfiz+G4tqk2XFSTwuzSZQWdwxxzhtaOI1onMw4m6NHx6BpCnp7cwAYGHMHzchICYZhI59X0d2dA2PjA/rYsRIsy0ah4GqAN+fi4Ngxd1nYYK4107QxMuKmtOjuziGfVyual1eJc45cToWijgcDWKaNkm5CYgw9PXlo2nhOrlLJRLGoQ5IYensL5XkFd79i0UCxaEBRJPT25iFJ49roqI5SyYSqyr4kpG4fRkZK0HULmjaueSfe8LAOw7CQyyno6clX2WR4uATTrLWX47hL5VqWg0JBQ3e3VrGXbY8vo+uPCuTcXWhO0xQcPDgitNfwsA7GgJ6eXFXIaalkYnRUB2MMvb15KIpc6ffYmGsTWZbK2vgNerFoYGys1l6ci+3lMW6v8DEUZa++vt6qC6bfXv4x5NrLxvBwvTGEmmXOdd3VouzljqE8ZFluaAwVizrGxuqPoZ6ePGRZqlykg2PII84YAgDLGh9DQXtZlmsvzpuzV9QYKpUMjI6OjyFZlipJWb0xRCRLZlbq9NPVpYFz1AwYxoCurhxs20GpZFZpksTQ1aXBNG3ouiXQcjAMC4ZRrcmyhK4uDaWSCdOsXhFUkiVomgxDt2rar6oy8nkV+byKAweGqzRNU6BpCorF2oSA+bwCRZExOmrU3BkUCiokiaFYNGqCEbyTt1gU2USD43CMjZkBjaG7W4NlhdkrB9O0auwly66m6yYMw70Qe31UFAmFgthenk2KRaNm/XdNk5HLqSgW9ZpvnLmcAlWVUSwaAnupUBQpdXv19fXis89G0N2d7Bjy7DU2ZtRERkXbK3wMRdnLtYmEYlGvsUlfXy9GR/WEx5DYXsEx1Li9ZBQKqtBe9cbQtGmFWCtp0kqdjZFJZzOZ8F+Iswr1MRtkvY9x+0fOpjEoQIAgCIJIHXI2BEEQROqQsyEIgiBSh5wNQRAEkTrkbAiCIIjUIWdDEARBpA45G4IgCCJ1JkUGgWA6jKyR9f4B1MeskPU+Zr1/E8mk+FEnQRAEMbmhx2gEQRBE6pCzIQiCIFKHnA1BEASROuRsCIIgiNQhZ0MQBEGkDjkbgiAIInXI2RAEQRCpQ86GIAiCSB1yNgRBEETqkLMhCIIgUoecDUEQBJE65GwIgiCI1CFn02YefvhhDAwMYGBgAA888AAAYNeuXVi6dCkWLlyILVu2THALk2Hz5s24/fbbAQDvvPMOVq5ciSuuuAI//OEPYVnWBLeuNV5++WWsXLkSixcvxsaNGwFk7xg+88wzlXG6efNmANk4jiMjI7jyyiuxf/9+AOHHLQt97Tg40TZ27tzJV69ezXVd54Zh8Ouuu47//ve/5/39/fzDDz/kpmny66+/nr/66qsT3dSW2LVrF587dy7/wQ9+wDnnfGBggP/1r3/lnHO+YcMG/vjjj09k81riww8/5PPnz+dDQ0PcMAy+Zs0a/uqrr2bqGBaLRX7RRRfxgwcPctM0+apVq/jOnTsn/XH829/+xq+88kp+3nnn8Y8++oiPjY2FHrfJ3tdOhO5s2khfXx9uv/12aJoGVVVx5pln4oMPPsDnP/95zJo1C4qiYOnSpXj++ecnuqmxOXLkCLZs2YKbb74ZAPDf//4XpVIJF1xwAQBg5cqVk7p/L774IpYsWYKTTz4Zqqpiy5YtKBQKmTqGtm3DcRyMjY3BsixYlgVFUSb9cfz1r3+Nu+++GyeddBIAYO/evcLjlrUx2ylMisXTssLs2bMrrz/44APs2LED1157Lfr6+irbTzrpJHzyyScT0bxEuOuuu7Bu3ToMDQ0BAD799NOq/vX19U3q/u3btw+qquLmm2/G0NAQLr30UsyePTtTx7Cnpwff+973sHjxYhQKBVx00UVQVXXSH8cf/ehHVe+DY9M7blkbs50C3dlMAO+++y6uv/56rF+/HrNmzQJj46sDcs6r3k8mfvOb3+CUU07BvHnzKtscx8lM/wD3W//u3btx33334Ve/+hX27t2Ljz76KFN9/Mc//oHt27fjlVdewWuvvQZJkrBz585M9REIH5tZG7OdAt3ZtJk333wTg4ODuOOOOzAwMIA33ngDBw4cqOgHDhyo3OZPNp577jkcOHAAy5cvx9GjR1EsFsEYq+rfZ599Nmn7BwAnnngi5s2bhxNOOAEAcPnll+P555+HLMuVz0zmYwgAr7/+OubNm4cZM2YAcB8jPfroo5k6jgBw8sknC8+94PYs9LUToDubNjI0NIRbbrkFDz74IAYGBgAA559/Pt5//33s27cPtm3j2WefxVe/+tUJbmk8tm3bhmeffRbPPPMMBgcHsWDBAtx///3I5XJ48803AbhRTpO1fwBw2WWX4fXXX8exY8dg2zZee+01LFq0KDPHEADOOecc7Nq1C8ViEZxzvPzyy7j44oszdRyB8HNv5syZmetrJ0B3Nm3k0Ucfha7r2LRpU2XbVVddhU2bNuHWW2+Fruvo7+/HokWLJrCVyfPggw/izjvvxMjICM477zxcd911E92k2Jx//vm44YYbcPXVV8M0TVxyySVYs2YNzjjjjMwcw/nz5+Ptt9/GypUroaoqvvjFL+Kmm27C1772tcwcRwDI5XKh516WxmynwDjnfKIbQRAEQWQbeoxGEARBpA45G4IgCCJ1yNkQBEEQqUPOhiAIgkgdcjYEQRBE6pCzITqav//97xgcHATg5rK66667araH8dRTT+HCCy/E8uXLsXz5cixbtgwLFizA+vXroet63bqvv/56HDp0CABw44034t///neLvSGIqQuFPhOThqeeegovvPACHnnkkdif13Uda9aswTe+8Q1cddVVkfufffbZ2L17dyVbAEEQ8aEfdRITypNPPolt27ZBkiRMnz4dK1euxGOPPYauri6Mjo5i/fr12Lx5M372s59h69atGB4exoYNG7BixQrce++9ePbZZzE6OoqNGzfiL3/5C2RZxuWXX45169YJ6zty5AhGRkZw3HHHAQBeeeUVPPLIIzAMA4cOHcKKFStw2223YcOGDQCAb33rW/jpT3+Ka665Bg899BCKxSK2bNmCWbNm4d1334VlWbjnnntw4YUX4tChQ9iwYQM+/PBDHH/88ejr68Ps2bNx6623ts2eBNGxTNDSBgTB33nnHT537lz+8ccfc84537ZtG7/iiiv4Oeecw/fv388553zPnj18YGCAc8759u3b+U033VSz/b777uPr1q3jlmVxXdf5Nddcw/fs2cO3b9/Ov/zlL/Nly5bxK664gs+dO5evXr2aP/HEE5xzzh3H4ddeey1///33Oeec/+9//+Nz5szhBw8e5Jxz/oUvfKHy+rLLLuN79+7le/bs4XPmzOFvv/0255zzRx99lF9zzTWcc87XrVvHH3jgAc4555988gm/5JJL+NatW1O1IUFMFmjOhpgwdu/ejfnz5+OUU04BAHz729/GPffcg1NOOQUzZ85suJxdu3Zh1apVkGUZmqbhF7/4BebOnQsA+MpXvoJnnnkGzz33HK699locOXKkkpKEMYaf/OQneOutt/Dwww9j06ZN4JxjbGwssr5TTz0Vc+bMAQCce+65OHr0KADgj3/8I1avXg3ATVc/mVPWEETSkLMhJgxZlqtSt5dKJbz33nvo6upqqhxFUarKGRoawuHDh6s+I0kS1q5di5kzZ1aWqy4Wi/j617+Ot956C+eeey7Wr18PRVHA60xj5vP5ymvGWOXzwX0liU4vgvCgs4GYMObOnYvdu3fj008/BQD88pe/xI9//OPQz8uyLFwLft68eXj66afhOA4Mw8Dg4CD+/Oc/C8u4++67sXPnTrz00kvYt28fRkZGcNttt2HBggX405/+BMMw4DhOZH1h9Pf348knnwQAHD58GC+99BKtg0IQZcjZEBPG2Wefje9///u44YYbsGzZMrz22mu45557Qj9/wQUX4KOPPsLatWurtq9duxaqqmL58uVYsWIF+vv7sXDhQmEZp512Gm688Ubcf//9OP3003HppZdi8eLFWLx4MV555RWcddZZ2LdvHwBg0aJF+OY3v4l//etfDfVnw4YNeO+997B06VIMDg7i1FNPrboLIoipDIU+E0RCPP744zj33HPxpS99CYZh4Oqrr8att96K/v7+iW4aQUw4FPpMEAlx1lln4d5774XjODBNE4sWLSJHQxBl6M6GIAiCSB2asyEIgiBSh5wNQRAEkTrkbAiCIIjUIWdDEARBpA45G4IgCCJ1yNkQBEEQqfN/olHh2NszCP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1" name="Picture 3"/>
          <p:cNvPicPr>
            <a:picLocks noChangeAspect="1" noChangeArrowheads="1"/>
          </p:cNvPicPr>
          <p:nvPr/>
        </p:nvPicPr>
        <p:blipFill>
          <a:blip r:embed="rId2" cstate="print"/>
          <a:srcRect/>
          <a:stretch>
            <a:fillRect/>
          </a:stretch>
        </p:blipFill>
        <p:spPr bwMode="auto">
          <a:xfrm>
            <a:off x="711200" y="2876549"/>
            <a:ext cx="10591799" cy="5200651"/>
          </a:xfrm>
          <a:prstGeom prst="rect">
            <a:avLst/>
          </a:prstGeom>
          <a:noFill/>
          <a:ln w="9525">
            <a:noFill/>
            <a:miter lim="800000"/>
            <a:headEnd/>
            <a:tailEnd/>
          </a:ln>
        </p:spPr>
      </p:pic>
    </p:spTree>
    <p:extLst>
      <p:ext uri="{BB962C8B-B14F-4D97-AF65-F5344CB8AC3E}">
        <p14:creationId xmlns:p14="http://schemas.microsoft.com/office/powerpoint/2010/main" xmlns="" val="90319716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1289</Words>
  <Application>Microsoft Office PowerPoint</Application>
  <PresentationFormat>Custom</PresentationFormat>
  <Paragraphs>87</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New_Template4</vt:lpstr>
      <vt:lpstr>Slide 1</vt:lpstr>
      <vt:lpstr>Story</vt:lpstr>
      <vt:lpstr>Data in depth</vt:lpstr>
      <vt:lpstr>Problem Statement</vt:lpstr>
      <vt:lpstr>Data Profiling</vt:lpstr>
      <vt:lpstr>Data Analysis</vt:lpstr>
      <vt:lpstr>What is the movie with highest revenue?</vt:lpstr>
      <vt:lpstr>What is the amount of movies that were released each year?</vt:lpstr>
      <vt:lpstr>Is there any correlation between audience ratings and critics ratings?</vt:lpstr>
      <vt:lpstr>Is there any correlation between audience ratings and movie length?</vt:lpstr>
      <vt:lpstr>Is there any correlation between critic ratings and movie length?</vt:lpstr>
      <vt:lpstr>Is there any correlation between revenue and audience rating?</vt:lpstr>
      <vt:lpstr>Is there any correlation between revenue and critic rating?</vt:lpstr>
      <vt:lpstr>Is there any correlation between votes and audience rating?</vt:lpstr>
      <vt:lpstr>Is there any correlation between revenue and movie length?</vt:lpstr>
      <vt:lpstr>Distribution by various columns in the movies data</vt:lpstr>
      <vt:lpstr>Distribution by various columns in the movies data</vt:lpstr>
      <vt:lpstr>Which are the Top 5 Genres based on number of movies?</vt:lpstr>
      <vt:lpstr>Charts based on different genres </vt:lpstr>
      <vt:lpstr>Which is the correlation between each column?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rameshg g</cp:lastModifiedBy>
  <cp:revision>119</cp:revision>
  <dcterms:modified xsi:type="dcterms:W3CDTF">2019-07-13T18:44:21Z</dcterms:modified>
</cp:coreProperties>
</file>