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govl0" initials="g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39"/>
    <p:restoredTop sz="94660"/>
  </p:normalViewPr>
  <p:slideViewPr>
    <p:cSldViewPr snapToGrid="0">
      <p:cViewPr varScale="1">
        <p:scale>
          <a:sx n="113" d="100"/>
          <a:sy n="113" d="100"/>
        </p:scale>
        <p:origin x="414" y="11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commentAuthors" Target="commentAuthors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2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03-10T14:01:44.453" idx="1">
    <p:pos x="-214" y="1162"/>
    <p:text>미래를 보고 정치를 해야함</p:text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DA7A80F-E14D-46D6-892D-8921BF1D2D5F}" type="datetime1">
              <a:rPr lang="ko-KR" altLang="en-US"/>
              <a:pPr lvl="0">
                <a:defRPr/>
              </a:pPr>
              <a:t>2023-03-10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F0A463-A454-49DC-987A-D459307AFF7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• </a:t>
            </a:r>
            <a:r>
              <a:rPr lang="ko-KR" altLang="en-US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정치는 우리의 삶에 필요한 여러 가지 가치를 배분해 주기 때문에 중요하다</a:t>
            </a: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.</a:t>
            </a:r>
            <a:endParaRPr lang="en-US" altLang="ko-KR" b="0" kern="0" spc="0">
              <a:solidFill>
                <a:srgbClr val="000000"/>
              </a:solidFill>
              <a:effectLst/>
              <a:latin typeface="HY견고딕"/>
              <a:ea typeface="HY견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• </a:t>
            </a:r>
            <a:r>
              <a:rPr lang="ko-KR" altLang="en-US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정치는 우리들 각자가 얼마나 큰 권력</a:t>
            </a: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(</a:t>
            </a:r>
            <a:r>
              <a:rPr lang="ko-KR" altLang="en-US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권한</a:t>
            </a: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, </a:t>
            </a:r>
            <a:r>
              <a:rPr lang="ko-KR" altLang="en-US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혹은 권리</a:t>
            </a: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)</a:t>
            </a:r>
            <a:r>
              <a:rPr lang="ko-KR" altLang="en-US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을 보유하고</a:t>
            </a: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, </a:t>
            </a:r>
            <a:endParaRPr lang="en-US" altLang="ko-KR" b="0" kern="0" spc="0">
              <a:solidFill>
                <a:srgbClr val="000000"/>
              </a:solidFill>
              <a:effectLst/>
              <a:latin typeface="HY견고딕"/>
              <a:ea typeface="HY견고딕"/>
            </a:endParaRPr>
          </a:p>
          <a:p>
            <a:pPr lvl="0" algn="just">
              <a:lnSpc>
                <a:spcPct val="160000"/>
              </a:lnSpc>
              <a:defRPr/>
            </a:pPr>
            <a:r>
              <a:rPr lang="en-US" altLang="ko-KR" kern="0">
                <a:solidFill>
                  <a:srgbClr val="000000"/>
                </a:solidFill>
                <a:latin typeface="HY견고딕"/>
                <a:ea typeface="HY견고딕"/>
              </a:rPr>
              <a:t>  </a:t>
            </a:r>
            <a:r>
              <a:rPr lang="ko-KR" altLang="en-US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얼마나 많은 부</a:t>
            </a: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(</a:t>
            </a:r>
            <a:r>
              <a:rPr lang="ko-KR" altLang="en-US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富</a:t>
            </a: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)</a:t>
            </a:r>
            <a:r>
              <a:rPr lang="ko-KR" altLang="en-US" kern="0">
                <a:solidFill>
                  <a:srgbClr val="000000"/>
                </a:solidFill>
                <a:latin typeface="HY견고딕"/>
                <a:ea typeface="HY견고딕"/>
              </a:rPr>
              <a:t>를 가지고</a:t>
            </a:r>
            <a:r>
              <a:rPr lang="en-US" altLang="ko-KR" kern="0">
                <a:solidFill>
                  <a:srgbClr val="000000"/>
                </a:solidFill>
                <a:latin typeface="HY견고딕"/>
                <a:ea typeface="HY견고딕"/>
              </a:rPr>
              <a:t>,</a:t>
            </a:r>
            <a:endParaRPr lang="en-US" altLang="ko-KR" kern="0">
              <a:solidFill>
                <a:srgbClr val="000000"/>
              </a:solidFill>
              <a:latin typeface="HY견고딕"/>
              <a:ea typeface="HY견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• </a:t>
            </a:r>
            <a:r>
              <a:rPr lang="ko-KR" altLang="en-US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어떠한 사회적 대우를 받고</a:t>
            </a: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, </a:t>
            </a:r>
            <a:r>
              <a:rPr lang="ko-KR" altLang="en-US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얼마나 많은 교육을 받고</a:t>
            </a: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, </a:t>
            </a:r>
            <a:r>
              <a:rPr lang="ko-KR" altLang="en-US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얼마나 건강하게</a:t>
            </a: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, </a:t>
            </a:r>
            <a:endParaRPr lang="en-US" altLang="ko-KR" b="0" kern="0" spc="0">
              <a:solidFill>
                <a:srgbClr val="000000"/>
              </a:solidFill>
              <a:effectLst/>
              <a:latin typeface="HY견고딕"/>
              <a:ea typeface="HY견고딕"/>
            </a:endParaRPr>
          </a:p>
          <a:p>
            <a:pPr marR="0" lvl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HY견고딕"/>
                <a:ea typeface="HY견고딕"/>
              </a:rPr>
              <a:t>   </a:t>
            </a:r>
            <a:r>
              <a:rPr lang="ko-KR" altLang="en-US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얼마나 안전하고 자유롭게 살 수 있는 가를 결정한다</a:t>
            </a:r>
            <a:r>
              <a:rPr lang="en-US" altLang="ko-KR" b="0" kern="0" spc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.</a:t>
            </a:r>
            <a:endParaRPr lang="en-US" altLang="ko-KR" b="0" kern="0" spc="0">
              <a:solidFill>
                <a:srgbClr val="000000"/>
              </a:solidFill>
              <a:effectLst/>
              <a:latin typeface="HY견고딕"/>
              <a:ea typeface="HY견고딕"/>
            </a:endParaRP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HY견고딕"/>
                <a:ea typeface="HY견고딕"/>
              </a:rPr>
              <a:t>• </a:t>
            </a:r>
            <a:r>
              <a:rPr lang="ko-KR" altLang="en-US" b="0" kern="0" spc="0">
                <a:solidFill>
                  <a:srgbClr val="0000ff"/>
                </a:solidFill>
                <a:effectLst/>
                <a:latin typeface="HY견고딕"/>
                <a:ea typeface="HY견고딕"/>
              </a:rPr>
              <a:t>정치가 어떻게 하여 우리의 삶에 이처럼 막강한 영향력을 행사하는가</a:t>
            </a:r>
            <a:r>
              <a:rPr lang="en-US" altLang="ko-KR" b="0" kern="0" spc="0">
                <a:solidFill>
                  <a:srgbClr val="0000ff"/>
                </a:solidFill>
                <a:effectLst/>
                <a:latin typeface="HY견고딕"/>
                <a:ea typeface="HY견고딕"/>
              </a:rPr>
              <a:t>.</a:t>
            </a:r>
            <a:endParaRPr lang="en-US" altLang="ko-KR" b="0" kern="0" spc="0">
              <a:solidFill>
                <a:srgbClr val="0000ff"/>
              </a:solidFill>
              <a:effectLst/>
              <a:latin typeface="HY견고딕"/>
              <a:ea typeface="HY견고딕"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91898E9-71A5-48A8-80A0-AF6AC359E5E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3315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9pPr>
          </a:lstStyle>
          <a:p>
            <a:pPr lvl="0">
              <a:defRPr/>
            </a:pPr>
            <a:fld id="{CF3E0F2A-0B6C-47EE-8054-EFA1DC517A96}" type="slidenum">
              <a:rPr lang="en-US" altLang="ko-KR" sz="1200">
                <a:solidFill>
                  <a:schemeClr val="tx1"/>
                </a:solidFill>
                <a:latin typeface="굴림"/>
                <a:ea typeface="굴림"/>
              </a:rPr>
              <a:pPr lvl="0">
                <a:defRPr/>
              </a:pPr>
              <a:t>9</a:t>
            </a:fld>
            <a:endParaRPr lang="en-US" altLang="ko-KR" sz="1200">
              <a:solidFill>
                <a:schemeClr val="tx1"/>
              </a:solidFill>
              <a:latin typeface="굴림"/>
              <a:ea typeface="굴림"/>
            </a:endParaRPr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CE7DC-96D5-4EB1-842E-EA35C7641EA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17411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/>
                <a:ea typeface="휴먼모음T"/>
              </a:defRPr>
            </a:lvl9pPr>
          </a:lstStyle>
          <a:p>
            <a:pPr lvl="0">
              <a:defRPr/>
            </a:pPr>
            <a:fld id="{85A389C1-B846-4B7E-B57A-D8B75ED62F29}" type="slidenum">
              <a:rPr lang="en-US" altLang="ko-KR" sz="1200">
                <a:solidFill>
                  <a:schemeClr val="tx1"/>
                </a:solidFill>
                <a:latin typeface="굴림"/>
                <a:ea typeface="굴림"/>
              </a:rPr>
              <a:pPr lvl="0">
                <a:defRPr/>
              </a:pPr>
              <a:t>29</a:t>
            </a:fld>
            <a:endParaRPr lang="en-US" altLang="ko-KR" sz="1200">
              <a:solidFill>
                <a:schemeClr val="tx1"/>
              </a:solidFill>
              <a:latin typeface="굴림"/>
              <a:ea typeface="굴림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mailto:yunsoochan@hanmail.net" TargetMode="External"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6.emf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1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402095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4C450-6C31-9ACA-C592-2902D8EF8078}"/>
              </a:ext>
            </a:extLst>
          </p:cNvPr>
          <p:cNvSpPr txBox="1"/>
          <p:nvPr/>
        </p:nvSpPr>
        <p:spPr>
          <a:xfrm>
            <a:off x="1060847" y="5198930"/>
            <a:ext cx="3402095" cy="11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5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1</a:t>
            </a:r>
            <a:r>
              <a:rPr lang="ko-KR" altLang="en-US" sz="25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5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민주주의란 무엇인가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048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3"/>
            <a:ext cx="8422498" cy="354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아테네 민주주의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일마다 열리는 민회에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18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 이상 남자 시민은 직접 출석하여 발언하고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투표할 수 있었으며 위험한 정치인에게는 도편추방을 부과함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폴리스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고대 그리스의 도시 국가로서 정치공동체를 의미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41006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3"/>
            <a:ext cx="9321783" cy="354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아테네 민주주의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고대 그리스 아테네에서 열린 시민회의를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민회는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회 이상 개최되었으며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 참여자들이 모두 자신의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의견을 주장할 수 있고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최종 의견은 거수를 통해 결정하는 방식으로 진행됨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38814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45488" y="1741403"/>
            <a:ext cx="8860413" cy="370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아테네 민주주의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아고라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고대 그리스의 도시국가인 폴리스에 형성된 광장을 의미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시장뿐 아니라 정치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문화 등 시민 일상생활의 중심으로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‘사람이 모이 는 곳’을 의미하게 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  <p:pic>
        <p:nvPicPr>
          <p:cNvPr id="1026" name="Picture 2" descr="그리스 수도 아테네의 아크로폴리스 전경. 요새와 같은 아크로폴리스 중심에는 파르테논 신전이 위치하고, 아크로폴리스 아래 고대 아고라가 넓게 펼쳐져 있다.">
            <a:extLst>
              <a:ext uri="{FF2B5EF4-FFF2-40B4-BE49-F238E27FC236}">
                <a16:creationId xmlns:a16="http://schemas.microsoft.com/office/drawing/2014/main" id="{B4DAC8FE-48E8-7216-A748-EAEE476C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31" y="1287444"/>
            <a:ext cx="3462471" cy="20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6E9821-BC99-E654-C910-5E136440FFC8}"/>
              </a:ext>
            </a:extLst>
          </p:cNvPr>
          <p:cNvSpPr txBox="1"/>
          <p:nvPr/>
        </p:nvSpPr>
        <p:spPr>
          <a:xfrm>
            <a:off x="8635825" y="3289906"/>
            <a:ext cx="2044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SF Pro Display"/>
              </a:rPr>
              <a:t>아크로폴리스</a:t>
            </a:r>
            <a:r>
              <a:rPr lang="en-US" altLang="ko-KR" sz="1200" b="0" i="0" dirty="0">
                <a:effectLst/>
                <a:latin typeface="SF Pro Display"/>
              </a:rPr>
              <a:t>,</a:t>
            </a:r>
            <a:r>
              <a:rPr lang="ko-KR" altLang="en-US" sz="1200" b="0" i="0" dirty="0">
                <a:effectLst/>
                <a:latin typeface="SF Pro Display"/>
              </a:rPr>
              <a:t> 고대 아고라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591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7581" y="1678360"/>
            <a:ext cx="8816837" cy="3501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아테네 민주주의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고대 그리스의 제비뽑기장치 클레로테리온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배심원과 행정관을 제비뽑기로 뽑을 때 사용하는 돌판임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고대 아테네의 민주주의가 배심원에 대한 사전 매수나 외부의 선정 압력을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방지하는 민주적 추첨 방식으로 진행되었다는 것을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38063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3"/>
            <a:ext cx="8945077" cy="2716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아테네 민주주의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정치형태 구분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인이 지배하는 ‘군주정’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몇몇 소수가 지배하는 ‘귀족정’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여러 사람이 통치에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참여하는 ‘민주정’이 그것임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97366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1266" y="1549069"/>
            <a:ext cx="8675773" cy="3962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민주주의의 의미 변화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18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세기 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프랑스혁명을 거치고 난 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유럽 여러 나라에서 대중의 정치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 요구가 강해지고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세기 들어와 보통선거권에 대한 요구가 커지면서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공화주의라는 말과 민주주의라는 말이 같이 쓰이기 시작함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의미의 다양성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민주주의는 이상적 가치이면서 동시에 실천적 통치제도를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9811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64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민주주의는 다른 제도와 어떻게 다른가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1135" y="1405843"/>
            <a:ext cx="8674169" cy="4286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민주주의의 요건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최소정의적 관점에서 민주주의는 보통선거권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정기적인 선거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 경쟁을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통한 정부 구성 등 민주적 경쟁 규칙을 확립하는 ‘절차적 최소 요건’을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갖춘 정치체제를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자유주의와 민주주의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자유주의자들은 국가 간섭 없이 발전해나갈 수 있는 시민사회 역을 위해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투쟁하고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 권력의 기반이 주권자로서 인민의 뜻에 있다고 주장함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239701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64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민주주의는 다른 제도와 어떻게 다른가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9321" y="1549069"/>
            <a:ext cx="872065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공화주의와 민주주의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공화주의는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공공선에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대한 헌신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공적 결정에 대한 적극적 참여와 모든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시민이 공동체로부터 배제되지 않고 권리와 혜택을 누리는 시민권의 원리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시민적 덕에 대한 강조를 핵심으로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비민주주의와 민주주의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사회주의는 자본주의의 경제 원리인 개인주의를 사회주의로 대치함으로써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사회를 개조하려는 사상 또는 운동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7694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동양사상과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4"/>
            <a:ext cx="832471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민주주의와 민본 사상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현대 민주주의는 근대 서구에서 발명된 것이며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이외 지역에서는 이를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수용하여 지금의 민주주의를 발전시키고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88325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동양사상과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549069"/>
            <a:ext cx="8109912" cy="257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공자와 맹자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공자는 백성을 위한 통치를 정치의 근본으로 삼음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맹자는 공자의 사상을 이어받아 백성이 중요하고 통치자는 가볍다는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민귀군경론을 주장함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99F8A-2356-D467-7164-853030CABDDA}"/>
              </a:ext>
            </a:extLst>
          </p:cNvPr>
          <p:cNvSpPr txBox="1"/>
          <p:nvPr/>
        </p:nvSpPr>
        <p:spPr>
          <a:xfrm>
            <a:off x="2072081" y="4465786"/>
            <a:ext cx="8355435" cy="1160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0" dirty="0">
                <a:solidFill>
                  <a:srgbClr val="0409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i="0" dirty="0">
                <a:solidFill>
                  <a:srgbClr val="0409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백성은 귀하고 임금은 가볍다</a:t>
            </a:r>
            <a:r>
              <a:rPr lang="en-US" altLang="ko-KR" sz="1600" b="1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br>
              <a:rPr lang="ko-KR" altLang="en-US" sz="1600" b="1" dirty="0">
                <a:solidFill>
                  <a:srgbClr val="0409D6"/>
                </a:solidFill>
              </a:rPr>
            </a:br>
            <a:r>
              <a:rPr lang="ko-KR" altLang="en-US" sz="1600" b="1" i="0" dirty="0">
                <a:effectLst/>
                <a:latin typeface="AppleSDGothicNeo-Regular"/>
              </a:rPr>
              <a:t>민심</a:t>
            </a:r>
            <a:r>
              <a:rPr lang="en-US" altLang="ko-KR" sz="1600" b="1" i="0" dirty="0">
                <a:effectLst/>
                <a:latin typeface="AppleSDGothicNeo-Regular"/>
              </a:rPr>
              <a:t>(</a:t>
            </a:r>
            <a:r>
              <a:rPr lang="ko-KR" altLang="en-US" sz="1600" b="1" i="0" dirty="0">
                <a:effectLst/>
                <a:latin typeface="AppleSDGothicNeo-Regular"/>
              </a:rPr>
              <a:t>民心</a:t>
            </a:r>
            <a:r>
              <a:rPr lang="en-US" altLang="ko-KR" sz="1600" b="1" i="0" dirty="0">
                <a:effectLst/>
                <a:latin typeface="AppleSDGothicNeo-Regular"/>
              </a:rPr>
              <a:t>)</a:t>
            </a:r>
            <a:r>
              <a:rPr lang="ko-KR" altLang="en-US" sz="1600" b="1" i="0" dirty="0">
                <a:effectLst/>
                <a:latin typeface="AppleSDGothicNeo-Regular"/>
              </a:rPr>
              <a:t>은 천심</a:t>
            </a:r>
            <a:r>
              <a:rPr lang="en-US" altLang="ko-KR" sz="1600" b="1" i="0" dirty="0">
                <a:effectLst/>
                <a:latin typeface="AppleSDGothicNeo-Regular"/>
              </a:rPr>
              <a:t>(</a:t>
            </a:r>
            <a:r>
              <a:rPr lang="ko-KR" altLang="en-US" sz="1600" b="1" i="0" dirty="0">
                <a:effectLst/>
                <a:latin typeface="AppleSDGothicNeo-Regular"/>
              </a:rPr>
              <a:t>天心</a:t>
            </a:r>
            <a:r>
              <a:rPr lang="en-US" altLang="ko-KR" sz="1600" b="1" i="0" dirty="0">
                <a:effectLst/>
                <a:latin typeface="AppleSDGothicNeo-Regular"/>
              </a:rPr>
              <a:t>)</a:t>
            </a:r>
            <a:r>
              <a:rPr lang="ko-KR" altLang="en-US" sz="1600" b="0" i="0" dirty="0">
                <a:effectLst/>
                <a:latin typeface="AppleSDGothicNeo-Regular"/>
              </a:rPr>
              <a:t>이란</a:t>
            </a:r>
            <a:r>
              <a:rPr lang="en-US" altLang="ko-KR" sz="1600" b="0" i="0" dirty="0">
                <a:effectLst/>
                <a:latin typeface="AppleSDGothicNeo-Regular"/>
              </a:rPr>
              <a:t>,</a:t>
            </a:r>
            <a:r>
              <a:rPr lang="ko-KR" altLang="en-US" sz="1600" b="0" i="0" dirty="0">
                <a:effectLst/>
                <a:latin typeface="AppleSDGothicNeo-Regular"/>
              </a:rPr>
              <a:t> </a:t>
            </a:r>
            <a:r>
              <a:rPr lang="en-US" altLang="ko-KR" sz="1600" b="0" i="0" dirty="0">
                <a:effectLst/>
                <a:latin typeface="AppleSDGothicNeo-Regular"/>
              </a:rPr>
              <a:t> </a:t>
            </a:r>
            <a:r>
              <a:rPr lang="ko-KR" altLang="en-US" sz="1600" b="0" i="0" dirty="0">
                <a:effectLst/>
                <a:latin typeface="AppleSDGothicNeo-Regular"/>
              </a:rPr>
              <a:t>백성의 마음은 하늘의 뜻과 같으니 그들과 어긋나게 해서는 </a:t>
            </a:r>
            <a:endParaRPr lang="en-US" altLang="ko-KR" sz="1600" b="0" i="0" dirty="0">
              <a:effectLst/>
              <a:latin typeface="AppleSDGothicNeo-Regular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AppleSDGothicNeo-Regular"/>
              </a:rPr>
              <a:t>나라가 성립될 수 없다는 속담</a:t>
            </a:r>
            <a:r>
              <a:rPr lang="en-US" altLang="ko-KR" sz="1600" b="0" i="0" dirty="0">
                <a:effectLst/>
                <a:latin typeface="AppleSDGothicNeo-Regular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15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9BC51-A228-CDB0-228D-B1CFA763FEB6}"/>
              </a:ext>
            </a:extLst>
          </p:cNvPr>
          <p:cNvSpPr txBox="1"/>
          <p:nvPr/>
        </p:nvSpPr>
        <p:spPr>
          <a:xfrm>
            <a:off x="1028234" y="1037645"/>
            <a:ext cx="26225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업 계 획 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7C98FB-F8F7-02E1-A111-E47B75CF7DCB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DAC92-8FD7-9CD7-3A20-533CC646F0B9}"/>
              </a:ext>
            </a:extLst>
          </p:cNvPr>
          <p:cNvSpPr txBox="1"/>
          <p:nvPr/>
        </p:nvSpPr>
        <p:spPr>
          <a:xfrm>
            <a:off x="7987753" y="1555404"/>
            <a:ext cx="3018603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담당교수명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윤수찬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E-mail: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  <a:hlinkClick r:id="rId2"/>
              </a:rPr>
              <a:t>yunsoochan@hanmail.net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교강사 연락처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 010-3685-9436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52D87-7A77-0C5C-B0F7-9847D8DE8BD4}"/>
              </a:ext>
            </a:extLst>
          </p:cNvPr>
          <p:cNvSpPr txBox="1"/>
          <p:nvPr/>
        </p:nvSpPr>
        <p:spPr>
          <a:xfrm>
            <a:off x="1254736" y="2493633"/>
            <a:ext cx="1583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교과목개요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34630-0F20-6031-17BD-81EB1937D89E}"/>
              </a:ext>
            </a:extLst>
          </p:cNvPr>
          <p:cNvSpPr txBox="1"/>
          <p:nvPr/>
        </p:nvSpPr>
        <p:spPr>
          <a:xfrm>
            <a:off x="1414127" y="3118998"/>
            <a:ext cx="8972725" cy="226068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오늘날의 민주정치와 대의제 민주주의는 투표에 의해 민주적 의사결정이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정당화된다고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보는 데에 비해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숙의 민주주의는 동등한 시민들 사이의 토론과정에서 도출된 정치적 측면에 대한 이해에 집중한다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본 강좌는 성숙한 민주주의를 구현하기 위해 공론정치의 참여 방향을 모색하는 데에 목적을 두고 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또한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우리나라의 정치행태를 분석하고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주권자로서의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존재하기 위한 정치평론에 대해 알아본다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다양한 의견을 수용하며 공동성찰을 지향하는 정치 공론화와 비평을 실천해보고자 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7159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민주주의의 조건들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3"/>
            <a:ext cx="87398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서양 중세의 신분제 사회에서 자유는 기본적으로 귀족의 자유나 도시의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자유와 같은 특권층의 자유를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종교적 자유에 대한 주장은 종교적 관용의 요구를 유발시켰고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신념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언론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출판의 자유 등이 주장됨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5841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민주주의의 조건들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3"/>
            <a:ext cx="8422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평등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기회 평등은 소극적 자유와 결합되는 평등개념으로서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만인에게 법적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정치적 기회 평등을 보장한다는 의미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에서 자유와 평등의 조화를 추구한다는 주장은 소극적 자유와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적극적 자유의 조화 및 기회 평등과 결과 평등의 조화를 의미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5822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민주주의의 조건들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3"/>
            <a:ext cx="87559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인권과 시민권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인권이란 민족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인종 등에 상관없이 인간이라면 누구에게나 인정되는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보편적 권리 또는 지위를 말함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시민권은 ‘제도적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법적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현실적으로 보장된 것’으로 정의할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31151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민주주의의 조건들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385973"/>
            <a:ext cx="8688597" cy="359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갈등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민주정치에서 핵심문제는 갈등을 관리하는 것이라고 정의함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다원주의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다원주의에 따르면 사회는 여러 독립적 이익이나 결사체로 이루어져 있기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때문에 권력 엘리트에 의해 지배되기보다는 집단 간 경쟁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갈등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협력 등에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의해 민주적으로 운영되어야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9596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64366" y="3150754"/>
            <a:ext cx="4095993" cy="1452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르네상스와 민주주의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 혁명과 민주주의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근대 민주주의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49E62C-AE7A-3DB0-DED1-2214D27F8A5B}"/>
              </a:ext>
            </a:extLst>
          </p:cNvPr>
          <p:cNvSpPr/>
          <p:nvPr/>
        </p:nvSpPr>
        <p:spPr>
          <a:xfrm>
            <a:off x="1142440" y="1287444"/>
            <a:ext cx="3833804" cy="145212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EF8CD-6EDF-B05A-5915-457279A668B7}"/>
              </a:ext>
            </a:extLst>
          </p:cNvPr>
          <p:cNvSpPr txBox="1"/>
          <p:nvPr/>
        </p:nvSpPr>
        <p:spPr>
          <a:xfrm>
            <a:off x="1289217" y="1471782"/>
            <a:ext cx="35402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 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2 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   근대 민주주의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6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1908" y="1181956"/>
            <a:ext cx="9144000" cy="4908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2440088" y="1861443"/>
            <a:ext cx="3961341" cy="32037"/>
          </a:xfrm>
          <a:prstGeom prst="line">
            <a:avLst/>
          </a:prstGeom>
          <a:ln w="762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40088" y="133674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마키아벨리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군주론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헌정사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1581821" y="3812019"/>
            <a:ext cx="4135904" cy="1207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143" y="2133695"/>
            <a:ext cx="7468711" cy="155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높은 곳의 특성을 파악하기 위해 아래로 내려가고</a:t>
            </a:r>
            <a:endParaRPr lang="en-US" altLang="ko-KR" sz="22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낮은 곳의 특성을 파악하기 위해 산 위로 올라가지 않으면</a:t>
            </a:r>
            <a:endParaRPr lang="en-US" altLang="ko-KR" sz="22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b="1" dirty="0" err="1">
                <a:latin typeface="맑은 고딕" pitchFamily="50" charset="-127"/>
                <a:ea typeface="맑은 고딕" pitchFamily="50" charset="-127"/>
              </a:rPr>
              <a:t>안되는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 풍경 화가에 자신을 비유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0768" y="4185014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보비오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정치 사상가</a:t>
            </a:r>
          </a:p>
        </p:txBody>
      </p:sp>
      <p:sp>
        <p:nvSpPr>
          <p:cNvPr id="19" name="덧셈 기호 18"/>
          <p:cNvSpPr/>
          <p:nvPr/>
        </p:nvSpPr>
        <p:spPr>
          <a:xfrm>
            <a:off x="5437465" y="5082710"/>
            <a:ext cx="753610" cy="52322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13829" y="514763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군주의 관점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8044" y="515282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민중의 관점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314E07-F60C-E10A-59FA-63AAE222A89C}"/>
              </a:ext>
            </a:extLst>
          </p:cNvPr>
          <p:cNvSpPr/>
          <p:nvPr/>
        </p:nvSpPr>
        <p:spPr>
          <a:xfrm>
            <a:off x="0" y="0"/>
            <a:ext cx="12192000" cy="10965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D4FF4-0A6B-B818-0DC0-C2FB4D2A57B9}"/>
              </a:ext>
            </a:extLst>
          </p:cNvPr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근대 민주주의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7B479-225C-658D-8069-D402D117DA74}"/>
              </a:ext>
            </a:extLst>
          </p:cNvPr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르네상스와 민주주의</a:t>
            </a:r>
          </a:p>
        </p:txBody>
      </p:sp>
    </p:spTree>
    <p:extLst>
      <p:ext uri="{BB962C8B-B14F-4D97-AF65-F5344CB8AC3E}">
        <p14:creationId xmlns:p14="http://schemas.microsoft.com/office/powerpoint/2010/main" val="263732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르네상스와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0932" y="1466924"/>
            <a:ext cx="8884163" cy="445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마키아벨리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마키아벨리는 르네상스 시기 피렌체에서 태어나 공화정 시대에 외교 업무를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담당함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ea"/>
              </a:rPr>
              <a:t>                             자국군과 인민을 돌보지 않은 오만한 군주의 실패를 경고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ea"/>
              </a:rPr>
              <a:t>                             인민을 의지하고 보호하여 인민의 지지를 획득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프로테스탄트 종교개혁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모든 신앙인은 곧 자기 자신의 사제가 될 수 있으며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사제가 아니라 성서의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권위를 존중해야 한다고 주장함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근대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22161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DC1D2D-670D-4A3A-A75A-9D865D32C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566429"/>
              </p:ext>
            </p:extLst>
          </p:nvPr>
        </p:nvGraphicFramePr>
        <p:xfrm>
          <a:off x="1185761" y="1464328"/>
          <a:ext cx="9956930" cy="3706686"/>
        </p:xfrm>
        <a:graphic>
          <a:graphicData uri="http://schemas.openxmlformats.org/drawingml/2006/table">
            <a:tbl>
              <a:tblPr/>
              <a:tblGrid>
                <a:gridCol w="9956930">
                  <a:extLst>
                    <a:ext uri="{9D8B030D-6E8A-4147-A177-3AD203B41FA5}">
                      <a16:colId xmlns:a16="http://schemas.microsoft.com/office/drawing/2014/main" val="2357195029"/>
                    </a:ext>
                  </a:extLst>
                </a:gridCol>
              </a:tblGrid>
              <a:tr h="27121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인간으로서의 군주에 대한 찬양과 비난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 u="none" strike="noStrik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군주는 자기 정권을 유지하기 위해서는 </a:t>
                      </a:r>
                      <a:r>
                        <a:rPr lang="ko-KR" altLang="en-US" sz="1800" b="1" i="0" u="none" strike="noStrike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비도덕적</a:t>
                      </a:r>
                      <a:r>
                        <a:rPr lang="ko-KR" alt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것도 배워야 한다</a:t>
                      </a:r>
                      <a:r>
                        <a:rPr lang="en-US" altLang="ko-KR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필요에 따라서는</a:t>
                      </a:r>
                      <a:r>
                        <a:rPr lang="en-US" altLang="ko-KR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도덕적인 행동이건 비도덕적인 행동이건 행할 줄 알아야 하기 때문이다</a:t>
                      </a:r>
                      <a:r>
                        <a:rPr lang="en-US" altLang="ko-KR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군주는 </a:t>
                      </a:r>
                      <a:r>
                        <a:rPr lang="ko-KR" altLang="en-US" sz="1800" b="1" i="0" u="none" strike="noStrike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국가를 보위</a:t>
                      </a:r>
                      <a:r>
                        <a:rPr lang="en-US" altLang="ko-KR" sz="1800" b="1" i="0" u="none" strike="noStrike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u="none" strike="noStrike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保衛</a:t>
                      </a:r>
                      <a:r>
                        <a:rPr lang="en-US" altLang="ko-KR" sz="1800" b="1" i="0" u="none" strike="noStrike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하기 위하여 </a:t>
                      </a:r>
                      <a:r>
                        <a:rPr lang="ko-KR" altLang="en-US" sz="1800" b="1" i="0" u="none" strike="noStrike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악평과 비난 </a:t>
                      </a:r>
                      <a:r>
                        <a:rPr lang="ko-KR" alt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받는 것 정도는 주저하지 말아야 한다</a:t>
                      </a:r>
                      <a:r>
                        <a:rPr lang="en-US" altLang="ko-KR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군주 최고의 목표는 국가보위</a:t>
                      </a:r>
                      <a:endParaRPr lang="en-US" altLang="ko-KR" sz="18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8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 목적을 위한 과정의 정당화”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64775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351F0CF-7CA7-4006-6161-582D7EFFCE29}"/>
              </a:ext>
            </a:extLst>
          </p:cNvPr>
          <p:cNvSpPr/>
          <p:nvPr/>
        </p:nvSpPr>
        <p:spPr>
          <a:xfrm>
            <a:off x="0" y="0"/>
            <a:ext cx="12192000" cy="10965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E6B50-6C5A-BBD8-7CFF-4D9370941543}"/>
              </a:ext>
            </a:extLst>
          </p:cNvPr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근대 민주주의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2D42D-62C1-0EC3-AEAC-FE6C3A91CCB0}"/>
              </a:ext>
            </a:extLst>
          </p:cNvPr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르네상스와 민주주의</a:t>
            </a:r>
          </a:p>
        </p:txBody>
      </p:sp>
    </p:spTree>
    <p:extLst>
      <p:ext uri="{BB962C8B-B14F-4D97-AF65-F5344CB8AC3E}">
        <p14:creationId xmlns:p14="http://schemas.microsoft.com/office/powerpoint/2010/main" val="4270187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르네상스와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3212" y="1589977"/>
            <a:ext cx="8704627" cy="2958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사회계약론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‘사회계약’은 각 개인의 자연적 권리를 보장하기 위한 것이며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국가를 수립하는 과정인 ‘사회계약’ 에는 모든 사람이 평등하게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참여하기 때문에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주권의 최종적 근거가 인민에게 있다는 근대 민주주의의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인민주권론의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토대가 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근대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4529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2">
            <a:extLst>
              <a:ext uri="{FF2B5EF4-FFF2-40B4-BE49-F238E27FC236}">
                <a16:creationId xmlns:a16="http://schemas.microsoft.com/office/drawing/2014/main" id="{FE562A35-6D70-239C-0E98-DFD83884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9" y="1379436"/>
            <a:ext cx="7954962" cy="109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B0B6748-AA26-D9BD-DDDC-0D899965F2B5}"/>
              </a:ext>
            </a:extLst>
          </p:cNvPr>
          <p:cNvSpPr txBox="1">
            <a:spLocks noChangeArrowheads="1"/>
          </p:cNvSpPr>
          <p:nvPr/>
        </p:nvSpPr>
        <p:spPr>
          <a:xfrm>
            <a:off x="1927225" y="2596828"/>
            <a:ext cx="8337550" cy="293687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sz="1200" b="1" kern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시민혁명</a:t>
            </a:r>
            <a:r>
              <a:rPr lang="en-US" altLang="ko-KR" sz="1200" b="1" kern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kern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시민 계급이 절대 왕정을 타도한 </a:t>
            </a:r>
            <a:r>
              <a:rPr lang="ko-KR" altLang="en-US" sz="1200" b="1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정치적 변혁</a:t>
            </a:r>
            <a:r>
              <a:rPr lang="en-US" altLang="ko-KR" sz="12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,(</a:t>
            </a:r>
            <a:r>
              <a:rPr lang="ko-KR" altLang="en-US" sz="12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경제적 자유</a:t>
            </a:r>
            <a:r>
              <a:rPr lang="en-US" altLang="ko-KR" sz="12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신분적 평등</a:t>
            </a:r>
            <a:r>
              <a:rPr lang="en-US" altLang="ko-KR" sz="1200" b="1" kern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kern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보장하는 정치 제도를 요구한 사건</a:t>
            </a:r>
            <a:endParaRPr lang="ko-KR" altLang="en-US" sz="1200" kern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0DF1087-8CB7-4F88-5BCA-14D1F9B92CC0}"/>
              </a:ext>
            </a:extLst>
          </p:cNvPr>
          <p:cNvSpPr txBox="1">
            <a:spLocks noChangeArrowheads="1"/>
          </p:cNvSpPr>
          <p:nvPr/>
        </p:nvSpPr>
        <p:spPr>
          <a:xfrm>
            <a:off x="1927225" y="951326"/>
            <a:ext cx="2451828" cy="39528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sz="1800" b="1" kern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1800" b="1" kern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세계 </a:t>
            </a:r>
            <a:r>
              <a:rPr lang="en-US" altLang="ko-KR" sz="1800" b="1" kern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kern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시민혁명</a:t>
            </a:r>
            <a:endParaRPr lang="ko-KR" altLang="en-US" sz="1800" kern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D60D1B-3C4B-24A0-E27D-4DC3367627B5}"/>
              </a:ext>
            </a:extLst>
          </p:cNvPr>
          <p:cNvSpPr txBox="1">
            <a:spLocks noChangeArrowheads="1"/>
          </p:cNvSpPr>
          <p:nvPr/>
        </p:nvSpPr>
        <p:spPr>
          <a:xfrm>
            <a:off x="2033587" y="5559956"/>
            <a:ext cx="6072187" cy="293687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sz="1400" b="1" kern="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 </a:t>
            </a:r>
            <a:r>
              <a:rPr lang="ko-KR" altLang="en-US" sz="1400" b="1" kern="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공통점 </a:t>
            </a:r>
            <a:r>
              <a:rPr lang="en-US" altLang="ko-KR" sz="1400" b="1" kern="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kern="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시민의 자유와 권리 보장하는 내용을  담고 있는 문서</a:t>
            </a:r>
            <a:endParaRPr lang="ko-KR" altLang="en-US" sz="1600" kern="0" dirty="0">
              <a:solidFill>
                <a:srgbClr val="0409D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8A9978C-90F5-6249-FC46-D236195D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30346"/>
              </p:ext>
            </p:extLst>
          </p:nvPr>
        </p:nvGraphicFramePr>
        <p:xfrm>
          <a:off x="2033587" y="2890515"/>
          <a:ext cx="8124825" cy="255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3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영국의 명예혁명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미국의 독립혁명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프랑스의 대혁명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세의 전제정치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영국의 식민지배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신분 차별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구제도의 모순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8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5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권리장전 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의회 정치 강조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독립선언서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천부인권사상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저항권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인권선언문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국민주권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재산권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의의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의회정치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입헌군주제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민주공화정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대통령제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미국의 독립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평등 강조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시민계급의 영향大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인권보장의 명문화</a:t>
                      </a:r>
                    </a:p>
                  </a:txBody>
                  <a:tcPr marL="91457" marR="91457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BFFC62A-FBCB-A67B-8E96-76F08A7DEA90}"/>
              </a:ext>
            </a:extLst>
          </p:cNvPr>
          <p:cNvSpPr/>
          <p:nvPr/>
        </p:nvSpPr>
        <p:spPr>
          <a:xfrm>
            <a:off x="0" y="-14711"/>
            <a:ext cx="12192000" cy="841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2CCF1-2690-A437-0579-BF870DE620D1}"/>
              </a:ext>
            </a:extLst>
          </p:cNvPr>
          <p:cNvSpPr txBox="1"/>
          <p:nvPr/>
        </p:nvSpPr>
        <p:spPr>
          <a:xfrm>
            <a:off x="1067855" y="80222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근대 민주주의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9D76A-ECA5-89EF-0D1F-5DBD7EE2090B}"/>
              </a:ext>
            </a:extLst>
          </p:cNvPr>
          <p:cNvSpPr txBox="1"/>
          <p:nvPr/>
        </p:nvSpPr>
        <p:spPr>
          <a:xfrm>
            <a:off x="1067855" y="346552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르네상스와 민주주의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089088-EBC3-74A0-0853-CB6DE4527A14}"/>
              </a:ext>
            </a:extLst>
          </p:cNvPr>
          <p:cNvSpPr/>
          <p:nvPr/>
        </p:nvSpPr>
        <p:spPr>
          <a:xfrm>
            <a:off x="0" y="1"/>
            <a:ext cx="12192000" cy="593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75365-4680-CE4F-0EBB-A077489E1AEF}"/>
              </a:ext>
            </a:extLst>
          </p:cNvPr>
          <p:cNvSpPr txBox="1"/>
          <p:nvPr/>
        </p:nvSpPr>
        <p:spPr>
          <a:xfrm>
            <a:off x="1592160" y="632432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수업목표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D87CE-53BC-49FC-2C0A-89EA1A88CDFC}"/>
              </a:ext>
            </a:extLst>
          </p:cNvPr>
          <p:cNvSpPr txBox="1"/>
          <p:nvPr/>
        </p:nvSpPr>
        <p:spPr>
          <a:xfrm>
            <a:off x="1592160" y="1011509"/>
            <a:ext cx="9007679" cy="18968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정치적 현상과 공론화 정치적 함의를 이끌어 내는 능력을 배양한다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현대 정치에서 언론의 역할과 중요성을 이해한다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다양한 정치적 현상과 관련하여 정치적 토론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공론화 과정에 참여한다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국회의원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지방자치단체장 특강을 통해 다양한 정치적 사안에 대해 토론하고 적극적인 정치참여를 유도한다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F6598-7C37-57DE-2EAF-69720EB1E785}"/>
              </a:ext>
            </a:extLst>
          </p:cNvPr>
          <p:cNvSpPr txBox="1"/>
          <p:nvPr/>
        </p:nvSpPr>
        <p:spPr>
          <a:xfrm>
            <a:off x="1474714" y="3059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학습평가방법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평점 반영 비율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9305B-8745-2CE0-2DCE-0F8F463356E7}"/>
              </a:ext>
            </a:extLst>
          </p:cNvPr>
          <p:cNvSpPr txBox="1"/>
          <p:nvPr/>
        </p:nvSpPr>
        <p:spPr>
          <a:xfrm>
            <a:off x="1592159" y="3518686"/>
            <a:ext cx="900767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b="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평가는 출석</a:t>
            </a:r>
            <a:r>
              <a:rPr lang="en-US" altLang="ko-KR" sz="1800" b="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20% </a:t>
            </a:r>
            <a:r>
              <a:rPr lang="ko-KR" altLang="en-US" sz="1800" b="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lang="en-US" altLang="ko-KR" sz="1800" b="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,30% </a:t>
            </a:r>
            <a:r>
              <a:rPr lang="ko-KR" altLang="en-US" sz="1800" b="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기말</a:t>
            </a:r>
            <a:r>
              <a:rPr lang="en-US" altLang="ko-KR" sz="1800" b="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,40% </a:t>
            </a:r>
            <a:r>
              <a:rPr lang="ko-KR" altLang="en-US" sz="1800" b="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1800" b="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,10% </a:t>
            </a:r>
            <a:r>
              <a:rPr lang="ko-KR" altLang="en-US" sz="1800" b="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등을 자료로 하여 산출한다</a:t>
            </a:r>
            <a:r>
              <a:rPr lang="en-US" altLang="ko-KR" sz="1800" b="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10BDA-017F-90ED-56E8-D7B1F6CB9C32}"/>
              </a:ext>
            </a:extLst>
          </p:cNvPr>
          <p:cNvSpPr txBox="1"/>
          <p:nvPr/>
        </p:nvSpPr>
        <p:spPr>
          <a:xfrm>
            <a:off x="1592160" y="4159775"/>
            <a:ext cx="988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 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BA6DF0-25ED-E836-154F-52C2FF4A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27" y="4039311"/>
            <a:ext cx="1727083" cy="205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E202AB-451E-7860-8ED2-188B109C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88" y="4098040"/>
            <a:ext cx="1788936" cy="21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93BC53-53E4-074C-9A5F-8D6DD3263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63" y="4039311"/>
            <a:ext cx="183930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C047EB2-0E8B-032A-658B-6B2A011D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377" y="4019952"/>
            <a:ext cx="186931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364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 혁명과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77042" y="1439399"/>
            <a:ext cx="8594019" cy="4470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영국 내전과 명예혁명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1685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왕위에 오른 제임스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세가 가톨릭을 부활시키려고 하자 국의회는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메리 공주와 남편 오렌지 공작에게 사실상 왕위를 양도함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프랑스 대혁명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프랑스 인권 선언을 발표하고 신분제에 따른 봉건제의 폐지를 공식화함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 혁명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북아메리카의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개국 식민지가 전쟁을 통해 독립한 사건을 말함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근대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31161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 혁명과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5823" y="1674540"/>
            <a:ext cx="91149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러시아 혁명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1905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1917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년의 두 혁명을 말함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시민들의 청원서를 무력 진압한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일의 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+mn-ea"/>
              </a:rPr>
              <a:t>피의 일요일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’ 사건 이후 전국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 도시에서 광범위한 총파업이 일어나고 전함 포템킨에서의 수병 반란 등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차르체제에 대한 전면적인 투쟁이 벌어짐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근대 민주주의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C5438-375D-BAA8-D66B-D4F88E9E359A}"/>
              </a:ext>
            </a:extLst>
          </p:cNvPr>
          <p:cNvSpPr txBox="1"/>
          <p:nvPr/>
        </p:nvSpPr>
        <p:spPr>
          <a:xfrm>
            <a:off x="2237944" y="4982790"/>
            <a:ext cx="769581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러시아 제국의 정치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사회 체제에 대한 불만은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1905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이전 몇 년 동안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특히 굴욕적인 러일전쟁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(1904~05)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다양한 사회단체의 시위로 폭발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4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35FAF-EF48-43AC-80EC-2148A5364E27}"/>
              </a:ext>
            </a:extLst>
          </p:cNvPr>
          <p:cNvSpPr/>
          <p:nvPr/>
        </p:nvSpPr>
        <p:spPr>
          <a:xfrm>
            <a:off x="0" y="-65314"/>
            <a:ext cx="12192000" cy="820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현대적 의미에서의 마키아벨리의 정치적 리더십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B2FA1D4-AE94-4B7F-8394-0BA83877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469422"/>
              </p:ext>
            </p:extLst>
          </p:nvPr>
        </p:nvGraphicFramePr>
        <p:xfrm>
          <a:off x="2118699" y="940963"/>
          <a:ext cx="8887658" cy="4779582"/>
        </p:xfrm>
        <a:graphic>
          <a:graphicData uri="http://schemas.openxmlformats.org/drawingml/2006/table">
            <a:tbl>
              <a:tblPr/>
              <a:tblGrid>
                <a:gridCol w="8887658">
                  <a:extLst>
                    <a:ext uri="{9D8B030D-6E8A-4147-A177-3AD203B41FA5}">
                      <a16:colId xmlns:a16="http://schemas.microsoft.com/office/drawing/2014/main" val="44979930"/>
                    </a:ext>
                  </a:extLst>
                </a:gridCol>
              </a:tblGrid>
              <a:tr h="34364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2000" kern="0" spc="0" dirty="0">
                          <a:solidFill>
                            <a:srgbClr val="FF0052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2400" b="1" kern="0" spc="0" dirty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 </a:t>
                      </a: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여우의 지혜와 사자의 용맹함을 동시에 겸비하라</a:t>
                      </a:r>
                      <a:r>
                        <a:rPr lang="en-US" altLang="ko-KR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: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전략적 사고와 강력한 추진력을 동시에 겸비하라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.(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정책과 추진력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목적이 수단을 정당화하는가</a:t>
                      </a:r>
                      <a:r>
                        <a:rPr lang="en-US" altLang="ko-KR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8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공적 대의를 위한 비도덕적 행위 용인의 문제</a:t>
                      </a:r>
                      <a:endParaRPr kumimoji="0" lang="en-US" altLang="ko-K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정치적 현실주의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: </a:t>
                      </a:r>
                      <a:r>
                        <a:rPr lang="ko-KR" altLang="en-US" sz="18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사랑받기보다 두려움의 대상이 되어라</a:t>
                      </a:r>
                      <a:r>
                        <a:rPr lang="en-US" altLang="ko-KR" sz="18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지도자의 </a:t>
                      </a:r>
                      <a:r>
                        <a:rPr lang="ko-KR" altLang="en-US" sz="18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용인술</a:t>
                      </a: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리더는 화내지 않는다</a:t>
                      </a:r>
                      <a:r>
                        <a:rPr lang="en-US" altLang="ko-KR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운명에 저항하고 개척하라</a:t>
                      </a:r>
                      <a:r>
                        <a:rPr lang="en-US" altLang="ko-KR" sz="18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- </a:t>
                      </a:r>
                      <a:r>
                        <a:rPr lang="ko-KR" altLang="en-US" sz="1800" b="1" kern="0" spc="0" dirty="0">
                          <a:solidFill>
                            <a:srgbClr val="0409D6"/>
                          </a:solidFill>
                          <a:effectLst/>
                          <a:latin typeface="+mn-ea"/>
                          <a:ea typeface="+mn-ea"/>
                        </a:rPr>
                        <a:t>운</a:t>
                      </a:r>
                      <a:r>
                        <a:rPr lang="en-US" altLang="ko-KR" sz="1800" b="1" kern="0" spc="0" dirty="0">
                          <a:solidFill>
                            <a:srgbClr val="0409D6"/>
                          </a:solidFill>
                          <a:effectLst/>
                          <a:latin typeface="+mn-ea"/>
                          <a:ea typeface="+mn-ea"/>
                        </a:rPr>
                        <a:t>5 : </a:t>
                      </a:r>
                      <a:r>
                        <a:rPr lang="ko-KR" altLang="en-US" sz="1800" b="1" kern="0" spc="0" dirty="0">
                          <a:solidFill>
                            <a:srgbClr val="0409D6"/>
                          </a:solidFill>
                          <a:effectLst/>
                          <a:latin typeface="+mn-ea"/>
                          <a:ea typeface="+mn-ea"/>
                        </a:rPr>
                        <a:t>기</a:t>
                      </a:r>
                      <a:r>
                        <a:rPr lang="en-US" altLang="ko-KR" sz="1800" b="1" kern="0" spc="0" dirty="0">
                          <a:solidFill>
                            <a:srgbClr val="0409D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kern="0" spc="0" dirty="0">
                        <a:solidFill>
                          <a:srgbClr val="0409D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42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35FAF-EF48-43AC-80EC-2148A5364E27}"/>
              </a:ext>
            </a:extLst>
          </p:cNvPr>
          <p:cNvSpPr/>
          <p:nvPr/>
        </p:nvSpPr>
        <p:spPr>
          <a:xfrm>
            <a:off x="0" y="-65314"/>
            <a:ext cx="12192000" cy="78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마키아벨리의 주요 어록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B2FA1D4-AE94-4B7F-8394-0BA83877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850143"/>
              </p:ext>
            </p:extLst>
          </p:nvPr>
        </p:nvGraphicFramePr>
        <p:xfrm>
          <a:off x="1151563" y="807688"/>
          <a:ext cx="9418565" cy="5242624"/>
        </p:xfrm>
        <a:graphic>
          <a:graphicData uri="http://schemas.openxmlformats.org/drawingml/2006/table">
            <a:tbl>
              <a:tblPr/>
              <a:tblGrid>
                <a:gridCol w="9418565">
                  <a:extLst>
                    <a:ext uri="{9D8B030D-6E8A-4147-A177-3AD203B41FA5}">
                      <a16:colId xmlns:a16="http://schemas.microsoft.com/office/drawing/2014/main" val="44979930"/>
                    </a:ext>
                  </a:extLst>
                </a:gridCol>
              </a:tblGrid>
              <a:tr h="45824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함초롬바탕" panose="02030604000101010101" pitchFamily="18" charset="-127"/>
                          <a:cs typeface="+mn-cs"/>
                        </a:rPr>
                        <a:t>▶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군주는 자기정권을 유지하기 위해 비도덕적인 것도 배워야 한다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관용과 미덕을 행하고도 욕을 먹을 바에는 인색함을 개의치 말아야 한다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군주는 국가를 보위하기 위하여 악평과 비난 받는 것을 주저하지 말아야 한다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군주는 멸시와 증오의 대상이 되지 않도록 해라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사랑의 대상이 되기보다 차라리 공포의 대상으로 군림하여라</a:t>
                      </a:r>
                      <a:endParaRPr kumimoji="0" lang="en-US" altLang="ko-K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군주는 반은 인간 반은 짐승이 되어서 통치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여우와 사자로부터 배워야 한다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현명한 군주는 공약과 약속을 지킬 필요가 없으며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때론 사기꾼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거짓말쟁이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군주는 미덕을 갖춘 체하기만 하면 된다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군주는 경멸과 증오에서 벗어나라</a:t>
                      </a:r>
                      <a:endParaRPr kumimoji="0" lang="en-US" altLang="ko-K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군주는 화를 내지 말라 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아첨에서 벗어나는 길</a:t>
                      </a:r>
                      <a:endParaRPr kumimoji="0" lang="en-US" altLang="ko-K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▶ 운명을 개척하라 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운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 :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함초롬바탕" panose="02030604000101010101" pitchFamily="18" charset="-127"/>
                          <a:cs typeface="+mn-cs"/>
                        </a:rPr>
                        <a:t>▶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외교정책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유비무환</a:t>
                      </a:r>
                      <a:r>
                        <a:rPr kumimoji="0" lang="en-US" altLang="ko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자주국방</a:t>
                      </a:r>
                      <a:endParaRPr lang="ko-KR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590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2872F-111C-371D-6700-925C0D5975BE}"/>
              </a:ext>
            </a:extLst>
          </p:cNvPr>
          <p:cNvSpPr txBox="1"/>
          <p:nvPr/>
        </p:nvSpPr>
        <p:spPr>
          <a:xfrm>
            <a:off x="845191" y="664210"/>
            <a:ext cx="6186880" cy="77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i="0" u="none" strike="noStrike" kern="1200" cap="none" spc="0" normalizeH="0" baseline="0" noProof="0" dirty="0">
                <a:ln>
                  <a:noFill/>
                </a:ln>
                <a:solidFill>
                  <a:srgbClr val="0409D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“ </a:t>
            </a:r>
            <a:r>
              <a:rPr kumimoji="0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409D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정치</a:t>
            </a:r>
            <a:r>
              <a:rPr kumimoji="0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의 도구는 </a:t>
            </a:r>
            <a:r>
              <a:rPr kumimoji="0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언어</a:t>
            </a:r>
            <a:r>
              <a:rPr kumimoji="0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다</a:t>
            </a:r>
            <a:r>
              <a:rPr kumimoji="0" lang="en-US" altLang="ko-KR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79046" y="1825293"/>
            <a:ext cx="6468437" cy="292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개념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민주주의는 다른 제도와 어떻게 다른가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동양사상과 민주주의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민주주의의 조건들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7984" y="180293"/>
            <a:ext cx="4545803" cy="1409077"/>
            <a:chOff x="1322141" y="2819400"/>
            <a:chExt cx="5254667" cy="2132062"/>
          </a:xfrm>
        </p:grpSpPr>
        <p:sp>
          <p:nvSpPr>
            <p:cNvPr id="9" name="직각 삼각형 8"/>
            <p:cNvSpPr/>
            <p:nvPr/>
          </p:nvSpPr>
          <p:spPr>
            <a:xfrm flipH="1">
              <a:off x="1322141" y="2819400"/>
              <a:ext cx="855262" cy="213206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07A096-B270-45D1-931B-AC459CEE6332}"/>
                </a:ext>
              </a:extLst>
            </p:cNvPr>
            <p:cNvSpPr txBox="1"/>
            <p:nvPr/>
          </p:nvSpPr>
          <p:spPr>
            <a:xfrm>
              <a:off x="1906269" y="3397473"/>
              <a:ext cx="4670539" cy="1055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ko-KR" altLang="en-US" sz="3600" b="1" dirty="0">
                  <a:solidFill>
                    <a:srgbClr val="002060"/>
                  </a:solidFill>
                  <a:effectLst/>
                  <a:latin typeface="+mj-ea"/>
                  <a:ea typeface="+mj-ea"/>
                </a:rPr>
                <a:t>정치</a:t>
              </a:r>
              <a:r>
                <a:rPr lang="ko-KR" altLang="en-US" sz="2800" b="1" dirty="0">
                  <a:effectLst/>
                  <a:latin typeface="+mj-ea"/>
                  <a:ea typeface="+mj-ea"/>
                </a:rPr>
                <a:t>란</a:t>
              </a:r>
              <a:r>
                <a:rPr lang="en-US" altLang="ko-KR" sz="2800" b="1" dirty="0">
                  <a:latin typeface="+mj-ea"/>
                  <a:ea typeface="+mj-ea"/>
                </a:rPr>
                <a:t> </a:t>
              </a:r>
              <a:r>
                <a:rPr lang="ko-KR" altLang="en-US" sz="2800" b="1" dirty="0">
                  <a:effectLst/>
                  <a:latin typeface="+mj-ea"/>
                  <a:ea typeface="+mj-ea"/>
                </a:rPr>
                <a:t>무엇인가</a:t>
              </a:r>
              <a:r>
                <a:rPr lang="en-US" altLang="ko-KR" sz="2800" b="1" dirty="0">
                  <a:effectLst/>
                  <a:latin typeface="+mj-ea"/>
                  <a:ea typeface="+mj-ea"/>
                </a:rPr>
                <a:t>?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F9E0D1-281D-4A3F-A062-3E98D073FB0E}"/>
              </a:ext>
            </a:extLst>
          </p:cNvPr>
          <p:cNvSpPr txBox="1"/>
          <p:nvPr/>
        </p:nvSpPr>
        <p:spPr>
          <a:xfrm>
            <a:off x="4692410" y="2536505"/>
            <a:ext cx="684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kern="0" spc="0" dirty="0">
                <a:solidFill>
                  <a:srgbClr val="C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정치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는 우리의 삶에 막강한 영향력을 행사하고 결정한다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63B8C-4ECE-4259-8723-1A542AA43A3C}"/>
              </a:ext>
            </a:extLst>
          </p:cNvPr>
          <p:cNvSpPr txBox="1"/>
          <p:nvPr/>
        </p:nvSpPr>
        <p:spPr>
          <a:xfrm>
            <a:off x="4692410" y="3234157"/>
            <a:ext cx="7622794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kern="0" spc="0" dirty="0">
                <a:solidFill>
                  <a:srgbClr val="C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정치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는 우리의 삶을 필요한 여러 가지 </a:t>
            </a:r>
            <a:r>
              <a:rPr lang="ko-KR" altLang="en-US" sz="2000" kern="0" spc="0" dirty="0"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가치를 배분</a:t>
            </a:r>
            <a:r>
              <a:rPr lang="en-US" altLang="ko-KR" sz="2000" kern="0" spc="0" dirty="0"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kern="0" spc="0" dirty="0"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창조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990993-EC64-43A7-BD61-3B6C158B8969}"/>
              </a:ext>
            </a:extLst>
          </p:cNvPr>
          <p:cNvSpPr txBox="1"/>
          <p:nvPr/>
        </p:nvSpPr>
        <p:spPr>
          <a:xfrm>
            <a:off x="4692410" y="4086519"/>
            <a:ext cx="7829729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kern="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정치에 참여한다는 것</a:t>
            </a:r>
            <a:r>
              <a:rPr lang="en-US" altLang="ko-KR" sz="2000" b="1" kern="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⇒ </a:t>
            </a:r>
            <a:r>
              <a:rPr lang="ko-KR" altLang="en-US" sz="20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우리의 삶을 우리 스스로 만들어 간다</a:t>
            </a:r>
            <a:r>
              <a:rPr lang="en-US" altLang="ko-KR" sz="20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 rot="5400000">
            <a:off x="161161" y="1795758"/>
            <a:ext cx="4446000" cy="4446000"/>
            <a:chOff x="1203078" y="91033"/>
            <a:chExt cx="4446000" cy="4446000"/>
          </a:xfrm>
        </p:grpSpPr>
        <p:sp>
          <p:nvSpPr>
            <p:cNvPr id="3" name="막힌 원호 2"/>
            <p:cNvSpPr/>
            <p:nvPr/>
          </p:nvSpPr>
          <p:spPr>
            <a:xfrm rot="16200000">
              <a:off x="1203078" y="91033"/>
              <a:ext cx="4446000" cy="4446000"/>
            </a:xfrm>
            <a:prstGeom prst="blockArc">
              <a:avLst>
                <a:gd name="adj1" fmla="val 13203014"/>
                <a:gd name="adj2" fmla="val 16181227"/>
                <a:gd name="adj3" fmla="val 24863"/>
              </a:avLst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1478769" y="2795914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권 </a:t>
              </a:r>
              <a:r>
                <a:rPr lang="ko-KR" altLang="en-US" sz="2400" b="1" dirty="0" err="1"/>
                <a:t>력</a:t>
              </a:r>
              <a:endParaRPr lang="ko-KR" altLang="en-US" sz="24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165253" y="1805829"/>
            <a:ext cx="4446000" cy="4446000"/>
            <a:chOff x="2561616" y="-970301"/>
            <a:chExt cx="4446000" cy="4446000"/>
          </a:xfrm>
        </p:grpSpPr>
        <p:sp>
          <p:nvSpPr>
            <p:cNvPr id="11" name="막힌 원호 10"/>
            <p:cNvSpPr/>
            <p:nvPr/>
          </p:nvSpPr>
          <p:spPr>
            <a:xfrm rot="16200000">
              <a:off x="2561616" y="-970301"/>
              <a:ext cx="4446000" cy="4446000"/>
            </a:xfrm>
            <a:prstGeom prst="blockArc">
              <a:avLst>
                <a:gd name="adj1" fmla="val 10800000"/>
                <a:gd name="adj2" fmla="val 13707414"/>
                <a:gd name="adj3" fmla="val 24811"/>
              </a:avLst>
            </a:prstGeom>
            <a:solidFill>
              <a:srgbClr val="FFEAD5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0800000">
              <a:off x="3883817" y="251364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부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71932" y="1791636"/>
            <a:ext cx="4446000" cy="4446000"/>
            <a:chOff x="217548" y="1791088"/>
            <a:chExt cx="4446000" cy="4446000"/>
          </a:xfrm>
        </p:grpSpPr>
        <p:sp>
          <p:nvSpPr>
            <p:cNvPr id="12" name="육각형 11"/>
            <p:cNvSpPr/>
            <p:nvPr/>
          </p:nvSpPr>
          <p:spPr>
            <a:xfrm rot="16200000">
              <a:off x="217548" y="1791088"/>
              <a:ext cx="4446000" cy="4446000"/>
            </a:xfrm>
            <a:prstGeom prst="blockArc">
              <a:avLst>
                <a:gd name="adj1" fmla="val 15271983"/>
                <a:gd name="adj2" fmla="val 18583946"/>
                <a:gd name="adj3" fmla="val 24742"/>
              </a:avLst>
            </a:prstGeom>
            <a:solidFill>
              <a:srgbClr val="FFB9BB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3229" y="3366300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신 분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66000" y="1803073"/>
            <a:ext cx="4446000" cy="4446000"/>
            <a:chOff x="349912" y="911289"/>
            <a:chExt cx="4446000" cy="4446000"/>
          </a:xfrm>
        </p:grpSpPr>
        <p:sp>
          <p:nvSpPr>
            <p:cNvPr id="13" name="막힌 원호 12"/>
            <p:cNvSpPr/>
            <p:nvPr/>
          </p:nvSpPr>
          <p:spPr>
            <a:xfrm rot="16200000">
              <a:off x="349912" y="911289"/>
              <a:ext cx="4446000" cy="4446000"/>
            </a:xfrm>
            <a:prstGeom prst="blockArc">
              <a:avLst>
                <a:gd name="adj1" fmla="val 9320153"/>
                <a:gd name="adj2" fmla="val 12505413"/>
                <a:gd name="adj3" fmla="val 24880"/>
              </a:avLst>
            </a:prstGeom>
            <a:solidFill>
              <a:srgbClr val="D1A375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24231" y="4526192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교 육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165253" y="1791636"/>
            <a:ext cx="4446000" cy="4446000"/>
            <a:chOff x="2538343" y="1935950"/>
            <a:chExt cx="4446000" cy="4446000"/>
          </a:xfrm>
        </p:grpSpPr>
        <p:sp>
          <p:nvSpPr>
            <p:cNvPr id="14" name="막힌 원호 13"/>
            <p:cNvSpPr/>
            <p:nvPr/>
          </p:nvSpPr>
          <p:spPr>
            <a:xfrm rot="16200000">
              <a:off x="2538343" y="1935950"/>
              <a:ext cx="4446000" cy="4446000"/>
            </a:xfrm>
            <a:prstGeom prst="blockArc">
              <a:avLst>
                <a:gd name="adj1" fmla="val 13743022"/>
                <a:gd name="adj2" fmla="val 16991924"/>
                <a:gd name="adj3" fmla="val 24820"/>
              </a:avLst>
            </a:prstGeom>
            <a:solidFill>
              <a:srgbClr val="BDD7E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0800000">
              <a:off x="2688383" y="4244863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건 강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46532" y="1791636"/>
            <a:ext cx="4446000" cy="4446000"/>
            <a:chOff x="192148" y="1791088"/>
            <a:chExt cx="4446000" cy="4446000"/>
          </a:xfrm>
        </p:grpSpPr>
        <p:sp>
          <p:nvSpPr>
            <p:cNvPr id="15" name="막힌 원호 14"/>
            <p:cNvSpPr/>
            <p:nvPr/>
          </p:nvSpPr>
          <p:spPr>
            <a:xfrm rot="16200000">
              <a:off x="192148" y="1791088"/>
              <a:ext cx="4446000" cy="4446000"/>
            </a:xfrm>
            <a:prstGeom prst="blockArc">
              <a:avLst>
                <a:gd name="adj1" fmla="val 12471536"/>
                <a:gd name="adj2" fmla="val 15270221"/>
                <a:gd name="adj3" fmla="val 25354"/>
              </a:avLst>
            </a:prstGeom>
            <a:solidFill>
              <a:srgbClr val="D9D9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1451" y="483099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안 전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66747" y="1804336"/>
            <a:ext cx="4446000" cy="4446000"/>
            <a:chOff x="212363" y="1803788"/>
            <a:chExt cx="4446000" cy="4446000"/>
          </a:xfrm>
        </p:grpSpPr>
        <p:sp>
          <p:nvSpPr>
            <p:cNvPr id="16" name="막힌 원호 15"/>
            <p:cNvSpPr/>
            <p:nvPr/>
          </p:nvSpPr>
          <p:spPr>
            <a:xfrm rot="5400000">
              <a:off x="212363" y="1803788"/>
              <a:ext cx="4446000" cy="4446000"/>
            </a:xfrm>
            <a:prstGeom prst="blockArc">
              <a:avLst>
                <a:gd name="adj1" fmla="val 16999079"/>
                <a:gd name="adj2" fmla="val 20117733"/>
                <a:gd name="adj3" fmla="val 25198"/>
              </a:avLst>
            </a:prstGeom>
            <a:solidFill>
              <a:srgbClr val="1F4E7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79165" y="4838430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자 유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789637" y="366069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정치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F9E0D1-281D-4A3F-A062-3E98D073FB0E}"/>
              </a:ext>
            </a:extLst>
          </p:cNvPr>
          <p:cNvSpPr txBox="1"/>
          <p:nvPr/>
        </p:nvSpPr>
        <p:spPr>
          <a:xfrm>
            <a:off x="1008434" y="1270403"/>
            <a:ext cx="6845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fontAlgn="base" latinLnBrk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2000" kern="0" spc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정치는 왜 우리의 삶에 중요한가</a:t>
            </a:r>
            <a:r>
              <a:rPr lang="en-US" altLang="ko-KR" sz="2000" kern="0" spc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E59383-84BA-791B-69A2-913D256A338C}"/>
              </a:ext>
            </a:extLst>
          </p:cNvPr>
          <p:cNvSpPr/>
          <p:nvPr/>
        </p:nvSpPr>
        <p:spPr>
          <a:xfrm>
            <a:off x="0" y="0"/>
            <a:ext cx="12192000" cy="5399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81898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386860" y="2569502"/>
            <a:ext cx="5167994" cy="383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ctr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1229682" y="1802892"/>
            <a:ext cx="3633107" cy="620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2700000" algn="ctr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5862" y="2569502"/>
            <a:ext cx="5169600" cy="383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ctr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4427" y="1802892"/>
            <a:ext cx="4192859" cy="620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2700000" algn="ctr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2039" y="1913790"/>
            <a:ext cx="2548391" cy="39868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과제에 대한 인식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972300" y="1900523"/>
            <a:ext cx="4131129" cy="4252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</a:rPr>
              <a:t>정치</a:t>
            </a:r>
            <a:r>
              <a:rPr lang="en-US" altLang="ko-KR" sz="2000">
                <a:latin typeface="맑은 고딕"/>
                <a:ea typeface="맑은 고딕"/>
              </a:rPr>
              <a:t>·</a:t>
            </a:r>
            <a:r>
              <a:rPr lang="ko-KR" altLang="en-US" sz="2000">
                <a:latin typeface="맑은 고딕"/>
                <a:ea typeface="맑은 고딕"/>
              </a:rPr>
              <a:t>경제적 구조변화에 대한 인식</a:t>
            </a:r>
            <a:endParaRPr lang="en-US" altLang="ko-KR" sz="2000">
              <a:latin typeface="맑은 고딕"/>
              <a:ea typeface="맑은 고딕"/>
            </a:endParaRP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1256138" y="2889373"/>
            <a:ext cx="3897186" cy="28200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72942" y="756279"/>
            <a:ext cx="3810137" cy="613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dist="38100" dir="2700000" algn="ctr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017497" y="841274"/>
            <a:ext cx="6157005" cy="4954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 sz="2400" b="1">
                <a:latin typeface="맑은 고딕"/>
                <a:ea typeface="맑은 고딕"/>
              </a:rPr>
              <a:t>다르게 보이는 이유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9789" y="5925690"/>
            <a:ext cx="48417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HY그래픽M"/>
                <a:ea typeface="HY그래픽M"/>
              </a:rPr>
              <a:t>https://evolve-consultants.com/in-business-ignorance-is-not-bliss/</a:t>
            </a:r>
            <a:endParaRPr lang="ko-KR" altLang="en-US" sz="1100">
              <a:latin typeface="HY그래픽M"/>
              <a:ea typeface="HY그래픽M"/>
            </a:endParaRPr>
          </a:p>
        </p:txBody>
      </p:sp>
      <p:sp>
        <p:nvSpPr>
          <p:cNvPr id="9" name="직사각형 1"/>
          <p:cNvSpPr/>
          <p:nvPr/>
        </p:nvSpPr>
        <p:spPr>
          <a:xfrm>
            <a:off x="0" y="0"/>
            <a:ext cx="12192000" cy="627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636218" y="2892413"/>
            <a:ext cx="4688732" cy="2985029"/>
            <a:chOff x="6636218" y="2892413"/>
            <a:chExt cx="4688732" cy="2985029"/>
          </a:xfrm>
        </p:grpSpPr>
        <p:sp>
          <p:nvSpPr>
            <p:cNvPr id="15" name="직사각형 14"/>
            <p:cNvSpPr/>
            <p:nvPr/>
          </p:nvSpPr>
          <p:spPr>
            <a:xfrm>
              <a:off x="6636218" y="2892413"/>
              <a:ext cx="4688732" cy="2953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9926062" y="4062103"/>
              <a:ext cx="577056" cy="523831"/>
            </a:xfrm>
            <a:custGeom>
              <a:avLst/>
              <a:gdLst>
                <a:gd name="connsiteX0" fmla="*/ 113 w 577056"/>
                <a:gd name="connsiteY0" fmla="*/ 99288 h 523831"/>
                <a:gd name="connsiteX1" fmla="*/ 10999 w 577056"/>
                <a:gd name="connsiteY1" fmla="*/ 139202 h 523831"/>
                <a:gd name="connsiteX2" fmla="*/ 14627 w 577056"/>
                <a:gd name="connsiteY2" fmla="*/ 150088 h 523831"/>
                <a:gd name="connsiteX3" fmla="*/ 25513 w 577056"/>
                <a:gd name="connsiteY3" fmla="*/ 171859 h 523831"/>
                <a:gd name="connsiteX4" fmla="*/ 32770 w 577056"/>
                <a:gd name="connsiteY4" fmla="*/ 204516 h 523831"/>
                <a:gd name="connsiteX5" fmla="*/ 36399 w 577056"/>
                <a:gd name="connsiteY5" fmla="*/ 215402 h 523831"/>
                <a:gd name="connsiteX6" fmla="*/ 40027 w 577056"/>
                <a:gd name="connsiteY6" fmla="*/ 233545 h 523831"/>
                <a:gd name="connsiteX7" fmla="*/ 43656 w 577056"/>
                <a:gd name="connsiteY7" fmla="*/ 244431 h 523831"/>
                <a:gd name="connsiteX8" fmla="*/ 50913 w 577056"/>
                <a:gd name="connsiteY8" fmla="*/ 269831 h 523831"/>
                <a:gd name="connsiteX9" fmla="*/ 65427 w 577056"/>
                <a:gd name="connsiteY9" fmla="*/ 287974 h 523831"/>
                <a:gd name="connsiteX10" fmla="*/ 76313 w 577056"/>
                <a:gd name="connsiteY10" fmla="*/ 309745 h 523831"/>
                <a:gd name="connsiteX11" fmla="*/ 87199 w 577056"/>
                <a:gd name="connsiteY11" fmla="*/ 327888 h 523831"/>
                <a:gd name="connsiteX12" fmla="*/ 98084 w 577056"/>
                <a:gd name="connsiteY12" fmla="*/ 349659 h 523831"/>
                <a:gd name="connsiteX13" fmla="*/ 101713 w 577056"/>
                <a:gd name="connsiteY13" fmla="*/ 360545 h 523831"/>
                <a:gd name="connsiteX14" fmla="*/ 134370 w 577056"/>
                <a:gd name="connsiteY14" fmla="*/ 400459 h 523831"/>
                <a:gd name="connsiteX15" fmla="*/ 145256 w 577056"/>
                <a:gd name="connsiteY15" fmla="*/ 407716 h 523831"/>
                <a:gd name="connsiteX16" fmla="*/ 159770 w 577056"/>
                <a:gd name="connsiteY16" fmla="*/ 429488 h 523831"/>
                <a:gd name="connsiteX17" fmla="*/ 163399 w 577056"/>
                <a:gd name="connsiteY17" fmla="*/ 440374 h 523831"/>
                <a:gd name="connsiteX18" fmla="*/ 185170 w 577056"/>
                <a:gd name="connsiteY18" fmla="*/ 454888 h 523831"/>
                <a:gd name="connsiteX19" fmla="*/ 192427 w 577056"/>
                <a:gd name="connsiteY19" fmla="*/ 465774 h 523831"/>
                <a:gd name="connsiteX20" fmla="*/ 214199 w 577056"/>
                <a:gd name="connsiteY20" fmla="*/ 480288 h 523831"/>
                <a:gd name="connsiteX21" fmla="*/ 225084 w 577056"/>
                <a:gd name="connsiteY21" fmla="*/ 487545 h 523831"/>
                <a:gd name="connsiteX22" fmla="*/ 246856 w 577056"/>
                <a:gd name="connsiteY22" fmla="*/ 502059 h 523831"/>
                <a:gd name="connsiteX23" fmla="*/ 279513 w 577056"/>
                <a:gd name="connsiteY23" fmla="*/ 520202 h 523831"/>
                <a:gd name="connsiteX24" fmla="*/ 290399 w 577056"/>
                <a:gd name="connsiteY24" fmla="*/ 523831 h 523831"/>
                <a:gd name="connsiteX25" fmla="*/ 326684 w 577056"/>
                <a:gd name="connsiteY25" fmla="*/ 520202 h 523831"/>
                <a:gd name="connsiteX26" fmla="*/ 337570 w 577056"/>
                <a:gd name="connsiteY26" fmla="*/ 509316 h 523831"/>
                <a:gd name="connsiteX27" fmla="*/ 352084 w 577056"/>
                <a:gd name="connsiteY27" fmla="*/ 487545 h 523831"/>
                <a:gd name="connsiteX28" fmla="*/ 359341 w 577056"/>
                <a:gd name="connsiteY28" fmla="*/ 476659 h 523831"/>
                <a:gd name="connsiteX29" fmla="*/ 370227 w 577056"/>
                <a:gd name="connsiteY29" fmla="*/ 473031 h 523831"/>
                <a:gd name="connsiteX30" fmla="*/ 391999 w 577056"/>
                <a:gd name="connsiteY30" fmla="*/ 462145 h 523831"/>
                <a:gd name="connsiteX31" fmla="*/ 413770 w 577056"/>
                <a:gd name="connsiteY31" fmla="*/ 444002 h 523831"/>
                <a:gd name="connsiteX32" fmla="*/ 435541 w 577056"/>
                <a:gd name="connsiteY32" fmla="*/ 429488 h 523831"/>
                <a:gd name="connsiteX33" fmla="*/ 442799 w 577056"/>
                <a:gd name="connsiteY33" fmla="*/ 422231 h 523831"/>
                <a:gd name="connsiteX34" fmla="*/ 457313 w 577056"/>
                <a:gd name="connsiteY34" fmla="*/ 400459 h 523831"/>
                <a:gd name="connsiteX35" fmla="*/ 468199 w 577056"/>
                <a:gd name="connsiteY35" fmla="*/ 378688 h 523831"/>
                <a:gd name="connsiteX36" fmla="*/ 471827 w 577056"/>
                <a:gd name="connsiteY36" fmla="*/ 367802 h 523831"/>
                <a:gd name="connsiteX37" fmla="*/ 486341 w 577056"/>
                <a:gd name="connsiteY37" fmla="*/ 346031 h 523831"/>
                <a:gd name="connsiteX38" fmla="*/ 489970 w 577056"/>
                <a:gd name="connsiteY38" fmla="*/ 335145 h 523831"/>
                <a:gd name="connsiteX39" fmla="*/ 511741 w 577056"/>
                <a:gd name="connsiteY39" fmla="*/ 306116 h 523831"/>
                <a:gd name="connsiteX40" fmla="*/ 529884 w 577056"/>
                <a:gd name="connsiteY40" fmla="*/ 273459 h 523831"/>
                <a:gd name="connsiteX41" fmla="*/ 537141 w 577056"/>
                <a:gd name="connsiteY41" fmla="*/ 262574 h 523831"/>
                <a:gd name="connsiteX42" fmla="*/ 548027 w 577056"/>
                <a:gd name="connsiteY42" fmla="*/ 226288 h 523831"/>
                <a:gd name="connsiteX43" fmla="*/ 551656 w 577056"/>
                <a:gd name="connsiteY43" fmla="*/ 186374 h 523831"/>
                <a:gd name="connsiteX44" fmla="*/ 558913 w 577056"/>
                <a:gd name="connsiteY44" fmla="*/ 164602 h 523831"/>
                <a:gd name="connsiteX45" fmla="*/ 562541 w 577056"/>
                <a:gd name="connsiteY45" fmla="*/ 153716 h 523831"/>
                <a:gd name="connsiteX46" fmla="*/ 573427 w 577056"/>
                <a:gd name="connsiteY46" fmla="*/ 121059 h 523831"/>
                <a:gd name="connsiteX47" fmla="*/ 577056 w 577056"/>
                <a:gd name="connsiteY47" fmla="*/ 110174 h 523831"/>
                <a:gd name="connsiteX48" fmla="*/ 573427 w 577056"/>
                <a:gd name="connsiteY48" fmla="*/ 88402 h 523831"/>
                <a:gd name="connsiteX49" fmla="*/ 551656 w 577056"/>
                <a:gd name="connsiteY49" fmla="*/ 73888 h 523831"/>
                <a:gd name="connsiteX50" fmla="*/ 529884 w 577056"/>
                <a:gd name="connsiteY50" fmla="*/ 59374 h 523831"/>
                <a:gd name="connsiteX51" fmla="*/ 508113 w 577056"/>
                <a:gd name="connsiteY51" fmla="*/ 44859 h 523831"/>
                <a:gd name="connsiteX52" fmla="*/ 468199 w 577056"/>
                <a:gd name="connsiteY52" fmla="*/ 33974 h 523831"/>
                <a:gd name="connsiteX53" fmla="*/ 457313 w 577056"/>
                <a:gd name="connsiteY53" fmla="*/ 30345 h 523831"/>
                <a:gd name="connsiteX54" fmla="*/ 446427 w 577056"/>
                <a:gd name="connsiteY54" fmla="*/ 26716 h 523831"/>
                <a:gd name="connsiteX55" fmla="*/ 424656 w 577056"/>
                <a:gd name="connsiteY55" fmla="*/ 23088 h 523831"/>
                <a:gd name="connsiteX56" fmla="*/ 388370 w 577056"/>
                <a:gd name="connsiteY56" fmla="*/ 12202 h 523831"/>
                <a:gd name="connsiteX57" fmla="*/ 377484 w 577056"/>
                <a:gd name="connsiteY57" fmla="*/ 8574 h 523831"/>
                <a:gd name="connsiteX58" fmla="*/ 326684 w 577056"/>
                <a:gd name="connsiteY58" fmla="*/ 4945 h 523831"/>
                <a:gd name="connsiteX59" fmla="*/ 312170 w 577056"/>
                <a:gd name="connsiteY59" fmla="*/ 1316 h 523831"/>
                <a:gd name="connsiteX60" fmla="*/ 174284 w 577056"/>
                <a:gd name="connsiteY60" fmla="*/ 8574 h 523831"/>
                <a:gd name="connsiteX61" fmla="*/ 163399 w 577056"/>
                <a:gd name="connsiteY61" fmla="*/ 15831 h 523831"/>
                <a:gd name="connsiteX62" fmla="*/ 156141 w 577056"/>
                <a:gd name="connsiteY62" fmla="*/ 23088 h 523831"/>
                <a:gd name="connsiteX63" fmla="*/ 130741 w 577056"/>
                <a:gd name="connsiteY63" fmla="*/ 30345 h 523831"/>
                <a:gd name="connsiteX64" fmla="*/ 108970 w 577056"/>
                <a:gd name="connsiteY64" fmla="*/ 37602 h 523831"/>
                <a:gd name="connsiteX65" fmla="*/ 72684 w 577056"/>
                <a:gd name="connsiteY65" fmla="*/ 44859 h 523831"/>
                <a:gd name="connsiteX66" fmla="*/ 61799 w 577056"/>
                <a:gd name="connsiteY66" fmla="*/ 52116 h 523831"/>
                <a:gd name="connsiteX67" fmla="*/ 50913 w 577056"/>
                <a:gd name="connsiteY67" fmla="*/ 55745 h 523831"/>
                <a:gd name="connsiteX68" fmla="*/ 29141 w 577056"/>
                <a:gd name="connsiteY68" fmla="*/ 70259 h 523831"/>
                <a:gd name="connsiteX69" fmla="*/ 18256 w 577056"/>
                <a:gd name="connsiteY69" fmla="*/ 77516 h 523831"/>
                <a:gd name="connsiteX70" fmla="*/ 10999 w 577056"/>
                <a:gd name="connsiteY70" fmla="*/ 84774 h 523831"/>
                <a:gd name="connsiteX71" fmla="*/ 113 w 577056"/>
                <a:gd name="connsiteY71" fmla="*/ 99288 h 52383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77056" h="523831">
                  <a:moveTo>
                    <a:pt x="113" y="99288"/>
                  </a:moveTo>
                  <a:cubicBezTo>
                    <a:pt x="113" y="108359"/>
                    <a:pt x="1789" y="111573"/>
                    <a:pt x="10999" y="139202"/>
                  </a:cubicBezTo>
                  <a:cubicBezTo>
                    <a:pt x="12209" y="142831"/>
                    <a:pt x="12505" y="146905"/>
                    <a:pt x="14627" y="150088"/>
                  </a:cubicBezTo>
                  <a:cubicBezTo>
                    <a:pt x="22576" y="162012"/>
                    <a:pt x="21758" y="158717"/>
                    <a:pt x="25513" y="171859"/>
                  </a:cubicBezTo>
                  <a:cubicBezTo>
                    <a:pt x="32958" y="197915"/>
                    <a:pt x="25293" y="174610"/>
                    <a:pt x="32770" y="204516"/>
                  </a:cubicBezTo>
                  <a:cubicBezTo>
                    <a:pt x="33698" y="208227"/>
                    <a:pt x="35471" y="211691"/>
                    <a:pt x="36399" y="215402"/>
                  </a:cubicBezTo>
                  <a:cubicBezTo>
                    <a:pt x="37895" y="221385"/>
                    <a:pt x="38531" y="227562"/>
                    <a:pt x="40027" y="233545"/>
                  </a:cubicBezTo>
                  <a:cubicBezTo>
                    <a:pt x="40955" y="237256"/>
                    <a:pt x="42605" y="240753"/>
                    <a:pt x="43656" y="244431"/>
                  </a:cubicBezTo>
                  <a:cubicBezTo>
                    <a:pt x="45208" y="249862"/>
                    <a:pt x="48011" y="264027"/>
                    <a:pt x="50913" y="269831"/>
                  </a:cubicBezTo>
                  <a:cubicBezTo>
                    <a:pt x="55490" y="278984"/>
                    <a:pt x="58679" y="281225"/>
                    <a:pt x="65427" y="287974"/>
                  </a:cubicBezTo>
                  <a:cubicBezTo>
                    <a:pt x="74552" y="315343"/>
                    <a:pt x="62241" y="281598"/>
                    <a:pt x="76313" y="309745"/>
                  </a:cubicBezTo>
                  <a:cubicBezTo>
                    <a:pt x="85733" y="328586"/>
                    <a:pt x="73023" y="313714"/>
                    <a:pt x="87199" y="327888"/>
                  </a:cubicBezTo>
                  <a:cubicBezTo>
                    <a:pt x="96316" y="355244"/>
                    <a:pt x="84019" y="321531"/>
                    <a:pt x="98084" y="349659"/>
                  </a:cubicBezTo>
                  <a:cubicBezTo>
                    <a:pt x="99795" y="353080"/>
                    <a:pt x="99855" y="357201"/>
                    <a:pt x="101713" y="360545"/>
                  </a:cubicBezTo>
                  <a:cubicBezTo>
                    <a:pt x="108582" y="372909"/>
                    <a:pt x="122209" y="392352"/>
                    <a:pt x="134370" y="400459"/>
                  </a:cubicBezTo>
                  <a:lnTo>
                    <a:pt x="145256" y="407716"/>
                  </a:lnTo>
                  <a:cubicBezTo>
                    <a:pt x="150094" y="414973"/>
                    <a:pt x="157012" y="421214"/>
                    <a:pt x="159770" y="429488"/>
                  </a:cubicBezTo>
                  <a:cubicBezTo>
                    <a:pt x="160980" y="433117"/>
                    <a:pt x="160694" y="437669"/>
                    <a:pt x="163399" y="440374"/>
                  </a:cubicBezTo>
                  <a:cubicBezTo>
                    <a:pt x="169566" y="446541"/>
                    <a:pt x="185170" y="454888"/>
                    <a:pt x="185170" y="454888"/>
                  </a:cubicBezTo>
                  <a:cubicBezTo>
                    <a:pt x="187589" y="458517"/>
                    <a:pt x="189145" y="462902"/>
                    <a:pt x="192427" y="465774"/>
                  </a:cubicBezTo>
                  <a:cubicBezTo>
                    <a:pt x="198991" y="471517"/>
                    <a:pt x="206942" y="475450"/>
                    <a:pt x="214199" y="480288"/>
                  </a:cubicBezTo>
                  <a:cubicBezTo>
                    <a:pt x="217827" y="482707"/>
                    <a:pt x="222000" y="484461"/>
                    <a:pt x="225084" y="487545"/>
                  </a:cubicBezTo>
                  <a:cubicBezTo>
                    <a:pt x="238675" y="501136"/>
                    <a:pt x="231102" y="496808"/>
                    <a:pt x="246856" y="502059"/>
                  </a:cubicBezTo>
                  <a:cubicBezTo>
                    <a:pt x="263150" y="518355"/>
                    <a:pt x="252872" y="511322"/>
                    <a:pt x="279513" y="520202"/>
                  </a:cubicBezTo>
                  <a:lnTo>
                    <a:pt x="290399" y="523831"/>
                  </a:lnTo>
                  <a:cubicBezTo>
                    <a:pt x="302494" y="522621"/>
                    <a:pt x="315066" y="523777"/>
                    <a:pt x="326684" y="520202"/>
                  </a:cubicBezTo>
                  <a:cubicBezTo>
                    <a:pt x="331589" y="518693"/>
                    <a:pt x="334419" y="513367"/>
                    <a:pt x="337570" y="509316"/>
                  </a:cubicBezTo>
                  <a:cubicBezTo>
                    <a:pt x="342925" y="502431"/>
                    <a:pt x="347246" y="494802"/>
                    <a:pt x="352084" y="487545"/>
                  </a:cubicBezTo>
                  <a:cubicBezTo>
                    <a:pt x="354503" y="483916"/>
                    <a:pt x="355204" y="478038"/>
                    <a:pt x="359341" y="476659"/>
                  </a:cubicBezTo>
                  <a:lnTo>
                    <a:pt x="370227" y="473031"/>
                  </a:lnTo>
                  <a:cubicBezTo>
                    <a:pt x="401429" y="452231"/>
                    <a:pt x="361948" y="477171"/>
                    <a:pt x="391999" y="462145"/>
                  </a:cubicBezTo>
                  <a:cubicBezTo>
                    <a:pt x="407557" y="454366"/>
                    <a:pt x="399326" y="455236"/>
                    <a:pt x="413770" y="444002"/>
                  </a:cubicBezTo>
                  <a:cubicBezTo>
                    <a:pt x="420655" y="438647"/>
                    <a:pt x="429373" y="435655"/>
                    <a:pt x="435541" y="429488"/>
                  </a:cubicBezTo>
                  <a:cubicBezTo>
                    <a:pt x="437960" y="427069"/>
                    <a:pt x="440746" y="424968"/>
                    <a:pt x="442799" y="422231"/>
                  </a:cubicBezTo>
                  <a:cubicBezTo>
                    <a:pt x="448032" y="415253"/>
                    <a:pt x="457313" y="400459"/>
                    <a:pt x="457313" y="400459"/>
                  </a:cubicBezTo>
                  <a:cubicBezTo>
                    <a:pt x="466433" y="373097"/>
                    <a:pt x="454130" y="406827"/>
                    <a:pt x="468199" y="378688"/>
                  </a:cubicBezTo>
                  <a:cubicBezTo>
                    <a:pt x="469910" y="375267"/>
                    <a:pt x="469970" y="371146"/>
                    <a:pt x="471827" y="367802"/>
                  </a:cubicBezTo>
                  <a:cubicBezTo>
                    <a:pt x="476063" y="360178"/>
                    <a:pt x="483583" y="354305"/>
                    <a:pt x="486341" y="346031"/>
                  </a:cubicBezTo>
                  <a:cubicBezTo>
                    <a:pt x="487551" y="342402"/>
                    <a:pt x="488112" y="338489"/>
                    <a:pt x="489970" y="335145"/>
                  </a:cubicBezTo>
                  <a:cubicBezTo>
                    <a:pt x="500227" y="316683"/>
                    <a:pt x="500732" y="317127"/>
                    <a:pt x="511741" y="306116"/>
                  </a:cubicBezTo>
                  <a:cubicBezTo>
                    <a:pt x="518128" y="286957"/>
                    <a:pt x="513249" y="298412"/>
                    <a:pt x="529884" y="273459"/>
                  </a:cubicBezTo>
                  <a:cubicBezTo>
                    <a:pt x="532303" y="269831"/>
                    <a:pt x="535762" y="266711"/>
                    <a:pt x="537141" y="262574"/>
                  </a:cubicBezTo>
                  <a:cubicBezTo>
                    <a:pt x="545976" y="236071"/>
                    <a:pt x="542544" y="248224"/>
                    <a:pt x="548027" y="226288"/>
                  </a:cubicBezTo>
                  <a:cubicBezTo>
                    <a:pt x="549237" y="212983"/>
                    <a:pt x="549334" y="199530"/>
                    <a:pt x="551656" y="186374"/>
                  </a:cubicBezTo>
                  <a:cubicBezTo>
                    <a:pt x="552985" y="178841"/>
                    <a:pt x="556494" y="171859"/>
                    <a:pt x="558913" y="164602"/>
                  </a:cubicBezTo>
                  <a:lnTo>
                    <a:pt x="562541" y="153716"/>
                  </a:lnTo>
                  <a:lnTo>
                    <a:pt x="573427" y="121059"/>
                  </a:lnTo>
                  <a:lnTo>
                    <a:pt x="577056" y="110174"/>
                  </a:lnTo>
                  <a:cubicBezTo>
                    <a:pt x="575846" y="102917"/>
                    <a:pt x="577646" y="94429"/>
                    <a:pt x="573427" y="88402"/>
                  </a:cubicBezTo>
                  <a:cubicBezTo>
                    <a:pt x="568425" y="81257"/>
                    <a:pt x="558913" y="78726"/>
                    <a:pt x="551656" y="73888"/>
                  </a:cubicBezTo>
                  <a:lnTo>
                    <a:pt x="529884" y="59374"/>
                  </a:lnTo>
                  <a:cubicBezTo>
                    <a:pt x="529880" y="59371"/>
                    <a:pt x="508118" y="44860"/>
                    <a:pt x="508113" y="44859"/>
                  </a:cubicBezTo>
                  <a:cubicBezTo>
                    <a:pt x="482471" y="39731"/>
                    <a:pt x="495819" y="43181"/>
                    <a:pt x="468199" y="33974"/>
                  </a:cubicBezTo>
                  <a:lnTo>
                    <a:pt x="457313" y="30345"/>
                  </a:lnTo>
                  <a:cubicBezTo>
                    <a:pt x="453684" y="29135"/>
                    <a:pt x="450200" y="27345"/>
                    <a:pt x="446427" y="26716"/>
                  </a:cubicBezTo>
                  <a:cubicBezTo>
                    <a:pt x="439170" y="25507"/>
                    <a:pt x="431870" y="24531"/>
                    <a:pt x="424656" y="23088"/>
                  </a:cubicBezTo>
                  <a:cubicBezTo>
                    <a:pt x="410948" y="20346"/>
                    <a:pt x="402252" y="16829"/>
                    <a:pt x="388370" y="12202"/>
                  </a:cubicBezTo>
                  <a:cubicBezTo>
                    <a:pt x="384741" y="10993"/>
                    <a:pt x="381299" y="8847"/>
                    <a:pt x="377484" y="8574"/>
                  </a:cubicBezTo>
                  <a:lnTo>
                    <a:pt x="326684" y="4945"/>
                  </a:lnTo>
                  <a:cubicBezTo>
                    <a:pt x="321846" y="3735"/>
                    <a:pt x="317157" y="1316"/>
                    <a:pt x="312170" y="1316"/>
                  </a:cubicBezTo>
                  <a:cubicBezTo>
                    <a:pt x="198915" y="1316"/>
                    <a:pt x="226881" y="-4576"/>
                    <a:pt x="174284" y="8574"/>
                  </a:cubicBezTo>
                  <a:cubicBezTo>
                    <a:pt x="170656" y="10993"/>
                    <a:pt x="166804" y="13107"/>
                    <a:pt x="163399" y="15831"/>
                  </a:cubicBezTo>
                  <a:cubicBezTo>
                    <a:pt x="160727" y="17968"/>
                    <a:pt x="159075" y="21328"/>
                    <a:pt x="156141" y="23088"/>
                  </a:cubicBezTo>
                  <a:cubicBezTo>
                    <a:pt x="152078" y="25526"/>
                    <a:pt x="133900" y="29397"/>
                    <a:pt x="130741" y="30345"/>
                  </a:cubicBezTo>
                  <a:cubicBezTo>
                    <a:pt x="123414" y="32543"/>
                    <a:pt x="116471" y="36102"/>
                    <a:pt x="108970" y="37602"/>
                  </a:cubicBezTo>
                  <a:lnTo>
                    <a:pt x="72684" y="44859"/>
                  </a:lnTo>
                  <a:cubicBezTo>
                    <a:pt x="69056" y="47278"/>
                    <a:pt x="65699" y="50166"/>
                    <a:pt x="61799" y="52116"/>
                  </a:cubicBezTo>
                  <a:cubicBezTo>
                    <a:pt x="58378" y="53827"/>
                    <a:pt x="54257" y="53887"/>
                    <a:pt x="50913" y="55745"/>
                  </a:cubicBezTo>
                  <a:cubicBezTo>
                    <a:pt x="43288" y="59981"/>
                    <a:pt x="36398" y="65421"/>
                    <a:pt x="29141" y="70259"/>
                  </a:cubicBezTo>
                  <a:cubicBezTo>
                    <a:pt x="25513" y="72678"/>
                    <a:pt x="21339" y="74432"/>
                    <a:pt x="18256" y="77516"/>
                  </a:cubicBezTo>
                  <a:cubicBezTo>
                    <a:pt x="15837" y="79935"/>
                    <a:pt x="13670" y="82637"/>
                    <a:pt x="10999" y="84774"/>
                  </a:cubicBezTo>
                  <a:cubicBezTo>
                    <a:pt x="-1900" y="95093"/>
                    <a:pt x="113" y="90217"/>
                    <a:pt x="113" y="9928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 rot="0">
              <a:off x="6867065" y="3460262"/>
              <a:ext cx="4270995" cy="1827824"/>
              <a:chOff x="6957232" y="2830750"/>
              <a:chExt cx="5985657" cy="2561633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6957232" y="2830750"/>
                <a:ext cx="1710114" cy="1710115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8116768" y="3608974"/>
                <a:ext cx="1101159" cy="1101158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7731565" y="4344654"/>
                <a:ext cx="838511" cy="838511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0353646" y="2830750"/>
                <a:ext cx="1710114" cy="1710115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1232775" y="2830750"/>
                <a:ext cx="1710114" cy="1710115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0806627" y="3682268"/>
                <a:ext cx="1710114" cy="1710115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167279" y="3909235"/>
              <a:ext cx="6749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  <a:ea typeface="맑은 고딕"/>
                </a:rPr>
                <a:t>State</a:t>
              </a:r>
              <a:endParaRPr lang="ko-KR" altLang="en-US" sz="1600" b="1">
                <a:latin typeface="맑은 고딕"/>
                <a:ea typeface="맑은 고딕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53402" y="4247271"/>
              <a:ext cx="66396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Market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80259" y="4678503"/>
              <a:ext cx="6671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Civil</a:t>
              </a:r>
              <a:endParaRPr lang="en-US" altLang="ko-KR" sz="1100" b="1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Society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09588" y="3831902"/>
              <a:ext cx="6749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  <a:ea typeface="맑은 고딕"/>
                </a:rPr>
                <a:t>State</a:t>
              </a:r>
              <a:endParaRPr lang="ko-KR" altLang="en-US" sz="1600" b="1">
                <a:latin typeface="맑은 고딕"/>
                <a:ea typeface="맑은 고딕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56089" y="3870374"/>
              <a:ext cx="7048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200" b="1">
                  <a:latin typeface="맑은 고딕"/>
                  <a:ea typeface="맑은 고딕"/>
                </a:rPr>
                <a:t>Market</a:t>
              </a:r>
              <a:endParaRPr lang="ko-KR" altLang="en-US" sz="1200" b="1">
                <a:latin typeface="맑은 고딕"/>
                <a:ea typeface="맑은 고딕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772556" y="4660289"/>
              <a:ext cx="8835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latin typeface="맑은 고딕"/>
                  <a:ea typeface="맑은 고딕"/>
                </a:rPr>
                <a:t>Civil</a:t>
              </a:r>
              <a:endParaRPr lang="en-US" altLang="ko-KR" sz="1600" b="1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en-US" altLang="ko-KR" sz="1600" b="1">
                  <a:latin typeface="맑은 고딕"/>
                  <a:ea typeface="맑은 고딕"/>
                </a:rPr>
                <a:t>Society</a:t>
              </a:r>
              <a:endParaRPr lang="ko-KR" altLang="en-US" sz="1600" b="1">
                <a:latin typeface="맑은 고딕"/>
                <a:ea typeface="맑은 고딕"/>
              </a:endParaRPr>
            </a:p>
          </p:txBody>
        </p:sp>
        <p:sp>
          <p:nvSpPr>
            <p:cNvPr id="52" name="아래쪽 화살표 51"/>
            <p:cNvSpPr/>
            <p:nvPr/>
          </p:nvSpPr>
          <p:spPr>
            <a:xfrm rot="16200000">
              <a:off x="8664251" y="4066721"/>
              <a:ext cx="519763" cy="57283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dist="38100" dir="2700000" algn="ctr" rotWithShape="0">
                <a:srgbClr val="000000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5686" y="5540105"/>
              <a:ext cx="1371600" cy="29585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27820" y="5540104"/>
              <a:ext cx="1762125" cy="3373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1" animBg="1"/>
      <p:bldP spid="3" grpId="2" build="p"/>
      <p:bldP spid="4" grpId="3"/>
      <p:bldP spid="12" grpId="4" animBg="1"/>
      <p:bldP spid="13" grpId="5" animBg="1"/>
      <p:bldP spid="5" grpId="6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6766" y="1470611"/>
            <a:ext cx="9098966" cy="3916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민주주의의 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현대 민주주의는 선거를 통해 선출된 대표에게 의사결정 권리를 위임하는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대의민주주의를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민주주의는 인민과 지배의 합성어로서 ‘인민에 의한 지배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’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를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소수 지배자의 권력이 아니라 다수 시민에 의한 권력으로서 평범한 시민의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이익을 추구하고 그들의 우려에 대응하는 정치체제를 의미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4881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E0A0AA4-0F6F-4604-A3C9-A72198837470}"/>
              </a:ext>
            </a:extLst>
          </p:cNvPr>
          <p:cNvGrpSpPr/>
          <p:nvPr/>
        </p:nvGrpSpPr>
        <p:grpSpPr>
          <a:xfrm>
            <a:off x="2331244" y="694435"/>
            <a:ext cx="7529511" cy="4358421"/>
            <a:chOff x="2189601" y="803492"/>
            <a:chExt cx="7529511" cy="4358421"/>
          </a:xfrm>
        </p:grpSpPr>
        <p:sp>
          <p:nvSpPr>
            <p:cNvPr id="11267" name="TextBox 5">
              <a:extLst>
                <a:ext uri="{FF2B5EF4-FFF2-40B4-BE49-F238E27FC236}">
                  <a16:creationId xmlns:a16="http://schemas.microsoft.com/office/drawing/2014/main" id="{7764AB25-C8BD-4A7E-B7CF-B5688CF62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1800" y="1379713"/>
              <a:ext cx="34784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아테네의 인구 구성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기원전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세기 무렵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8B08F94-0E0E-4167-A0DF-A7C6BD79E1DF}"/>
                </a:ext>
              </a:extLst>
            </p:cNvPr>
            <p:cNvGrpSpPr/>
            <p:nvPr/>
          </p:nvGrpSpPr>
          <p:grpSpPr>
            <a:xfrm>
              <a:off x="2189601" y="803492"/>
              <a:ext cx="7529511" cy="4358421"/>
              <a:chOff x="2122489" y="593767"/>
              <a:chExt cx="7529511" cy="4358421"/>
            </a:xfrm>
          </p:grpSpPr>
          <p:pic>
            <p:nvPicPr>
              <p:cNvPr id="11266" name="그림 2">
                <a:extLst>
                  <a:ext uri="{FF2B5EF4-FFF2-40B4-BE49-F238E27FC236}">
                    <a16:creationId xmlns:a16="http://schemas.microsoft.com/office/drawing/2014/main" id="{62CD7D15-EDC2-4857-BD0B-1742DA52A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4688" y="1547813"/>
                <a:ext cx="3897312" cy="3281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68" name="그림 7">
                <a:extLst>
                  <a:ext uri="{FF2B5EF4-FFF2-40B4-BE49-F238E27FC236}">
                    <a16:creationId xmlns:a16="http://schemas.microsoft.com/office/drawing/2014/main" id="{350EAB56-D2F6-4CE0-B951-E0618588E7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2489" y="1169988"/>
                <a:ext cx="3013075" cy="155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69" name="그림 13">
                <a:extLst>
                  <a:ext uri="{FF2B5EF4-FFF2-40B4-BE49-F238E27FC236}">
                    <a16:creationId xmlns:a16="http://schemas.microsoft.com/office/drawing/2014/main" id="{934AE5A8-AE58-4F7E-A3EF-270B7DD9D7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2489" y="3076575"/>
                <a:ext cx="3044825" cy="155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70" name="TextBox 15">
                <a:extLst>
                  <a:ext uri="{FF2B5EF4-FFF2-40B4-BE49-F238E27FC236}">
                    <a16:creationId xmlns:a16="http://schemas.microsoft.com/office/drawing/2014/main" id="{596A918D-81DC-40BF-B4CE-F2AB639D1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0000" y="4675189"/>
                <a:ext cx="15748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500">
                    <a:solidFill>
                      <a:srgbClr val="FFFF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defRPr>
                </a:lvl1pPr>
                <a:lvl2pPr marL="742950" indent="-285750">
                  <a:defRPr kumimoji="1" sz="2500">
                    <a:solidFill>
                      <a:srgbClr val="FFFF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defRPr>
                </a:lvl2pPr>
                <a:lvl3pPr marL="1143000" indent="-228600">
                  <a:defRPr kumimoji="1" sz="2500">
                    <a:solidFill>
                      <a:srgbClr val="FFFF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defRPr>
                </a:lvl3pPr>
                <a:lvl4pPr marL="1600200" indent="-228600">
                  <a:defRPr kumimoji="1" sz="2500">
                    <a:solidFill>
                      <a:srgbClr val="FFFF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defRPr>
                </a:lvl4pPr>
                <a:lvl5pPr marL="2057400" indent="-228600">
                  <a:defRPr kumimoji="1" sz="2500">
                    <a:solidFill>
                      <a:srgbClr val="FFFF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rgbClr val="FFFF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rgbClr val="FFFF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rgbClr val="FFFF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rgbClr val="FFFF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defRPr>
                </a:lvl9pPr>
              </a:lstStyle>
              <a:p>
                <a:r>
                  <a:rPr lang="ko-KR" altLang="en-US" sz="12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파르테논 신전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  <p:sp>
            <p:nvSpPr>
              <p:cNvPr id="11271" name="Rectangle 5">
                <a:extLst>
                  <a:ext uri="{FF2B5EF4-FFF2-40B4-BE49-F238E27FC236}">
                    <a16:creationId xmlns:a16="http://schemas.microsoft.com/office/drawing/2014/main" id="{A9A95244-0CF1-4B67-BA85-12C510F83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771" y="593767"/>
                <a:ext cx="26564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ct val="160000"/>
                  </a:lnSpc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0000"/>
                  </a:spcBef>
                  <a:buChar char="-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800" dirty="0">
                    <a:solidFill>
                      <a:srgbClr val="002060"/>
                    </a:solidFill>
                    <a:latin typeface="+mj-ea"/>
                    <a:ea typeface="+mj-ea"/>
                  </a:rPr>
                  <a:t>그리스 아테네 민주정치</a:t>
                </a:r>
              </a:p>
            </p:txBody>
          </p:sp>
        </p:grpSp>
      </p:grpSp>
      <p:sp>
        <p:nvSpPr>
          <p:cNvPr id="10" name="직사각형 1">
            <a:extLst>
              <a:ext uri="{FF2B5EF4-FFF2-40B4-BE49-F238E27FC236}">
                <a16:creationId xmlns:a16="http://schemas.microsoft.com/office/drawing/2014/main" id="{7C7CAD61-26DA-48E1-8660-49B85351BF42}"/>
              </a:ext>
            </a:extLst>
          </p:cNvPr>
          <p:cNvSpPr/>
          <p:nvPr/>
        </p:nvSpPr>
        <p:spPr>
          <a:xfrm>
            <a:off x="0" y="-1"/>
            <a:ext cx="12192000" cy="624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2">
            <a:extLst>
              <a:ext uri="{FF2B5EF4-FFF2-40B4-BE49-F238E27FC236}">
                <a16:creationId xmlns:a16="http://schemas.microsoft.com/office/drawing/2014/main" id="{013C3FEF-2886-4B05-92D7-B8DFFC86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18" y="1340767"/>
            <a:ext cx="6192848" cy="165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9">
            <a:extLst>
              <a:ext uri="{FF2B5EF4-FFF2-40B4-BE49-F238E27FC236}">
                <a16:creationId xmlns:a16="http://schemas.microsoft.com/office/drawing/2014/main" id="{F8C49581-FA23-480E-8C45-15560F66E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817" y="753376"/>
            <a:ext cx="3646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아테네 지역 아크로 폴리스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AB2D8-405A-4FBD-8069-5257B6283180}"/>
              </a:ext>
            </a:extLst>
          </p:cNvPr>
          <p:cNvSpPr/>
          <p:nvPr/>
        </p:nvSpPr>
        <p:spPr bwMode="auto">
          <a:xfrm>
            <a:off x="1949318" y="3184538"/>
            <a:ext cx="8360750" cy="2519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◇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고대 그리스 아테네의 민주정치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시민이 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민회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참여해 국가의 중요한 사안을 직접 결정  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직접민주정치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공직 담당자는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추첨제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윤번제로 충원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시민이면 누구나 공직에 참여</a:t>
            </a:r>
            <a:endParaRPr lang="en-US" altLang="ko-KR" sz="16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민주정치가 처음으로 시작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국민자치 원리에 충실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외국인은 정치 참여 못함   ⇒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제한적 민주정치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8E407A6-406C-4FE2-BF23-C9015A068B86}"/>
              </a:ext>
            </a:extLst>
          </p:cNvPr>
          <p:cNvSpPr/>
          <p:nvPr/>
        </p:nvSpPr>
        <p:spPr>
          <a:xfrm>
            <a:off x="0" y="0"/>
            <a:ext cx="12192000" cy="566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1370</ep:Words>
  <ep:PresentationFormat>와이드스크린</ep:PresentationFormat>
  <ep:Paragraphs>178</ep:Paragraphs>
  <ep:Slides>34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다르게 보이는 이유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2023-01-13T00:38:13.000</dcterms:created>
  <dc:creator>user</dc:creator>
  <cp:lastModifiedBy>govl0</cp:lastModifiedBy>
  <dcterms:modified xsi:type="dcterms:W3CDTF">2023-03-10T05:30:41.766</dcterms:modified>
  <cp:revision>31</cp:revision>
  <dc:title>PowerPoint 프레젠테이션</dc:title>
  <cp:version>0906.0100.01</cp:version>
</cp:coreProperties>
</file>