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6" r:id="rId3"/>
    <p:sldId id="297" r:id="rId4"/>
    <p:sldId id="323" r:id="rId5"/>
    <p:sldId id="324" r:id="rId6"/>
    <p:sldId id="319" r:id="rId7"/>
    <p:sldId id="320" r:id="rId8"/>
    <p:sldId id="32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21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28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t1LrfFxL8&amp;t=9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97%8C%EB%B2%95%EC%9E%AC%ED%8C%90%EC%86%8C" TargetMode="External"/><Relationship Id="rId2" Type="http://schemas.openxmlformats.org/officeDocument/2006/relationships/hyperlink" Target="https://namu.wiki/w/%EC%A4%91%EC%84%A0%EA%B1%B0%EA%B5%AC%EC%A0%9C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namu.wiki/w/%EC%84%A0%EA%B1%B0%EA%B5%AC/%EB%8C%80%ED%95%9C%EB%AF%BC%EA%B5%AD" TargetMode="External"/><Relationship Id="rId4" Type="http://schemas.openxmlformats.org/officeDocument/2006/relationships/hyperlink" Target="https://namu.wiki/w/21%EB%8C%80%20%EC%B4%9D%EC%84%A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364736" cy="1499399"/>
            <a:chOff x="719922" y="2388744"/>
            <a:chExt cx="4364736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3027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정치와 공론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1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rgbClr val="0066FF"/>
                </a:solidFill>
              </a:rPr>
              <a:t>10</a:t>
            </a:r>
            <a:r>
              <a:rPr lang="ko-KR" altLang="en-US" sz="2400" dirty="0">
                <a:solidFill>
                  <a:srgbClr val="0066FF"/>
                </a:solidFill>
              </a:rPr>
              <a:t>주차 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731400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B4BA-37B7-057E-FE3F-F8F5D9B75EAA}"/>
              </a:ext>
            </a:extLst>
          </p:cNvPr>
          <p:cNvSpPr txBox="1"/>
          <p:nvPr/>
        </p:nvSpPr>
        <p:spPr>
          <a:xfrm>
            <a:off x="986509" y="5220506"/>
            <a:ext cx="35402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선거구제와 대표제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선거구제의 종류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3819" y="1589977"/>
            <a:ext cx="8242962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중대선거구제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 선거구에서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명 이상의 대표 선출함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투표방법은 단기 또는 연기방식이 모두 채택될 수 있으며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대부분 소수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대표제와 비례대표제 이지만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연기투표 방식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경우 다수대표제로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작용하는 경우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6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선거구제의 종류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3486" y="1549069"/>
            <a:ext cx="9114996" cy="357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중대선거구제의 장단점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장점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대선거구제의 장점으로는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를 적게 할 수 있다는 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소수대표를 가능하게 하여 비례대표제의 이상을 실천할 수 있다는 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소선거구제에 있어서와 같은 선거간섭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매수 등에 의한 부정투표를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제거할 수 있다는 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인물선택의 범위가 확대되어 자질 있는 대표를 선정할 가능성이 많아진다는 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57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선거구제의 종류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6098" y="1724625"/>
            <a:ext cx="8295861" cy="3228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중대선거구제의 장단점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단점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소정당의 출현을 촉진하여 정국의 불안정을 초래할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선거비용이 많이 들고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보궐선거 와 재선거가 행하여지기 어려운 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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제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8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회 전국 동시지방선거에서 일부 선거구에 중대선거구제를 시범 운영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46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대표제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4570" y="1724625"/>
            <a:ext cx="83102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대의제 민주주의 정치체제에서 국민의 대표자를 선출하는 방법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대표제는 선거에서 당선인 결정방법을 의미하므로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선거구제와 접하게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관련되어 대표제를 전제하지 아니하는 선거구제는 의미 없음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19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대표제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1973" y="1312976"/>
            <a:ext cx="8802410" cy="3916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다수대표제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다수의사를 최고로 존중하는 제도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선거구에서 가장 많은 표를 얻은 후보자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 선출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영국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캐나다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의사결정의 가장 기본적인 형태인 다수결원리에 따라 선거에서 유효투표의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다수를 얻은 자를 당선인으로 결정하는 방법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FAC5E7-722C-83BC-093B-8D859C86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611" y="4147574"/>
            <a:ext cx="3466750" cy="24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0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0434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대표제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644" y="1102780"/>
            <a:ext cx="7372046" cy="3028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비례대표제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다수대표제나 소수대표제의 단점을 보완하기 위하여 고안된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제도로서‘투표의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등가성’을 최대한 보장하기 위한 제도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다수대표제의 사표문제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투표가치의 등가성 문제와 소수파를 존중하기 위하여 인위적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작위적 방법에 의존하는 소수대표제의 결함을 보정하기 위하여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고안된 제도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06B1A9-BD2A-1E7B-4D4A-7A3F8A188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136" y="2114228"/>
            <a:ext cx="3802119" cy="403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0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13369A-FAC5-3B49-4678-9EA45EC4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21" y="1511217"/>
            <a:ext cx="4090886" cy="39751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D78820-1695-4114-97D1-83A462E0E187}"/>
              </a:ext>
            </a:extLst>
          </p:cNvPr>
          <p:cNvSpPr/>
          <p:nvPr/>
        </p:nvSpPr>
        <p:spPr>
          <a:xfrm>
            <a:off x="0" y="0"/>
            <a:ext cx="12192000" cy="102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E51FF-2B7D-926B-8591-9AAE62A3ADE6}"/>
              </a:ext>
            </a:extLst>
          </p:cNvPr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DDCF2-6A71-A6EA-4F93-A9C5061B6BB3}"/>
              </a:ext>
            </a:extLst>
          </p:cNvPr>
          <p:cNvSpPr txBox="1"/>
          <p:nvPr/>
        </p:nvSpPr>
        <p:spPr>
          <a:xfrm>
            <a:off x="1359525" y="56415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대표제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EDAFB-9491-E0D6-C14D-745B08650E40}"/>
              </a:ext>
            </a:extLst>
          </p:cNvPr>
          <p:cNvSpPr txBox="1"/>
          <p:nvPr/>
        </p:nvSpPr>
        <p:spPr>
          <a:xfrm>
            <a:off x="354434" y="1102780"/>
            <a:ext cx="6935599" cy="2064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2020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년 치러진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대 총선에 참여한 유권자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(2874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1408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가운데 </a:t>
            </a:r>
            <a:r>
              <a:rPr lang="en-US" altLang="ko-KR" b="1" i="0" dirty="0">
                <a:effectLst/>
                <a:latin typeface="+mj-ea"/>
                <a:ea typeface="+mj-ea"/>
              </a:rPr>
              <a:t>10</a:t>
            </a:r>
            <a:r>
              <a:rPr lang="ko-KR" altLang="en-US" b="1" i="0" dirty="0">
                <a:effectLst/>
                <a:latin typeface="+mj-ea"/>
                <a:ea typeface="+mj-ea"/>
              </a:rPr>
              <a:t>명 중 </a:t>
            </a:r>
            <a:r>
              <a:rPr lang="en-US" altLang="ko-KR" b="1" i="0" dirty="0">
                <a:effectLst/>
                <a:latin typeface="+mj-ea"/>
                <a:ea typeface="+mj-ea"/>
              </a:rPr>
              <a:t>4</a:t>
            </a:r>
            <a:r>
              <a:rPr lang="ko-KR" altLang="en-US" b="1" i="0" dirty="0">
                <a:effectLst/>
                <a:latin typeface="+mj-ea"/>
                <a:ea typeface="+mj-ea"/>
              </a:rPr>
              <a:t>명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(43.7%, 1256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7432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 던진 표는 ‘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사표’가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단 한표라도 더 많이 얻은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명만을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국회의원으로 선출하는 현행 선거제도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소선거구제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+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준연동형 비례대표제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탓에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2, 3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위 득표자를 지지한 유권자들의 표심이 국회를 통해 반영되지 못하고 있는 것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0" i="0" dirty="0">
                <a:solidFill>
                  <a:srgbClr val="C00000"/>
                </a:solidFill>
                <a:effectLst/>
                <a:latin typeface="+mj-ea"/>
                <a:ea typeface="+mj-ea"/>
              </a:rPr>
              <a:t>‘</a:t>
            </a:r>
            <a:r>
              <a:rPr lang="ko-KR" altLang="en-US" sz="2000" b="1" i="0" dirty="0">
                <a:solidFill>
                  <a:srgbClr val="C00000"/>
                </a:solidFill>
                <a:effectLst/>
                <a:latin typeface="+mj-ea"/>
                <a:ea typeface="+mj-ea"/>
              </a:rPr>
              <a:t>승자 독식</a:t>
            </a:r>
            <a: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  <a:t>’</a:t>
            </a:r>
            <a:endParaRPr lang="ko-KR" altLang="en-US" sz="2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7FAF1A-76F4-0E5D-C809-B4659A9B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4" y="3281040"/>
            <a:ext cx="6935599" cy="301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92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0434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대표제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5903" y="1225138"/>
            <a:ext cx="9661337" cy="264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비례대표제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일정한 당선표준수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당선기수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를 정하여 이 표준수에 따라 득표수 비례로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각 당파 또는 후보자에게 의석을 배분하는 당선표준수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당선기수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합리화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각 후보자 또는 각 후보자 명부사이에 당선기수를 초과하는 표를 이양하는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투표의 이양성이라는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가지 기본원칙이 수많은 비례대표제에 공통적으로 내재됨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F59D49-DB78-2BF7-B08A-29800F86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82" y="3986941"/>
            <a:ext cx="3341410" cy="25145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979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대표제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5" y="1589977"/>
            <a:ext cx="8258992" cy="357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비례대표제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도입목적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소수파에게도 그 득표비례에 따라 의석을 부여하여 소수대표 보장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당선기수를 초과하는 표를 사장시키지 않고 이양시켜 선거인의 의사를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존중하여 사표를 방지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득표수와 의석수 간의 비례관계를 유지하는 의석비례 보장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유권자 의사를 존중하는 여론의 복합성 인정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597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0815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대표제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2440" y="1279276"/>
            <a:ext cx="10278217" cy="429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혼합대표제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다수대표제와 비례대표제를 적절하게 혼합하여 각 제도의 장점을 살리려는 제도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독일식 혼합대표제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연동형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n-ea"/>
              </a:rPr>
              <a:t>    정당의 득표율에 비례하여 의석을 배분하는 선거제도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n-ea"/>
              </a:rPr>
              <a:t>득표율에 의해 배분된 의석의 수보다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n-ea"/>
              </a:rPr>
              <a:t>지역구 당선자의 수가 부족한 경우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n-ea"/>
              </a:rPr>
              <a:t>비례 대표로 충원한다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n-ea"/>
              </a:rPr>
              <a:t>. 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일본식 혼합대표제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병립형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solidFill>
                  <a:srgbClr val="1E1E1E"/>
                </a:solidFill>
                <a:effectLst/>
                <a:latin typeface="Apple SD Gothic Neo"/>
              </a:rPr>
              <a:t>       </a:t>
            </a:r>
            <a:r>
              <a:rPr lang="ko-KR" altLang="en-US" sz="1600" b="1" i="0" dirty="0">
                <a:solidFill>
                  <a:srgbClr val="1E1E1E"/>
                </a:solidFill>
                <a:effectLst/>
                <a:latin typeface="Apple SD Gothic Neo"/>
              </a:rPr>
              <a:t>병립형</a:t>
            </a:r>
            <a:r>
              <a:rPr lang="en-US" altLang="ko-KR" sz="1600" b="0" i="0" dirty="0">
                <a:solidFill>
                  <a:srgbClr val="1E1E1E"/>
                </a:solidFill>
                <a:effectLst/>
                <a:latin typeface="Apple SD Gothic Neo"/>
              </a:rPr>
              <a:t>`</a:t>
            </a:r>
            <a:r>
              <a:rPr lang="ko-KR" altLang="en-US" sz="1600" b="0" i="0" dirty="0">
                <a:solidFill>
                  <a:srgbClr val="1E1E1E"/>
                </a:solidFill>
                <a:effectLst/>
                <a:latin typeface="Apple SD Gothic Neo"/>
              </a:rPr>
              <a:t>은 권역별로 할당된 의석수 가운데 지역구는 그대로 두고 비례대표 수를 권역별로 배분해   </a:t>
            </a:r>
            <a:endParaRPr lang="en-US" altLang="ko-KR" sz="1600" b="0" i="0" dirty="0">
              <a:solidFill>
                <a:srgbClr val="1E1E1E"/>
              </a:solidFill>
              <a:effectLst/>
              <a:latin typeface="Apple SD Gothic Neo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1E1E1E"/>
                </a:solidFill>
                <a:latin typeface="Apple SD Gothic Neo"/>
              </a:rPr>
              <a:t>       </a:t>
            </a:r>
            <a:r>
              <a:rPr lang="ko-KR" altLang="en-US" sz="1600" b="0" i="0" dirty="0">
                <a:solidFill>
                  <a:srgbClr val="1E1E1E"/>
                </a:solidFill>
                <a:effectLst/>
                <a:latin typeface="Apple SD Gothic Neo"/>
              </a:rPr>
              <a:t>정당 득표율에 따라 확정하는 방식이다</a:t>
            </a:r>
            <a:r>
              <a:rPr lang="en-US" altLang="ko-KR" sz="1600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644D9-EF75-80B9-4DD5-5DD35A683BF9}"/>
              </a:ext>
            </a:extLst>
          </p:cNvPr>
          <p:cNvSpPr txBox="1"/>
          <p:nvPr/>
        </p:nvSpPr>
        <p:spPr>
          <a:xfrm>
            <a:off x="5997805" y="5701596"/>
            <a:ext cx="41672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2"/>
              </a:rPr>
              <a:t>https://www.youtube.com/watch?v=swt1LrfFxL8&amp;t=9s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002B86-C88F-38A9-D445-80D47C1CD9D0}"/>
              </a:ext>
            </a:extLst>
          </p:cNvPr>
          <p:cNvSpPr/>
          <p:nvPr/>
        </p:nvSpPr>
        <p:spPr>
          <a:xfrm>
            <a:off x="5173015" y="2799139"/>
            <a:ext cx="6152373" cy="38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지역구의석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비례대표의석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연동하여 선출 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지역구 후보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표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정당 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표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)</a:t>
            </a:r>
            <a:endParaRPr lang="ko-KR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EAA693-1618-4C9B-5C40-596DE7CED753}"/>
              </a:ext>
            </a:extLst>
          </p:cNvPr>
          <p:cNvSpPr/>
          <p:nvPr/>
        </p:nvSpPr>
        <p:spPr>
          <a:xfrm>
            <a:off x="7455072" y="3659190"/>
            <a:ext cx="1588260" cy="38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독일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뉴질랜드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5A3AF4-23A3-A0B0-5337-92E614585F1B}"/>
              </a:ext>
            </a:extLst>
          </p:cNvPr>
          <p:cNvSpPr/>
          <p:nvPr/>
        </p:nvSpPr>
        <p:spPr>
          <a:xfrm>
            <a:off x="5072918" y="4319002"/>
            <a:ext cx="5092119" cy="38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지역구의석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비례대표의석 독립적으로 선출하는 방식</a:t>
            </a:r>
            <a:endParaRPr lang="ko-KR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0487CA-6195-66E4-29D2-E03CF7BCD3FC}"/>
              </a:ext>
            </a:extLst>
          </p:cNvPr>
          <p:cNvSpPr/>
          <p:nvPr/>
        </p:nvSpPr>
        <p:spPr>
          <a:xfrm>
            <a:off x="5640254" y="5142280"/>
            <a:ext cx="2287342" cy="38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멕시코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일본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헝가리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369F60-24E1-85F8-DD6D-1C31CAB6C6C3}"/>
              </a:ext>
            </a:extLst>
          </p:cNvPr>
          <p:cNvSpPr/>
          <p:nvPr/>
        </p:nvSpPr>
        <p:spPr>
          <a:xfrm>
            <a:off x="5173016" y="2799139"/>
            <a:ext cx="6152372" cy="385097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5EE7B1-6226-F3C6-3F95-82C3A852AC40}"/>
              </a:ext>
            </a:extLst>
          </p:cNvPr>
          <p:cNvSpPr/>
          <p:nvPr/>
        </p:nvSpPr>
        <p:spPr>
          <a:xfrm>
            <a:off x="7455071" y="3659190"/>
            <a:ext cx="1588259" cy="385097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40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34A814-96D7-6B23-6224-9C0B06AF40A0}"/>
              </a:ext>
            </a:extLst>
          </p:cNvPr>
          <p:cNvSpPr/>
          <p:nvPr/>
        </p:nvSpPr>
        <p:spPr>
          <a:xfrm>
            <a:off x="5131071" y="4316662"/>
            <a:ext cx="5092119" cy="385097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40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3BD780-200B-2146-D15B-6000BBF139CE}"/>
              </a:ext>
            </a:extLst>
          </p:cNvPr>
          <p:cNvSpPr/>
          <p:nvPr/>
        </p:nvSpPr>
        <p:spPr>
          <a:xfrm>
            <a:off x="5745115" y="5134539"/>
            <a:ext cx="2073423" cy="385097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40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11266" y="1691069"/>
            <a:ext cx="3371436" cy="292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선거구의 의의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선거구제의 종류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 확정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6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선거구 확정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82109" y="1649737"/>
            <a:ext cx="9627781" cy="3247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 확정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해당 선거에 출마하려고 하는 당사자들의 당락에 직접적 영향을 미칠 수 있는 사안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 확정에 따른 지역구분에 따라 그 지역의 선거인에게 자신들이 원하는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대표자를 선출할 수 있는 기회가 부여될 수 있는지 여부에 영향을 미치는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적정한 선거구 획정은 평등하고 공정한 선거권 행사를 위하여 필수불가결한 요소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614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42440" y="2792853"/>
            <a:ext cx="6051657" cy="292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선거운동에 대해 이해하기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선거법과 선거운동의 변화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현행 공직선거법의 선거운동 문제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인터넷의 발달과 선거운동의 다양성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4" y="26162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선거운동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6BDFC6-249F-C972-D2EA-DA559EF00FA9}"/>
              </a:ext>
            </a:extLst>
          </p:cNvPr>
          <p:cNvSpPr/>
          <p:nvPr/>
        </p:nvSpPr>
        <p:spPr>
          <a:xfrm>
            <a:off x="1142440" y="1312976"/>
            <a:ext cx="3186279" cy="1363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988E5-16B8-CB75-63EC-A53A1206467D}"/>
              </a:ext>
            </a:extLst>
          </p:cNvPr>
          <p:cNvSpPr txBox="1"/>
          <p:nvPr/>
        </p:nvSpPr>
        <p:spPr>
          <a:xfrm>
            <a:off x="1209008" y="1418250"/>
            <a:ext cx="305205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5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  선거운동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2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선거운동에 대해 이해하기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3692" y="1724625"/>
            <a:ext cx="9552615" cy="2802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선거운동이란 무엇인가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선거에서 특정 후보를 당선시키기 위해 유권자들을 상대로 벌이는 다양한 </a:t>
            </a:r>
            <a:b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종류의 정치활동을 의미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‘선거운동’을 “당선되거나 되게 하거나 되지 못하게 하기 위한 행위”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선거운동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863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선거운동에 대해 이해하기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589977"/>
            <a:ext cx="8965916" cy="3732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선거운동의 다양한 유형과 방법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고대 그리스나 로마에서는 왕이나 집정관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원로원 의원 등을 선거로 뽑음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이때의 선거운동은 주로 투표권자들을 한 곳에 모아 놓고 지지를 호소하는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대중연설의 형식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고대 로마사의 기록에는 그 당시의 선거에서도 호별 방문이나 개인 유권자에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대한 매표 행위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선거운동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512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선거법과 선거운동의 변화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4" y="1674291"/>
            <a:ext cx="10007868" cy="326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통합선거법 제정 이전의 선거운동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1948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제정된 제헌헌법은 자유로운 미국법제의 향을 받아 선거운동에 </a:t>
            </a:r>
            <a:b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대해 폭넓은 자유를 보장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선거법이 제정되면서부터 선거운동을 할 수 있는 주체를 포괄적으로 제한하는 </a:t>
            </a:r>
            <a:b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규제 중심의 선거운동 관리체계가 형성됨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선거운동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65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선거법과 선거운동의 변화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9524" y="1649124"/>
            <a:ext cx="9661619" cy="418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통합선거법 제정 이후의 선거운동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통합선거법이 제정되면서 원칙적으로 누구든지 선거운동을 자유롭게 할 수 </a:t>
            </a:r>
            <a:b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있도록 선거운동 주체의 폭을 확대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통합선거법은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2016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현재까지 수십 차례가 넘게 개정되어 왔으며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이러한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｢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공직선거법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｣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변화에 따라 선거운동의 양상도 달라짐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2022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 공직선거법 개정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중대선거구제 시범적으로 실시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409D6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선거운동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92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현행 공직선거법의 선거운동 문제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4366" y="1607579"/>
            <a:ext cx="9853980" cy="326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선거운동 규제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｢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공직선거법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｣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59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조는 기본적으로 선거기간 개시일부터 선거일 전일까지만 </a:t>
            </a:r>
            <a:b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할 수 있도록 규정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대통령 선거의 경우에는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일간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다른 선거의 경우에는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일간의 공식 선거 </a:t>
            </a:r>
            <a:b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운동기간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선거운동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00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현행 공직선거법의 선거운동 문제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607579"/>
            <a:ext cx="9358668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외국 선거운동 규제와의 차이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우리나라나 일본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프랑스처럼 선거운동의 기간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방법 등을 세밀히 규제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미국과 독일처럼 선거운동에 대한 규제가 거의 없음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호주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캐나다 등과 같이 선거비용의 한도에 대한 규제를 통해 선거의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공정성을 크게 해치지 않는 범위 내에서 선거의 자유를 최대한 보장하는 방법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선거운동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8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현행 공직선거법의 선거운동 문제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2440" y="1531465"/>
            <a:ext cx="10007868" cy="326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현행 공직선거법의 문제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현행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｢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공직선거법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｣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은 선거운동에 대해 원칙적으로는 모든 종류의 선거운동을 </a:t>
            </a:r>
            <a:b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자유롭게 허용하되 예외적인 사항들에 대해 규제하는 것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실질적으로 운영하는 과정에서는 오히려 원칙적으로 대부분의 선거운동을</a:t>
            </a:r>
            <a:b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규제하고 예외적인 경우에 한하여 허용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선거운동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79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602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인터넷의 발달과 선거운동의 다양성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9524" y="1489733"/>
            <a:ext cx="8965916" cy="3639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인터넷 발달의 영향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기업에서 만들어 내는 물건을 팔듯 텔레비전을 비롯한 대중매체들은 후보의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이미지를 쉼없이 만들어내고 이것을 통해 유권자들을 정치적 이미지의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소비자로 전락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온라인 선거운동 규제의 변화과정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오프라인에서와 마찬가지로 온라인상의 선거운동 역시 비교적 엄격하게 제한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선거운동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64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선거구의 의의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1875" y="1589977"/>
            <a:ext cx="9595897" cy="393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전체의 선거인을 일정 단위의 선거인단으로 구분하는 표준이 되는 단위지역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 algn="r">
              <a:lnSpc>
                <a:spcPct val="150000"/>
              </a:lnSpc>
            </a:pPr>
            <a:r>
              <a:rPr lang="en-US" altLang="ko-KR" sz="1400" b="1" i="0" dirty="0">
                <a:effectLst/>
                <a:latin typeface="NotoKrR"/>
              </a:rPr>
              <a:t>(</a:t>
            </a:r>
            <a:r>
              <a:rPr lang="ko-KR" altLang="en-US" sz="1400" b="1" i="0" dirty="0">
                <a:effectLst/>
                <a:latin typeface="NotoKrR"/>
              </a:rPr>
              <a:t>지역구 </a:t>
            </a:r>
            <a:r>
              <a:rPr lang="en-US" altLang="ko-KR" sz="1400" b="1" i="0" dirty="0">
                <a:effectLst/>
                <a:latin typeface="NotoKrR"/>
              </a:rPr>
              <a:t>253</a:t>
            </a:r>
            <a:r>
              <a:rPr lang="ko-KR" altLang="en-US" sz="1400" b="1" i="0" dirty="0">
                <a:effectLst/>
                <a:latin typeface="NotoKrR"/>
              </a:rPr>
              <a:t>인</a:t>
            </a:r>
            <a:r>
              <a:rPr lang="en-US" altLang="ko-KR" sz="1400" b="1" i="0" dirty="0">
                <a:effectLst/>
                <a:latin typeface="NotoKrR"/>
              </a:rPr>
              <a:t>, 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NotoKrR"/>
              </a:rPr>
              <a:t>비례대표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NotoKrR"/>
              </a:rPr>
              <a:t>47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NotoKrR"/>
              </a:rPr>
              <a:t>인</a:t>
            </a:r>
            <a:r>
              <a:rPr lang="en-US" altLang="ko-KR" sz="1400" b="1" i="0" dirty="0">
                <a:effectLst/>
                <a:latin typeface="NotoKrR"/>
              </a:rPr>
              <a:t>)</a:t>
            </a:r>
          </a:p>
          <a:p>
            <a:pPr lvl="1" algn="r"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NotoKrR"/>
            </a:endParaRPr>
          </a:p>
          <a:p>
            <a:pPr lvl="1" algn="r"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 algn="r"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 algn="r"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 algn="r">
              <a:lnSpc>
                <a:spcPct val="150000"/>
              </a:lnSpc>
            </a:pPr>
            <a:endParaRPr lang="en-US" altLang="ko-KR" sz="7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선출직 공직자를 선출하기 위하여 선거가 실시되는 단위지역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단위지역에 따라 공직자를 선출하는 선거인단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3C9BE-416D-49D0-A2FD-75EA853F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07" y="2819400"/>
            <a:ext cx="6696075" cy="11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602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인터넷의 발달과 선거운동의 다양성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9524" y="1549069"/>
            <a:ext cx="9129422" cy="3732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뉴미디어 선거운동의 미래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뉴미디어 이용자들은 뉴미디어를 통해 정당이나 공직선거에 나선 후보자들에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대한 지지를 보다 쉽게 표현할 수 있게 됨으로써 비교적 쉽고 저렴한 방법으로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자발적인 정치참여와 조직화를 이뤄냄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정치인의 입장에서는 뉴미디어를 활용함으로써 저렴한 비용으로 손쉽게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대중들에게 빠르고 친근하게 다가갈 수 있는 기회를 갖게 될 뿐만 아니라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중요한 사회적 의제들에 대해 자신의 의견을 손쉽게 표현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선거운동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26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58F8C3D-5846-0BFF-9A27-29BB860C80C5}"/>
              </a:ext>
            </a:extLst>
          </p:cNvPr>
          <p:cNvSpPr/>
          <p:nvPr/>
        </p:nvSpPr>
        <p:spPr>
          <a:xfrm>
            <a:off x="0" y="-1"/>
            <a:ext cx="12192000" cy="1115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7C2B-90C0-42D3-0A5D-B82FB500F969}"/>
              </a:ext>
            </a:extLst>
          </p:cNvPr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F0D20-D963-B724-3EF1-6D0EAD10FE65}"/>
              </a:ext>
            </a:extLst>
          </p:cNvPr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선거구의 의의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58E8D6-18B4-E30E-0D56-07D86E1C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075" y="1589978"/>
            <a:ext cx="5026229" cy="3135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C09FB0-229D-AB7B-18F7-4DC42E5E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26" y="1589977"/>
            <a:ext cx="4907560" cy="31350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69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FFFA6A-4F40-7AAC-141B-A83E93ADC1EA}"/>
              </a:ext>
            </a:extLst>
          </p:cNvPr>
          <p:cNvSpPr/>
          <p:nvPr/>
        </p:nvSpPr>
        <p:spPr>
          <a:xfrm>
            <a:off x="0" y="-1"/>
            <a:ext cx="12192000" cy="102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7C95E-4EAC-FF2A-AD89-556E418E25C5}"/>
              </a:ext>
            </a:extLst>
          </p:cNvPr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8086E-26C8-E431-D256-7AEF739820E6}"/>
              </a:ext>
            </a:extLst>
          </p:cNvPr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선거구의 의의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4BA350-8618-086F-9E92-6DDC4D63ED82}"/>
              </a:ext>
            </a:extLst>
          </p:cNvPr>
          <p:cNvSpPr txBox="1"/>
          <p:nvPr/>
        </p:nvSpPr>
        <p:spPr>
          <a:xfrm>
            <a:off x="799705" y="1589977"/>
            <a:ext cx="5827597" cy="333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게리맨더링 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gerrymandering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자기 정당에 유리하도록 선거구를 구획하는 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미국의 매사추세츠 주지사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엘브리지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게리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(Gerry, E.)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1812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자기 정당에 유리하게 만든 선거구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모양이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샐러맨더라는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전설상의 괴물과 비슷해서 생긴 말이다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공화당에 유리하도록 선거구를 나눔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B0F3A3A-582F-9C12-8B25-2DE0E9C3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51" y="2457450"/>
            <a:ext cx="414267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4446A-BCDE-86C0-EBFE-B0645E224360}"/>
              </a:ext>
            </a:extLst>
          </p:cNvPr>
          <p:cNvSpPr/>
          <p:nvPr/>
        </p:nvSpPr>
        <p:spPr>
          <a:xfrm>
            <a:off x="0" y="-1"/>
            <a:ext cx="12192000" cy="8053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8C22F-2846-0072-754B-41D5C391326A}"/>
              </a:ext>
            </a:extLst>
          </p:cNvPr>
          <p:cNvSpPr txBox="1"/>
          <p:nvPr/>
        </p:nvSpPr>
        <p:spPr>
          <a:xfrm>
            <a:off x="970326" y="1023348"/>
            <a:ext cx="10251347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 2023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년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월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일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~ </a:t>
            </a:r>
            <a:r>
              <a:rPr lang="ko-KR" altLang="en-US" sz="16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도심 지역구에 한해 </a:t>
            </a:r>
            <a:r>
              <a:rPr lang="ko-KR" altLang="en-US" sz="1600" b="1" i="0" u="none" strike="noStrike" dirty="0">
                <a:solidFill>
                  <a:srgbClr val="0275D8"/>
                </a:solidFill>
                <a:effectLst/>
                <a:latin typeface="+mj-ea"/>
                <a:ea typeface="+mj-ea"/>
                <a:hlinkClick r:id="rId2" tooltip="중선거구제"/>
              </a:rPr>
              <a:t>중선거구제</a:t>
            </a:r>
            <a:r>
              <a:rPr lang="ko-KR" altLang="en-US" sz="16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를 도입하자는 논의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가 나왔다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 2023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년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2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월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23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일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~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국회 의석 수를 늘리자는 논의가 나왔다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. (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이는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2023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년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3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월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22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일부로 사실상 무산되었다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.)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 2023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년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4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월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10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일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~ </a:t>
            </a:r>
            <a:r>
              <a:rPr lang="ko-KR" altLang="en-US" sz="1600" b="0" i="0" dirty="0" err="1">
                <a:solidFill>
                  <a:srgbClr val="373A3C"/>
                </a:solidFill>
                <a:effectLst/>
                <a:latin typeface="+mj-ea"/>
                <a:ea typeface="+mj-ea"/>
              </a:rPr>
              <a:t>비도심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 지역구는 인구하한선을 완화하거나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면적비례도 하자는 논의 등이 나왔다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64FF5-555B-3F43-6086-64629FDDCCC8}"/>
              </a:ext>
            </a:extLst>
          </p:cNvPr>
          <p:cNvSpPr txBox="1"/>
          <p:nvPr/>
        </p:nvSpPr>
        <p:spPr>
          <a:xfrm>
            <a:off x="715161" y="218005"/>
            <a:ext cx="2489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선거제도 개편 논의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380A9D-D4AD-FA8C-9275-F47B1D4FE249}"/>
              </a:ext>
            </a:extLst>
          </p:cNvPr>
          <p:cNvSpPr txBox="1"/>
          <p:nvPr/>
        </p:nvSpPr>
        <p:spPr>
          <a:xfrm>
            <a:off x="1087772" y="3124386"/>
            <a:ext cx="9876639" cy="2005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ko-KR" altLang="en-US" sz="1700" b="0" i="0" u="none" strike="noStrike" dirty="0">
                <a:solidFill>
                  <a:srgbClr val="0275D8"/>
                </a:solidFill>
                <a:effectLst/>
                <a:latin typeface="+mj-ea"/>
                <a:ea typeface="+mj-ea"/>
                <a:hlinkClick r:id="rId3" tooltip="헌법재판소"/>
              </a:rPr>
              <a:t>헌법재판소</a:t>
            </a: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의 </a:t>
            </a:r>
            <a:r>
              <a:rPr lang="en-US" altLang="ko-KR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2014</a:t>
            </a: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년 결정에 따라 인구가 가장 많은 선거구와 인구가 가장 적은 선거구의 인구 </a:t>
            </a:r>
            <a:endParaRPr lang="en-US" altLang="ko-KR" sz="1700" b="0" i="0" dirty="0">
              <a:solidFill>
                <a:srgbClr val="373A3C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373A3C"/>
                </a:solidFill>
                <a:latin typeface="+mj-ea"/>
                <a:ea typeface="+mj-ea"/>
              </a:rPr>
              <a:t>    </a:t>
            </a:r>
            <a:r>
              <a:rPr lang="ko-KR" altLang="en-US" sz="17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비율을 </a:t>
            </a:r>
            <a:r>
              <a:rPr lang="en-US" altLang="ko-KR" sz="17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2:1</a:t>
            </a:r>
            <a:r>
              <a:rPr lang="ko-KR" altLang="en-US" sz="17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</a:t>
            </a: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이하로 정하도록 하고 있다</a:t>
            </a:r>
            <a:r>
              <a:rPr lang="en-US" altLang="ko-KR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700" b="0" i="0" u="none" strike="noStrike" dirty="0">
                <a:solidFill>
                  <a:srgbClr val="0275D8"/>
                </a:solidFill>
                <a:effectLst/>
                <a:latin typeface="+mj-ea"/>
                <a:ea typeface="+mj-ea"/>
                <a:hlinkClick r:id="rId4" tooltip="21대 총선"/>
              </a:rPr>
              <a:t>21</a:t>
            </a:r>
            <a:r>
              <a:rPr lang="ko-KR" altLang="en-US" sz="1700" b="0" i="0" u="none" strike="noStrike" dirty="0">
                <a:solidFill>
                  <a:srgbClr val="0275D8"/>
                </a:solidFill>
                <a:effectLst/>
                <a:latin typeface="+mj-ea"/>
                <a:ea typeface="+mj-ea"/>
                <a:hlinkClick r:id="rId4" tooltip="21대 총선"/>
              </a:rPr>
              <a:t>대 총선</a:t>
            </a: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 당시 </a:t>
            </a:r>
            <a:r>
              <a:rPr lang="ko-KR" altLang="en-US" sz="1700" b="0" i="0" u="none" strike="noStrike" dirty="0">
                <a:solidFill>
                  <a:srgbClr val="0275D8"/>
                </a:solidFill>
                <a:effectLst/>
                <a:latin typeface="+mj-ea"/>
                <a:ea typeface="+mj-ea"/>
                <a:hlinkClick r:id="rId5" tooltip="선거구/대한민국"/>
              </a:rPr>
              <a:t>선거구</a:t>
            </a: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 상</a:t>
            </a:r>
            <a:r>
              <a:rPr lang="en-US" altLang="ko-KR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하한 </a:t>
            </a:r>
            <a:r>
              <a:rPr lang="ko-KR" altLang="en-US" sz="17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인구는 </a:t>
            </a:r>
            <a:r>
              <a:rPr lang="en-US" altLang="ko-KR" sz="17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139,000</a:t>
            </a:r>
            <a:r>
              <a:rPr lang="ko-KR" altLang="en-US" sz="17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명</a:t>
            </a:r>
            <a:r>
              <a:rPr lang="en-US" altLang="ko-KR" sz="17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~278,000</a:t>
            </a:r>
            <a:r>
              <a:rPr lang="ko-KR" altLang="en-US" sz="17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명</a:t>
            </a: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이었으며</a:t>
            </a:r>
            <a:r>
              <a:rPr lang="en-US" altLang="ko-KR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이는 </a:t>
            </a:r>
            <a:r>
              <a:rPr lang="en-US" altLang="ko-KR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22</a:t>
            </a: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대 총선 선거구  </a:t>
            </a:r>
            <a:endParaRPr lang="en-US" altLang="ko-KR" sz="1700" b="0" i="0" dirty="0">
              <a:solidFill>
                <a:srgbClr val="373A3C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    획정 과정에서 조정될 수 있다</a:t>
            </a:r>
            <a:r>
              <a:rPr lang="en-US" altLang="ko-KR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  <a:sym typeface="Wingdings" panose="05000000000000000000" pitchFamily="2" charset="2"/>
              </a:rPr>
              <a:t>   </a:t>
            </a:r>
            <a:r>
              <a:rPr lang="ko-KR" altLang="en-US" sz="1700" b="0" i="0" dirty="0" err="1">
                <a:solidFill>
                  <a:srgbClr val="373A3C"/>
                </a:solidFill>
                <a:effectLst/>
                <a:latin typeface="+mj-ea"/>
                <a:ea typeface="+mj-ea"/>
              </a:rPr>
              <a:t>상하한</a:t>
            </a: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 인구 비율만 고정할 뿐</a:t>
            </a:r>
            <a:r>
              <a:rPr lang="en-US" altLang="ko-KR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상</a:t>
            </a:r>
            <a:r>
              <a:rPr lang="en-US" altLang="ko-KR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17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하한 기준 인구 수는 유동적이기 때문이다</a:t>
            </a:r>
            <a:endParaRPr lang="ko-KR" altLang="en-US" sz="17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E8AE0-38C4-87AA-69AD-2121F3772CDF}"/>
              </a:ext>
            </a:extLst>
          </p:cNvPr>
          <p:cNvSpPr txBox="1"/>
          <p:nvPr/>
        </p:nvSpPr>
        <p:spPr>
          <a:xfrm>
            <a:off x="970326" y="259208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현행 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2:1 </a:t>
            </a:r>
            <a:r>
              <a:rPr lang="ko-KR" altLang="en-US" b="1" i="0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상하한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적용 문제</a:t>
            </a:r>
          </a:p>
        </p:txBody>
      </p:sp>
    </p:spTree>
    <p:extLst>
      <p:ext uri="{BB962C8B-B14F-4D97-AF65-F5344CB8AC3E}">
        <p14:creationId xmlns:p14="http://schemas.microsoft.com/office/powerpoint/2010/main" val="10472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5759BB7-61F4-5B29-FDAE-E63036306304}"/>
              </a:ext>
            </a:extLst>
          </p:cNvPr>
          <p:cNvSpPr/>
          <p:nvPr/>
        </p:nvSpPr>
        <p:spPr>
          <a:xfrm>
            <a:off x="0" y="-1"/>
            <a:ext cx="12192000" cy="8053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35BC4-C9B8-685F-AA0D-3B7BC4512564}"/>
              </a:ext>
            </a:extLst>
          </p:cNvPr>
          <p:cNvSpPr txBox="1"/>
          <p:nvPr/>
        </p:nvSpPr>
        <p:spPr>
          <a:xfrm>
            <a:off x="1101054" y="21800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현행 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2:1 </a:t>
            </a:r>
            <a:r>
              <a:rPr lang="ko-KR" altLang="en-US" b="1" i="0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상하한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적용 문제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493760-3B86-191B-B200-481C7BD60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397" y="2349324"/>
            <a:ext cx="6680784" cy="39333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F1DD20-5DB1-CE1D-196E-0DA09E2FEBEB}"/>
              </a:ext>
            </a:extLst>
          </p:cNvPr>
          <p:cNvSpPr txBox="1"/>
          <p:nvPr/>
        </p:nvSpPr>
        <p:spPr>
          <a:xfrm>
            <a:off x="1101053" y="808611"/>
            <a:ext cx="10509309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22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대 총선을 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21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대 총선의 선거구대로 다시 치른다면 이미 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2014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년 헌법재판소에서 정한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인구 비율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2:1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당장 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21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대 총선 당시 선거인명부 작성 기준일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(2020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년 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3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월 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24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일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으로도 인구 비율이 </a:t>
            </a:r>
            <a:r>
              <a:rPr lang="en-US" altLang="ko-KR" sz="14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2.28:1</a:t>
            </a:r>
            <a:endParaRPr lang="en-US" altLang="ko-KR" sz="1400" b="0" i="0" dirty="0">
              <a:solidFill>
                <a:srgbClr val="373A3C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73A3C"/>
                </a:solidFill>
                <a:latin typeface="+mj-ea"/>
                <a:ea typeface="+mj-ea"/>
              </a:rPr>
              <a:t> 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현행 공직선거법을 기준으로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, 22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대 총선 </a:t>
            </a:r>
            <a:r>
              <a:rPr lang="ko-KR" altLang="en-US" sz="14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선거구 인구 기준일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은 선거일 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15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개월 전인 </a:t>
            </a:r>
            <a:r>
              <a:rPr lang="en-US" altLang="ko-KR" sz="14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2023</a:t>
            </a:r>
            <a:r>
              <a:rPr lang="ko-KR" altLang="en-US" sz="14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년 </a:t>
            </a:r>
            <a:r>
              <a:rPr lang="en-US" altLang="ko-KR" sz="14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400" b="1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월 말</a:t>
            </a:r>
            <a:endParaRPr lang="en-US" altLang="ko-KR" sz="1400" b="0" i="0" dirty="0">
              <a:solidFill>
                <a:srgbClr val="373A3C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73A3C"/>
                </a:solidFill>
                <a:latin typeface="+mj-ea"/>
                <a:ea typeface="+mj-ea"/>
              </a:rPr>
              <a:t> 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선거구 획정의 상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하한 인구 기준이 기존의 임의적 지정이 아닌 선거구당 평균 인구 대비 상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하 ⅓으로 상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하한을 적용할 시 상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+mj-ea"/>
                <a:ea typeface="+mj-ea"/>
              </a:rPr>
              <a:t>하한과 평균인구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97D288-2D6A-7041-C039-35839B176C0A}"/>
              </a:ext>
            </a:extLst>
          </p:cNvPr>
          <p:cNvSpPr/>
          <p:nvPr/>
        </p:nvSpPr>
        <p:spPr>
          <a:xfrm>
            <a:off x="3527397" y="5570290"/>
            <a:ext cx="6680784" cy="712420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1AE6FC-8CFC-19CF-096D-989A5DEC01F7}"/>
              </a:ext>
            </a:extLst>
          </p:cNvPr>
          <p:cNvSpPr/>
          <p:nvPr/>
        </p:nvSpPr>
        <p:spPr>
          <a:xfrm>
            <a:off x="3527396" y="2794568"/>
            <a:ext cx="6680783" cy="712420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40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16189F-3010-6114-6916-B5F90B6082CC}"/>
              </a:ext>
            </a:extLst>
          </p:cNvPr>
          <p:cNvGrpSpPr/>
          <p:nvPr/>
        </p:nvGrpSpPr>
        <p:grpSpPr>
          <a:xfrm>
            <a:off x="1236415" y="1025553"/>
            <a:ext cx="9596134" cy="4806893"/>
            <a:chOff x="1267174" y="595619"/>
            <a:chExt cx="9596134" cy="51508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5AB5627-F62D-B3C1-DEAB-72304CF1B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1662" y="3429000"/>
              <a:ext cx="4481646" cy="23174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8E0B7DA-2EC7-6F3D-AADD-B199DB0B8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692" y="3196206"/>
              <a:ext cx="4199651" cy="255025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D996DBB-E23C-608A-6014-CB0A0DAE8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7174" y="1111541"/>
              <a:ext cx="4261169" cy="180110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35789E-03AD-9D54-683B-5E35688CE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1662" y="595619"/>
              <a:ext cx="4481645" cy="2622392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4B6C6E4-228D-3C2F-F287-2875400BF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37652"/>
            <a:ext cx="12192000" cy="804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E93490-B05F-C4A5-35C3-D8EC0E45E33C}"/>
              </a:ext>
            </a:extLst>
          </p:cNvPr>
          <p:cNvSpPr txBox="1"/>
          <p:nvPr/>
        </p:nvSpPr>
        <p:spPr>
          <a:xfrm>
            <a:off x="1359451" y="85358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선거구제도의 유형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723B6D-D5CA-EE6E-EB1E-5887D2B09D3B}"/>
              </a:ext>
            </a:extLst>
          </p:cNvPr>
          <p:cNvSpPr txBox="1"/>
          <p:nvPr/>
        </p:nvSpPr>
        <p:spPr>
          <a:xfrm>
            <a:off x="990409" y="114474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선거구제의 종류</a:t>
            </a:r>
          </a:p>
        </p:txBody>
      </p:sp>
    </p:spTree>
    <p:extLst>
      <p:ext uri="{BB962C8B-B14F-4D97-AF65-F5344CB8AC3E}">
        <p14:creationId xmlns:p14="http://schemas.microsoft.com/office/powerpoint/2010/main" val="255177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선거구제의 종류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4154" y="1353784"/>
            <a:ext cx="9970999" cy="4233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소선거구제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선거구에서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인의 대표자를 선출하는 것을 의미하여 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인선출제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’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단기투표제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선거구의 의원정수의 다소에 관계없이 투표용지에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명의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후보자만을 기표하는 제도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(</a:t>
            </a:r>
            <a:r>
              <a:rPr lang="ko-KR" altLang="en-US" b="0" i="0" dirty="0">
                <a:solidFill>
                  <a:srgbClr val="0409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소선거구제</a:t>
            </a:r>
            <a:r>
              <a:rPr lang="en-US" altLang="ko-KR" b="0" i="0" dirty="0">
                <a:solidFill>
                  <a:srgbClr val="0409D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409D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연기투표제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투표용지에 있는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명 이상의 후보자를 지명하는 제도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+mj-ea"/>
                <a:ea typeface="+mj-ea"/>
              </a:rPr>
              <a:t>대선거구제에서는 </a:t>
            </a:r>
            <a:r>
              <a:rPr lang="ko-KR" altLang="en-US" b="1" i="0" dirty="0">
                <a:effectLst/>
                <a:latin typeface="+mj-ea"/>
                <a:ea typeface="+mj-ea"/>
              </a:rPr>
              <a:t>단기</a:t>
            </a:r>
            <a:r>
              <a:rPr lang="en-US" altLang="ko-KR" b="1" i="0" dirty="0">
                <a:effectLst/>
                <a:latin typeface="+mj-ea"/>
                <a:ea typeface="+mj-ea"/>
              </a:rPr>
              <a:t>·</a:t>
            </a:r>
            <a:r>
              <a:rPr lang="ko-KR" altLang="en-US" b="1" i="0" dirty="0">
                <a:effectLst/>
                <a:latin typeface="+mj-ea"/>
                <a:ea typeface="+mj-ea"/>
              </a:rPr>
              <a:t>연기</a:t>
            </a:r>
            <a:r>
              <a:rPr lang="ko-KR" altLang="en-US" b="0" i="0" dirty="0">
                <a:effectLst/>
                <a:latin typeface="+mj-ea"/>
                <a:ea typeface="+mj-ea"/>
              </a:rPr>
              <a:t> 모두 행해지고 있으나 소선거구제 하에서는 단기제가 원칙</a:t>
            </a:r>
            <a:endParaRPr lang="en-US" altLang="ko-KR" b="0" i="0" dirty="0">
              <a:effectLst/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n-ea"/>
              </a:rPr>
              <a:t>      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ea"/>
                <a:sym typeface="Wingdings 2" panose="05020102010507070707" pitchFamily="18" charset="2"/>
              </a:rPr>
              <a:t>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ea"/>
              </a:rPr>
              <a:t>   한국에서는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n-ea"/>
              </a:rPr>
              <a:t>1960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ea"/>
              </a:rPr>
              <a:t>년 참의원 선거 때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ea"/>
              </a:rPr>
              <a:t>제한연기제를 채택한바 있지만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ea"/>
              </a:rPr>
              <a:t>그 밖에는 </a:t>
            </a:r>
            <a:r>
              <a:rPr lang="ko-KR" altLang="en-US" sz="1600" b="1" kern="0" spc="0" dirty="0">
                <a:solidFill>
                  <a:srgbClr val="0409D6"/>
                </a:solidFill>
                <a:effectLst/>
                <a:latin typeface="+mn-ea"/>
              </a:rPr>
              <a:t>단기투표제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ea"/>
              </a:rPr>
              <a:t>를 채택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선거구제와 대표제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601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1586</Words>
  <Application>Microsoft Office PowerPoint</Application>
  <PresentationFormat>와이드스크린</PresentationFormat>
  <Paragraphs>237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Apple SD Gothic Neo</vt:lpstr>
      <vt:lpstr>NanumGothicExtraBold</vt:lpstr>
      <vt:lpstr>NotoKrR</vt:lpstr>
      <vt:lpstr>THEFACESHOP INKLIPQUID</vt:lpstr>
      <vt:lpstr>맑은 고딕</vt:lpstr>
      <vt:lpstr>맑은고딕</vt:lpstr>
      <vt:lpstr>함초롬바탕</vt:lpstr>
      <vt:lpstr>Arial</vt:lpstr>
      <vt:lpstr>Open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국민대학교 윤수찬</cp:lastModifiedBy>
  <cp:revision>22</cp:revision>
  <dcterms:created xsi:type="dcterms:W3CDTF">2023-01-13T00:38:13Z</dcterms:created>
  <dcterms:modified xsi:type="dcterms:W3CDTF">2023-05-05T03:12:19Z</dcterms:modified>
</cp:coreProperties>
</file>