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296" r:id="rId3"/>
    <p:sldId id="1917" r:id="rId4"/>
    <p:sldId id="1918" r:id="rId5"/>
    <p:sldId id="1899" r:id="rId6"/>
    <p:sldId id="1914" r:id="rId7"/>
    <p:sldId id="1915" r:id="rId8"/>
    <p:sldId id="305" r:id="rId9"/>
    <p:sldId id="306" r:id="rId10"/>
    <p:sldId id="307" r:id="rId11"/>
    <p:sldId id="308" r:id="rId12"/>
    <p:sldId id="309" r:id="rId13"/>
    <p:sldId id="310" r:id="rId14"/>
    <p:sldId id="1891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1925" r:id="rId27"/>
    <p:sldId id="1926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98EB-47B7-4742-B24F-46BF39D53D01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25D36-4AE7-4BC6-82EC-20CE12322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F3398205-6525-4A0D-BAC7-053E25CEA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262DB474-94F1-4837-A6A6-6014163AB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0EDC288A-56D8-4876-87BF-C4A256273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fld id="{39CDFF98-89E4-4FAF-B7CE-271F9642A813}" type="slidenum"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26</a:t>
            </a:fld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13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2340B-D94A-4BF8-FBF6-4B27883CE1CF}"/>
              </a:ext>
            </a:extLst>
          </p:cNvPr>
          <p:cNvSpPr txBox="1"/>
          <p:nvPr/>
        </p:nvSpPr>
        <p:spPr>
          <a:xfrm>
            <a:off x="1037950" y="5231618"/>
            <a:ext cx="331992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시민사회의 유형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비정부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67042"/>
            <a:ext cx="9054082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시민사회단체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정부가 하지 않는 일을 수행하거나 정부를 보조하는 역할을 수행하는 단체의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의미가 강함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정부와 협력하여 공공서비스를 제공하는 비영리병원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사립학교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사회복지기관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등의 단체는 제외되며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‘시민단체’와 유사한 개념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8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풀뿌리 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878638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풀뿌리 조직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시민의 대표가 아닌 실제 시민이 주체가 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참된 민주주의를 실현하고자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하는 노력을 의미함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참여와 주제역의 확대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풀뿌리 조직은 분권과 자율성을 그 특징으로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3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사회운동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95999"/>
            <a:ext cx="881042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사회운동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‘투쟁적 정치’에 의해 야기되는데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여기서 투쟁적 정치란 시민들과 정치 혹은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 엘리트 간의 대결을 특징으로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비공식적으로 조직되어 있다고 하더라도 사회운동은 목적과 방향성을 지님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사회운동은 목표 측면에서 권력을 추구하거나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정책향력을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추구함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6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사회운동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8927" y="1346225"/>
            <a:ext cx="8258992" cy="202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사회운동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신사회운동은 목표 측면에서 산업민주주의 국가에서 강조되었던 부와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물질적 행복에 의문을 제기함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428958"/>
            <a:ext cx="9382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5C1F104E-C844-4ACB-8651-DFF372898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9572" y="477054"/>
            <a:ext cx="8213725" cy="372724"/>
          </a:xfrm>
        </p:spPr>
        <p:txBody>
          <a:bodyPr/>
          <a:lstStyle/>
          <a:p>
            <a:pPr marL="182562" indent="0">
              <a:buClr>
                <a:srgbClr val="0070C0"/>
              </a:buClr>
              <a:buSzPct val="75000"/>
              <a:buNone/>
            </a:pPr>
            <a:r>
              <a:rPr lang="ko-KR" altLang="en-US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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사회운동과 신사회운동의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75BC0C-4BD8-40EF-8607-327B852C1113}"/>
              </a:ext>
            </a:extLst>
          </p:cNvPr>
          <p:cNvGraphicFramePr>
            <a:graphicFrameLocks noGrp="1"/>
          </p:cNvGraphicFramePr>
          <p:nvPr/>
        </p:nvGraphicFramePr>
        <p:xfrm>
          <a:off x="1157682" y="929789"/>
          <a:ext cx="9714451" cy="4450557"/>
        </p:xfrm>
        <a:graphic>
          <a:graphicData uri="http://schemas.openxmlformats.org/drawingml/2006/table">
            <a:tbl>
              <a:tblPr/>
              <a:tblGrid>
                <a:gridCol w="15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45">
                <a:tc>
                  <a:txBody>
                    <a:bodyPr/>
                    <a:lstStyle/>
                    <a:p>
                      <a:endParaRPr kumimoji="1"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2" marR="17782" marT="1778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사회운동</a:t>
                      </a:r>
                    </a:p>
                  </a:txBody>
                  <a:tcPr marL="17782" marR="17782" marT="177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신사회운동</a:t>
                      </a:r>
                    </a:p>
                  </a:txBody>
                  <a:tcPr marL="17782" marR="17782" marT="177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6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이데올로기 차원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운동 이데올로기에 </a:t>
                      </a:r>
                      <a:r>
                        <a:rPr kumimoji="1"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이론적 바탕을 둠</a:t>
                      </a:r>
                      <a:endParaRPr kumimoji="1" lang="en-US" altLang="ko-KR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</a:t>
                      </a:r>
                      <a:r>
                        <a:rPr kumimoji="1"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정치체계 내부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 이데올로기에 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이론적 바탕을 두지 않음</a:t>
                      </a:r>
                      <a:endParaRPr kumimoji="1" lang="en-US" altLang="ko-KR" sz="1600" b="1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시민사회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5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목적과 주제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비교적 단일하고 선명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목적과 주제가 다양하며</a:t>
                      </a: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이슈도 빠르게 변화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08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조직적 기반과</a:t>
                      </a:r>
                      <a:endParaRPr kumimoji="1"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구조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조직적 측면에의 의존도가 높음</a:t>
                      </a:r>
                    </a:p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중앙집권적 위계구조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 개념이 미약</a:t>
                      </a: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관료적 요소가 상대적으로 배제됨</a:t>
                      </a: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(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분권적</a:t>
                      </a:r>
                      <a:r>
                        <a:rPr kumimoji="1" lang="en-US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개방적</a:t>
                      </a:r>
                      <a:r>
                        <a:rPr kumimoji="1" lang="en-US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민주적 구조 선호</a:t>
                      </a:r>
                      <a:r>
                        <a:rPr kumimoji="1" lang="en-US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1" dirty="0">
                        <a:solidFill>
                          <a:srgbClr val="3333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8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지도자의 역할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매우 중요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지도부 역할이 상대적으로 미미하고</a:t>
                      </a: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</a:p>
                    <a:p>
                      <a:pPr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지도자의 역할도 비교적 적음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1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행동방식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비교적 일정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행동양태에서 매우 다양함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168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 </a:t>
                      </a:r>
                      <a:r>
                        <a:rPr kumimoji="1" lang="ko-KR" altLang="en-US" sz="1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합</a:t>
                      </a:r>
                    </a:p>
                  </a:txBody>
                  <a:tcPr marL="17782" marR="1778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endParaRPr kumimoji="1"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563" indent="-90488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1"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독자적인 </a:t>
                      </a:r>
                      <a:r>
                        <a:rPr kumimoji="1"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신사회운동들</a:t>
                      </a:r>
                      <a:r>
                        <a:rPr kumimoji="1"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간의 연합이 용이하고</a:t>
                      </a:r>
                      <a:r>
                        <a:rPr kumimoji="1" lang="en-US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600" b="1" dirty="0">
                          <a:solidFill>
                            <a:srgbClr val="3333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다양한 커뮤니케이션 수단이 존재</a:t>
                      </a:r>
                    </a:p>
                  </a:txBody>
                  <a:tcPr marL="17782" marR="17782" marT="177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82" name="Rectangle 1">
            <a:extLst>
              <a:ext uri="{FF2B5EF4-FFF2-40B4-BE49-F238E27FC236}">
                <a16:creationId xmlns:a16="http://schemas.microsoft.com/office/drawing/2014/main" id="{1C4FA0F8-9881-49B6-AE55-A2F8C9A1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54" y="-9927"/>
            <a:ext cx="30489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Char char="•"/>
            </a:pPr>
            <a:endParaRPr lang="ko-KR" altLang="ko-KR" sz="2500">
              <a:solidFill>
                <a:srgbClr val="FFFF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8E996F7A-194D-495A-A307-2B7AF3237695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사회적 기업 및 기업가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607579"/>
            <a:ext cx="903324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기업 및 기업가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세계가 직면한 시스템의 문제를 다루도록 동기부여 된 시민사회의 새로운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세대를 대표함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기업가의 활동은 긍정적인 외부성과 새로운 시강구조를 창출함으로써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환경적 결과에 중점을 두는 혁신과 변화를 초래하기 위하여 조직적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융합을 활용할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6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사회적 기업 및 기업가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89977"/>
            <a:ext cx="898996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기업 및 기업가의 특징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‘사회성’에는 기업가정신이 작동하는 미시적 수준의 제도적 맥락이 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혁신’은 체계를 변화시키고 새로운 경제적 균형을 중심으로 시장을 재편성함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기업가정신의 시장 지향성은 사회적 기업가의 이윤 추구 비즈니스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모델로 인식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시민사회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91069"/>
            <a:ext cx="928812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시민사회 유형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지속가능성은 자체의 건실한 조직을 갖추고 시민들의 자발적 참여에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기초하여 성장하고 발전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정부와 파트너십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또는 적대적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관계 등 정치사회적 환경에 지배를 받으며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평등과 민주주의 등 사회가 추구하는 가치 실현에 기여함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9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59525" y="2857907"/>
            <a:ext cx="5163593" cy="292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이론적 논의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국가와 시민사회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시장과 시민사회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거버넌스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41BCB-A3AA-CB06-9B94-E86D4D9376CD}"/>
              </a:ext>
            </a:extLst>
          </p:cNvPr>
          <p:cNvSpPr/>
          <p:nvPr/>
        </p:nvSpPr>
        <p:spPr>
          <a:xfrm>
            <a:off x="1164366" y="1347806"/>
            <a:ext cx="3365689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D2762-79E9-85C8-E0FF-D50DB9539A11}"/>
              </a:ext>
            </a:extLst>
          </p:cNvPr>
          <p:cNvSpPr txBox="1"/>
          <p:nvPr/>
        </p:nvSpPr>
        <p:spPr>
          <a:xfrm>
            <a:off x="1259941" y="1467321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시민사회의 영역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이론적 논의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07579"/>
            <a:ext cx="8980344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국가의 정의 와 범위가 주어진 뒤에 그것에 속하지 않는 역이라고 할 수 있는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것이 시민사회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해당 국가에 소속되는 이상 모든 성원에게 보편적으로 적용됨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이에 반해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시민사회에 소속되는 것은 자신의 선택에 달려 있으며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자신의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필요와 이익에 따라 자유롭게 가입과 탈퇴가 가능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4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91629" y="1589977"/>
            <a:ext cx="4204997" cy="36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비정부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풀뿌리 조직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사회운동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기업 및 기업가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시민사회 유형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이론적 논의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26" y="1438973"/>
            <a:ext cx="8201025" cy="41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이론적 논의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53" y="1647825"/>
            <a:ext cx="8134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국가와 시민사회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9431" y="1607579"/>
            <a:ext cx="858600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국가와 시민사회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법과 공공정책을 통해서 정부는 제도적 틀을 구축하고 이러한 틀 안에서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시민사회와 사회집단이 형성 되고 자신들의 활동을 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강제력과 유인의 부여를 통해서 국가는 결사체를 육성하거나 제약하며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규제하고 지도할 뿐 아니라 지원할 수도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1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국가와 시민사회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674673"/>
            <a:ext cx="909896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국가와 시민사회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자발적 결사체이든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귀속집단이나 종교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문화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인종 집단이든 그들은 나름대로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내부 구성원에게 규칙과 강제 를 부과하고 권리와 혜택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집합적 목표를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설정함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국가가 시민사회에 대해서 규제하고 조정하는 역할을 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공공선의 보루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역할을 한다는 것은 어디까지나 이상적 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1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시장과 시민사회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11580"/>
            <a:ext cx="897072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시장과 시민사회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시장을 규율하는 원리인 분산적 경쟁과 다원주의에 대 비해서 사회의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주요이익을 독점적으로 대변하는 단체 간의 교섭과 합의를 통해 장기적이고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안정적이고 조화로운 거버넌스를 창출하는 조합주의 혹은 코포라티즘이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제시된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시장도 비정부 수준에서 화폐를 매개로 한 투자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생산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교환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소비의 역이라는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점에서 모든 시장 참여자는 언어와 관습과 같은 사회적 규약에 구속 받고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구성해 나가는 일을 하게 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국가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시장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-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시민사회 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거버넌스</a:t>
            </a:r>
            <a:endParaRPr lang="ko-KR" altLang="en-US" sz="2400" dirty="0">
              <a:ln>
                <a:solidFill>
                  <a:schemeClr val="bg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425" y="1607579"/>
            <a:ext cx="911499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시장과 시민사회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시장기제와 기업 행위자는 생산자 집단이나 소비자를 대상화하지 않고 그들의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생활 안정과 복리증진을 함께 도모함으로써 이윤 가치와 사회적 가치를 두루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달성할 수 있다는 인식이 확산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시민사회의 경우에도 순전히 자발성과 상호부조에만 의존하는 것이 아니라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및 기업과의 파트너십을 구축함으로써 시너지를 발휘할 수 있음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영역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0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1BDF5ADC-C41F-41B8-990D-32B61FAA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1" y="470417"/>
            <a:ext cx="8075612" cy="782955"/>
          </a:xfrm>
        </p:spPr>
        <p:txBody>
          <a:bodyPr>
            <a:noAutofit/>
          </a:bodyPr>
          <a:lstStyle/>
          <a:p>
            <a:pPr marL="260350" indent="-260350">
              <a:lnSpc>
                <a:spcPct val="100000"/>
              </a:lnSpc>
              <a:buClr>
                <a:srgbClr val="0066CC"/>
              </a:buClr>
              <a:buNone/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거버넌스 유형과 시민참여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180975" indent="0">
              <a:lnSpc>
                <a:spcPct val="100000"/>
              </a:lnSpc>
              <a:buClr>
                <a:srgbClr val="0070C0"/>
              </a:buClr>
              <a:buSzPct val="75000"/>
              <a:buNone/>
              <a:defRPr/>
            </a:pPr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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참여의 정책효과와 권력구조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CECF0FD-5D9B-4481-82B9-6CA76C9F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577" y="43934"/>
            <a:ext cx="280846" cy="3693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latinLnBrk="1" hangingPunct="1"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061" name="그룹 21">
            <a:extLst>
              <a:ext uri="{FF2B5EF4-FFF2-40B4-BE49-F238E27FC236}">
                <a16:creationId xmlns:a16="http://schemas.microsoft.com/office/drawing/2014/main" id="{A57C484F-C158-4C2B-86DB-9262D989973E}"/>
              </a:ext>
            </a:extLst>
          </p:cNvPr>
          <p:cNvGrpSpPr>
            <a:grpSpLocks/>
          </p:cNvGrpSpPr>
          <p:nvPr/>
        </p:nvGrpSpPr>
        <p:grpSpPr bwMode="auto">
          <a:xfrm>
            <a:off x="1866901" y="1429287"/>
            <a:ext cx="2273299" cy="3914089"/>
            <a:chOff x="711194" y="1973948"/>
            <a:chExt cx="1683657" cy="4608286"/>
          </a:xfrm>
        </p:grpSpPr>
        <p:grpSp>
          <p:nvGrpSpPr>
            <p:cNvPr id="45067" name="그룹 10">
              <a:extLst>
                <a:ext uri="{FF2B5EF4-FFF2-40B4-BE49-F238E27FC236}">
                  <a16:creationId xmlns:a16="http://schemas.microsoft.com/office/drawing/2014/main" id="{6CF0B1E7-B659-49CB-B811-2D99CB23B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194" y="1973948"/>
              <a:ext cx="1683657" cy="1378857"/>
              <a:chOff x="406400" y="2249714"/>
              <a:chExt cx="1654629" cy="161108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86ABD5-EC1D-47B7-A6B6-10D032EE6AA7}"/>
                  </a:ext>
                </a:extLst>
              </p:cNvPr>
              <p:cNvSpPr/>
              <p:nvPr/>
            </p:nvSpPr>
            <p:spPr bwMode="auto">
              <a:xfrm>
                <a:off x="522790" y="2671190"/>
                <a:ext cx="1524084" cy="11898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9B4D3FF-A3AA-416E-9E50-5357834F0DAF}"/>
                  </a:ext>
                </a:extLst>
              </p:cNvPr>
              <p:cNvSpPr/>
              <p:nvPr/>
            </p:nvSpPr>
            <p:spPr bwMode="auto">
              <a:xfrm>
                <a:off x="478751" y="2626824"/>
                <a:ext cx="1524084" cy="118981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4082338-3307-441C-B7C6-E822136263E9}"/>
                  </a:ext>
                </a:extLst>
              </p:cNvPr>
              <p:cNvSpPr/>
              <p:nvPr/>
            </p:nvSpPr>
            <p:spPr bwMode="auto">
              <a:xfrm>
                <a:off x="478751" y="2322313"/>
                <a:ext cx="1582278" cy="4940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5F74B5-09DB-4591-8F56-493246DF73E7}"/>
                  </a:ext>
                </a:extLst>
              </p:cNvPr>
              <p:cNvSpPr/>
              <p:nvPr/>
            </p:nvSpPr>
            <p:spPr bwMode="auto">
              <a:xfrm>
                <a:off x="406400" y="2249714"/>
                <a:ext cx="1582278" cy="494075"/>
              </a:xfrm>
              <a:prstGeom prst="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정부형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거버넌스</a:t>
                </a:r>
                <a:endParaRPr lang="ko-KR" altLang="en-US" sz="14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068" name="그룹 11">
              <a:extLst>
                <a:ext uri="{FF2B5EF4-FFF2-40B4-BE49-F238E27FC236}">
                  <a16:creationId xmlns:a16="http://schemas.microsoft.com/office/drawing/2014/main" id="{B89FA487-F004-4B1A-9674-F9ED5443B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194" y="3585034"/>
              <a:ext cx="1683657" cy="1378857"/>
              <a:chOff x="406400" y="2249714"/>
              <a:chExt cx="1654629" cy="161108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4A200E7-936A-4B81-A792-670A69AE6810}"/>
                  </a:ext>
                </a:extLst>
              </p:cNvPr>
              <p:cNvSpPr/>
              <p:nvPr/>
            </p:nvSpPr>
            <p:spPr bwMode="auto">
              <a:xfrm>
                <a:off x="522790" y="2670286"/>
                <a:ext cx="1524084" cy="11898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9856687-1709-4543-AC2C-FEFAF7C282AB}"/>
                  </a:ext>
                </a:extLst>
              </p:cNvPr>
              <p:cNvSpPr/>
              <p:nvPr/>
            </p:nvSpPr>
            <p:spPr bwMode="auto">
              <a:xfrm>
                <a:off x="478751" y="2625920"/>
                <a:ext cx="1524084" cy="118981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C9CC1A9-CB57-446C-A392-0D84F601DA01}"/>
                  </a:ext>
                </a:extLst>
              </p:cNvPr>
              <p:cNvSpPr/>
              <p:nvPr/>
            </p:nvSpPr>
            <p:spPr bwMode="auto">
              <a:xfrm>
                <a:off x="478751" y="2321407"/>
                <a:ext cx="1582278" cy="4940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E6A822F-7D6C-4715-AE2D-A034D984333F}"/>
                  </a:ext>
                </a:extLst>
              </p:cNvPr>
              <p:cNvSpPr/>
              <p:nvPr/>
            </p:nvSpPr>
            <p:spPr bwMode="auto">
              <a:xfrm>
                <a:off x="406400" y="2248808"/>
                <a:ext cx="1582278" cy="4940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defRPr/>
                </a:pPr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시장형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거버넌스</a:t>
                </a:r>
                <a:endPara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069" name="그룹 16">
              <a:extLst>
                <a:ext uri="{FF2B5EF4-FFF2-40B4-BE49-F238E27FC236}">
                  <a16:creationId xmlns:a16="http://schemas.microsoft.com/office/drawing/2014/main" id="{1AA6B8CA-0A1F-4DBC-A261-CBF761DC9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194" y="5203377"/>
              <a:ext cx="1683657" cy="1378857"/>
              <a:chOff x="406400" y="2249714"/>
              <a:chExt cx="1654629" cy="161108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1BCE09E-0FF7-4CA6-A1A5-06D6373FBFEB}"/>
                  </a:ext>
                </a:extLst>
              </p:cNvPr>
              <p:cNvSpPr/>
              <p:nvPr/>
            </p:nvSpPr>
            <p:spPr bwMode="auto">
              <a:xfrm>
                <a:off x="522790" y="2670984"/>
                <a:ext cx="1524084" cy="118981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E167B4-58AB-4B35-AD80-0778E91AB4F5}"/>
                  </a:ext>
                </a:extLst>
              </p:cNvPr>
              <p:cNvSpPr/>
              <p:nvPr/>
            </p:nvSpPr>
            <p:spPr bwMode="auto">
              <a:xfrm>
                <a:off x="478751" y="2626618"/>
                <a:ext cx="1524084" cy="118981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BD616E-6344-4408-A899-0931F48615BC}"/>
                  </a:ext>
                </a:extLst>
              </p:cNvPr>
              <p:cNvSpPr/>
              <p:nvPr/>
            </p:nvSpPr>
            <p:spPr bwMode="auto">
              <a:xfrm>
                <a:off x="478751" y="2322106"/>
                <a:ext cx="1582278" cy="4940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rIns="0" anchor="ctr"/>
              <a:lstStyle/>
              <a:p>
                <a:pPr algn="ctr" eaLnBrk="1" latinLnBrk="1" hangingPunct="1">
                  <a:buFontTx/>
                  <a:buChar char="•"/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073" name="직사각형 20">
                <a:extLst>
                  <a:ext uri="{FF2B5EF4-FFF2-40B4-BE49-F238E27FC236}">
                    <a16:creationId xmlns:a16="http://schemas.microsoft.com/office/drawing/2014/main" id="{CC554B1A-2E60-4716-9CD6-623031C2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" y="2249714"/>
                <a:ext cx="1582057" cy="493486"/>
              </a:xfrm>
              <a:prstGeom prst="rect">
                <a:avLst/>
              </a:prstGeom>
              <a:solidFill>
                <a:srgbClr val="EF0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ct val="160000"/>
                  </a:lnSpc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ct val="150000"/>
                  </a:lnSpc>
                  <a:spcBef>
                    <a:spcPct val="20000"/>
                  </a:spcBef>
                  <a:buChar char="-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4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참여형 거버넌스</a:t>
                </a:r>
              </a:p>
            </p:txBody>
          </p:sp>
        </p:grpSp>
      </p:grpSp>
      <p:grpSp>
        <p:nvGrpSpPr>
          <p:cNvPr id="45063" name="그룹 26">
            <a:extLst>
              <a:ext uri="{FF2B5EF4-FFF2-40B4-BE49-F238E27FC236}">
                <a16:creationId xmlns:a16="http://schemas.microsoft.com/office/drawing/2014/main" id="{47352EE0-8F05-42BB-A6ED-F902245ECA13}"/>
              </a:ext>
            </a:extLst>
          </p:cNvPr>
          <p:cNvGrpSpPr>
            <a:grpSpLocks/>
          </p:cNvGrpSpPr>
          <p:nvPr/>
        </p:nvGrpSpPr>
        <p:grpSpPr bwMode="auto">
          <a:xfrm>
            <a:off x="3910440" y="1416627"/>
            <a:ext cx="6254750" cy="3911785"/>
            <a:chOff x="1959443" y="2194921"/>
            <a:chExt cx="6254171" cy="3910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A70E33-C9E5-4D47-BE24-A855C02A612C}"/>
                </a:ext>
              </a:extLst>
            </p:cNvPr>
            <p:cNvSpPr txBox="1"/>
            <p:nvPr/>
          </p:nvSpPr>
          <p:spPr>
            <a:xfrm>
              <a:off x="1959443" y="2194921"/>
              <a:ext cx="6074801" cy="110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정부가 시장과 시민사회를 주도적으로 관리</a:t>
              </a:r>
              <a:endPara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계층제에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근간한 시장경쟁원리와 관리주의가 운영원리</a:t>
              </a:r>
              <a:endPara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정부와 시민사회의 권력 균형을 위하여 참여의 양이 강조되어야 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2FBE6-EACE-44B4-81DF-78676D4CB60E}"/>
                </a:ext>
              </a:extLst>
            </p:cNvPr>
            <p:cNvSpPr txBox="1"/>
            <p:nvPr/>
          </p:nvSpPr>
          <p:spPr>
            <a:xfrm>
              <a:off x="1959443" y="3547388"/>
              <a:ext cx="6254171" cy="11062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시장의 자율적 작동범위를 확장하려는 유형</a:t>
              </a:r>
              <a:endParaRPr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경쟁원리와 고객주의를 근간으로 하는 시장주의가 운영원리</a:t>
              </a:r>
              <a:endParaRPr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정부형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kern="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거버넌스에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비하여 참여의 질에 대한 요구가 상대적으로 커짐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B3CE7A-FAEF-4801-9701-431466E9F27D}"/>
                </a:ext>
              </a:extLst>
            </p:cNvPr>
            <p:cNvSpPr txBox="1"/>
            <p:nvPr/>
          </p:nvSpPr>
          <p:spPr>
            <a:xfrm>
              <a:off x="1959443" y="4999573"/>
              <a:ext cx="6254171" cy="11062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대의제의 한계를 보완하기 위해 시민의 적극적 참여를 강조하는 유형</a:t>
              </a:r>
              <a:endParaRPr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참여민주주의가 운영원리</a:t>
              </a:r>
              <a:endParaRPr lang="en-US" altLang="ko-KR" sz="14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536575" indent="-173038">
                <a:lnSpc>
                  <a:spcPct val="150000"/>
                </a:lnSpc>
                <a:spcBef>
                  <a:spcPct val="20000"/>
                </a:spcBef>
                <a:buClr>
                  <a:srgbClr val="0066CC"/>
                </a:buClr>
                <a:buFont typeface="Arial" pitchFamily="34" charset="0"/>
                <a:buChar char="•"/>
                <a:tabLst>
                  <a:tab pos="669925" algn="l"/>
                </a:tabLst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참여의 양은 확보되기 쉬우므로 상대적으로 참여의 질을 강조함</a:t>
              </a:r>
            </a:p>
          </p:txBody>
        </p:sp>
      </p:grpSp>
      <p:sp>
        <p:nvSpPr>
          <p:cNvPr id="28" name="직사각형 1">
            <a:extLst>
              <a:ext uri="{FF2B5EF4-FFF2-40B4-BE49-F238E27FC236}">
                <a16:creationId xmlns:a16="http://schemas.microsoft.com/office/drawing/2014/main" id="{8201AFEF-EF31-44E7-AC90-B4946F16E897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274096D5-EB51-4284-BF49-1ADAC059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008" y="653248"/>
            <a:ext cx="8289925" cy="4816373"/>
          </a:xfrm>
        </p:spPr>
        <p:txBody>
          <a:bodyPr>
            <a:normAutofit lnSpcReduction="10000"/>
          </a:bodyPr>
          <a:lstStyle/>
          <a:p>
            <a:pPr marL="269875" indent="-260350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참여형 거버넌스 형성을 위한 정책과제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참여기회의 확장</a:t>
            </a:r>
          </a:p>
          <a:p>
            <a:pPr marL="809625" indent="-266700">
              <a:lnSpc>
                <a:spcPct val="120000"/>
              </a:lnSpc>
              <a:buClr>
                <a:srgbClr val="0070C0"/>
              </a:buClr>
              <a:buSzPct val="100000"/>
              <a:tabLst>
                <a:tab pos="669925" algn="l"/>
                <a:tab pos="809625" algn="l"/>
              </a:tabLst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투표율 제고</a:t>
            </a:r>
          </a:p>
          <a:p>
            <a:pPr marL="809625" indent="-266700">
              <a:lnSpc>
                <a:spcPct val="120000"/>
              </a:lnSpc>
              <a:buClr>
                <a:srgbClr val="0070C0"/>
              </a:buClr>
              <a:buSzPct val="100000"/>
              <a:tabLst>
                <a:tab pos="669925" algn="l"/>
                <a:tab pos="809625" algn="l"/>
              </a:tabLst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직접참여 강화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시민역량의 강화와 시민교육</a:t>
            </a:r>
          </a:p>
          <a:p>
            <a:pPr marL="809625" indent="-266700">
              <a:lnSpc>
                <a:spcPct val="120000"/>
              </a:lnSpc>
              <a:buClr>
                <a:srgbClr val="0070C0"/>
              </a:buClr>
              <a:buSzPct val="100000"/>
              <a:tabLst>
                <a:tab pos="669925" algn="l"/>
                <a:tab pos="809625" algn="l"/>
              </a:tabLst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민주적 역량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참여의식과 공공의식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공직자 혁신</a:t>
            </a:r>
          </a:p>
          <a:p>
            <a:pPr marL="714375" indent="-171450">
              <a:lnSpc>
                <a:spcPct val="120000"/>
              </a:lnSpc>
              <a:buClr>
                <a:srgbClr val="0070C0"/>
              </a:buClr>
              <a:buSzPct val="100000"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공직자 의식혁신을 위한 공무원 교육체제 혁신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의정연수의 제도화 등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시민에 대한 정부의 신뢰</a:t>
            </a: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시민단체의 역할정립</a:t>
            </a:r>
          </a:p>
          <a:p>
            <a:pPr marL="441325" indent="-79375">
              <a:lnSpc>
                <a:spcPct val="120000"/>
              </a:lnSpc>
              <a:buClr>
                <a:srgbClr val="0066CC"/>
              </a:buClr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지역사회에 대한 관심제고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96C729C6-C33B-45BB-BCC1-B9792A57AFDE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24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D70A3-1626-EF68-E8DA-BCB9C2812C4E}"/>
              </a:ext>
            </a:extLst>
          </p:cNvPr>
          <p:cNvSpPr txBox="1"/>
          <p:nvPr/>
        </p:nvSpPr>
        <p:spPr>
          <a:xfrm>
            <a:off x="1359525" y="564156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비정부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0041D-7DDC-327A-F5F3-0A09D71C2DA2}"/>
              </a:ext>
            </a:extLst>
          </p:cNvPr>
          <p:cNvSpPr txBox="1"/>
          <p:nvPr/>
        </p:nvSpPr>
        <p:spPr>
          <a:xfrm>
            <a:off x="1186293" y="1242346"/>
            <a:ext cx="9677451" cy="464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시민유형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9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활동의 지향성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사적 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(private citizen)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과 공적 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(public citizen)</a:t>
            </a:r>
          </a:p>
          <a:p>
            <a:pPr lvl="1"/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사적 시민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개인적 권리와 이익실현에 관심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위해 공적 영역에 참여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활동하는 시민유형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시민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사회전체의 공공선 실현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 가치실현 위해 공적 영역 참여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활동하는 시민유형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활동의 자발성과 적극성 정도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수동성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능동성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와 활동의 지향성 정도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사적 영역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사익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영역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공익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33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75DEC8-78C9-AA0A-531D-B9AD95602FA2}"/>
              </a:ext>
            </a:extLst>
          </p:cNvPr>
          <p:cNvSpPr/>
          <p:nvPr/>
        </p:nvSpPr>
        <p:spPr>
          <a:xfrm>
            <a:off x="0" y="0"/>
            <a:ext cx="12192000" cy="1124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D6EAA-2ED0-215C-82B3-BCEAAD500CA8}"/>
              </a:ext>
            </a:extLst>
          </p:cNvPr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DDE42-C4F2-80E8-DCB9-5C342806D26A}"/>
              </a:ext>
            </a:extLst>
          </p:cNvPr>
          <p:cNvSpPr txBox="1"/>
          <p:nvPr/>
        </p:nvSpPr>
        <p:spPr>
          <a:xfrm>
            <a:off x="1359525" y="564156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비정부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61E628-85B3-9455-A067-D4ED0A493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25807"/>
              </p:ext>
            </p:extLst>
          </p:nvPr>
        </p:nvGraphicFramePr>
        <p:xfrm>
          <a:off x="1359525" y="1233182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08231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5894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9925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7169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2535770"/>
                    </a:ext>
                  </a:extLst>
                </a:gridCol>
              </a:tblGrid>
              <a:tr h="33328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시민 유형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8985"/>
                  </a:ext>
                </a:extLst>
              </a:tr>
              <a:tr h="33328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활동의 자발성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활동의 지향성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88581"/>
                  </a:ext>
                </a:extLst>
              </a:tr>
              <a:tr h="333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수동성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능동성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사적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공적 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56045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참여적 시민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49900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추종적 시민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51174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도피적 시민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11961"/>
                  </a:ext>
                </a:extLst>
              </a:tr>
              <a:tr h="333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주장적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시민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638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E9602E-04CE-4219-896E-8F17DE2C4651}"/>
              </a:ext>
            </a:extLst>
          </p:cNvPr>
          <p:cNvSpPr txBox="1"/>
          <p:nvPr/>
        </p:nvSpPr>
        <p:spPr>
          <a:xfrm>
            <a:off x="1261130" y="3641133"/>
            <a:ext cx="9501946" cy="1983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참여적 시민형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자발적 능동적 참여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영역과 공익지향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추종적 시민형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추종형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타인의 권유나 동원에 의한 수동성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공익지향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도피적 시민형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도피형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무관심형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사적 영역과 사익에만 관심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 영역에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대한 무관심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현실도피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4.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주장적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시민형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주장형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사적 영역과 사익 관심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위해 자발적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적극적으로 능동적 참여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0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1108D7E2-D943-4348-91CC-D29CE8FA4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805" y="456466"/>
            <a:ext cx="9060604" cy="5220901"/>
          </a:xfrm>
        </p:spPr>
        <p:txBody>
          <a:bodyPr/>
          <a:lstStyle/>
          <a:p>
            <a:pPr marL="182563" indent="0">
              <a:buClr>
                <a:srgbClr val="0070C0"/>
              </a:buClr>
              <a:buSzPct val="75000"/>
              <a:buNone/>
            </a:pPr>
            <a:r>
              <a:rPr lang="en-US" altLang="ko-KR" sz="1800" b="1" dirty="0">
                <a:latin typeface="맑은 고딕" panose="020B0503020000020004" pitchFamily="50" charset="-127"/>
                <a:sym typeface="Wingdings" panose="05000000000000000000" pitchFamily="2" charset="2"/>
              </a:rPr>
              <a:t></a:t>
            </a:r>
            <a:r>
              <a:rPr lang="en-US" altLang="ko-KR" sz="1800" b="1" dirty="0">
                <a:latin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능동성 및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건설성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정도에 의한 분류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불만족에 대한 시민 대응 국면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2438" indent="-269875">
              <a:buNone/>
            </a:pPr>
            <a:endParaRPr lang="ko-KR" altLang="en-US" b="1" dirty="0">
              <a:latin typeface="맑은 고딕" panose="020B0503020000020004" pitchFamily="50" charset="-127"/>
            </a:endParaRPr>
          </a:p>
        </p:txBody>
      </p:sp>
      <p:grpSp>
        <p:nvGrpSpPr>
          <p:cNvPr id="22532" name="그룹 4">
            <a:extLst>
              <a:ext uri="{FF2B5EF4-FFF2-40B4-BE49-F238E27FC236}">
                <a16:creationId xmlns:a16="http://schemas.microsoft.com/office/drawing/2014/main" id="{5179A811-A347-4790-9E31-BB33674D8C20}"/>
              </a:ext>
            </a:extLst>
          </p:cNvPr>
          <p:cNvGrpSpPr>
            <a:grpSpLocks/>
          </p:cNvGrpSpPr>
          <p:nvPr/>
        </p:nvGrpSpPr>
        <p:grpSpPr bwMode="auto">
          <a:xfrm>
            <a:off x="1989839" y="1065403"/>
            <a:ext cx="8722996" cy="4930024"/>
            <a:chOff x="412275" y="1439845"/>
            <a:chExt cx="7069773" cy="2552032"/>
          </a:xfrm>
        </p:grpSpPr>
        <p:cxnSp>
          <p:nvCxnSpPr>
            <p:cNvPr id="22533" name="직선 연결선 5">
              <a:extLst>
                <a:ext uri="{FF2B5EF4-FFF2-40B4-BE49-F238E27FC236}">
                  <a16:creationId xmlns:a16="http://schemas.microsoft.com/office/drawing/2014/main" id="{EE882680-5DF8-482F-8F2C-1D1A54337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7782" y="2717860"/>
              <a:ext cx="4492101" cy="88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직선 연결선 6">
              <a:extLst>
                <a:ext uri="{FF2B5EF4-FFF2-40B4-BE49-F238E27FC236}">
                  <a16:creationId xmlns:a16="http://schemas.microsoft.com/office/drawing/2014/main" id="{9DFD0684-FD01-43F2-85AE-B2F9E59E76B8}"/>
                </a:ext>
              </a:extLst>
            </p:cNvPr>
            <p:cNvCxnSpPr>
              <a:cxnSpLocks noChangeShapeType="1"/>
              <a:stCxn id="22535" idx="2"/>
            </p:cNvCxnSpPr>
            <p:nvPr/>
          </p:nvCxnSpPr>
          <p:spPr bwMode="auto">
            <a:xfrm>
              <a:off x="3943211" y="1615098"/>
              <a:ext cx="1" cy="20311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5" name="TextBox 7">
              <a:extLst>
                <a:ext uri="{FF2B5EF4-FFF2-40B4-BE49-F238E27FC236}">
                  <a16:creationId xmlns:a16="http://schemas.microsoft.com/office/drawing/2014/main" id="{D5F21C6A-E423-4146-8A19-8F2889FB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343" y="1439845"/>
              <a:ext cx="1219736" cy="175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적극적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(active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22536" name="TextBox 8">
              <a:extLst>
                <a:ext uri="{FF2B5EF4-FFF2-40B4-BE49-F238E27FC236}">
                  <a16:creationId xmlns:a16="http://schemas.microsoft.com/office/drawing/2014/main" id="{E2058776-A2F8-4085-B4D0-CD3FB588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132" y="1580761"/>
              <a:ext cx="2506406" cy="86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</a:t>
              </a:r>
              <a:r>
                <a:rPr lang="ko-KR" altLang="en-US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중도적 참여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이탈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(Exit)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지역을 떠나거나 이주를 고려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 서비스에 대한 민간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부문의 대안을 선택</a:t>
              </a:r>
            </a:p>
          </p:txBody>
        </p:sp>
        <p:sp>
          <p:nvSpPr>
            <p:cNvPr id="22537" name="TextBox 9">
              <a:extLst>
                <a:ext uri="{FF2B5EF4-FFF2-40B4-BE49-F238E27FC236}">
                  <a16:creationId xmlns:a16="http://schemas.microsoft.com/office/drawing/2014/main" id="{95163196-71C7-4C64-B778-67E03F5A3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448" y="1563883"/>
              <a:ext cx="1911014" cy="1111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 dirty="0">
                  <a:latin typeface="맑은 고딕" panose="020B0503020000020004" pitchFamily="50" charset="-127"/>
                </a:rPr>
                <a:t>  </a:t>
              </a:r>
              <a:r>
                <a:rPr lang="en-US" altLang="ko-KR" sz="16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</a:t>
              </a:r>
              <a:r>
                <a:rPr lang="ko-KR" altLang="en-US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적극적 참여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3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주장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(Voice)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관료 접촉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정치적 쟁점 토론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선거운동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선거 기부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근린집단 참여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시위 참가</a:t>
              </a:r>
            </a:p>
          </p:txBody>
        </p:sp>
        <p:sp>
          <p:nvSpPr>
            <p:cNvPr id="22538" name="TextBox 10">
              <a:extLst>
                <a:ext uri="{FF2B5EF4-FFF2-40B4-BE49-F238E27FC236}">
                  <a16:creationId xmlns:a16="http://schemas.microsoft.com/office/drawing/2014/main" id="{3DD84F41-D2FE-44A3-90B0-FFC89FC0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327" y="2761914"/>
              <a:ext cx="1762223" cy="99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 dirty="0">
                  <a:solidFill>
                    <a:srgbClr val="0000FF"/>
                  </a:solidFill>
                  <a:latin typeface="맑은 고딕" panose="020B0503020000020004" pitchFamily="50" charset="-127"/>
                </a:rPr>
                <a:t>Ⅲ</a:t>
              </a:r>
              <a:r>
                <a:rPr lang="en-US" altLang="ko-KR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소극적 참여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충성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(Loyalty)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지역사회 선전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지역사회에 대한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지지표명</a:t>
              </a:r>
            </a:p>
          </p:txBody>
        </p:sp>
        <p:sp>
          <p:nvSpPr>
            <p:cNvPr id="22539" name="TextBox 11">
              <a:extLst>
                <a:ext uri="{FF2B5EF4-FFF2-40B4-BE49-F238E27FC236}">
                  <a16:creationId xmlns:a16="http://schemas.microsoft.com/office/drawing/2014/main" id="{5E1D82E5-6381-4B54-8A63-695D23D24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919" y="2800346"/>
              <a:ext cx="1890588" cy="880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16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참여거부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무시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(Neglect)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 거부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참여효과에 대한 불신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공직자 불신</a:t>
              </a:r>
            </a:p>
          </p:txBody>
        </p:sp>
        <p:sp>
          <p:nvSpPr>
            <p:cNvPr id="22540" name="TextBox 12">
              <a:extLst>
                <a:ext uri="{FF2B5EF4-FFF2-40B4-BE49-F238E27FC236}">
                  <a16:creationId xmlns:a16="http://schemas.microsoft.com/office/drawing/2014/main" id="{87D749D6-7518-4DE3-A959-E48FC6363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0992" y="2559513"/>
              <a:ext cx="1071056" cy="30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비건설적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(destructive)</a:t>
              </a:r>
            </a:p>
          </p:txBody>
        </p:sp>
        <p:sp>
          <p:nvSpPr>
            <p:cNvPr id="22541" name="TextBox 13">
              <a:extLst>
                <a:ext uri="{FF2B5EF4-FFF2-40B4-BE49-F238E27FC236}">
                  <a16:creationId xmlns:a16="http://schemas.microsoft.com/office/drawing/2014/main" id="{7BE0114A-3987-47BD-9A1A-85C364974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75" y="2594691"/>
              <a:ext cx="1150307" cy="30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건설적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(constructive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22542" name="TextBox 14">
              <a:extLst>
                <a:ext uri="{FF2B5EF4-FFF2-40B4-BE49-F238E27FC236}">
                  <a16:creationId xmlns:a16="http://schemas.microsoft.com/office/drawing/2014/main" id="{B2256651-A487-458C-9DC6-F66F9E8FC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088" y="3795144"/>
              <a:ext cx="1469263" cy="19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수동적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(passive)</a:t>
              </a:r>
            </a:p>
          </p:txBody>
        </p:sp>
      </p:grpSp>
      <p:sp>
        <p:nvSpPr>
          <p:cNvPr id="17" name="직사각형 1">
            <a:extLst>
              <a:ext uri="{FF2B5EF4-FFF2-40B4-BE49-F238E27FC236}">
                <a16:creationId xmlns:a16="http://schemas.microsoft.com/office/drawing/2014/main" id="{2BBBAD8E-79C2-4091-98BC-CFEE3EB7F6F6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FD297A55-5A59-410C-8F7A-DE7C3CA2B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1604" y="545041"/>
            <a:ext cx="8234611" cy="5606377"/>
          </a:xfrm>
        </p:spPr>
        <p:txBody>
          <a:bodyPr>
            <a:normAutofit/>
          </a:bodyPr>
          <a:lstStyle/>
          <a:p>
            <a:pPr marL="182562" indent="0">
              <a:buClr>
                <a:srgbClr val="0070C0"/>
              </a:buClr>
              <a:buSzPct val="75000"/>
              <a:buNone/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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급진성 및 합법성 정도에 의한 분류</a:t>
            </a:r>
          </a:p>
          <a:p>
            <a:pPr marL="539750" indent="-357188">
              <a:buNone/>
              <a:defRPr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싸부세도와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아르체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Sabucedo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Arce ) </a:t>
            </a:r>
          </a:p>
          <a:p>
            <a:pPr marL="539750" indent="-357188">
              <a:defRPr/>
            </a:pPr>
            <a:endParaRPr lang="en-US" altLang="ko-KR" sz="1100" dirty="0"/>
          </a:p>
          <a:p>
            <a:pPr marL="539750" indent="-357188">
              <a:defRPr/>
            </a:pPr>
            <a:endParaRPr lang="en-US" altLang="ko-KR" sz="1200" dirty="0">
              <a:latin typeface="맑은 고딕" panose="020B0503020000020004" pitchFamily="50" charset="-127"/>
            </a:endParaRPr>
          </a:p>
          <a:p>
            <a:pPr marL="539750" indent="-357188">
              <a:defRPr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539750" indent="-357188">
              <a:defRPr/>
            </a:pPr>
            <a:endParaRPr lang="en-US" altLang="ko-KR" sz="1800" dirty="0"/>
          </a:p>
          <a:p>
            <a:pPr marL="539750" indent="-357188">
              <a:defRPr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539750" indent="-357188">
              <a:defRPr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endParaRPr lang="en-US" altLang="ko-KR" sz="1000" dirty="0">
              <a:latin typeface="맑은 고딕" panose="020B0503020000020004" pitchFamily="50" charset="-127"/>
            </a:endParaRP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r>
              <a:rPr lang="en-US" altLang="ko-KR" sz="1000" dirty="0">
                <a:latin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</a:rPr>
              <a:t>-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선거관련 참여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정치집회 참석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 권유</a:t>
            </a: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: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합법적 비관습적 참여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신문투고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합법적 데모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합법적 투쟁</a:t>
            </a: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: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비폭력적 항의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인가되지 않은 데모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 및 건물점거</a:t>
            </a:r>
          </a:p>
          <a:p>
            <a:pPr marL="539750" indent="-357188">
              <a:lnSpc>
                <a:spcPct val="110000"/>
              </a:lnSpc>
              <a:buClr>
                <a:srgbClr val="0070C0"/>
              </a:buClr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유형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: </a:t>
            </a:r>
            <a:r>
              <a:rPr lang="ko-KR" altLang="en-US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폭력적 항의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보이콧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무장폭력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사적 소유물 파괴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2" indent="0">
              <a:buClr>
                <a:srgbClr val="0070C0"/>
              </a:buClr>
              <a:buNone/>
              <a:defRPr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수직축의 보수적 참여자는 합법적 참여자와 상당부분 중복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9750" indent="-357188">
              <a:buClr>
                <a:srgbClr val="ADADEB"/>
              </a:buClr>
              <a:buBlip>
                <a:blip r:embed="rId2"/>
              </a:buBlip>
              <a:defRPr/>
            </a:pPr>
            <a:endParaRPr lang="en-US" altLang="ko-KR" sz="1600" dirty="0">
              <a:latin typeface="맑은 고딕" panose="020B0503020000020004" pitchFamily="50" charset="-127"/>
            </a:endParaRPr>
          </a:p>
        </p:txBody>
      </p:sp>
      <p:grpSp>
        <p:nvGrpSpPr>
          <p:cNvPr id="20484" name="그룹 24">
            <a:extLst>
              <a:ext uri="{FF2B5EF4-FFF2-40B4-BE49-F238E27FC236}">
                <a16:creationId xmlns:a16="http://schemas.microsoft.com/office/drawing/2014/main" id="{63BC4FA2-4A2C-4AAA-A8E3-F81E8F0DB94C}"/>
              </a:ext>
            </a:extLst>
          </p:cNvPr>
          <p:cNvGrpSpPr>
            <a:grpSpLocks/>
          </p:cNvGrpSpPr>
          <p:nvPr/>
        </p:nvGrpSpPr>
        <p:grpSpPr bwMode="auto">
          <a:xfrm>
            <a:off x="2767014" y="1658939"/>
            <a:ext cx="6783387" cy="2111375"/>
            <a:chOff x="809072" y="1518081"/>
            <a:chExt cx="6783383" cy="2816512"/>
          </a:xfrm>
        </p:grpSpPr>
        <p:cxnSp>
          <p:nvCxnSpPr>
            <p:cNvPr id="20485" name="직선 연결선 5">
              <a:extLst>
                <a:ext uri="{FF2B5EF4-FFF2-40B4-BE49-F238E27FC236}">
                  <a16:creationId xmlns:a16="http://schemas.microsoft.com/office/drawing/2014/main" id="{BDF41968-2195-476E-B5A6-C937E9386D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5534" y="2858610"/>
              <a:ext cx="4492101" cy="88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6" name="직선 연결선 9">
              <a:extLst>
                <a:ext uri="{FF2B5EF4-FFF2-40B4-BE49-F238E27FC236}">
                  <a16:creationId xmlns:a16="http://schemas.microsoft.com/office/drawing/2014/main" id="{2EE7A204-9E5F-4947-A84F-DF679EF4A1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912642" y="2893359"/>
              <a:ext cx="2024106" cy="1927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87" name="TextBox 12">
              <a:extLst>
                <a:ext uri="{FF2B5EF4-FFF2-40B4-BE49-F238E27FC236}">
                  <a16:creationId xmlns:a16="http://schemas.microsoft.com/office/drawing/2014/main" id="{851A7FFA-060F-4105-B9E2-D8C072A36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575" y="1518081"/>
              <a:ext cx="723273" cy="41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급진적</a:t>
              </a:r>
            </a:p>
          </p:txBody>
        </p:sp>
        <p:sp>
          <p:nvSpPr>
            <p:cNvPr id="20488" name="TextBox 13">
              <a:extLst>
                <a:ext uri="{FF2B5EF4-FFF2-40B4-BE49-F238E27FC236}">
                  <a16:creationId xmlns:a16="http://schemas.microsoft.com/office/drawing/2014/main" id="{16E9B9B5-24E3-4DB7-80C5-7B52AA67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969" y="2157273"/>
              <a:ext cx="2244520" cy="41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맑은 고딕" panose="020B0503020000020004" pitchFamily="50" charset="-127"/>
                </a:rPr>
                <a:t>Ⅱ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합법적</a:t>
              </a:r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비관습적 참여</a:t>
              </a:r>
            </a:p>
          </p:txBody>
        </p:sp>
        <p:sp>
          <p:nvSpPr>
            <p:cNvPr id="20489" name="TextBox 15">
              <a:extLst>
                <a:ext uri="{FF2B5EF4-FFF2-40B4-BE49-F238E27FC236}">
                  <a16:creationId xmlns:a16="http://schemas.microsoft.com/office/drawing/2014/main" id="{E4092885-4387-45CD-AEE9-856A5776D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200" y="2175029"/>
              <a:ext cx="1423787" cy="41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폭력적 항의</a:t>
              </a:r>
            </a:p>
          </p:txBody>
        </p:sp>
        <p:sp>
          <p:nvSpPr>
            <p:cNvPr id="20490" name="TextBox 16">
              <a:extLst>
                <a:ext uri="{FF2B5EF4-FFF2-40B4-BE49-F238E27FC236}">
                  <a16:creationId xmlns:a16="http://schemas.microsoft.com/office/drawing/2014/main" id="{E649C2AE-B288-4BC6-8043-8438DCC4C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5148" y="3222593"/>
              <a:ext cx="1596911" cy="41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None/>
              </a:pPr>
              <a:r>
                <a:rPr lang="en-US" altLang="ko-KR" sz="1400" dirty="0">
                  <a:latin typeface="맑은 고딕" panose="020B0503020000020004" pitchFamily="50" charset="-127"/>
                </a:rPr>
                <a:t>Ⅲ. </a:t>
              </a:r>
              <a:r>
                <a:rPr lang="ko-KR" altLang="en-US" sz="1400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비폭력적 항의</a:t>
              </a:r>
            </a:p>
          </p:txBody>
        </p:sp>
        <p:sp>
          <p:nvSpPr>
            <p:cNvPr id="20491" name="TextBox 17">
              <a:extLst>
                <a:ext uri="{FF2B5EF4-FFF2-40B4-BE49-F238E27FC236}">
                  <a16:creationId xmlns:a16="http://schemas.microsoft.com/office/drawing/2014/main" id="{D7899737-6AFB-4898-978A-FE5A46BB7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724" y="3213715"/>
              <a:ext cx="1675455" cy="41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</a:t>
              </a:r>
              <a:r>
                <a:rPr lang="ko-KR" altLang="en-US" sz="14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선거 관련 참여</a:t>
              </a:r>
            </a:p>
          </p:txBody>
        </p:sp>
        <p:sp>
          <p:nvSpPr>
            <p:cNvPr id="20492" name="TextBox 18">
              <a:extLst>
                <a:ext uri="{FF2B5EF4-FFF2-40B4-BE49-F238E27FC236}">
                  <a16:creationId xmlns:a16="http://schemas.microsoft.com/office/drawing/2014/main" id="{6D3B13FB-A816-4786-A989-03E0C8DD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846" y="2592279"/>
              <a:ext cx="1436609" cy="698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체제내부적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합법적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제도적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93" name="TextBox 19">
              <a:extLst>
                <a:ext uri="{FF2B5EF4-FFF2-40B4-BE49-F238E27FC236}">
                  <a16:creationId xmlns:a16="http://schemas.microsoft.com/office/drawing/2014/main" id="{354C5593-8CB0-484C-BF5B-0168E5B01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072" y="2530136"/>
              <a:ext cx="1082346" cy="9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체제외부적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비합법적</a:t>
              </a:r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endPara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비제도적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94" name="TextBox 20">
              <a:extLst>
                <a:ext uri="{FF2B5EF4-FFF2-40B4-BE49-F238E27FC236}">
                  <a16:creationId xmlns:a16="http://schemas.microsoft.com/office/drawing/2014/main" id="{EF09CF54-B0B3-43C1-943B-12D843DB6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330" y="3923929"/>
              <a:ext cx="723273" cy="410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60000"/>
                </a:lnSpc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0000"/>
                </a:spcBef>
                <a:buChar char="-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보수적</a:t>
              </a:r>
            </a:p>
          </p:txBody>
        </p:sp>
      </p:grpSp>
      <p:sp>
        <p:nvSpPr>
          <p:cNvPr id="17" name="직사각형 1">
            <a:extLst>
              <a:ext uri="{FF2B5EF4-FFF2-40B4-BE49-F238E27FC236}">
                <a16:creationId xmlns:a16="http://schemas.microsoft.com/office/drawing/2014/main" id="{7B9F546A-13CA-48CD-B3EB-CA63BFF6149E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4557C46F-535A-434B-B18E-6B09514D2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1354" y="552452"/>
            <a:ext cx="8800052" cy="5240337"/>
          </a:xfrm>
        </p:spPr>
        <p:txBody>
          <a:bodyPr/>
          <a:lstStyle/>
          <a:p>
            <a:pPr marL="182563" indent="0">
              <a:buClr>
                <a:srgbClr val="0070C0"/>
              </a:buClr>
              <a:buSzPct val="75000"/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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곤란도에 의한 분류</a:t>
            </a:r>
          </a:p>
          <a:p>
            <a:pPr marL="452438" indent="-269875">
              <a:lnSpc>
                <a:spcPct val="120000"/>
              </a:lnSpc>
              <a:buClr>
                <a:srgbClr val="ADADEB"/>
              </a:buClr>
              <a:buNone/>
            </a:pPr>
            <a:endParaRPr lang="en-US" altLang="ko-KR" sz="600" dirty="0">
              <a:latin typeface="맑은 고딕" panose="020B0503020000020004" pitchFamily="50" charset="-127"/>
            </a:endParaRP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F2F6166D-D0BA-4870-B1D9-CBBDCE2A6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420" y="1239838"/>
            <a:ext cx="308243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60000"/>
              </a:lnSpc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Char char="-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600" b="1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참여활동의 예</a:t>
            </a:r>
            <a:endParaRPr lang="en-US" altLang="ko-KR" sz="1600" b="1" u="sng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공직 또는 정당직의 점유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선거입후보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증언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정치기금 모집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정당간부회의 참석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정당 가입 및 활동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정치운동에 가담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집회 참가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정치헌금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공직자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관료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의원</a:t>
            </a:r>
            <a:r>
              <a:rPr lang="en-US" altLang="ko-KR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접촉</a:t>
            </a:r>
            <a:endParaRPr lang="en-US" altLang="ko-KR" sz="1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정치관련 배지 또는 스티커 부착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투표에 관한 대화 시도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담화 시도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정치적 문제에 접촉</a:t>
            </a:r>
            <a:endParaRPr lang="en-US" altLang="ko-KR" sz="1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비참여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76E83-B840-422B-BF51-6C03A88189EB}"/>
              </a:ext>
            </a:extLst>
          </p:cNvPr>
          <p:cNvSpPr txBox="1"/>
          <p:nvPr/>
        </p:nvSpPr>
        <p:spPr>
          <a:xfrm>
            <a:off x="7150100" y="927100"/>
            <a:ext cx="1962150" cy="52403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참여유형</a:t>
            </a:r>
            <a:endParaRPr lang="en-US" altLang="ko-KR" sz="1600" b="1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buFontTx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투사형 활동</a:t>
            </a:r>
          </a:p>
          <a:p>
            <a:pPr algn="ctr" eaLnBrk="1" latinLnBrk="1" hangingPunct="1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(gladiatorial activities)</a:t>
            </a: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과도형 활동</a:t>
            </a:r>
          </a:p>
          <a:p>
            <a:pPr algn="ctr" eaLnBrk="1" latinLnBrk="1" hangingPunct="1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(transitional activities)</a:t>
            </a: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관객형 활동</a:t>
            </a:r>
          </a:p>
          <a:p>
            <a:pPr algn="ctr" eaLnBrk="1" latinLnBrk="1" hangingPunct="1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spectoator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activities)</a:t>
            </a: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endParaRPr lang="en-US" altLang="ko-KR" sz="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무관심형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apathetics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 eaLnBrk="1" latinLnBrk="1" hangingPunct="1">
              <a:buFontTx/>
              <a:buChar char="•"/>
              <a:defRPr/>
            </a:pPr>
            <a:endParaRPr lang="en-US" altLang="ko-KR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C3785E-0BA7-4252-9969-5A668D94393F}"/>
              </a:ext>
            </a:extLst>
          </p:cNvPr>
          <p:cNvGraphicFramePr>
            <a:graphicFrameLocks noGrp="1"/>
          </p:cNvGraphicFramePr>
          <p:nvPr/>
        </p:nvGraphicFramePr>
        <p:xfrm>
          <a:off x="5680075" y="1662113"/>
          <a:ext cx="1397000" cy="136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56" marR="91456" marT="45742" marB="4574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54B407-B6F1-4C41-8E46-BC86D7106BD3}"/>
              </a:ext>
            </a:extLst>
          </p:cNvPr>
          <p:cNvGraphicFramePr>
            <a:graphicFrameLocks noGrp="1"/>
          </p:cNvGraphicFramePr>
          <p:nvPr/>
        </p:nvGraphicFramePr>
        <p:xfrm>
          <a:off x="5680075" y="3259138"/>
          <a:ext cx="139700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56" marR="91456" marT="45658" marB="4565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8076CD-1816-448B-B992-46746161BDE0}"/>
              </a:ext>
            </a:extLst>
          </p:cNvPr>
          <p:cNvGraphicFramePr>
            <a:graphicFrameLocks noGrp="1"/>
          </p:cNvGraphicFramePr>
          <p:nvPr/>
        </p:nvGraphicFramePr>
        <p:xfrm>
          <a:off x="5705475" y="4146551"/>
          <a:ext cx="1397000" cy="10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56" marR="91456" marT="45712" marB="4571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3AE1AE-EC40-442C-B08F-63F08D3728DF}"/>
              </a:ext>
            </a:extLst>
          </p:cNvPr>
          <p:cNvGraphicFramePr>
            <a:graphicFrameLocks noGrp="1"/>
          </p:cNvGraphicFramePr>
          <p:nvPr/>
        </p:nvGraphicFramePr>
        <p:xfrm>
          <a:off x="5680075" y="5287963"/>
          <a:ext cx="1397000" cy="36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56" marR="91456" marT="45434" marB="45434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">
            <a:extLst>
              <a:ext uri="{FF2B5EF4-FFF2-40B4-BE49-F238E27FC236}">
                <a16:creationId xmlns:a16="http://schemas.microsoft.com/office/drawing/2014/main" id="{5C390A2B-A200-4513-AE71-93A9CBA43E97}"/>
              </a:ext>
            </a:extLst>
          </p:cNvPr>
          <p:cNvSpPr/>
          <p:nvPr/>
        </p:nvSpPr>
        <p:spPr>
          <a:xfrm>
            <a:off x="0" y="0"/>
            <a:ext cx="12192000" cy="23546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비정부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49069"/>
            <a:ext cx="924804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비정부기구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다원적이고 복합적인 시민사회 역에서 다양한 가치관을 지닌 다수의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결사체들은 갈등하고 협력하게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비정부기구는 국가기구와 관계를 맺고 협의하는 조직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곧 정부 이외의 기구로서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국가주권의 범위를 벗어나 사회적 연대와 공공목적을 실현하기 위한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자발적인 공식조직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비정부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비영리 부문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774959"/>
            <a:ext cx="91662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비영리기구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미국의 비영리기구는 정부와 기업을 제외한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자체 관리절차에 따라 공공목적에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봉사 하는 단체를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공식적 조직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사조직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이윤배분 금 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자율관리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자원봉사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공익추구의 특징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8575" y="26162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2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유형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1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1577</Words>
  <Application>Microsoft Office PowerPoint</Application>
  <PresentationFormat>와이드스크린</PresentationFormat>
  <Paragraphs>334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NanumGothicExtraBold</vt:lpstr>
      <vt:lpstr>THEFACESHOP INKLIPQUID</vt:lpstr>
      <vt:lpstr>굴림</vt:lpstr>
      <vt:lpstr>맑은 고딕</vt:lpstr>
      <vt:lpstr>맑은고딕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2023-01-13T00:38:13Z</dcterms:created>
  <dcterms:modified xsi:type="dcterms:W3CDTF">2023-02-04T10:14:53Z</dcterms:modified>
</cp:coreProperties>
</file>