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1" r:id="rId2"/>
    <p:sldId id="296" r:id="rId3"/>
    <p:sldId id="305" r:id="rId4"/>
    <p:sldId id="306" r:id="rId5"/>
    <p:sldId id="307" r:id="rId6"/>
    <p:sldId id="1865" r:id="rId7"/>
    <p:sldId id="308" r:id="rId8"/>
    <p:sldId id="1866" r:id="rId9"/>
    <p:sldId id="309" r:id="rId10"/>
    <p:sldId id="1867" r:id="rId11"/>
    <p:sldId id="310" r:id="rId12"/>
    <p:sldId id="311" r:id="rId13"/>
    <p:sldId id="312" r:id="rId14"/>
    <p:sldId id="1871" r:id="rId15"/>
    <p:sldId id="1872" r:id="rId16"/>
    <p:sldId id="319" r:id="rId17"/>
    <p:sldId id="1873" r:id="rId18"/>
    <p:sldId id="313" r:id="rId19"/>
    <p:sldId id="280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09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0D72AF-4863-E098-7FC5-72FE273FC1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5E24C84-4EA3-851C-59CA-9B62B77DF6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DA746C-B6F2-A2D9-F4BB-36145E5CF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DB12B-B54D-4D00-8365-96B12A411ED3}" type="datetimeFigureOut">
              <a:rPr lang="ko-KR" altLang="en-US" smtClean="0"/>
              <a:t>2023-02-05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FB0583-D079-5F1D-3991-21D0B41EA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E8ABE8-A401-897B-97A8-8816B2B54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46FF0-764E-4A30-94D5-BF9F40705B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9571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632EB1-5503-0879-C760-104A1AC06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C3F3E23-EECF-8356-319A-0BD6646562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A893F2-F6B6-3C83-89AB-F1F3EBC8C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DB12B-B54D-4D00-8365-96B12A411ED3}" type="datetimeFigureOut">
              <a:rPr lang="ko-KR" altLang="en-US" smtClean="0"/>
              <a:t>2023-02-05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C6949D-A4FD-2436-BE44-125A012B5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CD0D26-1778-5BED-F9C2-B065604A8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46FF0-764E-4A30-94D5-BF9F40705B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9648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9E260DB-FEB1-6182-454E-8F36C766E1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120B1EE-E556-D4D6-A0B8-EE0FEF77E0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07C823-800D-3F82-FB10-B4938A29F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DB12B-B54D-4D00-8365-96B12A411ED3}" type="datetimeFigureOut">
              <a:rPr lang="ko-KR" altLang="en-US" smtClean="0"/>
              <a:t>2023-02-05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46E90C-244F-CA2B-BD0F-CF8390051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63FA1A-D84E-56D7-8C8A-97BFAC0CD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46FF0-764E-4A30-94D5-BF9F40705B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4045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337B02-AE28-BC1C-A932-73DE883E1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CB1666-4240-56EA-E2A7-141BA5FC76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95CA8A-C9D4-50F4-90F2-579539E17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DB12B-B54D-4D00-8365-96B12A411ED3}" type="datetimeFigureOut">
              <a:rPr lang="ko-KR" altLang="en-US" smtClean="0"/>
              <a:t>2023-02-05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FD9235-4ABB-0BD3-5F27-7D1AFA44B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D78FCF-53CD-5A42-703D-A72CFBC0D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46FF0-764E-4A30-94D5-BF9F40705B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5590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83DAF6-1275-47B4-CC76-811C8530D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1183C41-753A-059B-3300-5F0056D905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073A8C-E488-F3FC-CE6A-E8618BCDC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DB12B-B54D-4D00-8365-96B12A411ED3}" type="datetimeFigureOut">
              <a:rPr lang="ko-KR" altLang="en-US" smtClean="0"/>
              <a:t>2023-02-05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7200CE-BF71-064F-C238-CB1F5DA6E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67E5F8-B20D-F078-7587-B9632A208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46FF0-764E-4A30-94D5-BF9F40705B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3044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2EEC35-2DFC-6558-6CE8-945381F83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7FB1FD-B43F-9A77-95A5-BB88452162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034CD20-5427-4B5E-6563-B99C1D147A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57E9A90-2A5C-68AE-AF8F-B754DD817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DB12B-B54D-4D00-8365-96B12A411ED3}" type="datetimeFigureOut">
              <a:rPr lang="ko-KR" altLang="en-US" smtClean="0"/>
              <a:t>2023-02-05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0D41D7E-F127-886A-F15E-D0E31C9CF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559B520-8A27-A0B8-7965-6EF3A7656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46FF0-764E-4A30-94D5-BF9F40705B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3251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A4FA63-1764-73D3-DCAF-F0AF5A2E0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62F6817-7429-2F03-F46F-74DE18BD90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2A47E6C-9E03-4217-9D80-0A42E3971D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1DC2ECF-4B93-2A65-DB7F-6D60A41001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397B0D6-56ED-F0C6-7F4F-04EBD8B28A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75C9674-D79B-3BC5-643B-B2006E090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DB12B-B54D-4D00-8365-96B12A411ED3}" type="datetimeFigureOut">
              <a:rPr lang="ko-KR" altLang="en-US" smtClean="0"/>
              <a:t>2023-02-05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3444E05-C82A-085B-D41F-30FE806A7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C8EDBCF-8817-C823-D687-0D885FFAA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46FF0-764E-4A30-94D5-BF9F40705B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0639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21161A-E4DC-3B05-F743-5C1DD03C7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1DFC895-0D13-45F4-D864-6A42A38BF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DB12B-B54D-4D00-8365-96B12A411ED3}" type="datetimeFigureOut">
              <a:rPr lang="ko-KR" altLang="en-US" smtClean="0"/>
              <a:t>2023-02-05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AB7D3F7-CDEB-D2D6-F948-DA5F535AB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0F89DA7-61A0-158D-E2F3-7921F5CFB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46FF0-764E-4A30-94D5-BF9F40705B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8686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44D8347-CCC5-8BB8-E10B-24D826A11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DB12B-B54D-4D00-8365-96B12A411ED3}" type="datetimeFigureOut">
              <a:rPr lang="ko-KR" altLang="en-US" smtClean="0"/>
              <a:t>2023-02-05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A6E7E2A-3CB3-B97C-3228-5E4D6AF08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20BAFDC-0D7A-F948-CB53-1DBE9A6A6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46FF0-764E-4A30-94D5-BF9F40705B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8226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BF9BC4-1D90-1342-1FD7-17103D519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11A3EA-3B5A-34BD-3691-02054EAE3B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48C8C78-71D6-84A2-69DE-C7FE2578B4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05CECEB-2ED8-77A2-FF91-DDAF1F4F1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DB12B-B54D-4D00-8365-96B12A411ED3}" type="datetimeFigureOut">
              <a:rPr lang="ko-KR" altLang="en-US" smtClean="0"/>
              <a:t>2023-02-05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DB543C9-3C44-BF19-3DDA-5884B5F71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5B34009-6743-558B-CC60-5C321964F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46FF0-764E-4A30-94D5-BF9F40705B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8973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28006B-19B8-2E5A-AF52-EE93BEDD1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F81ECB2-8A09-C0A5-AC02-E338A3E1D0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73338EC-566C-0EC1-68E6-66FBD2A0E4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AFA5C0F-2C2E-42F4-9BC5-3BEEE58B1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DB12B-B54D-4D00-8365-96B12A411ED3}" type="datetimeFigureOut">
              <a:rPr lang="ko-KR" altLang="en-US" smtClean="0"/>
              <a:t>2023-02-05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82554FB-533B-361D-D499-E419BABF5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6874219-B57E-9727-9FDC-970CF2CFA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46FF0-764E-4A30-94D5-BF9F40705B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3657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DE29036-369F-1F2C-37F9-09823EC04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19537DB-934D-39BF-4084-6B4569200C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C66491-26FD-C846-64AF-676FF71C24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2DB12B-B54D-4D00-8365-96B12A411ED3}" type="datetimeFigureOut">
              <a:rPr lang="ko-KR" altLang="en-US" smtClean="0"/>
              <a:t>2023-02-05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9564B4-617E-F4E8-7606-7FAD3604F5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E827CE-F607-B3BD-6040-8912B5E75C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246FF0-764E-4A30-94D5-BF9F40705B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974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3F32298A-5692-43CD-9A52-8B257CBC1EE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26" b="3911"/>
          <a:stretch/>
        </p:blipFill>
        <p:spPr>
          <a:xfrm>
            <a:off x="0" y="-10968"/>
            <a:ext cx="12192000" cy="6886575"/>
          </a:xfrm>
          <a:prstGeom prst="rect">
            <a:avLst/>
          </a:prstGeom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45A2A9AD-5BCA-C41B-0368-F41E9EBD27CE}"/>
              </a:ext>
            </a:extLst>
          </p:cNvPr>
          <p:cNvGrpSpPr/>
          <p:nvPr/>
        </p:nvGrpSpPr>
        <p:grpSpPr>
          <a:xfrm>
            <a:off x="828979" y="1227098"/>
            <a:ext cx="4364736" cy="1499399"/>
            <a:chOff x="719922" y="2388744"/>
            <a:chExt cx="4364736" cy="1499399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BD80DC9-D823-6DE2-AC6E-58847D5CDE79}"/>
                </a:ext>
              </a:extLst>
            </p:cNvPr>
            <p:cNvSpPr txBox="1"/>
            <p:nvPr/>
          </p:nvSpPr>
          <p:spPr>
            <a:xfrm>
              <a:off x="781877" y="2739252"/>
              <a:ext cx="4302781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6000" dirty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rgbClr val="0409D6"/>
                  </a:solidFill>
                  <a:latin typeface="+mn-ea"/>
                </a:rPr>
                <a:t>정치와 공론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CC265D0F-D149-6985-A857-8606C98F65E6}"/>
                </a:ext>
              </a:extLst>
            </p:cNvPr>
            <p:cNvSpPr/>
            <p:nvPr/>
          </p:nvSpPr>
          <p:spPr>
            <a:xfrm>
              <a:off x="719922" y="2388744"/>
              <a:ext cx="41564" cy="1499399"/>
            </a:xfrm>
            <a:prstGeom prst="rect">
              <a:avLst/>
            </a:prstGeom>
            <a:solidFill>
              <a:srgbClr val="FFF2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+mn-ea"/>
              </a:endParaRPr>
            </a:p>
          </p:txBody>
        </p:sp>
      </p:grpSp>
      <p:sp>
        <p:nvSpPr>
          <p:cNvPr id="8" name="TextBox 4">
            <a:extLst>
              <a:ext uri="{FF2B5EF4-FFF2-40B4-BE49-F238E27FC236}">
                <a16:creationId xmlns:a16="http://schemas.microsoft.com/office/drawing/2014/main" id="{621A0662-E17E-56E0-6F1A-BA9839728048}"/>
              </a:ext>
            </a:extLst>
          </p:cNvPr>
          <p:cNvSpPr txBox="1"/>
          <p:nvPr/>
        </p:nvSpPr>
        <p:spPr>
          <a:xfrm>
            <a:off x="5108895" y="435564"/>
            <a:ext cx="6829550" cy="11289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8" tIns="45718" rIns="45718" bIns="45718">
            <a:spAutoFit/>
          </a:bodyPr>
          <a:lstStyle>
            <a:lvl1pPr algn="ctr">
              <a:defRPr sz="4500" b="1">
                <a:latin typeface="맑은고딕"/>
                <a:ea typeface="맑은고딕"/>
                <a:cs typeface="맑은고딕"/>
                <a:sym typeface="맑은고딕"/>
              </a:defRPr>
            </a:lvl1pPr>
          </a:lstStyle>
          <a:p>
            <a:pPr algn="r">
              <a:lnSpc>
                <a:spcPct val="150000"/>
              </a:lnSpc>
            </a:pPr>
            <a:r>
              <a:rPr lang="en-US" altLang="ko-KR" sz="2400" dirty="0">
                <a:solidFill>
                  <a:srgbClr val="0066FF"/>
                </a:solidFill>
              </a:rPr>
              <a:t>14</a:t>
            </a:r>
            <a:r>
              <a:rPr lang="ko-KR" altLang="en-US" sz="2400" dirty="0">
                <a:solidFill>
                  <a:srgbClr val="0066FF"/>
                </a:solidFill>
              </a:rPr>
              <a:t>주차 강의 자료</a:t>
            </a:r>
            <a:endParaRPr lang="en-US" altLang="ko-KR" sz="2400" dirty="0">
              <a:solidFill>
                <a:srgbClr val="0066FF"/>
              </a:solidFill>
            </a:endParaRPr>
          </a:p>
          <a:p>
            <a:pPr algn="r">
              <a:lnSpc>
                <a:spcPct val="150000"/>
              </a:lnSpc>
            </a:pPr>
            <a:endParaRPr sz="2400" dirty="0">
              <a:solidFill>
                <a:srgbClr val="0066FF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78955AA-DFA2-9950-55FD-818E7BFBE210}"/>
              </a:ext>
            </a:extLst>
          </p:cNvPr>
          <p:cNvSpPr/>
          <p:nvPr/>
        </p:nvSpPr>
        <p:spPr>
          <a:xfrm>
            <a:off x="890934" y="5060119"/>
            <a:ext cx="3731400" cy="1449738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0989FA-6587-9EB8-43C4-C9C3B2821E7B}"/>
              </a:ext>
            </a:extLst>
          </p:cNvPr>
          <p:cNvSpPr txBox="1"/>
          <p:nvPr/>
        </p:nvSpPr>
        <p:spPr>
          <a:xfrm>
            <a:off x="986509" y="5220506"/>
            <a:ext cx="3540249" cy="11289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>
                <a:ln>
                  <a:solidFill>
                    <a:srgbClr val="233C41">
                      <a:alpha val="30000"/>
                    </a:srgbClr>
                  </a:solidFill>
                </a:ln>
                <a:solidFill>
                  <a:srgbClr val="233C41"/>
                </a:solidFill>
                <a:latin typeface="+mn-ea"/>
              </a:rPr>
              <a:t>제</a:t>
            </a:r>
            <a:r>
              <a:rPr lang="en-US" altLang="ko-KR" sz="2400" dirty="0">
                <a:ln>
                  <a:solidFill>
                    <a:srgbClr val="233C41">
                      <a:alpha val="30000"/>
                    </a:srgbClr>
                  </a:solidFill>
                </a:ln>
                <a:solidFill>
                  <a:srgbClr val="233C41"/>
                </a:solidFill>
                <a:latin typeface="+mn-ea"/>
              </a:rPr>
              <a:t>4</a:t>
            </a:r>
            <a:r>
              <a:rPr lang="ko-KR" altLang="en-US" sz="2400" dirty="0">
                <a:ln>
                  <a:solidFill>
                    <a:srgbClr val="233C41">
                      <a:alpha val="30000"/>
                    </a:srgbClr>
                  </a:solidFill>
                </a:ln>
                <a:solidFill>
                  <a:srgbClr val="233C41"/>
                </a:solidFill>
                <a:latin typeface="+mn-ea"/>
              </a:rPr>
              <a:t>장</a:t>
            </a:r>
            <a:endParaRPr lang="en-US" altLang="ko-KR" sz="2400" dirty="0">
              <a:ln>
                <a:solidFill>
                  <a:srgbClr val="233C41">
                    <a:alpha val="30000"/>
                  </a:srgbClr>
                </a:solidFill>
              </a:ln>
              <a:solidFill>
                <a:srgbClr val="233C4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>
                <a:ln>
                  <a:solidFill>
                    <a:srgbClr val="233C41">
                      <a:alpha val="30000"/>
                    </a:srgbClr>
                  </a:solidFill>
                </a:ln>
                <a:solidFill>
                  <a:srgbClr val="233C41"/>
                </a:solidFill>
                <a:latin typeface="+mn-ea"/>
              </a:rPr>
              <a:t>   시민사회 영역의 확대</a:t>
            </a:r>
            <a:endParaRPr lang="en-US" altLang="ko-KR" sz="2400" dirty="0">
              <a:ln>
                <a:solidFill>
                  <a:srgbClr val="233C41">
                    <a:alpha val="30000"/>
                  </a:srgbClr>
                </a:solidFill>
              </a:ln>
              <a:solidFill>
                <a:srgbClr val="233C4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144624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-1"/>
            <a:ext cx="12192000" cy="10111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142440" y="59463"/>
            <a:ext cx="43853" cy="799402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78575" y="261625"/>
            <a:ext cx="46009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제</a:t>
            </a:r>
            <a:r>
              <a:rPr lang="en-US" altLang="ko-KR" sz="20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 5 </a:t>
            </a:r>
            <a:r>
              <a:rPr lang="ko-KR" altLang="en-US" sz="20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장 시민사회의 미래 </a:t>
            </a:r>
            <a:r>
              <a:rPr lang="en-US" altLang="ko-KR" sz="20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: </a:t>
            </a:r>
            <a:r>
              <a:rPr lang="ko-KR" altLang="en-US" sz="20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전망과 과제</a:t>
            </a:r>
            <a:endParaRPr lang="en-US" altLang="ko-KR" sz="2000" dirty="0">
              <a:ln>
                <a:solidFill>
                  <a:schemeClr val="bg1">
                    <a:lumMod val="75000"/>
                    <a:alpha val="30000"/>
                  </a:schemeClr>
                </a:solidFill>
              </a:ln>
              <a:latin typeface="+mn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BC7A00-304A-871B-876B-56AEBE1B96EE}"/>
              </a:ext>
            </a:extLst>
          </p:cNvPr>
          <p:cNvSpPr txBox="1"/>
          <p:nvPr/>
        </p:nvSpPr>
        <p:spPr>
          <a:xfrm>
            <a:off x="1186293" y="1149585"/>
            <a:ext cx="8200988" cy="2079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참여민주주의</a:t>
            </a:r>
            <a:endParaRPr lang="en-US" altLang="ko-KR" sz="2000" b="1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b="1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   </a:t>
            </a:r>
            <a:r>
              <a:rPr lang="ko-KR" altLang="en-US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민주주의의 핵심으로서 시민참여를 강조</a:t>
            </a:r>
            <a:endParaRPr lang="en-US" altLang="ko-KR" b="1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   </a:t>
            </a:r>
            <a:r>
              <a:rPr lang="ko-KR" altLang="en-US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참여를 활성화 함으로써 관객민주주의를 극복하고자 함</a:t>
            </a:r>
            <a:endParaRPr lang="en-US" altLang="ko-KR" sz="2000" b="1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700" b="1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</p:txBody>
      </p:sp>
      <p:graphicFrame>
        <p:nvGraphicFramePr>
          <p:cNvPr id="8" name="표 11">
            <a:extLst>
              <a:ext uri="{FF2B5EF4-FFF2-40B4-BE49-F238E27FC236}">
                <a16:creationId xmlns:a16="http://schemas.microsoft.com/office/drawing/2014/main" id="{8DEA2F45-FA86-E221-3CD7-DBD60136C4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4506796"/>
              </p:ext>
            </p:extLst>
          </p:nvPr>
        </p:nvGraphicFramePr>
        <p:xfrm>
          <a:off x="1915515" y="3056318"/>
          <a:ext cx="8128000" cy="25181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8288154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20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 </a:t>
                      </a:r>
                      <a:r>
                        <a:rPr lang="ko-KR" altLang="en-US" sz="2000" dirty="0">
                          <a:solidFill>
                            <a:schemeClr val="tx1"/>
                          </a:solidFill>
                        </a:rPr>
                        <a:t>참여민주주의에서 참여의 중요성</a:t>
                      </a:r>
                      <a:endParaRPr lang="en-US" altLang="ko-KR" sz="20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ko-KR" altLang="en-US" sz="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35343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dirty="0"/>
                        <a:t>1. </a:t>
                      </a:r>
                      <a:r>
                        <a:rPr lang="ko-KR" altLang="en-US" dirty="0"/>
                        <a:t>정치적 동물로서 인간의 본성인 참여를 통해 </a:t>
                      </a:r>
                      <a:r>
                        <a:rPr lang="ko-KR" altLang="en-US" dirty="0" err="1"/>
                        <a:t>인간다움을</a:t>
                      </a:r>
                      <a:r>
                        <a:rPr lang="ko-KR" altLang="en-US" dirty="0"/>
                        <a:t> 실현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66436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dirty="0"/>
                        <a:t>2. </a:t>
                      </a:r>
                      <a:r>
                        <a:rPr lang="ko-KR" altLang="en-US" dirty="0"/>
                        <a:t>참여를 통해 </a:t>
                      </a:r>
                      <a:r>
                        <a:rPr lang="ko-KR" altLang="en-US" dirty="0" err="1"/>
                        <a:t>시민으로서의</a:t>
                      </a:r>
                      <a:r>
                        <a:rPr lang="ko-KR" altLang="en-US" dirty="0"/>
                        <a:t> 정신과 자질 습득 </a:t>
                      </a:r>
                      <a:r>
                        <a:rPr lang="ko-KR" altLang="en-US" dirty="0">
                          <a:sym typeface="Wingdings 3" panose="05040102010807070707" pitchFamily="18" charset="2"/>
                        </a:rPr>
                        <a:t> 성숙한 시민으로 거듭남</a:t>
                      </a:r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1319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dirty="0"/>
                        <a:t>3. </a:t>
                      </a:r>
                      <a:r>
                        <a:rPr lang="ko-KR" altLang="en-US" dirty="0"/>
                        <a:t>다른 목적달성을 위한 수단으로 참여를 활용 </a:t>
                      </a:r>
                      <a:r>
                        <a:rPr lang="ko-KR" altLang="en-US" dirty="0">
                          <a:sym typeface="Wingdings 3" panose="05040102010807070707" pitchFamily="18" charset="2"/>
                        </a:rPr>
                        <a:t> </a:t>
                      </a:r>
                      <a:r>
                        <a:rPr lang="ko-KR" altLang="en-US" b="1" dirty="0">
                          <a:sym typeface="Wingdings 3" panose="05040102010807070707" pitchFamily="18" charset="2"/>
                        </a:rPr>
                        <a:t>정부에 영향력 행사</a:t>
                      </a:r>
                      <a:endParaRPr lang="ko-KR" altLang="en-US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59122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dirty="0"/>
                        <a:t>4. </a:t>
                      </a:r>
                      <a:r>
                        <a:rPr lang="ko-KR" altLang="en-US" dirty="0"/>
                        <a:t>권력자의 사적 이익추구 및 권력남용 견제 </a:t>
                      </a:r>
                      <a:r>
                        <a:rPr lang="ko-KR" altLang="en-US" dirty="0">
                          <a:sym typeface="Wingdings 3" panose="05040102010807070707" pitchFamily="18" charset="2"/>
                        </a:rPr>
                        <a:t> 시민의 이익과 인권 보장</a:t>
                      </a:r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013348"/>
                  </a:ext>
                </a:extLst>
              </a:tr>
            </a:tbl>
          </a:graphicData>
        </a:graphic>
      </p:graphicFrame>
      <p:sp>
        <p:nvSpPr>
          <p:cNvPr id="12" name="직사각형 11">
            <a:extLst>
              <a:ext uri="{FF2B5EF4-FFF2-40B4-BE49-F238E27FC236}">
                <a16:creationId xmlns:a16="http://schemas.microsoft.com/office/drawing/2014/main" id="{0EDEE0A8-C8FA-FF17-A089-EE335B53A07A}"/>
              </a:ext>
            </a:extLst>
          </p:cNvPr>
          <p:cNvSpPr/>
          <p:nvPr/>
        </p:nvSpPr>
        <p:spPr>
          <a:xfrm>
            <a:off x="7113864" y="4750161"/>
            <a:ext cx="2063692" cy="385894"/>
          </a:xfrm>
          <a:prstGeom prst="rect">
            <a:avLst/>
          </a:prstGeom>
          <a:solidFill>
            <a:srgbClr val="F2DCDB">
              <a:alpha val="20000"/>
            </a:srgbClr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7110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12192000" cy="12874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142440" y="244021"/>
            <a:ext cx="43853" cy="799402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59525" y="564156"/>
            <a:ext cx="16946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제</a:t>
            </a:r>
            <a:r>
              <a:rPr lang="en-US" altLang="ko-KR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2</a:t>
            </a:r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절 대안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242079" y="1607579"/>
            <a:ext cx="9114996" cy="35086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참여민주주의</a:t>
            </a:r>
            <a:endParaRPr lang="en-US" altLang="ko-KR" sz="2000" b="1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b="1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공동체와 자치적 시민과 관련되어 시민 각자가 개인으로서 자신에게 관련되는 </a:t>
            </a:r>
            <a:b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</a:b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공동체의 규율과 규제를 형성하는 일에 관여하는 과정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대의정부하에서 시민들이 직접 공적인 업무를 담당하지는 않더라도 </a:t>
            </a:r>
            <a:b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</a:b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정치과정에 적극적인 관심을 갖고 참여함으로써 민주주의를 활성화시키는</a:t>
            </a:r>
            <a:b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</a:b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것을 목표로 하는 체제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78575" y="261625"/>
            <a:ext cx="28392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제</a:t>
            </a:r>
            <a:r>
              <a:rPr lang="en-US" altLang="ko-KR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 5 </a:t>
            </a:r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장 시민사회의 미래 </a:t>
            </a:r>
            <a:r>
              <a:rPr lang="en-US" altLang="ko-KR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: </a:t>
            </a:r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전망과 과제</a:t>
            </a:r>
            <a:endParaRPr lang="en-US" altLang="ko-KR" sz="1200" dirty="0">
              <a:ln>
                <a:solidFill>
                  <a:schemeClr val="bg1">
                    <a:lumMod val="75000"/>
                    <a:alpha val="30000"/>
                  </a:schemeClr>
                </a:solidFill>
              </a:ln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06230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12192000" cy="12874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142440" y="244021"/>
            <a:ext cx="43853" cy="799402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59525" y="564156"/>
            <a:ext cx="16946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제</a:t>
            </a:r>
            <a:r>
              <a:rPr lang="en-US" altLang="ko-KR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2</a:t>
            </a:r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절 대안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164366" y="1589977"/>
            <a:ext cx="9119804" cy="37321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참여민주주의</a:t>
            </a:r>
            <a:endParaRPr lang="en-US" altLang="ko-KR" sz="2000" b="1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b="1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참여민주주의는 자유민주주의 체제에서 시민들의 수동성과 정치인들의 </a:t>
            </a:r>
            <a:b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</a:b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억압이라는 악순환을 깨기 위해서 시민들이 공공현안에 직접 참여할 것을 주장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시민 사회단체는 민주주의 발전에 독특한 기능을 수행함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즉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,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사회적 공론의 장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,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대의민주제 감시자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,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정책결정에 직접 참여하기를 바라는 </a:t>
            </a:r>
            <a:b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</a:b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시민의 참여 매개 역할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78575" y="261625"/>
            <a:ext cx="28392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제</a:t>
            </a:r>
            <a:r>
              <a:rPr lang="en-US" altLang="ko-KR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 5 </a:t>
            </a:r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장 시민사회의 미래 </a:t>
            </a:r>
            <a:r>
              <a:rPr lang="en-US" altLang="ko-KR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: </a:t>
            </a:r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전망과 과제</a:t>
            </a:r>
            <a:endParaRPr lang="en-US" altLang="ko-KR" sz="1200" dirty="0">
              <a:ln>
                <a:solidFill>
                  <a:schemeClr val="bg1">
                    <a:lumMod val="75000"/>
                    <a:alpha val="30000"/>
                  </a:schemeClr>
                </a:solidFill>
              </a:ln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70269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12192000" cy="12874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142440" y="244021"/>
            <a:ext cx="43853" cy="799402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59525" y="564156"/>
            <a:ext cx="16946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제</a:t>
            </a:r>
            <a:r>
              <a:rPr lang="en-US" altLang="ko-KR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2</a:t>
            </a:r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절 대안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186293" y="1607579"/>
            <a:ext cx="8884163" cy="3362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심의민주주의</a:t>
            </a:r>
            <a:endParaRPr lang="en-US" altLang="ko-KR" sz="2000" b="1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b="1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의사결정에 대한 개방적이고 폭넓은 참여와 참여자 들의 자기성찰적 자세에 </a:t>
            </a:r>
            <a:b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</a:b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기초한 심의를 강조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시민참여는 시민들이 이슈에 대해 생 각하고 대안들을 비교하며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,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어떤 정책 </a:t>
            </a:r>
            <a:b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</a:b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또는 후보가 적절한지 의사표현을 할 수 있는 개방적이고 신중한 토의를 </a:t>
            </a:r>
            <a:b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</a:b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전제로 할 때 민주정치에 있어 중요성을 인정 받음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78575" y="261625"/>
            <a:ext cx="28392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제</a:t>
            </a:r>
            <a:r>
              <a:rPr lang="en-US" altLang="ko-KR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 5 </a:t>
            </a:r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장 시민사회의 미래 </a:t>
            </a:r>
            <a:r>
              <a:rPr lang="en-US" altLang="ko-KR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: </a:t>
            </a:r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전망과 과제</a:t>
            </a:r>
            <a:endParaRPr lang="en-US" altLang="ko-KR" sz="1200" dirty="0">
              <a:ln>
                <a:solidFill>
                  <a:schemeClr val="bg1">
                    <a:lumMod val="75000"/>
                    <a:alpha val="30000"/>
                  </a:schemeClr>
                </a:solidFill>
              </a:ln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58706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12192000" cy="12874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142440" y="244021"/>
            <a:ext cx="43853" cy="799402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59525" y="564156"/>
            <a:ext cx="16946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제</a:t>
            </a:r>
            <a:r>
              <a:rPr lang="en-US" altLang="ko-KR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2</a:t>
            </a:r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절 대안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78575" y="261625"/>
            <a:ext cx="28392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제</a:t>
            </a:r>
            <a:r>
              <a:rPr lang="en-US" altLang="ko-KR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 5 </a:t>
            </a:r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장 시민사회의 미래 </a:t>
            </a:r>
            <a:r>
              <a:rPr lang="en-US" altLang="ko-KR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: </a:t>
            </a:r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전망과 과제</a:t>
            </a:r>
            <a:endParaRPr lang="en-US" altLang="ko-KR" sz="1200" dirty="0">
              <a:ln>
                <a:solidFill>
                  <a:schemeClr val="bg1">
                    <a:lumMod val="75000"/>
                    <a:alpha val="30000"/>
                  </a:schemeClr>
                </a:solidFill>
              </a:ln>
              <a:latin typeface="+mn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B714B1-B86C-3418-1262-711A4656CF7B}"/>
              </a:ext>
            </a:extLst>
          </p:cNvPr>
          <p:cNvSpPr txBox="1"/>
          <p:nvPr/>
        </p:nvSpPr>
        <p:spPr>
          <a:xfrm>
            <a:off x="1120573" y="1287444"/>
            <a:ext cx="9216005" cy="31319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심의민주주의</a:t>
            </a:r>
            <a:r>
              <a:rPr lang="en-US" altLang="ko-KR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(</a:t>
            </a:r>
            <a:r>
              <a:rPr lang="ko-KR" altLang="en-US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숙의민주주의</a:t>
            </a:r>
            <a:r>
              <a:rPr lang="en-US" altLang="ko-KR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900" b="1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 시민의 직접적인 참여와 공적인 이성을 바탕으로 한 정치적 대화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,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토론 심의를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    통해 공공영역의 문제를 해결하고 의사결정 하는 민주주의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700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 공적인 숙고와 성찰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,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토론과 심의과정이 생략된 단순 투표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,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다수결에 의한 정책 채택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    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및 의사결정은 정당성이 인정받지 못함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500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 여론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(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與論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)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보다는 공론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(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公論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)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이 중요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</p:txBody>
      </p:sp>
      <p:graphicFrame>
        <p:nvGraphicFramePr>
          <p:cNvPr id="6" name="표 11">
            <a:extLst>
              <a:ext uri="{FF2B5EF4-FFF2-40B4-BE49-F238E27FC236}">
                <a16:creationId xmlns:a16="http://schemas.microsoft.com/office/drawing/2014/main" id="{59E74D43-2C95-4446-6138-2375990978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7921278"/>
              </p:ext>
            </p:extLst>
          </p:nvPr>
        </p:nvGraphicFramePr>
        <p:xfrm>
          <a:off x="2008415" y="4343891"/>
          <a:ext cx="8016429" cy="18094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7058">
                  <a:extLst>
                    <a:ext uri="{9D8B030D-6E8A-4147-A177-3AD203B41FA5}">
                      <a16:colId xmlns:a16="http://schemas.microsoft.com/office/drawing/2014/main" val="828815403"/>
                    </a:ext>
                  </a:extLst>
                </a:gridCol>
                <a:gridCol w="6709371">
                  <a:extLst>
                    <a:ext uri="{9D8B030D-6E8A-4147-A177-3AD203B41FA5}">
                      <a16:colId xmlns:a16="http://schemas.microsoft.com/office/drawing/2014/main" val="698610672"/>
                    </a:ext>
                  </a:extLst>
                </a:gridCol>
              </a:tblGrid>
              <a:tr h="579383">
                <a:tc gridSpan="2"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endParaRPr lang="en-US" altLang="ko-KR" sz="800" dirty="0">
                        <a:solidFill>
                          <a:schemeClr val="tx1"/>
                        </a:solidFill>
                        <a:sym typeface="Wingdings" panose="05000000000000000000" pitchFamily="2" charset="2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20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 심의민주주의 성공조건</a:t>
                      </a:r>
                      <a:endParaRPr lang="en-US" altLang="ko-KR" sz="20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ko-KR" altLang="en-US" sz="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3534383"/>
                  </a:ext>
                </a:extLst>
              </a:tr>
              <a:tr h="357102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600" dirty="0"/>
                        <a:t>평등의 조건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600" dirty="0"/>
                        <a:t>심의과정에서 모든 사람이 동등한 기회를 가져야 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6643632"/>
                  </a:ext>
                </a:extLst>
              </a:tr>
              <a:tr h="357102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600" dirty="0"/>
                        <a:t>자유의 조건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600" dirty="0"/>
                        <a:t>모든 참가자들에게 </a:t>
                      </a:r>
                      <a:r>
                        <a:rPr lang="ko-KR" altLang="en-US" sz="1600" b="1" dirty="0"/>
                        <a:t>표현</a:t>
                      </a:r>
                      <a:r>
                        <a:rPr lang="en-US" altLang="ko-KR" sz="1600" b="1" dirty="0"/>
                        <a:t>, </a:t>
                      </a:r>
                      <a:r>
                        <a:rPr lang="ko-KR" altLang="en-US" sz="1600" b="1" dirty="0"/>
                        <a:t>설득</a:t>
                      </a:r>
                      <a:r>
                        <a:rPr lang="en-US" altLang="ko-KR" sz="1600" b="1" dirty="0"/>
                        <a:t>, </a:t>
                      </a:r>
                      <a:r>
                        <a:rPr lang="ko-KR" altLang="en-US" sz="1600" b="1" dirty="0"/>
                        <a:t>언론</a:t>
                      </a:r>
                      <a:r>
                        <a:rPr lang="ko-KR" altLang="en-US" sz="1600" dirty="0"/>
                        <a:t>의 자유가 주어져야 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1319762"/>
                  </a:ext>
                </a:extLst>
              </a:tr>
              <a:tr h="365069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600" b="0" dirty="0"/>
                        <a:t>이성의 조건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600" b="0" dirty="0"/>
                        <a:t>모든 참가자들은 합리적 근거</a:t>
                      </a:r>
                      <a:r>
                        <a:rPr lang="en-US" altLang="ko-KR" sz="1600" b="0" dirty="0"/>
                        <a:t>, </a:t>
                      </a:r>
                      <a:r>
                        <a:rPr lang="ko-KR" altLang="en-US" sz="1600" b="0" dirty="0"/>
                        <a:t>이유에 따라 이성을 토대로 판단</a:t>
                      </a:r>
                      <a:r>
                        <a:rPr lang="en-US" altLang="ko-KR" sz="1600" b="0" dirty="0"/>
                        <a:t> </a:t>
                      </a:r>
                      <a:r>
                        <a:rPr lang="ko-KR" altLang="en-US" sz="1600" b="0" dirty="0"/>
                        <a:t>해야 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59122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4561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2BDC117-E7D0-BD2D-22CB-8E7F7B727C73}"/>
              </a:ext>
            </a:extLst>
          </p:cNvPr>
          <p:cNvSpPr/>
          <p:nvPr/>
        </p:nvSpPr>
        <p:spPr>
          <a:xfrm>
            <a:off x="0" y="0"/>
            <a:ext cx="12192000" cy="113251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CA0317-46B2-4C9E-E127-7F5F84E94D28}"/>
              </a:ext>
            </a:extLst>
          </p:cNvPr>
          <p:cNvSpPr txBox="1"/>
          <p:nvPr/>
        </p:nvSpPr>
        <p:spPr>
          <a:xfrm>
            <a:off x="1378575" y="261625"/>
            <a:ext cx="28392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제</a:t>
            </a:r>
            <a:r>
              <a:rPr lang="en-US" altLang="ko-KR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 5 </a:t>
            </a:r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장 시민사회의 미래 </a:t>
            </a:r>
            <a:r>
              <a:rPr lang="en-US" altLang="ko-KR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: </a:t>
            </a:r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전망과 과제</a:t>
            </a:r>
            <a:endParaRPr lang="en-US" altLang="ko-KR" sz="1200" dirty="0">
              <a:ln>
                <a:solidFill>
                  <a:schemeClr val="bg1">
                    <a:lumMod val="75000"/>
                    <a:alpha val="30000"/>
                  </a:schemeClr>
                </a:solidFill>
              </a:ln>
              <a:latin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6946B9-4FCB-7510-D70A-148B234A82A0}"/>
              </a:ext>
            </a:extLst>
          </p:cNvPr>
          <p:cNvSpPr txBox="1"/>
          <p:nvPr/>
        </p:nvSpPr>
        <p:spPr>
          <a:xfrm>
            <a:off x="1359525" y="564156"/>
            <a:ext cx="16946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제</a:t>
            </a:r>
            <a:r>
              <a:rPr lang="en-US" altLang="ko-KR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2</a:t>
            </a:r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절 대안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D56C2C-D5B6-6D89-56C2-E516482C041E}"/>
              </a:ext>
            </a:extLst>
          </p:cNvPr>
          <p:cNvSpPr txBox="1"/>
          <p:nvPr/>
        </p:nvSpPr>
        <p:spPr>
          <a:xfrm>
            <a:off x="1085625" y="1394139"/>
            <a:ext cx="8200988" cy="1398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전자민주주의</a:t>
            </a:r>
            <a:r>
              <a:rPr lang="en-US" altLang="ko-KR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(</a:t>
            </a:r>
            <a:r>
              <a:rPr lang="ko-KR" altLang="en-US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온라인 민주주의</a:t>
            </a:r>
            <a:r>
              <a:rPr lang="en-US" altLang="ko-KR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, </a:t>
            </a:r>
            <a:r>
              <a:rPr lang="ko-KR" altLang="en-US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원격 민주주의</a:t>
            </a:r>
            <a:r>
              <a:rPr lang="en-US" altLang="ko-KR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050" b="1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인터넷을 활용한 대안적 민주주의</a:t>
            </a:r>
            <a:endParaRPr lang="en-US" altLang="ko-KR" sz="2000" b="1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700" b="1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ECF5009-C5C6-1849-BC7C-1ED0D364AAD8}"/>
              </a:ext>
            </a:extLst>
          </p:cNvPr>
          <p:cNvSpPr/>
          <p:nvPr/>
        </p:nvSpPr>
        <p:spPr>
          <a:xfrm>
            <a:off x="1142440" y="244021"/>
            <a:ext cx="43853" cy="799402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94C82930-B4B2-0800-1EE6-FB868585D8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6544743"/>
              </p:ext>
            </p:extLst>
          </p:nvPr>
        </p:nvGraphicFramePr>
        <p:xfrm>
          <a:off x="1378575" y="2732714"/>
          <a:ext cx="9210603" cy="3198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2701">
                  <a:extLst>
                    <a:ext uri="{9D8B030D-6E8A-4147-A177-3AD203B41FA5}">
                      <a16:colId xmlns:a16="http://schemas.microsoft.com/office/drawing/2014/main" val="2077448870"/>
                    </a:ext>
                  </a:extLst>
                </a:gridCol>
                <a:gridCol w="8517902">
                  <a:extLst>
                    <a:ext uri="{9D8B030D-6E8A-4147-A177-3AD203B41FA5}">
                      <a16:colId xmlns:a16="http://schemas.microsoft.com/office/drawing/2014/main" val="10014077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장점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 typeface="Wingdings" panose="05000000000000000000" pitchFamily="2" charset="2"/>
                        <a:buNone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 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시공간적 제약 극복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참여비용 절감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정부 정책과정에의 원활한 참여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대표자에 대한 보다 </a:t>
                      </a:r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 typeface="Wingdings" panose="05000000000000000000" pitchFamily="2" charset="2"/>
                        <a:buNone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  용이한 모니터링</a:t>
                      </a:r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600" b="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 typeface="Wingdings" panose="05000000000000000000" pitchFamily="2" charset="2"/>
                        <a:buNone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 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대의민주주의의 문제점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시민참여의 어려움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수직적이고 중앙집권인 정치질서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전문가독점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,   </a:t>
                      </a:r>
                    </a:p>
                    <a:p>
                      <a:pPr marL="0" indent="0" latinLnBrk="1">
                        <a:lnSpc>
                          <a:spcPct val="150000"/>
                        </a:lnSpc>
                        <a:buFont typeface="Wingdings" panose="05000000000000000000" pitchFamily="2" charset="2"/>
                        <a:buNone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  무관심과 단절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을 해결하여 기여할 수 있음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88013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단점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 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정제되지 않은 정보로 인한 혼란 증가</a:t>
                      </a:r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 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정보 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/ 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정보매체의 독점을 통한 새로운 전제정치와 대중조작의 가능성</a:t>
                      </a:r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 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정보기술자들의 지배</a:t>
                      </a:r>
                      <a:endParaRPr lang="en-US" altLang="ko-KR" sz="18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 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사이버 테러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악플과 같은 무책임한 대중의 횡포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정보격차로 인한 갈등 및 불평등 심화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2654279"/>
                  </a:ext>
                </a:extLst>
              </a:tr>
            </a:tbl>
          </a:graphicData>
        </a:graphic>
      </p:graphicFrame>
      <p:sp>
        <p:nvSpPr>
          <p:cNvPr id="9" name="직사각형 8">
            <a:extLst>
              <a:ext uri="{FF2B5EF4-FFF2-40B4-BE49-F238E27FC236}">
                <a16:creationId xmlns:a16="http://schemas.microsoft.com/office/drawing/2014/main" id="{5A446996-2C98-1953-8589-5F1AD7D552DA}"/>
              </a:ext>
            </a:extLst>
          </p:cNvPr>
          <p:cNvSpPr/>
          <p:nvPr/>
        </p:nvSpPr>
        <p:spPr>
          <a:xfrm>
            <a:off x="2315361" y="5161221"/>
            <a:ext cx="2256639" cy="385894"/>
          </a:xfrm>
          <a:prstGeom prst="rect">
            <a:avLst/>
          </a:prstGeom>
          <a:solidFill>
            <a:srgbClr val="F2DCDB">
              <a:alpha val="20000"/>
            </a:srgbClr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059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17E364F-4249-8E28-CEBC-A5FF1A5FD461}"/>
              </a:ext>
            </a:extLst>
          </p:cNvPr>
          <p:cNvSpPr/>
          <p:nvPr/>
        </p:nvSpPr>
        <p:spPr>
          <a:xfrm>
            <a:off x="0" y="0"/>
            <a:ext cx="12192000" cy="113251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F2E69D-1D25-B394-1F21-8987969B6F5D}"/>
              </a:ext>
            </a:extLst>
          </p:cNvPr>
          <p:cNvSpPr txBox="1"/>
          <p:nvPr/>
        </p:nvSpPr>
        <p:spPr>
          <a:xfrm>
            <a:off x="1378575" y="261625"/>
            <a:ext cx="28392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제</a:t>
            </a:r>
            <a:r>
              <a:rPr lang="en-US" altLang="ko-KR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 5 </a:t>
            </a:r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장 시민사회의 미래 </a:t>
            </a:r>
            <a:r>
              <a:rPr lang="en-US" altLang="ko-KR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: </a:t>
            </a:r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전망과 과제</a:t>
            </a:r>
            <a:endParaRPr lang="en-US" altLang="ko-KR" sz="1200" dirty="0">
              <a:ln>
                <a:solidFill>
                  <a:schemeClr val="bg1">
                    <a:lumMod val="75000"/>
                    <a:alpha val="30000"/>
                  </a:schemeClr>
                </a:solidFill>
              </a:ln>
              <a:latin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836A6F-0720-2AB7-C526-E0CF53DA8873}"/>
              </a:ext>
            </a:extLst>
          </p:cNvPr>
          <p:cNvSpPr txBox="1"/>
          <p:nvPr/>
        </p:nvSpPr>
        <p:spPr>
          <a:xfrm>
            <a:off x="1359525" y="564156"/>
            <a:ext cx="16946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제</a:t>
            </a:r>
            <a:r>
              <a:rPr lang="en-US" altLang="ko-KR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2</a:t>
            </a:r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절 대안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EAB6907-087C-9EE2-02D7-49B38155389C}"/>
              </a:ext>
            </a:extLst>
          </p:cNvPr>
          <p:cNvSpPr/>
          <p:nvPr/>
        </p:nvSpPr>
        <p:spPr>
          <a:xfrm>
            <a:off x="1142440" y="244021"/>
            <a:ext cx="43853" cy="799402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BF9D68-2034-2A72-EB68-DCF4C74893F3}"/>
              </a:ext>
            </a:extLst>
          </p:cNvPr>
          <p:cNvSpPr txBox="1"/>
          <p:nvPr/>
        </p:nvSpPr>
        <p:spPr>
          <a:xfrm>
            <a:off x="1085625" y="1394139"/>
            <a:ext cx="8200988" cy="1398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정치적 무관심과 시민교육</a:t>
            </a:r>
            <a:endParaRPr lang="en-US" altLang="ko-KR" sz="2000" b="1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050" b="1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선거를 포함한 정치참여의 회피 </a:t>
            </a:r>
            <a:r>
              <a:rPr lang="ko-KR" altLang="en-US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  <a:sym typeface="Wingdings 3" panose="05040102010807070707" pitchFamily="18" charset="2"/>
              </a:rPr>
              <a:t> 민주주의의 퇴보로 이어짐</a:t>
            </a:r>
            <a:r>
              <a:rPr lang="ko-KR" altLang="en-US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 </a:t>
            </a:r>
            <a:endParaRPr lang="en-US" altLang="ko-KR" sz="2000" b="1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700" b="1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</p:txBody>
      </p: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6483B057-197D-23E1-0207-4A11F8ABFB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197102"/>
              </p:ext>
            </p:extLst>
          </p:nvPr>
        </p:nvGraphicFramePr>
        <p:xfrm>
          <a:off x="1454740" y="2792920"/>
          <a:ext cx="8502992" cy="30356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1640">
                  <a:extLst>
                    <a:ext uri="{9D8B030D-6E8A-4147-A177-3AD203B41FA5}">
                      <a16:colId xmlns:a16="http://schemas.microsoft.com/office/drawing/2014/main" val="230414298"/>
                    </a:ext>
                  </a:extLst>
                </a:gridCol>
                <a:gridCol w="6451352">
                  <a:extLst>
                    <a:ext uri="{9D8B030D-6E8A-4147-A177-3AD203B41FA5}">
                      <a16:colId xmlns:a16="http://schemas.microsoft.com/office/drawing/2014/main" val="1716061693"/>
                    </a:ext>
                  </a:extLst>
                </a:gridCol>
              </a:tblGrid>
              <a:tr h="53123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 </a:t>
                      </a:r>
                      <a:endParaRPr lang="en-US" altLang="ko-KR" b="1" dirty="0">
                        <a:solidFill>
                          <a:schemeClr val="tx1"/>
                        </a:solidFill>
                        <a:sym typeface="Wingdings" panose="05000000000000000000" pitchFamily="2" charset="2"/>
                      </a:endParaRPr>
                    </a:p>
                    <a:p>
                      <a:pPr latinLnBrk="1"/>
                      <a:r>
                        <a:rPr lang="ko-KR" altLang="en-US" sz="2000" b="1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 </a:t>
                      </a:r>
                      <a:r>
                        <a:rPr lang="ko-KR" altLang="en-US" sz="2000" b="1" dirty="0">
                          <a:solidFill>
                            <a:schemeClr val="tx1"/>
                          </a:solidFill>
                        </a:rPr>
                        <a:t>정치적 무관심의 유형</a:t>
                      </a:r>
                      <a:r>
                        <a:rPr lang="en-US" altLang="ko-KR" sz="20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2000" b="1" dirty="0" err="1">
                          <a:solidFill>
                            <a:schemeClr val="tx1"/>
                          </a:solidFill>
                        </a:rPr>
                        <a:t>라스웰</a:t>
                      </a:r>
                      <a:r>
                        <a:rPr lang="en-US" altLang="ko-KR" sz="20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0180049"/>
                  </a:ext>
                </a:extLst>
              </a:tr>
              <a:tr h="916917">
                <a:tc>
                  <a:txBody>
                    <a:bodyPr/>
                    <a:lstStyle/>
                    <a:p>
                      <a:pPr latinLnBrk="1"/>
                      <a:endParaRPr lang="en-US" altLang="ko-KR" b="1" dirty="0"/>
                    </a:p>
                    <a:p>
                      <a:pPr latinLnBrk="1"/>
                      <a:r>
                        <a:rPr lang="ko-KR" altLang="en-US" b="1" dirty="0"/>
                        <a:t>탈정치적 무관심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dirty="0">
                          <a:sym typeface="Wingdings" panose="05000000000000000000" pitchFamily="2" charset="2"/>
                        </a:rPr>
                        <a:t> </a:t>
                      </a:r>
                      <a:r>
                        <a:rPr lang="ko-KR" altLang="en-US" dirty="0"/>
                        <a:t>권력이나 정치의 세계에 참여했다가 환멸을 느껴 무관심</a:t>
                      </a:r>
                      <a:endParaRPr lang="en-US" altLang="ko-KR" dirty="0"/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dirty="0"/>
                        <a:t>  하게 되는 유형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0860663"/>
                  </a:ext>
                </a:extLst>
              </a:tr>
              <a:tr h="53123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무정치적 무관심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ym typeface="Wingdings" panose="05000000000000000000" pitchFamily="2" charset="2"/>
                        </a:rPr>
                        <a:t> </a:t>
                      </a:r>
                      <a:r>
                        <a:rPr lang="ko-KR" altLang="en-US" dirty="0"/>
                        <a:t>정치 외의 다른 세계에 몰입하여 정치에 무관심한 유형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8094337"/>
                  </a:ext>
                </a:extLst>
              </a:tr>
              <a:tr h="916917">
                <a:tc>
                  <a:txBody>
                    <a:bodyPr/>
                    <a:lstStyle/>
                    <a:p>
                      <a:pPr latinLnBrk="1"/>
                      <a:endParaRPr lang="en-US" altLang="ko-KR" b="1" dirty="0"/>
                    </a:p>
                    <a:p>
                      <a:pPr latinLnBrk="1"/>
                      <a:r>
                        <a:rPr lang="ko-KR" altLang="en-US" b="1" dirty="0"/>
                        <a:t>반정치적 무관심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dirty="0">
                          <a:sym typeface="Wingdings" panose="05000000000000000000" pitchFamily="2" charset="2"/>
                        </a:rPr>
                        <a:t> </a:t>
                      </a:r>
                      <a:r>
                        <a:rPr lang="ko-KR" altLang="en-US" dirty="0"/>
                        <a:t>정치세계와는 다른 신념이나 종교로 인해 정치와 충돌</a:t>
                      </a:r>
                      <a:endParaRPr lang="en-US" altLang="ko-KR" dirty="0"/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dirty="0"/>
                        <a:t>  함으로써 자신의 가치관에 입각하여 정치에 무관심한 유형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273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72362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17E364F-4249-8E28-CEBC-A5FF1A5FD461}"/>
              </a:ext>
            </a:extLst>
          </p:cNvPr>
          <p:cNvSpPr/>
          <p:nvPr/>
        </p:nvSpPr>
        <p:spPr>
          <a:xfrm>
            <a:off x="0" y="0"/>
            <a:ext cx="12192000" cy="113251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F2E69D-1D25-B394-1F21-8987969B6F5D}"/>
              </a:ext>
            </a:extLst>
          </p:cNvPr>
          <p:cNvSpPr txBox="1"/>
          <p:nvPr/>
        </p:nvSpPr>
        <p:spPr>
          <a:xfrm>
            <a:off x="1378575" y="261625"/>
            <a:ext cx="28392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제</a:t>
            </a:r>
            <a:r>
              <a:rPr lang="en-US" altLang="ko-KR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 5 </a:t>
            </a:r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장 시민사회의 미래 </a:t>
            </a:r>
            <a:r>
              <a:rPr lang="en-US" altLang="ko-KR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: </a:t>
            </a:r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전망과 과제</a:t>
            </a:r>
            <a:endParaRPr lang="en-US" altLang="ko-KR" sz="1200" dirty="0">
              <a:ln>
                <a:solidFill>
                  <a:schemeClr val="bg1">
                    <a:lumMod val="75000"/>
                    <a:alpha val="30000"/>
                  </a:schemeClr>
                </a:solidFill>
              </a:ln>
              <a:latin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836A6F-0720-2AB7-C526-E0CF53DA8873}"/>
              </a:ext>
            </a:extLst>
          </p:cNvPr>
          <p:cNvSpPr txBox="1"/>
          <p:nvPr/>
        </p:nvSpPr>
        <p:spPr>
          <a:xfrm>
            <a:off x="1359525" y="564156"/>
            <a:ext cx="16946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제</a:t>
            </a:r>
            <a:r>
              <a:rPr lang="en-US" altLang="ko-KR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2</a:t>
            </a:r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절 대안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EAB6907-087C-9EE2-02D7-49B38155389C}"/>
              </a:ext>
            </a:extLst>
          </p:cNvPr>
          <p:cNvSpPr/>
          <p:nvPr/>
        </p:nvSpPr>
        <p:spPr>
          <a:xfrm>
            <a:off x="1142440" y="244021"/>
            <a:ext cx="43853" cy="799402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BF9D68-2034-2A72-EB68-DCF4C74893F3}"/>
              </a:ext>
            </a:extLst>
          </p:cNvPr>
          <p:cNvSpPr txBox="1"/>
          <p:nvPr/>
        </p:nvSpPr>
        <p:spPr>
          <a:xfrm>
            <a:off x="1142440" y="1394139"/>
            <a:ext cx="82009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정치적 무관심을 조작시키는 요인</a:t>
            </a:r>
            <a:endParaRPr lang="en-US" altLang="ko-KR" sz="2000" b="1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</p:txBody>
      </p:sp>
      <p:graphicFrame>
        <p:nvGraphicFramePr>
          <p:cNvPr id="9" name="표 9">
            <a:extLst>
              <a:ext uri="{FF2B5EF4-FFF2-40B4-BE49-F238E27FC236}">
                <a16:creationId xmlns:a16="http://schemas.microsoft.com/office/drawing/2014/main" id="{98657FDA-8C42-51C9-BAE4-90C24545BF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0462649"/>
              </p:ext>
            </p:extLst>
          </p:nvPr>
        </p:nvGraphicFramePr>
        <p:xfrm>
          <a:off x="1378575" y="1912713"/>
          <a:ext cx="8139835" cy="44945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39835">
                  <a:extLst>
                    <a:ext uri="{9D8B030D-6E8A-4147-A177-3AD203B41FA5}">
                      <a16:colId xmlns:a16="http://schemas.microsoft.com/office/drawing/2014/main" val="2006883738"/>
                    </a:ext>
                  </a:extLst>
                </a:gridCol>
              </a:tblGrid>
              <a:tr h="534858">
                <a:tc>
                  <a:txBody>
                    <a:bodyPr/>
                    <a:lstStyle/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  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현대정치의 전문화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복잡화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거대화로 인한 무력감과 체념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8394718"/>
                  </a:ext>
                </a:extLst>
              </a:tr>
              <a:tr h="534858">
                <a:tc>
                  <a:txBody>
                    <a:bodyPr/>
                    <a:lstStyle/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dirty="0">
                          <a:sym typeface="Wingdings" panose="05000000000000000000" pitchFamily="2" charset="2"/>
                        </a:rPr>
                        <a:t>  </a:t>
                      </a:r>
                      <a:r>
                        <a:rPr lang="ko-KR" altLang="en-US" dirty="0"/>
                        <a:t>비정치적이고 </a:t>
                      </a:r>
                      <a:r>
                        <a:rPr lang="ko-KR" altLang="en-US" dirty="0" err="1"/>
                        <a:t>향략적인</a:t>
                      </a:r>
                      <a:r>
                        <a:rPr lang="ko-KR" altLang="en-US" dirty="0"/>
                        <a:t> 대중문화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7584611"/>
                  </a:ext>
                </a:extLst>
              </a:tr>
              <a:tr h="534858">
                <a:tc>
                  <a:txBody>
                    <a:bodyPr/>
                    <a:lstStyle/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dirty="0">
                          <a:sym typeface="Wingdings" panose="05000000000000000000" pitchFamily="2" charset="2"/>
                        </a:rPr>
                        <a:t>  </a:t>
                      </a:r>
                      <a:r>
                        <a:rPr lang="ko-KR" altLang="en-US" dirty="0"/>
                        <a:t>소비주의와 개인 사생활주의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5601208"/>
                  </a:ext>
                </a:extLst>
              </a:tr>
              <a:tr h="534858">
                <a:tc>
                  <a:txBody>
                    <a:bodyPr/>
                    <a:lstStyle/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dirty="0">
                          <a:sym typeface="Wingdings" panose="05000000000000000000" pitchFamily="2" charset="2"/>
                        </a:rPr>
                        <a:t>  </a:t>
                      </a:r>
                      <a:r>
                        <a:rPr lang="ko-KR" altLang="en-US" dirty="0"/>
                        <a:t>정치인들의 무능과 부정부패로 인한 정치불신감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001984"/>
                  </a:ext>
                </a:extLst>
              </a:tr>
              <a:tr h="534858">
                <a:tc>
                  <a:txBody>
                    <a:bodyPr/>
                    <a:lstStyle/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dirty="0">
                          <a:sym typeface="Wingdings" panose="05000000000000000000" pitchFamily="2" charset="2"/>
                        </a:rPr>
                        <a:t>  </a:t>
                      </a:r>
                      <a:r>
                        <a:rPr lang="ko-KR" altLang="en-US" dirty="0"/>
                        <a:t>분업적 조직생활과 업무 스트레스로 인한 피로 누적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2830121"/>
                  </a:ext>
                </a:extLst>
              </a:tr>
              <a:tr h="1721517">
                <a:tc>
                  <a:txBody>
                    <a:bodyPr/>
                    <a:lstStyle/>
                    <a:p>
                      <a:pPr latinLnBrk="1"/>
                      <a:endParaRPr lang="en-US" altLang="ko-KR" dirty="0"/>
                    </a:p>
                    <a:p>
                      <a:pPr latinLnBrk="1"/>
                      <a:r>
                        <a:rPr lang="ko-KR" altLang="en-US" dirty="0">
                          <a:sym typeface="Wingdings" panose="05000000000000000000" pitchFamily="2" charset="2"/>
                        </a:rPr>
                        <a:t> </a:t>
                      </a:r>
                      <a:r>
                        <a:rPr lang="ko-KR" altLang="en-US" b="1" dirty="0"/>
                        <a:t>시민교육을 통해 정치와 민주주의에 대한 중요성 각성</a:t>
                      </a:r>
                      <a:endParaRPr lang="en-US" altLang="ko-KR" b="1" dirty="0"/>
                    </a:p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500" dirty="0"/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dirty="0">
                          <a:sym typeface="Wingdings 3" panose="05040102010807070707" pitchFamily="18" charset="2"/>
                        </a:rPr>
                        <a:t>    </a:t>
                      </a:r>
                      <a:r>
                        <a:rPr lang="ko-KR" altLang="en-US" dirty="0"/>
                        <a:t>무책임성과 시민교육</a:t>
                      </a:r>
                      <a:r>
                        <a:rPr lang="en-US" altLang="ko-KR" dirty="0"/>
                        <a:t>,  </a:t>
                      </a:r>
                      <a:r>
                        <a:rPr lang="en-US" altLang="ko-KR" dirty="0">
                          <a:sym typeface="Wingdings 3" panose="05040102010807070707" pitchFamily="18" charset="2"/>
                        </a:rPr>
                        <a:t> </a:t>
                      </a:r>
                      <a:r>
                        <a:rPr lang="ko-KR" altLang="en-US" dirty="0"/>
                        <a:t>감정적 판단과 시민교육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학연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지연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혈연</a:t>
                      </a:r>
                      <a:r>
                        <a:rPr lang="en-US" altLang="ko-KR" dirty="0"/>
                        <a:t>)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dirty="0">
                          <a:sym typeface="Wingdings 3" panose="05040102010807070707" pitchFamily="18" charset="2"/>
                        </a:rPr>
                        <a:t>    </a:t>
                      </a:r>
                      <a:r>
                        <a:rPr lang="ko-KR" altLang="en-US" dirty="0"/>
                        <a:t>이기주의적 태도와 시민교육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544733"/>
                  </a:ext>
                </a:extLst>
              </a:tr>
            </a:tbl>
          </a:graphicData>
        </a:graphic>
      </p:graphicFrame>
      <p:sp>
        <p:nvSpPr>
          <p:cNvPr id="13" name="직사각형 12">
            <a:extLst>
              <a:ext uri="{FF2B5EF4-FFF2-40B4-BE49-F238E27FC236}">
                <a16:creationId xmlns:a16="http://schemas.microsoft.com/office/drawing/2014/main" id="{6675F615-85FE-E4B6-6CA4-4DB8C1C75BC7}"/>
              </a:ext>
            </a:extLst>
          </p:cNvPr>
          <p:cNvSpPr/>
          <p:nvPr/>
        </p:nvSpPr>
        <p:spPr>
          <a:xfrm>
            <a:off x="1556820" y="5363192"/>
            <a:ext cx="7372227" cy="829983"/>
          </a:xfrm>
          <a:prstGeom prst="rect">
            <a:avLst/>
          </a:prstGeom>
          <a:solidFill>
            <a:srgbClr val="F2DCDB">
              <a:alpha val="20000"/>
            </a:srgbClr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A616842-E8EA-82FB-7A19-ADD01FD449F2}"/>
              </a:ext>
            </a:extLst>
          </p:cNvPr>
          <p:cNvSpPr/>
          <p:nvPr/>
        </p:nvSpPr>
        <p:spPr>
          <a:xfrm>
            <a:off x="1669874" y="3173031"/>
            <a:ext cx="3153796" cy="385894"/>
          </a:xfrm>
          <a:prstGeom prst="rect">
            <a:avLst/>
          </a:prstGeom>
          <a:solidFill>
            <a:srgbClr val="F2DCDB">
              <a:alpha val="20000"/>
            </a:srgbClr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8774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12192000" cy="12874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142440" y="244021"/>
            <a:ext cx="43853" cy="799402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59525" y="564156"/>
            <a:ext cx="16946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제</a:t>
            </a:r>
            <a:r>
              <a:rPr lang="en-US" altLang="ko-KR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2</a:t>
            </a:r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절 대안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779046" y="1825293"/>
            <a:ext cx="6643165" cy="2262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심의민주주의</a:t>
            </a:r>
            <a:endParaRPr lang="en-US" altLang="ko-KR" sz="2000" b="1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b="1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 참여적 측면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: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 의사결정과정의 포용성을 의미하는 것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심의적 측면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: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 참여자들의 강제되지 않은 담화를 의미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78575" y="261625"/>
            <a:ext cx="28392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제</a:t>
            </a:r>
            <a:r>
              <a:rPr lang="en-US" altLang="ko-KR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 5 </a:t>
            </a:r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장 시민사회의 미래 </a:t>
            </a:r>
            <a:r>
              <a:rPr lang="en-US" altLang="ko-KR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: </a:t>
            </a:r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전망과 과제</a:t>
            </a:r>
            <a:endParaRPr lang="en-US" altLang="ko-KR" sz="1200" dirty="0">
              <a:ln>
                <a:solidFill>
                  <a:schemeClr val="bg1">
                    <a:lumMod val="75000"/>
                    <a:alpha val="30000"/>
                  </a:schemeClr>
                </a:solidFill>
              </a:ln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05783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 txBox="1"/>
          <p:nvPr/>
        </p:nvSpPr>
        <p:spPr>
          <a:xfrm>
            <a:off x="-170613" y="2908628"/>
            <a:ext cx="9941563" cy="16618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10199" i="1" kern="0" spc="-467" dirty="0">
                <a:solidFill>
                  <a:srgbClr val="3D3D3D"/>
                </a:solidFill>
                <a:latin typeface="NanumGothicExtraBold" pitchFamily="34" charset="0"/>
                <a:cs typeface="NanumGothicExtraBold" pitchFamily="34" charset="0"/>
              </a:rPr>
              <a:t>감사합니다.</a:t>
            </a:r>
            <a:endParaRPr lang="en-US" sz="1200" dirty="0"/>
          </a:p>
        </p:txBody>
      </p:sp>
      <p:sp>
        <p:nvSpPr>
          <p:cNvPr id="12" name="Object 12"/>
          <p:cNvSpPr txBox="1"/>
          <p:nvPr/>
        </p:nvSpPr>
        <p:spPr>
          <a:xfrm>
            <a:off x="556504" y="1625283"/>
            <a:ext cx="8435641" cy="15284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9332" i="1" kern="0" spc="-667" dirty="0">
                <a:solidFill>
                  <a:srgbClr val="FF6F40"/>
                </a:solidFill>
                <a:latin typeface="THEFACESHOP INKLIPQUID" pitchFamily="34" charset="0"/>
                <a:cs typeface="THEFACESHOP INKLIPQUID" pitchFamily="34" charset="0"/>
              </a:rPr>
              <a:t>Thank you !</a:t>
            </a:r>
            <a:endParaRPr lang="en-US" sz="1200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DF9EC677-129B-6333-E074-67252A14150A}"/>
              </a:ext>
            </a:extLst>
          </p:cNvPr>
          <p:cNvGrpSpPr/>
          <p:nvPr/>
        </p:nvGrpSpPr>
        <p:grpSpPr>
          <a:xfrm>
            <a:off x="795" y="0"/>
            <a:ext cx="12203807" cy="180000"/>
            <a:chOff x="0" y="0"/>
            <a:chExt cx="12203807" cy="127972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ED1A012B-2133-CE09-9A77-BC8A9BD61207}"/>
                </a:ext>
              </a:extLst>
            </p:cNvPr>
            <p:cNvSpPr/>
            <p:nvPr/>
          </p:nvSpPr>
          <p:spPr>
            <a:xfrm>
              <a:off x="0" y="0"/>
              <a:ext cx="4078982" cy="12797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3E3AE474-97F8-9809-A961-97701C2ADC70}"/>
                </a:ext>
              </a:extLst>
            </p:cNvPr>
            <p:cNvSpPr/>
            <p:nvPr/>
          </p:nvSpPr>
          <p:spPr>
            <a:xfrm>
              <a:off x="4057650" y="0"/>
              <a:ext cx="4078982" cy="12797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EF39E3D8-0270-BD13-2BD1-EFC444A593BF}"/>
                </a:ext>
              </a:extLst>
            </p:cNvPr>
            <p:cNvSpPr/>
            <p:nvPr/>
          </p:nvSpPr>
          <p:spPr>
            <a:xfrm>
              <a:off x="8124825" y="0"/>
              <a:ext cx="4078982" cy="12797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5B5C645C-CD8F-F518-0739-CC7BD6D24CD1}"/>
              </a:ext>
            </a:extLst>
          </p:cNvPr>
          <p:cNvSpPr/>
          <p:nvPr/>
        </p:nvSpPr>
        <p:spPr>
          <a:xfrm>
            <a:off x="0" y="4875834"/>
            <a:ext cx="12192000" cy="552468"/>
          </a:xfrm>
          <a:prstGeom prst="rect">
            <a:avLst/>
          </a:prstGeom>
          <a:solidFill>
            <a:srgbClr val="103E92"/>
          </a:solidFill>
          <a:ln w="12700">
            <a:miter lim="400000"/>
          </a:ln>
        </p:spPr>
        <p:txBody>
          <a:bodyPr lIns="45718" tIns="45718" rIns="45718" bIns="45718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>
                <a:solidFill>
                  <a:srgbClr val="FFFFFF"/>
                </a:solidFill>
                <a:latin typeface="Sandoll 고딕Neo1유니코드 03 Lt"/>
                <a:ea typeface="Sandoll 고딕Neo1유니코드 03 Lt"/>
                <a:cs typeface="Sandoll 고딕Neo1유니코드 03 Lt"/>
                <a:sym typeface="Sandoll 고딕Neo1유니코드 03 Lt"/>
              </a:defRPr>
            </a:pPr>
            <a:endParaRPr dirty="0">
              <a:latin typeface="맑은고딕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1779046" y="1825294"/>
            <a:ext cx="3986989" cy="14521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제</a:t>
            </a:r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1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절</a:t>
            </a:r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	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세계시민사회의 등장</a:t>
            </a:r>
            <a:endParaRPr lang="en-US" altLang="ko-KR" sz="2400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>
              <a:lnSpc>
                <a:spcPct val="200000"/>
              </a:lnSpc>
            </a:pP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제</a:t>
            </a:r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2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절</a:t>
            </a:r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	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세계시민사회의 쟁점</a:t>
            </a:r>
            <a:endParaRPr lang="en-US" altLang="ko-KR" sz="2400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0"/>
            <a:ext cx="12192000" cy="12874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142440" y="244021"/>
            <a:ext cx="43853" cy="799402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59525" y="564156"/>
            <a:ext cx="9092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목 차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78574" y="261625"/>
            <a:ext cx="33009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제 </a:t>
            </a:r>
            <a:r>
              <a:rPr lang="en-US" altLang="ko-KR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4 </a:t>
            </a:r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장 시민사회 영역의 확대 </a:t>
            </a:r>
            <a:r>
              <a:rPr lang="en-US" altLang="ko-KR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: </a:t>
            </a:r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세계시민사회</a:t>
            </a:r>
            <a:endParaRPr lang="en-US" altLang="ko-KR" sz="1200" dirty="0">
              <a:ln>
                <a:solidFill>
                  <a:schemeClr val="bg1">
                    <a:lumMod val="75000"/>
                    <a:alpha val="30000"/>
                  </a:schemeClr>
                </a:solidFill>
              </a:ln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59634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12192000" cy="12874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142440" y="244021"/>
            <a:ext cx="43853" cy="799402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59525" y="564156"/>
            <a:ext cx="39581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제</a:t>
            </a:r>
            <a:r>
              <a:rPr lang="en-US" altLang="ko-KR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1</a:t>
            </a:r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절 세계시민사회의 등장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186293" y="1464566"/>
            <a:ext cx="8653331" cy="39629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세계시민사회의 등장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b="1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세계화는 인적 유동성의 증가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,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커뮤니케이션의 발달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,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무역과 자본이동의 </a:t>
            </a:r>
            <a:b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</a:b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폭증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,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테크놀로지 개발의 결과로 등장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다수의 이슈들이 전 지구적으로 상호연결되고 상호작용하게 됨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환경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,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인권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,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난민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,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기아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,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개발 등 국가 차원에서 해결하기 어려운 초국적 </a:t>
            </a:r>
            <a:b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</a:b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문제들이 등장하면서 국민국가의 주권과 통제가 약화되는 등 국가 중심의 </a:t>
            </a:r>
            <a:b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</a:b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통치체제가 도전에 직면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378574" y="261625"/>
            <a:ext cx="33009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제 </a:t>
            </a:r>
            <a:r>
              <a:rPr lang="en-US" altLang="ko-KR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4 </a:t>
            </a:r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장 시민사회 영역의 확대 </a:t>
            </a:r>
            <a:r>
              <a:rPr lang="en-US" altLang="ko-KR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: </a:t>
            </a:r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세계시민사회</a:t>
            </a:r>
            <a:endParaRPr lang="en-US" altLang="ko-KR" sz="1200" dirty="0">
              <a:ln>
                <a:solidFill>
                  <a:schemeClr val="bg1">
                    <a:lumMod val="75000"/>
                    <a:alpha val="30000"/>
                  </a:schemeClr>
                </a:solidFill>
              </a:ln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22610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12192000" cy="12874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142440" y="244021"/>
            <a:ext cx="43853" cy="799402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59525" y="564156"/>
            <a:ext cx="39581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제</a:t>
            </a:r>
            <a:r>
              <a:rPr lang="en-US" altLang="ko-KR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1</a:t>
            </a:r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절 세계시민사회의 등장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186293" y="1607471"/>
            <a:ext cx="8561959" cy="25894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세계시민사회의 등장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b="1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세계시민사회는 “가족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,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정부 및 시장의 제도적 복합체 외부에 위치하면서 </a:t>
            </a:r>
            <a:b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</a:b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국가 단위의 사회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,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정치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,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경제의 한계를 넘어 작동하는 사상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,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가치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,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기구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, </a:t>
            </a:r>
            <a:b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</a:b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조직체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,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연결망 및 개 인들의 사회적 역”으로 정의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378574" y="261625"/>
            <a:ext cx="33009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제 </a:t>
            </a:r>
            <a:r>
              <a:rPr lang="en-US" altLang="ko-KR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4 </a:t>
            </a:r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장 시민사회 영역의 확대 </a:t>
            </a:r>
            <a:r>
              <a:rPr lang="en-US" altLang="ko-KR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: </a:t>
            </a:r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세계시민사회</a:t>
            </a:r>
            <a:endParaRPr lang="en-US" altLang="ko-KR" sz="1200" dirty="0">
              <a:ln>
                <a:solidFill>
                  <a:schemeClr val="bg1">
                    <a:lumMod val="75000"/>
                    <a:alpha val="30000"/>
                  </a:schemeClr>
                </a:solidFill>
              </a:ln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1981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12192000" cy="12874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142440" y="244021"/>
            <a:ext cx="43853" cy="799402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59525" y="564156"/>
            <a:ext cx="39581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제</a:t>
            </a:r>
            <a:r>
              <a:rPr lang="en-US" altLang="ko-KR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2</a:t>
            </a:r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절 세계시민사회의 쟁점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186293" y="1519969"/>
            <a:ext cx="2929007" cy="32414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세계시민사회의 쟁점</a:t>
            </a:r>
            <a:endParaRPr lang="en-US" altLang="ko-KR" sz="2000" b="1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b="1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대표성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투명성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참여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책임성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378574" y="261625"/>
            <a:ext cx="33009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제 </a:t>
            </a:r>
            <a:r>
              <a:rPr lang="en-US" altLang="ko-KR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4 </a:t>
            </a:r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장 시민사회 영역의 확대 </a:t>
            </a:r>
            <a:r>
              <a:rPr lang="en-US" altLang="ko-KR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: </a:t>
            </a:r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세계시민사회</a:t>
            </a:r>
            <a:endParaRPr lang="en-US" altLang="ko-KR" sz="1200" dirty="0">
              <a:ln>
                <a:solidFill>
                  <a:schemeClr val="bg1">
                    <a:lumMod val="75000"/>
                    <a:alpha val="30000"/>
                  </a:schemeClr>
                </a:solidFill>
              </a:ln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13476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제목 1">
            <a:extLst>
              <a:ext uri="{FF2B5EF4-FFF2-40B4-BE49-F238E27FC236}">
                <a16:creationId xmlns:a16="http://schemas.microsoft.com/office/drawing/2014/main" id="{8F4EC5D9-3C1A-400D-B4C1-427DA4DC6F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75605" y="707756"/>
            <a:ext cx="2017203" cy="381000"/>
          </a:xfrm>
        </p:spPr>
        <p:txBody>
          <a:bodyPr>
            <a:normAutofit/>
          </a:bodyPr>
          <a:lstStyle/>
          <a:p>
            <a:r>
              <a:rPr lang="en-US" altLang="ko-KR" sz="2000" b="1" dirty="0">
                <a:solidFill>
                  <a:schemeClr val="tx1"/>
                </a:solidFill>
                <a:latin typeface="+mj-ea"/>
              </a:rPr>
              <a:t>Ⅰ. </a:t>
            </a:r>
            <a:r>
              <a:rPr lang="ko-KR" altLang="en-US" sz="2000" b="1" dirty="0">
                <a:solidFill>
                  <a:schemeClr val="tx1"/>
                </a:solidFill>
                <a:latin typeface="+mj-ea"/>
              </a:rPr>
              <a:t>참여의 효과</a:t>
            </a:r>
          </a:p>
        </p:txBody>
      </p:sp>
      <p:sp>
        <p:nvSpPr>
          <p:cNvPr id="5123" name="내용 개체 틀 2">
            <a:extLst>
              <a:ext uri="{FF2B5EF4-FFF2-40B4-BE49-F238E27FC236}">
                <a16:creationId xmlns:a16="http://schemas.microsoft.com/office/drawing/2014/main" id="{6F191FAB-BCCD-48A4-8E44-AD328AE52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1715" y="1123580"/>
            <a:ext cx="6991350" cy="4914679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30000"/>
              </a:lnSpc>
              <a:buClr>
                <a:srgbClr val="0070C0"/>
              </a:buClr>
              <a:buSzPct val="75000"/>
              <a:buFont typeface="Wingdings" panose="05000000000000000000" pitchFamily="2" charset="2"/>
              <a:buNone/>
              <a:defRPr/>
            </a:pPr>
            <a:endParaRPr lang="en-US" altLang="ko-KR" sz="5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30000"/>
              </a:lnSpc>
              <a:buClr>
                <a:srgbClr val="0070C0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lang="en-US" altLang="ko-KR" sz="1800" b="1" dirty="0"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en-US" altLang="ko-KR" sz="1900" b="1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900" b="1" dirty="0">
                <a:latin typeface="맑은 고딕" pitchFamily="50" charset="-127"/>
                <a:ea typeface="맑은 고딕" pitchFamily="50" charset="-127"/>
              </a:rPr>
              <a:t>참여의 기능 및 장점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  <a:p>
            <a:pPr marL="628650">
              <a:lnSpc>
                <a:spcPct val="130000"/>
              </a:lnSpc>
              <a:buNone/>
              <a:defRPr/>
            </a:pP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ⅰ)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참여는 사회적 형평성을 증대시키는 효과를 지닌다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628650">
              <a:lnSpc>
                <a:spcPct val="130000"/>
              </a:lnSpc>
              <a:buNone/>
              <a:defRPr/>
            </a:pP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ⅱ)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의사결정의 질 개선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정치 행정적 효과성 증대시킨다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  <a:p>
            <a:pPr marL="628650">
              <a:lnSpc>
                <a:spcPct val="130000"/>
              </a:lnSpc>
              <a:buNone/>
              <a:defRPr/>
            </a:pP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ⅲ)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집행의 실현가능성 및 용이성을 높인다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  <a:p>
            <a:pPr marL="628650">
              <a:lnSpc>
                <a:spcPct val="130000"/>
              </a:lnSpc>
              <a:buNone/>
              <a:defRPr/>
            </a:pP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ⅳ)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대의정치를 보완한다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  <a:p>
            <a:pPr marL="628650">
              <a:lnSpc>
                <a:spcPct val="130000"/>
              </a:lnSpc>
              <a:buNone/>
              <a:defRPr/>
            </a:pP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ⅴ)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비용의 절약이다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  <a:p>
            <a:pPr marL="628650">
              <a:lnSpc>
                <a:spcPct val="130000"/>
              </a:lnSpc>
              <a:buNone/>
              <a:defRPr/>
            </a:pP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ⅵ)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행정책임성을 높여 행정의 민주화를 토착화하도록 돕는다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  <a:p>
            <a:pPr marL="628650">
              <a:lnSpc>
                <a:spcPct val="130000"/>
              </a:lnSpc>
              <a:buNone/>
              <a:defRPr/>
            </a:pP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ⅶ)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최악의 갈등 상황을 회피할 수 있다는 점이다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  <a:p>
            <a:pPr marL="628650">
              <a:lnSpc>
                <a:spcPct val="130000"/>
              </a:lnSpc>
              <a:buNone/>
              <a:defRPr/>
            </a:pP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ⅷ)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시민의 신뢰를 높이고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합법성을 유지한다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  <a:p>
            <a:pPr marL="628650">
              <a:lnSpc>
                <a:spcPct val="130000"/>
              </a:lnSpc>
              <a:buNone/>
              <a:defRPr/>
            </a:pP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ⅸ)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시민참여는 시민의 교육효과를 발생시킨다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  <a:p>
            <a:pPr marL="628650">
              <a:lnSpc>
                <a:spcPct val="130000"/>
              </a:lnSpc>
              <a:buNone/>
              <a:defRPr/>
            </a:pP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ⅹ)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기타 시민적 대응성이 향상</a:t>
            </a:r>
          </a:p>
        </p:txBody>
      </p:sp>
      <p:sp>
        <p:nvSpPr>
          <p:cNvPr id="4" name="직사각형 1">
            <a:extLst>
              <a:ext uri="{FF2B5EF4-FFF2-40B4-BE49-F238E27FC236}">
                <a16:creationId xmlns:a16="http://schemas.microsoft.com/office/drawing/2014/main" id="{AC77ED72-AF4B-47E4-A876-9E450C45DEB4}"/>
              </a:ext>
            </a:extLst>
          </p:cNvPr>
          <p:cNvSpPr/>
          <p:nvPr/>
        </p:nvSpPr>
        <p:spPr>
          <a:xfrm>
            <a:off x="0" y="0"/>
            <a:ext cx="12192000" cy="56206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Sandoll 고딕Neo1유니코드 03 Lt"/>
                <a:ea typeface="Sandoll 고딕Neo1유니코드 03 Lt"/>
                <a:cs typeface="Sandoll 고딕Neo1유니코드 03 Lt"/>
                <a:sym typeface="Sandoll 고딕Neo1유니코드 03 Lt"/>
              </a:defRPr>
            </a:pPr>
            <a:endParaRPr dirty="0">
              <a:solidFill>
                <a:schemeClr val="accent1">
                  <a:lumMod val="60000"/>
                  <a:lumOff val="40000"/>
                </a:schemeClr>
              </a:solidFill>
              <a:latin typeface="맑은고딕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1378575" y="3166320"/>
            <a:ext cx="3679212" cy="14521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제</a:t>
            </a:r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1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절</a:t>
            </a:r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	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대의민주주의 한계</a:t>
            </a:r>
            <a:endParaRPr lang="en-US" altLang="ko-KR" sz="2400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>
              <a:lnSpc>
                <a:spcPct val="200000"/>
              </a:lnSpc>
            </a:pP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제</a:t>
            </a:r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2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절</a:t>
            </a:r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	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대안</a:t>
            </a:r>
            <a:endParaRPr lang="en-US" altLang="ko-KR" sz="2400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0"/>
            <a:ext cx="12192000" cy="12874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142440" y="244021"/>
            <a:ext cx="43853" cy="799402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59525" y="564156"/>
            <a:ext cx="9092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목 차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78575" y="261625"/>
            <a:ext cx="28392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제</a:t>
            </a:r>
            <a:r>
              <a:rPr lang="en-US" altLang="ko-KR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 5 </a:t>
            </a:r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장 시민사회의 미래 </a:t>
            </a:r>
            <a:r>
              <a:rPr lang="en-US" altLang="ko-KR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: </a:t>
            </a:r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전망과 과제</a:t>
            </a:r>
            <a:endParaRPr lang="en-US" altLang="ko-KR" sz="1200" dirty="0">
              <a:ln>
                <a:solidFill>
                  <a:schemeClr val="bg1">
                    <a:lumMod val="75000"/>
                    <a:alpha val="30000"/>
                  </a:schemeClr>
                </a:solidFill>
              </a:ln>
              <a:latin typeface="+mn-ea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B2720F2-D663-687D-1A45-ED279C2B2322}"/>
              </a:ext>
            </a:extLst>
          </p:cNvPr>
          <p:cNvSpPr/>
          <p:nvPr/>
        </p:nvSpPr>
        <p:spPr>
          <a:xfrm>
            <a:off x="1142440" y="1312976"/>
            <a:ext cx="3228224" cy="1346334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0A60E8-704C-4C85-0D06-2270F64A5598}"/>
              </a:ext>
            </a:extLst>
          </p:cNvPr>
          <p:cNvSpPr txBox="1"/>
          <p:nvPr/>
        </p:nvSpPr>
        <p:spPr>
          <a:xfrm>
            <a:off x="1186293" y="1429427"/>
            <a:ext cx="3261198" cy="11289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>
                <a:ln>
                  <a:solidFill>
                    <a:srgbClr val="233C41">
                      <a:alpha val="30000"/>
                    </a:srgbClr>
                  </a:solidFill>
                </a:ln>
                <a:solidFill>
                  <a:srgbClr val="233C41"/>
                </a:solidFill>
                <a:latin typeface="+mn-ea"/>
              </a:rPr>
              <a:t>제</a:t>
            </a:r>
            <a:r>
              <a:rPr lang="en-US" altLang="ko-KR" sz="2400" dirty="0">
                <a:ln>
                  <a:solidFill>
                    <a:srgbClr val="233C41">
                      <a:alpha val="30000"/>
                    </a:srgbClr>
                  </a:solidFill>
                </a:ln>
                <a:solidFill>
                  <a:srgbClr val="233C41"/>
                </a:solidFill>
                <a:latin typeface="+mn-ea"/>
              </a:rPr>
              <a:t>5</a:t>
            </a:r>
            <a:r>
              <a:rPr lang="ko-KR" altLang="en-US" sz="2400" dirty="0">
                <a:ln>
                  <a:solidFill>
                    <a:srgbClr val="233C41">
                      <a:alpha val="30000"/>
                    </a:srgbClr>
                  </a:solidFill>
                </a:ln>
                <a:solidFill>
                  <a:srgbClr val="233C41"/>
                </a:solidFill>
                <a:latin typeface="+mn-ea"/>
              </a:rPr>
              <a:t>장</a:t>
            </a:r>
            <a:endParaRPr lang="en-US" altLang="ko-KR" sz="2400" dirty="0">
              <a:ln>
                <a:solidFill>
                  <a:srgbClr val="233C41">
                    <a:alpha val="30000"/>
                  </a:srgbClr>
                </a:solidFill>
              </a:ln>
              <a:solidFill>
                <a:srgbClr val="233C4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>
                <a:ln>
                  <a:solidFill>
                    <a:srgbClr val="233C41">
                      <a:alpha val="30000"/>
                    </a:srgbClr>
                  </a:solidFill>
                </a:ln>
                <a:solidFill>
                  <a:srgbClr val="233C41"/>
                </a:solidFill>
                <a:latin typeface="+mn-ea"/>
              </a:rPr>
              <a:t>     시민사회의 미래</a:t>
            </a:r>
            <a:endParaRPr lang="en-US" altLang="ko-KR" sz="2400" dirty="0">
              <a:ln>
                <a:solidFill>
                  <a:srgbClr val="233C41">
                    <a:alpha val="30000"/>
                  </a:srgbClr>
                </a:solidFill>
              </a:ln>
              <a:solidFill>
                <a:srgbClr val="233C4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88679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12192000" cy="9479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142440" y="59463"/>
            <a:ext cx="43853" cy="799402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78575" y="261625"/>
            <a:ext cx="46009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제</a:t>
            </a:r>
            <a:r>
              <a:rPr lang="en-US" altLang="ko-KR" sz="20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 5 </a:t>
            </a:r>
            <a:r>
              <a:rPr lang="ko-KR" altLang="en-US" sz="20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장 시민사회의 미래 </a:t>
            </a:r>
            <a:r>
              <a:rPr lang="en-US" altLang="ko-KR" sz="20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: </a:t>
            </a:r>
            <a:r>
              <a:rPr lang="ko-KR" altLang="en-US" sz="20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전망과 과제</a:t>
            </a:r>
            <a:endParaRPr lang="en-US" altLang="ko-KR" sz="2000" dirty="0">
              <a:ln>
                <a:solidFill>
                  <a:schemeClr val="bg1">
                    <a:lumMod val="75000"/>
                    <a:alpha val="30000"/>
                  </a:schemeClr>
                </a:solidFill>
              </a:ln>
              <a:latin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CB7DB8-33BD-9E93-7C7F-32A8EABA51B7}"/>
              </a:ext>
            </a:extLst>
          </p:cNvPr>
          <p:cNvSpPr txBox="1"/>
          <p:nvPr/>
        </p:nvSpPr>
        <p:spPr>
          <a:xfrm>
            <a:off x="1186293" y="918328"/>
            <a:ext cx="9828452" cy="4032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대의민주주의 </a:t>
            </a:r>
            <a:r>
              <a:rPr lang="en-US" altLang="ko-KR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(</a:t>
            </a:r>
            <a:r>
              <a:rPr lang="ko-KR" altLang="en-US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간접민주주의</a:t>
            </a:r>
            <a:r>
              <a:rPr lang="en-US" altLang="ko-KR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, </a:t>
            </a:r>
            <a:r>
              <a:rPr lang="ko-KR" altLang="en-US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대표민주주의</a:t>
            </a:r>
            <a:r>
              <a:rPr lang="en-US" altLang="ko-KR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700" b="1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 주권자인 국민이 선거를 통해서 대표자를 선출하고 </a:t>
            </a:r>
            <a:r>
              <a:rPr lang="ko-KR" altLang="en-US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그들로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 하여금 국가의 의사결정을 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    하도록 하는 것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600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 근대국가의 넓은 영토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,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많은 인구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,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복잡한 정책결정구조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,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민주주의와 엘리트의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합리적 이성 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   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결합의 필요성 에 따라 현실화 됨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800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 선거가 매우 중요 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500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 대의민주주의의 단점을 보완하기 위하여 시민들의 직접적인 정치참여를 보장하기 위한 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   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다양한 제도가 있음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(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국민투표제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,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국민발안제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,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국민소환제 등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)</a:t>
            </a:r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66462CC3-291D-EAD7-0862-63BB04DC3F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3377864"/>
              </p:ext>
            </p:extLst>
          </p:nvPr>
        </p:nvGraphicFramePr>
        <p:xfrm>
          <a:off x="1638213" y="4986576"/>
          <a:ext cx="7421897" cy="115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4960">
                  <a:extLst>
                    <a:ext uri="{9D8B030D-6E8A-4147-A177-3AD203B41FA5}">
                      <a16:colId xmlns:a16="http://schemas.microsoft.com/office/drawing/2014/main" val="1470826578"/>
                    </a:ext>
                  </a:extLst>
                </a:gridCol>
                <a:gridCol w="6626937">
                  <a:extLst>
                    <a:ext uri="{9D8B030D-6E8A-4147-A177-3AD203B41FA5}">
                      <a16:colId xmlns:a16="http://schemas.microsoft.com/office/drawing/2014/main" val="30351305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장점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정치 엘리트에게 국가운영을 맡겨 효율성과 합리성을 높일 수 있음</a:t>
                      </a:r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현대 국민국가에서 현실적 방안임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5734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단점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대표자 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/ 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정당에 의해 국민의 의사가 왜곡될 수 있음</a:t>
                      </a:r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정치적 무관심을 높이고 국민들이 통치의 대상으로 전략될 수 있음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5724173"/>
                  </a:ext>
                </a:extLst>
              </a:tr>
            </a:tbl>
          </a:graphicData>
        </a:graphic>
      </p:graphicFrame>
      <p:sp>
        <p:nvSpPr>
          <p:cNvPr id="7" name="직사각형 6">
            <a:extLst>
              <a:ext uri="{FF2B5EF4-FFF2-40B4-BE49-F238E27FC236}">
                <a16:creationId xmlns:a16="http://schemas.microsoft.com/office/drawing/2014/main" id="{94A8AC8D-610D-F9DB-7B04-FD86CD9F9030}"/>
              </a:ext>
            </a:extLst>
          </p:cNvPr>
          <p:cNvSpPr/>
          <p:nvPr/>
        </p:nvSpPr>
        <p:spPr>
          <a:xfrm>
            <a:off x="2491530" y="5860539"/>
            <a:ext cx="4420998" cy="240235"/>
          </a:xfrm>
          <a:prstGeom prst="rect">
            <a:avLst/>
          </a:prstGeom>
          <a:solidFill>
            <a:srgbClr val="F2DCDB">
              <a:alpha val="20000"/>
            </a:srgbClr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9833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12192000" cy="12874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142440" y="244021"/>
            <a:ext cx="43853" cy="799402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59524" y="564156"/>
            <a:ext cx="36503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제</a:t>
            </a:r>
            <a:r>
              <a:rPr lang="en-US" altLang="ko-KR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1</a:t>
            </a:r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latin typeface="+mn-ea"/>
              </a:rPr>
              <a:t>절 대의민주주의 한계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142440" y="1674291"/>
            <a:ext cx="8653331" cy="309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대의민주주의 한계</a:t>
            </a:r>
            <a:endParaRPr lang="en-US" altLang="ko-KR" sz="2000" b="1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b="1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퍼트남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(Putnam 2000)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은 대의정부와 정치에 대한 불신의 요인을 정부와 </a:t>
            </a:r>
            <a:b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</a:b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의회 등 민주주의 제도의 성과 실패에서 찾음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시민들은 정부와 정치에서 자신의 의견이 반영되지도 않고 자신의 역할이 </a:t>
            </a:r>
            <a:b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</a:b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영향력도 갖지 못한다는 무력감을 느끼고 있다는 것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78575" y="261625"/>
            <a:ext cx="28392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제</a:t>
            </a:r>
            <a:r>
              <a:rPr lang="en-US" altLang="ko-KR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 5 </a:t>
            </a:r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장 시민사회의 미래 </a:t>
            </a:r>
            <a:r>
              <a:rPr lang="en-US" altLang="ko-KR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: </a:t>
            </a:r>
            <a:r>
              <a:rPr lang="ko-KR" altLang="en-US" sz="12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latin typeface="+mn-ea"/>
              </a:rPr>
              <a:t>전망과 과제</a:t>
            </a:r>
            <a:endParaRPr lang="en-US" altLang="ko-KR" sz="1200" dirty="0">
              <a:ln>
                <a:solidFill>
                  <a:schemeClr val="bg1">
                    <a:lumMod val="75000"/>
                    <a:alpha val="30000"/>
                  </a:schemeClr>
                </a:solidFill>
              </a:ln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86806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</TotalTime>
  <Words>1091</Words>
  <Application>Microsoft Office PowerPoint</Application>
  <PresentationFormat>와이드스크린</PresentationFormat>
  <Paragraphs>190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7" baseType="lpstr">
      <vt:lpstr>NanumGothicExtraBold</vt:lpstr>
      <vt:lpstr>THEFACESHOP INKLIPQUID</vt:lpstr>
      <vt:lpstr>맑은 고딕</vt:lpstr>
      <vt:lpstr>맑은고딕</vt:lpstr>
      <vt:lpstr>Arial</vt:lpstr>
      <vt:lpstr>Wingdings</vt:lpstr>
      <vt:lpstr>Wingdings 3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Ⅰ. 참여의 효과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14</cp:revision>
  <dcterms:created xsi:type="dcterms:W3CDTF">2023-01-13T00:38:13Z</dcterms:created>
  <dcterms:modified xsi:type="dcterms:W3CDTF">2023-02-05T06:56:24Z</dcterms:modified>
</cp:coreProperties>
</file>