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296" r:id="rId3"/>
    <p:sldId id="297" r:id="rId4"/>
    <p:sldId id="298" r:id="rId5"/>
    <p:sldId id="299" r:id="rId6"/>
    <p:sldId id="524" r:id="rId7"/>
    <p:sldId id="525" r:id="rId8"/>
    <p:sldId id="813" r:id="rId9"/>
    <p:sldId id="812" r:id="rId10"/>
    <p:sldId id="300" r:id="rId11"/>
    <p:sldId id="301" r:id="rId12"/>
    <p:sldId id="303" r:id="rId13"/>
    <p:sldId id="304" r:id="rId14"/>
    <p:sldId id="305" r:id="rId15"/>
    <p:sldId id="307" r:id="rId16"/>
    <p:sldId id="814" r:id="rId17"/>
    <p:sldId id="805" r:id="rId18"/>
    <p:sldId id="815" r:id="rId19"/>
    <p:sldId id="816" r:id="rId20"/>
    <p:sldId id="817" r:id="rId21"/>
    <p:sldId id="818" r:id="rId22"/>
    <p:sldId id="819" r:id="rId23"/>
    <p:sldId id="302" r:id="rId24"/>
    <p:sldId id="820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EC2AD-DE2A-42D4-AED3-AA457912997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FC67-7C37-4661-8325-9089BA765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58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1084C-C5EC-43DE-A90F-831C4D7FBF7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0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72AF-4863-E098-7FC5-72FE273FC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24C84-4EA3-851C-59CA-9B62B77D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A746C-B6F2-A2D9-F4BB-36145E5C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B0583-D079-5F1D-3991-21D0B41E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8ABE8-A401-897B-97A8-8816B2B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2EB1-5503-0879-C760-104A1AC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F3E23-EECF-8356-319A-0BD66465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893F2-F6B6-3C83-89AB-F1F3EBC8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6949D-A4FD-2436-BE44-125A012B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D0D26-1778-5BED-F9C2-B065604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E260DB-FEB1-6182-454E-8F36C76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0B1EE-E556-D4D6-A0B8-EE0FEF77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C823-800D-3F82-FB10-B4938A29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E90C-244F-CA2B-BD0F-CF839005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3FA1A-D84E-56D7-8C8A-97BFAC0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37B02-AE28-BC1C-A932-73DE883E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B1666-4240-56EA-E2A7-141BA5FC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CA8A-C9D4-50F4-90F2-579539E1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D9235-4ABB-0BD3-5F27-7D1AFA44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8FCF-53CD-5A42-703D-A72CFBC0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DAF6-1275-47B4-CC76-811C8530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83C41-753A-059B-3300-5F0056D9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73A8C-E488-F3FC-CE6A-E8618BC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00CE-BF71-064F-C238-CB1F5DA6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7E5F8-B20D-F078-7587-B9632A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EC35-2DFC-6558-6CE8-945381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FB1FD-B43F-9A77-95A5-BB8845216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4CD20-5427-4B5E-6563-B99C1D14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E9A90-2A5C-68AE-AF8F-B754DD8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1D7E-F127-886A-F15E-D0E31C9C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9B520-8A27-A0B8-7965-6EF3A76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5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4FA63-1764-73D3-DCAF-F0AF5A2E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F6817-7429-2F03-F46F-74DE18BD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47E6C-9E03-4217-9D80-0A42E397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C2ECF-4B93-2A65-DB7F-6D60A410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7B0D6-56ED-F0C6-7F4F-04EBD8B28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C9674-D79B-3BC5-643B-B2006E0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444E05-C82A-085B-D41F-30FE806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EDBCF-8817-C823-D687-0D885FF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161A-E4DC-3B05-F743-5C1DD03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DFC895-0D13-45F4-D864-6A42A38B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7D3F7-CDEB-D2D6-F948-DA5F535A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89DA7-61A0-158D-E2F3-7921F5CF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D8347-CCC5-8BB8-E10B-24D826A1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E7E2A-3CB3-B97C-3228-5E4D6AF0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BAFDC-0D7A-F948-CB53-1DBE9A6A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9BC4-1D90-1342-1FD7-17103D51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A3EA-3B5A-34BD-3691-02054EAE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C8C78-71D6-84A2-69DE-C7FE2578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CECEB-2ED8-77A2-FF91-DDAF1F4F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543C9-3C44-BF19-3DDA-5884B5F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34009-6743-558B-CC60-5C321964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006B-19B8-2E5A-AF52-EE93BEDD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1ECB2-8A09-C0A5-AC02-E338A3E1D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38EC-566C-0EC1-68E6-66FBD2A0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A5C0F-2C2E-42F4-9BC5-3BEEE58B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554FB-533B-361D-D499-E419BAB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4219-B57E-9727-9FDC-970CF2C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29036-369F-1F2C-37F9-09823EC0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537DB-934D-39BF-4084-6B456920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66491-26FD-C846-64AF-676FF71C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64B4-617E-F4E8-7606-7FAD3604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827CE-F607-B3BD-6040-8912B5E7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32298A-5692-43CD-9A52-8B257CBC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b="3911"/>
          <a:stretch/>
        </p:blipFill>
        <p:spPr>
          <a:xfrm>
            <a:off x="0" y="-10968"/>
            <a:ext cx="12192000" cy="68865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5A2A9AD-5BCA-C41B-0368-F41E9EBD27CE}"/>
              </a:ext>
            </a:extLst>
          </p:cNvPr>
          <p:cNvGrpSpPr/>
          <p:nvPr/>
        </p:nvGrpSpPr>
        <p:grpSpPr>
          <a:xfrm>
            <a:off x="828979" y="1227098"/>
            <a:ext cx="4364736" cy="1499399"/>
            <a:chOff x="719922" y="2388744"/>
            <a:chExt cx="4364736" cy="1499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80DC9-D823-6DE2-AC6E-58847D5CDE79}"/>
                </a:ext>
              </a:extLst>
            </p:cNvPr>
            <p:cNvSpPr txBox="1"/>
            <p:nvPr/>
          </p:nvSpPr>
          <p:spPr>
            <a:xfrm>
              <a:off x="781877" y="2739252"/>
              <a:ext cx="43027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rgbClr val="0409D6"/>
                  </a:solidFill>
                  <a:latin typeface="+mn-ea"/>
                </a:rPr>
                <a:t>정치와 공론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265D0F-D149-6985-A857-8606C98F65E6}"/>
                </a:ext>
              </a:extLst>
            </p:cNvPr>
            <p:cNvSpPr/>
            <p:nvPr/>
          </p:nvSpPr>
          <p:spPr>
            <a:xfrm>
              <a:off x="719922" y="2388744"/>
              <a:ext cx="41564" cy="149939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" name="TextBox 4">
            <a:extLst>
              <a:ext uri="{FF2B5EF4-FFF2-40B4-BE49-F238E27FC236}">
                <a16:creationId xmlns:a16="http://schemas.microsoft.com/office/drawing/2014/main" id="{621A0662-E17E-56E0-6F1A-BA9839728048}"/>
              </a:ext>
            </a:extLst>
          </p:cNvPr>
          <p:cNvSpPr txBox="1"/>
          <p:nvPr/>
        </p:nvSpPr>
        <p:spPr>
          <a:xfrm>
            <a:off x="5108895" y="435564"/>
            <a:ext cx="6829550" cy="1128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4500" b="1">
                <a:latin typeface="맑은고딕"/>
                <a:ea typeface="맑은고딕"/>
                <a:cs typeface="맑은고딕"/>
                <a:sym typeface="맑은고딕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rgbClr val="0066FF"/>
                </a:solidFill>
              </a:rPr>
              <a:t>5</a:t>
            </a:r>
            <a:r>
              <a:rPr lang="ko-KR" altLang="en-US" sz="2400" dirty="0">
                <a:solidFill>
                  <a:srgbClr val="0066FF"/>
                </a:solidFill>
              </a:rPr>
              <a:t>주차 강의 자료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algn="r">
              <a:lnSpc>
                <a:spcPct val="150000"/>
              </a:lnSpc>
            </a:pPr>
            <a:endParaRPr sz="2400" dirty="0">
              <a:solidFill>
                <a:srgbClr val="00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55AA-DFA2-9950-55FD-818E7BFBE210}"/>
              </a:ext>
            </a:extLst>
          </p:cNvPr>
          <p:cNvSpPr/>
          <p:nvPr/>
        </p:nvSpPr>
        <p:spPr>
          <a:xfrm>
            <a:off x="890934" y="5060119"/>
            <a:ext cx="3462952" cy="129034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41CAD-CDDA-8658-2494-4953CAD85AE5}"/>
              </a:ext>
            </a:extLst>
          </p:cNvPr>
          <p:cNvSpPr txBox="1"/>
          <p:nvPr/>
        </p:nvSpPr>
        <p:spPr>
          <a:xfrm>
            <a:off x="1037950" y="5140810"/>
            <a:ext cx="295080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정당이란 무엇인가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446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정당의 기원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5" y="1481344"/>
            <a:ext cx="83551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정당은 왜 등장했을까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기존의 의회 내 엘리트 정치 집단이 선거권 확대로 인한 조직적인 선거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운동의 필요성에 따라 탄생하게 된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의회 내에서 소외되었던 집단들이 그들의 권리를 획득하기 위해서는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의회로의 진입이 필요했고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정당은 그 도구로 등장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20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정당의 기원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456790"/>
            <a:ext cx="9856485" cy="410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정당과 이익집단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그리고 시민단체는 어떤 점에서 다른가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직접적인 정치권력의 장악을 통하여 정치적 이익과 목표를 달성하고자 한다는 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정당은 ‘정치를 하고자’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하지만 이익집단은 ‘정치에 향을 미치고자’ 한다는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이익집단은 특정 집단이나 계층의 이익을 추구함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정당은 일반적으로 사회 전체의 이익 추구를 표방함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정당은 일반적으로 엘리트 중심이지만 이익집단에는 다양한 일반 시민들이 참여함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018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한국정당의 기원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4488" y="1699459"/>
            <a:ext cx="8138766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한국정당은 어떻게 등장 하였는가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1945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해방 직후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미군정은 해방 직후 다원주의적 서구 정당 제도를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한국에 이식함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17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한국정당의 기원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5" y="1490007"/>
            <a:ext cx="8260595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한국정당의 역사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1945-1960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 실험과 정당정치의 태동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미군정은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1946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군령법정 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55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호 ‘정당에 관한 규칙’을 공포하고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이상으로 구성된 정치집단들을 등록하게 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초창기에는 조선공산당 및 남로당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남조선노동당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과 한국민주당 간에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치열한 이념 갈등이 존재함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6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한국정당의 기원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9524" y="1389067"/>
            <a:ext cx="9328050" cy="436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한국정당의 역사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1945-1960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 실험과 정당정치의 태동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이승만 정부 시기에는 자유당과 민주당 간의 경쟁이 전개됨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②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1961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-1987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권위주의 정치체제와 패권정당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1961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5.16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쿠데타로 집권한 박정희 체제와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1980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12.12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사태를 통하여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집권한 전두환 체제는 권위주의 정치체제로 특징지을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정당의 민주주의적 기능은 상당히 제약될 수밖에 없었음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169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한국정당의 기원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0598" y="1490007"/>
            <a:ext cx="8385629" cy="352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한국정당의 역사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③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1987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민주화와 정당체제의 복원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1987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민주화항쟁과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대통령직선제 개헌 이후 한국 정당은 본격적으로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중요한 민주주의적 제도로 자리 잡기 시작함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보수정당계열과 민주당계열의 양대 정당계열이 경쟁하는 양당체제가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안정적으로 자리 잡기 시작함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3357" y="3100421"/>
            <a:ext cx="3480440" cy="1452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정당의 기능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정당의 기능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4" y="261625"/>
            <a:ext cx="266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정당은 어떤 기능을 하는가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5538F4-6CFD-6949-E0A4-5020054F17E6}"/>
              </a:ext>
            </a:extLst>
          </p:cNvPr>
          <p:cNvSpPr/>
          <p:nvPr/>
        </p:nvSpPr>
        <p:spPr>
          <a:xfrm>
            <a:off x="1063357" y="1312976"/>
            <a:ext cx="3466698" cy="128744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DA873-BDE8-619C-1453-74AEF8420D67}"/>
              </a:ext>
            </a:extLst>
          </p:cNvPr>
          <p:cNvSpPr txBox="1"/>
          <p:nvPr/>
        </p:nvSpPr>
        <p:spPr>
          <a:xfrm>
            <a:off x="1063358" y="1425154"/>
            <a:ext cx="3466698" cy="104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정당은 어떤 기능을 하는가</a:t>
            </a:r>
            <a:r>
              <a:rPr lang="en-US" altLang="ko-KR" sz="20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39E18-FFB4-DF69-3297-CEF16F9C9ACF}"/>
              </a:ext>
            </a:extLst>
          </p:cNvPr>
          <p:cNvSpPr txBox="1"/>
          <p:nvPr/>
        </p:nvSpPr>
        <p:spPr>
          <a:xfrm>
            <a:off x="5270383" y="2642365"/>
            <a:ext cx="6490982" cy="36266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rgbClr val="FF0000"/>
                </a:solidFill>
                <a:effectLst/>
                <a:latin typeface="+mn-ea"/>
                <a:sym typeface="Wingdings" panose="05000000000000000000" pitchFamily="2" charset="2"/>
              </a:rPr>
              <a:t> </a:t>
            </a:r>
            <a:r>
              <a:rPr lang="ko-KR" altLang="en-US" sz="2000" b="1" kern="0" spc="0" dirty="0">
                <a:solidFill>
                  <a:srgbClr val="FF0000"/>
                </a:solidFill>
                <a:effectLst/>
                <a:latin typeface="+mn-ea"/>
              </a:rPr>
              <a:t>정당의 기능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① 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정치사회화 기능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정치교육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② 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여론의 형성 및 조직화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정책과 공약의 개발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사회통합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                          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방안의 마련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③ 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정치적 충원기능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정치지도자 충원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선거에 정당 소속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                  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후보들 공천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④ 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정치과정 조정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정부와 의회매개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정부부처간 활동 조정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⑤ 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정부 견제와 비판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주로 야당이 여당 견제</a:t>
            </a:r>
          </a:p>
        </p:txBody>
      </p:sp>
    </p:spTree>
    <p:extLst>
      <p:ext uri="{BB962C8B-B14F-4D97-AF65-F5344CB8AC3E}">
        <p14:creationId xmlns:p14="http://schemas.microsoft.com/office/powerpoint/2010/main" val="300934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45C8319-91A5-40FC-D37E-E568A3A33555}"/>
              </a:ext>
            </a:extLst>
          </p:cNvPr>
          <p:cNvGrpSpPr/>
          <p:nvPr/>
        </p:nvGrpSpPr>
        <p:grpSpPr>
          <a:xfrm>
            <a:off x="6931913" y="794493"/>
            <a:ext cx="3967474" cy="5062079"/>
            <a:chOff x="6401036" y="800911"/>
            <a:chExt cx="3967474" cy="5062079"/>
          </a:xfrm>
        </p:grpSpPr>
        <p:cxnSp>
          <p:nvCxnSpPr>
            <p:cNvPr id="24" name="직선 연결선 23"/>
            <p:cNvCxnSpPr>
              <a:cxnSpLocks/>
            </p:cNvCxnSpPr>
            <p:nvPr/>
          </p:nvCxnSpPr>
          <p:spPr>
            <a:xfrm>
              <a:off x="6401036" y="1687881"/>
              <a:ext cx="31982" cy="3927302"/>
            </a:xfrm>
            <a:prstGeom prst="line">
              <a:avLst/>
            </a:prstGeom>
            <a:ln w="19050">
              <a:solidFill>
                <a:srgbClr val="192B3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6408900" y="1695236"/>
              <a:ext cx="457202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모서리가 둥근 직사각형 30"/>
            <p:cNvSpPr/>
            <p:nvPr/>
          </p:nvSpPr>
          <p:spPr>
            <a:xfrm>
              <a:off x="6909373" y="1431565"/>
              <a:ext cx="3446978" cy="5342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 정치적 충원 </a:t>
              </a:r>
              <a:r>
                <a:rPr lang="en-US" altLang="ko-KR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후보자선출</a:t>
              </a: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6401036" y="2318428"/>
              <a:ext cx="457202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모서리가 둥근 직사각형 33"/>
            <p:cNvSpPr/>
            <p:nvPr/>
          </p:nvSpPr>
          <p:spPr>
            <a:xfrm>
              <a:off x="6909373" y="2051300"/>
              <a:ext cx="3443424" cy="5342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 정치사회화 </a:t>
              </a:r>
              <a:r>
                <a:rPr lang="en-US" altLang="ko-KR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</a:t>
              </a:r>
              <a:r>
                <a:rPr lang="en-US" altLang="ko-KR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</a:t>
              </a: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6408900" y="3595788"/>
              <a:ext cx="457202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6919756" y="3379879"/>
              <a:ext cx="3446978" cy="5342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 </a:t>
              </a:r>
              <a:r>
                <a:rPr lang="ko-KR" altLang="en-US" sz="2000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대의제 한계보완</a:t>
              </a:r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(300</a:t>
              </a:r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en-US" altLang="ko-KR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6438472" y="4286496"/>
              <a:ext cx="457202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6881975" y="4031797"/>
              <a:ext cx="3443425" cy="5342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 </a:t>
              </a: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정부를 조직하고 통제</a:t>
              </a: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견제</a:t>
              </a: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6424773" y="4880227"/>
              <a:ext cx="457202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모서리가 둥근 직사각형 39"/>
            <p:cNvSpPr/>
            <p:nvPr/>
          </p:nvSpPr>
          <p:spPr>
            <a:xfrm>
              <a:off x="6895674" y="4671366"/>
              <a:ext cx="3457123" cy="5342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 시민의 참여 유도</a:t>
              </a:r>
            </a:p>
          </p:txBody>
        </p:sp>
        <p:cxnSp>
          <p:nvCxnSpPr>
            <p:cNvPr id="42" name="직선 화살표 연결선 41"/>
            <p:cNvCxnSpPr>
              <a:cxnSpLocks/>
            </p:cNvCxnSpPr>
            <p:nvPr/>
          </p:nvCxnSpPr>
          <p:spPr>
            <a:xfrm>
              <a:off x="6430807" y="5615183"/>
              <a:ext cx="472421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모서리가 둥근 직사각형 42"/>
            <p:cNvSpPr/>
            <p:nvPr/>
          </p:nvSpPr>
          <p:spPr>
            <a:xfrm>
              <a:off x="6909372" y="5328734"/>
              <a:ext cx="3443425" cy="5342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 이익집약</a:t>
              </a: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6881975" y="800911"/>
              <a:ext cx="3446978" cy="53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+mn-ea"/>
                </a:rPr>
                <a:t>의회 정치</a:t>
              </a:r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2000" b="1" dirty="0">
                  <a:solidFill>
                    <a:schemeClr val="tx1"/>
                  </a:solidFill>
                  <a:latin typeface="+mn-ea"/>
                </a:rPr>
                <a:t>여론 형성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921532" y="2725767"/>
              <a:ext cx="3446978" cy="5342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 국민의 요구 </a:t>
              </a:r>
              <a:r>
                <a:rPr lang="en-US" altLang="ko-KR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정책</a:t>
              </a: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6408900" y="2992895"/>
              <a:ext cx="457202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2726423" y="452682"/>
            <a:ext cx="4073339" cy="2553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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200" b="1" dirty="0">
                <a:solidFill>
                  <a:schemeClr val="tx1"/>
                </a:solidFill>
                <a:latin typeface="+mn-ea"/>
              </a:rPr>
              <a:t>대의제의 기능</a:t>
            </a:r>
            <a:endParaRPr lang="en-US" altLang="ko-KR" sz="22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사회공동체의 통합 촉진기능</a:t>
            </a:r>
            <a:endParaRPr lang="en-US" altLang="ko-KR" sz="17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 2. 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책임정치 실현기능</a:t>
            </a:r>
            <a:endParaRPr lang="en-US" altLang="ko-KR" sz="17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 3. 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엘리트에 의한 전문정치 실현기능</a:t>
            </a:r>
            <a:endParaRPr lang="en-US" altLang="ko-KR" sz="17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 4. 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제한정치와 공개정치 실현기능</a:t>
            </a:r>
            <a:endParaRPr lang="en-US" altLang="ko-KR" sz="17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 5. 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정치적 교육기능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FFE0C7D-06C7-4568-897A-E8A9C49B3ACC}"/>
              </a:ext>
            </a:extLst>
          </p:cNvPr>
          <p:cNvGrpSpPr/>
          <p:nvPr/>
        </p:nvGrpSpPr>
        <p:grpSpPr>
          <a:xfrm>
            <a:off x="967202" y="762855"/>
            <a:ext cx="5668489" cy="4826589"/>
            <a:chOff x="1524002" y="726073"/>
            <a:chExt cx="4681463" cy="482658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563392" y="3041151"/>
              <a:ext cx="1542837" cy="5687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정당</a:t>
              </a: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1699127" y="1805179"/>
              <a:ext cx="1316944" cy="53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C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정권획득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521722" y="5018406"/>
              <a:ext cx="1542837" cy="53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지지</a:t>
              </a:r>
            </a:p>
          </p:txBody>
        </p:sp>
        <p:cxnSp>
          <p:nvCxnSpPr>
            <p:cNvPr id="6" name="직선 화살표 연결선 5"/>
            <p:cNvCxnSpPr>
              <a:cxnSpLocks/>
            </p:cNvCxnSpPr>
            <p:nvPr/>
          </p:nvCxnSpPr>
          <p:spPr>
            <a:xfrm flipV="1">
              <a:off x="2334811" y="2373944"/>
              <a:ext cx="0" cy="667207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3217524" y="3801439"/>
              <a:ext cx="0" cy="122262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모서리가 둥근 직사각형 8"/>
            <p:cNvSpPr/>
            <p:nvPr/>
          </p:nvSpPr>
          <p:spPr>
            <a:xfrm>
              <a:off x="3751778" y="3955554"/>
              <a:ext cx="2272214" cy="6678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공익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간접민주정치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대의제</a:t>
              </a: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3217526" y="4356244"/>
              <a:ext cx="534255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1524002" y="4089118"/>
              <a:ext cx="1247453" cy="7911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이익집약</a:t>
              </a:r>
              <a:endPara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정치적</a:t>
              </a:r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760322" y="4508644"/>
              <a:ext cx="457202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044159" y="3329915"/>
              <a:ext cx="839055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모서리가 둥근 직사각형 20"/>
            <p:cNvSpPr/>
            <p:nvPr/>
          </p:nvSpPr>
          <p:spPr>
            <a:xfrm>
              <a:off x="4064559" y="3058131"/>
              <a:ext cx="839055" cy="4344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0409D6"/>
                  </a:solidFill>
                  <a:latin typeface="HY견고딕" pitchFamily="18" charset="-127"/>
                  <a:ea typeface="HY견고딕" pitchFamily="18" charset="-127"/>
                </a:rPr>
                <a:t>기능</a:t>
              </a:r>
            </a:p>
          </p:txBody>
        </p:sp>
        <p:cxnSp>
          <p:nvCxnSpPr>
            <p:cNvPr id="28" name="직선 화살표 연결선 27"/>
            <p:cNvCxnSpPr>
              <a:cxnSpLocks/>
              <a:stCxn id="21" idx="3"/>
            </p:cNvCxnSpPr>
            <p:nvPr/>
          </p:nvCxnSpPr>
          <p:spPr>
            <a:xfrm>
              <a:off x="4903614" y="3275350"/>
              <a:ext cx="1301851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534C56-A047-4F5D-B0D0-075D397DD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2802" y="726073"/>
              <a:ext cx="1355100" cy="1036671"/>
            </a:xfrm>
            <a:prstGeom prst="rect">
              <a:avLst/>
            </a:prstGeom>
          </p:spPr>
        </p:pic>
      </p:grpSp>
      <p:sp>
        <p:nvSpPr>
          <p:cNvPr id="5" name="직사각형 1">
            <a:extLst>
              <a:ext uri="{FF2B5EF4-FFF2-40B4-BE49-F238E27FC236}">
                <a16:creationId xmlns:a16="http://schemas.microsoft.com/office/drawing/2014/main" id="{9C9EE7DD-CC89-A916-5D58-E0889A890B21}"/>
              </a:ext>
            </a:extLst>
          </p:cNvPr>
          <p:cNvSpPr/>
          <p:nvPr/>
        </p:nvSpPr>
        <p:spPr>
          <a:xfrm>
            <a:off x="0" y="0"/>
            <a:ext cx="12192000" cy="23546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280369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정당의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9525" y="1527369"/>
            <a:ext cx="8943474" cy="3455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현대 민주주의 국가에서 국가와 시민을 연결하는 가장 중요한 연결고리임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 가지 요소 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‘이익표출’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과 ‘이익집약’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하는 과정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선거에 참여하여 후보를 내고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선출직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공직을 차지하는 과정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정부를 구성 하거나 국가정책 결정과정에 참여함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266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정당은 어떤 기능을 하는가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3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정당의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4488" y="1456178"/>
            <a:ext cx="8704627" cy="4101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왜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그리고 어떻게 정당은 시민의 이익을 대변하는가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이익표출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정치적 집단에 의해 요구들이 형성되고 표현되며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정부에게 이러한 요구가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전달되는 과정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이익집약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서로 다른 집단들의 요구를 취합해 공공 정책에 반하는 과정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266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정당은 어떤 기능을 하는가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3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79046" y="1825294"/>
            <a:ext cx="3371436" cy="1452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정당의 기원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한국정당의 기원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96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정당의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1874" y="1589977"/>
            <a:ext cx="9114996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왜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그리고 어떻게 정당은 선거에 참여하는가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현대 민주주의 국가에서 거의 모든 정당은 선거에 참여함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왜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그리고 어떻게 정당은 국가운영에 참여하는가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정당은 선거에서 승리하게 되면 공직을 차지하고 다양한 방식으로 국가운영에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참여하게 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266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정당은 어떤 기능을 하는가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412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정당의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6" y="1825294"/>
            <a:ext cx="7717292" cy="30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정당은 약화되고 있는가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세기 중반 이후 정당의 기능이 약화되고 있다고 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개인주의와 탈물질주의가 확산됨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개인의 자유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자기 표현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삶의 질 따위의 비물질적 가치관을 추구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266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정당은 어떤 기능을 하는가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0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 정당의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4366" y="1607579"/>
            <a:ext cx="9071714" cy="2754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정당은 어떻게 시민의 이익을 대변하는가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정당이 가장 강력하게 대변하는 이익 중 하나는 지역 이익이라고 </a:t>
            </a:r>
            <a:b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할 수 있음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계급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계층적 이익이 가장 중시되는 서구의 정당과 다른 점임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266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정당은 어떤 기능을 하는가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1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 정당의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4" y="1549069"/>
            <a:ext cx="8379217" cy="2941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정당은 어떻게 국가운영에 참여하는가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정당의 국가운영 참여는 주로 입법부 활동에 집중되어 있음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정당은 선거를 통하여 국회의원을 배출함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정책을 개발하고 입법과정에 참여함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266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정당은 어떤 기능을 하는가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53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 정당의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8269" y="1531465"/>
            <a:ext cx="5622052" cy="2294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정당은 어떻게 국가운영에 참여하는가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정부활동을 감시함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정책 영향력을 행사함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2667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정당은 어떤 기능을 하는가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395A64-9F80-5189-DB13-A120A105659B}"/>
              </a:ext>
            </a:extLst>
          </p:cNvPr>
          <p:cNvSpPr txBox="1"/>
          <p:nvPr/>
        </p:nvSpPr>
        <p:spPr>
          <a:xfrm>
            <a:off x="5320717" y="2441029"/>
            <a:ext cx="6490982" cy="36266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rgbClr val="FF0000"/>
                </a:solidFill>
                <a:effectLst/>
                <a:latin typeface="+mn-ea"/>
                <a:sym typeface="Wingdings" panose="05000000000000000000" pitchFamily="2" charset="2"/>
              </a:rPr>
              <a:t> </a:t>
            </a:r>
            <a:r>
              <a:rPr lang="ko-KR" altLang="en-US" sz="2000" b="1" kern="0" spc="0" dirty="0">
                <a:solidFill>
                  <a:srgbClr val="FF0000"/>
                </a:solidFill>
                <a:effectLst/>
                <a:latin typeface="+mn-ea"/>
              </a:rPr>
              <a:t>정당의 기능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① 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정치사회화 기능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정치교육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② 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여론의 형성 및 조직화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정책과 공약의 개발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사회통합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                          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방안의 마련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③ 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정치적 충원기능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정치지도자 충원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선거에 정당 소속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                  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후보들 공천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④ 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정치과정 조정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정부와 의회매개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정부부처간 활동 조정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⑤  </a:t>
            </a:r>
            <a:r>
              <a:rPr lang="ko-KR" altLang="en-US" sz="1800" b="1" kern="0" spc="0" dirty="0">
                <a:solidFill>
                  <a:srgbClr val="C00000"/>
                </a:solidFill>
                <a:effectLst/>
                <a:latin typeface="+mn-ea"/>
              </a:rPr>
              <a:t>정부 견제와 비판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주로 야당이 여당 견제</a:t>
            </a:r>
          </a:p>
        </p:txBody>
      </p:sp>
    </p:spTree>
    <p:extLst>
      <p:ext uri="{BB962C8B-B14F-4D97-AF65-F5344CB8AC3E}">
        <p14:creationId xmlns:p14="http://schemas.microsoft.com/office/powerpoint/2010/main" val="256230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-170613" y="2908628"/>
            <a:ext cx="9941563" cy="1661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199" i="1" kern="0" spc="-467" dirty="0">
                <a:solidFill>
                  <a:srgbClr val="3D3D3D"/>
                </a:solidFill>
                <a:latin typeface="NanumGothicExtraBold" pitchFamily="34" charset="0"/>
                <a:cs typeface="NanumGothicExtraBold" pitchFamily="34" charset="0"/>
              </a:rPr>
              <a:t>감사합니다.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556504" y="1625283"/>
            <a:ext cx="8435641" cy="1528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332" i="1" kern="0" spc="-667" dirty="0">
                <a:solidFill>
                  <a:srgbClr val="FF6F40"/>
                </a:solidFill>
                <a:latin typeface="THEFACESHOP INKLIPQUID" pitchFamily="34" charset="0"/>
                <a:cs typeface="THEFACESHOP INKLIPQUID" pitchFamily="34" charset="0"/>
              </a:rPr>
              <a:t>Thank you !</a:t>
            </a:r>
            <a:endParaRPr 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9EC677-129B-6333-E074-67252A14150A}"/>
              </a:ext>
            </a:extLst>
          </p:cNvPr>
          <p:cNvGrpSpPr/>
          <p:nvPr/>
        </p:nvGrpSpPr>
        <p:grpSpPr>
          <a:xfrm>
            <a:off x="795" y="0"/>
            <a:ext cx="12203807" cy="180000"/>
            <a:chOff x="0" y="0"/>
            <a:chExt cx="12203807" cy="1279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1A012B-2133-CE09-9A77-BC8A9BD61207}"/>
                </a:ext>
              </a:extLst>
            </p:cNvPr>
            <p:cNvSpPr/>
            <p:nvPr/>
          </p:nvSpPr>
          <p:spPr>
            <a:xfrm>
              <a:off x="0" y="0"/>
              <a:ext cx="4078982" cy="1279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3AE474-97F8-9809-A961-97701C2ADC70}"/>
                </a:ext>
              </a:extLst>
            </p:cNvPr>
            <p:cNvSpPr/>
            <p:nvPr/>
          </p:nvSpPr>
          <p:spPr>
            <a:xfrm>
              <a:off x="4057650" y="0"/>
              <a:ext cx="4078982" cy="1279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39E3D8-0270-BD13-2BD1-EFC444A593BF}"/>
                </a:ext>
              </a:extLst>
            </p:cNvPr>
            <p:cNvSpPr/>
            <p:nvPr/>
          </p:nvSpPr>
          <p:spPr>
            <a:xfrm>
              <a:off x="8124825" y="0"/>
              <a:ext cx="4078982" cy="127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5C645C-CD8F-F518-0739-CC7BD6D24CD1}"/>
              </a:ext>
            </a:extLst>
          </p:cNvPr>
          <p:cNvSpPr/>
          <p:nvPr/>
        </p:nvSpPr>
        <p:spPr>
          <a:xfrm>
            <a:off x="0" y="4875834"/>
            <a:ext cx="12192000" cy="552468"/>
          </a:xfrm>
          <a:prstGeom prst="rect">
            <a:avLst/>
          </a:prstGeom>
          <a:solidFill>
            <a:srgbClr val="103E92"/>
          </a:solidFill>
          <a:ln w="12700"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정당의 기원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37100" y="1589977"/>
            <a:ext cx="811632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정당이란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고전적 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“구성원들이 동의하는 원칙에 기초해 공동으로 노력함으로써 국익을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증진하고자 하는 사람들의 연합체”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81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정당의 기원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8987" y="1549069"/>
            <a:ext cx="85619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정당이란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현대 정당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“사회의 특정 이익이 아닌 전체의 이익을 추구하며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정부의 공직을 획득함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으로써 국가 내 영향력을 추구하는 집단”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7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정당의 기원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2440" y="1851600"/>
            <a:ext cx="9532088" cy="216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‘정당’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(Party)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 어원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정당이라는 단어는 ‘분할하다’라는 의미를 가진 라틴어 동사 ‘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partire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’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에서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유래함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80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B4B614A-159C-BFBF-4CEA-BF40D864A3C6}"/>
              </a:ext>
            </a:extLst>
          </p:cNvPr>
          <p:cNvGrpSpPr/>
          <p:nvPr/>
        </p:nvGrpSpPr>
        <p:grpSpPr>
          <a:xfrm>
            <a:off x="1981096" y="1616629"/>
            <a:ext cx="7154515" cy="4109941"/>
            <a:chOff x="2484436" y="987456"/>
            <a:chExt cx="7154515" cy="380795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F692F3E-F725-4256-85E8-D1C5FA034A5C}"/>
                </a:ext>
              </a:extLst>
            </p:cNvPr>
            <p:cNvSpPr/>
            <p:nvPr/>
          </p:nvSpPr>
          <p:spPr>
            <a:xfrm>
              <a:off x="2484436" y="987456"/>
              <a:ext cx="3240088" cy="475457"/>
            </a:xfrm>
            <a:prstGeom prst="rect">
              <a:avLst/>
            </a:prstGeom>
            <a:solidFill>
              <a:srgbClr val="C5ECFF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17412" name="TextBox 4">
              <a:extLst>
                <a:ext uri="{FF2B5EF4-FFF2-40B4-BE49-F238E27FC236}">
                  <a16:creationId xmlns:a16="http://schemas.microsoft.com/office/drawing/2014/main" id="{DFA7B178-BD6F-E404-ECCF-83AC9B845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8883" y="1025129"/>
              <a:ext cx="303119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정당이란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정당법 제 </a:t>
              </a:r>
              <a: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13" name="TextBox 5">
              <a:extLst>
                <a:ext uri="{FF2B5EF4-FFF2-40B4-BE49-F238E27FC236}">
                  <a16:creationId xmlns:a16="http://schemas.microsoft.com/office/drawing/2014/main" id="{7B2A0479-72D2-4DB7-6264-870D5F6E0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437" y="1683433"/>
              <a:ext cx="7154514" cy="1313647"/>
            </a:xfrm>
            <a:prstGeom prst="rect">
              <a:avLst/>
            </a:prstGeom>
            <a:noFill/>
            <a:ln w="952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국민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이익을 위하여 책임 있는 정치적 주장이나 정책을 추진하고    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공직선거의 후보자를 추천 또는 지지함으로써 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국민의 정치적  </a:t>
              </a:r>
              <a:endPara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의사형성에 참여함을 목적</a:t>
              </a: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하는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국민의 자발적인 조치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2AB5E7C-DE84-41CA-A2CB-186BC230C772}"/>
                </a:ext>
              </a:extLst>
            </p:cNvPr>
            <p:cNvSpPr/>
            <p:nvPr/>
          </p:nvSpPr>
          <p:spPr>
            <a:xfrm>
              <a:off x="2484436" y="3304322"/>
              <a:ext cx="3240088" cy="482685"/>
            </a:xfrm>
            <a:prstGeom prst="rect">
              <a:avLst/>
            </a:prstGeom>
            <a:solidFill>
              <a:srgbClr val="C5ECFF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17416" name="TextBox 8">
              <a:extLst>
                <a:ext uri="{FF2B5EF4-FFF2-40B4-BE49-F238E27FC236}">
                  <a16:creationId xmlns:a16="http://schemas.microsoft.com/office/drawing/2014/main" id="{7C4F8EEC-800C-78A8-A0DC-3DDF91648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285" y="3345609"/>
              <a:ext cx="2592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헌법 제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 제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</a:t>
              </a:r>
            </a:p>
          </p:txBody>
        </p:sp>
        <p:sp>
          <p:nvSpPr>
            <p:cNvPr id="17417" name="TextBox 9">
              <a:extLst>
                <a:ext uri="{FF2B5EF4-FFF2-40B4-BE49-F238E27FC236}">
                  <a16:creationId xmlns:a16="http://schemas.microsoft.com/office/drawing/2014/main" id="{AAF4EBEE-6B74-3005-BA29-DC67AF6B6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436" y="3989530"/>
              <a:ext cx="7154514" cy="805881"/>
            </a:xfrm>
            <a:prstGeom prst="rect">
              <a:avLst/>
            </a:prstGeom>
            <a:noFill/>
            <a:ln w="9525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정당은 목적과 조직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활동이 민주적이어야 하며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국민의 정치적 의사형성에 참여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하는데 필요한 조직을 가져야 한다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7271FE9-2005-1424-F8EC-991AB54F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1286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7714D2-ED2B-8E22-AC53-8B9B4AB1FA9F}"/>
              </a:ext>
            </a:extLst>
          </p:cNvPr>
          <p:cNvSpPr txBox="1"/>
          <p:nvPr/>
        </p:nvSpPr>
        <p:spPr>
          <a:xfrm>
            <a:off x="1378575" y="261625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36F59-5967-5C67-9654-4EAF5548D011}"/>
              </a:ext>
            </a:extLst>
          </p:cNvPr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정당의 기원</a:t>
            </a:r>
          </a:p>
        </p:txBody>
      </p:sp>
    </p:spTree>
    <p:extLst>
      <p:ext uri="{BB962C8B-B14F-4D97-AF65-F5344CB8AC3E}">
        <p14:creationId xmlns:p14="http://schemas.microsoft.com/office/powerpoint/2010/main" val="153737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378724A-4419-AAE9-6E0E-0CF4F0631E84}"/>
              </a:ext>
            </a:extLst>
          </p:cNvPr>
          <p:cNvGrpSpPr/>
          <p:nvPr/>
        </p:nvGrpSpPr>
        <p:grpSpPr>
          <a:xfrm>
            <a:off x="1759898" y="1332876"/>
            <a:ext cx="7367996" cy="4363249"/>
            <a:chOff x="1919288" y="636589"/>
            <a:chExt cx="7490684" cy="419530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DD30A68-23D5-48FE-AE3C-FE7C9570D024}"/>
                </a:ext>
              </a:extLst>
            </p:cNvPr>
            <p:cNvSpPr/>
            <p:nvPr/>
          </p:nvSpPr>
          <p:spPr>
            <a:xfrm>
              <a:off x="1919288" y="2060574"/>
              <a:ext cx="6892995" cy="2771317"/>
            </a:xfrm>
            <a:prstGeom prst="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15363" name="TextBox 2">
              <a:extLst>
                <a:ext uri="{FF2B5EF4-FFF2-40B4-BE49-F238E27FC236}">
                  <a16:creationId xmlns:a16="http://schemas.microsoft.com/office/drawing/2014/main" id="{54D816F1-1F35-033D-67DE-F31ED475F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4" y="2163220"/>
              <a:ext cx="7201758" cy="256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latinLnBrk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지방자치단체장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지방의회의원</a:t>
              </a:r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국회의원 및 그의 보좌관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비서관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비서</a:t>
              </a:r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대학교 총장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학자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교수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부교수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조교수</a:t>
              </a:r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지방공사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공단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지방공기업의 임직원</a:t>
              </a:r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반장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C8AA9E-EA68-4C3A-8118-5F0822222DDC}"/>
                </a:ext>
              </a:extLst>
            </p:cNvPr>
            <p:cNvSpPr/>
            <p:nvPr/>
          </p:nvSpPr>
          <p:spPr>
            <a:xfrm>
              <a:off x="4385833" y="981512"/>
              <a:ext cx="3441095" cy="530930"/>
            </a:xfrm>
            <a:prstGeom prst="rect">
              <a:avLst/>
            </a:prstGeom>
            <a:solidFill>
              <a:srgbClr val="C5ECFF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15365" name="TextBox 3">
              <a:extLst>
                <a:ext uri="{FF2B5EF4-FFF2-40B4-BE49-F238E27FC236}">
                  <a16:creationId xmlns:a16="http://schemas.microsoft.com/office/drawing/2014/main" id="{990566F0-0FE0-0544-F5EA-5A0BD4CDC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6012" y="1050777"/>
              <a:ext cx="31726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당원의 자격 가능해요</a:t>
              </a:r>
            </a:p>
          </p:txBody>
        </p:sp>
        <p:sp>
          <p:nvSpPr>
            <p:cNvPr id="6" name="모서리가 접힌 도형 5">
              <a:extLst>
                <a:ext uri="{FF2B5EF4-FFF2-40B4-BE49-F238E27FC236}">
                  <a16:creationId xmlns:a16="http://schemas.microsoft.com/office/drawing/2014/main" id="{813671B4-34E4-426D-8411-F194C74243EC}"/>
                </a:ext>
              </a:extLst>
            </p:cNvPr>
            <p:cNvSpPr/>
            <p:nvPr/>
          </p:nvSpPr>
          <p:spPr>
            <a:xfrm>
              <a:off x="2208214" y="678537"/>
              <a:ext cx="1800225" cy="1108318"/>
            </a:xfrm>
            <a:prstGeom prst="foldedCorner">
              <a:avLst/>
            </a:prstGeom>
            <a:solidFill>
              <a:srgbClr val="FFF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15367" name="TextBox 6">
              <a:extLst>
                <a:ext uri="{FF2B5EF4-FFF2-40B4-BE49-F238E27FC236}">
                  <a16:creationId xmlns:a16="http://schemas.microsoft.com/office/drawing/2014/main" id="{2B766499-49D1-9635-F7DB-AD5B7CBB9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119266">
              <a:off x="2000251" y="636589"/>
              <a:ext cx="2043113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6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Yes!</a:t>
              </a:r>
              <a:endParaRPr lang="ko-KR" altLang="en-US" sz="6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A548EDC-CE40-AE58-6A51-ED2F44107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12862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D1D591-ECA8-69D3-8352-948CCD430402}"/>
              </a:ext>
            </a:extLst>
          </p:cNvPr>
          <p:cNvSpPr txBox="1"/>
          <p:nvPr/>
        </p:nvSpPr>
        <p:spPr>
          <a:xfrm>
            <a:off x="1378575" y="261625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666D9-83EA-1522-F51E-E06A13EAB217}"/>
              </a:ext>
            </a:extLst>
          </p:cNvPr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정당의 기원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469AEC-AF52-9DE6-19C0-9876F681DF99}"/>
              </a:ext>
            </a:extLst>
          </p:cNvPr>
          <p:cNvSpPr/>
          <p:nvPr/>
        </p:nvSpPr>
        <p:spPr>
          <a:xfrm>
            <a:off x="2320696" y="4070602"/>
            <a:ext cx="5808235" cy="358785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3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4D9AF4-8F12-7915-6B0A-5A2A224B2221}"/>
              </a:ext>
            </a:extLst>
          </p:cNvPr>
          <p:cNvSpPr txBox="1"/>
          <p:nvPr/>
        </p:nvSpPr>
        <p:spPr>
          <a:xfrm>
            <a:off x="3703273" y="1225158"/>
            <a:ext cx="1692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2400" b="1" i="0" dirty="0">
                <a:solidFill>
                  <a:srgbClr val="000000"/>
                </a:solidFill>
                <a:effectLst/>
                <a:latin typeface="NotoKrR"/>
              </a:rPr>
              <a:t>교섭단체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707B5-821F-ED23-0726-C50BE82F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1213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B067C0-EC52-5296-D26B-253B9D703583}"/>
              </a:ext>
            </a:extLst>
          </p:cNvPr>
          <p:cNvSpPr txBox="1"/>
          <p:nvPr/>
        </p:nvSpPr>
        <p:spPr>
          <a:xfrm>
            <a:off x="1378575" y="261625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0811D-BA52-0988-7462-2F716D4D2854}"/>
              </a:ext>
            </a:extLst>
          </p:cNvPr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정당의 기원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F6BD46-0860-B725-EFAC-A1519632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77584"/>
            <a:ext cx="10058400" cy="42196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4C1D58C-4138-E913-A22A-05E5E84CFA3F}"/>
              </a:ext>
            </a:extLst>
          </p:cNvPr>
          <p:cNvSpPr/>
          <p:nvPr/>
        </p:nvSpPr>
        <p:spPr>
          <a:xfrm>
            <a:off x="1126921" y="2650529"/>
            <a:ext cx="9795545" cy="881236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1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EA81C38-9CA9-45BD-A984-3AE9611D13CD}"/>
              </a:ext>
            </a:extLst>
          </p:cNvPr>
          <p:cNvSpPr txBox="1"/>
          <p:nvPr/>
        </p:nvSpPr>
        <p:spPr>
          <a:xfrm>
            <a:off x="1206691" y="352879"/>
            <a:ext cx="2761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정당등록현황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A2358-5B95-4F3B-D642-207AB969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62" y="722211"/>
            <a:ext cx="10853959" cy="5440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87F073-7E18-E3BE-B95C-E19CA8F57BDD}"/>
              </a:ext>
            </a:extLst>
          </p:cNvPr>
          <p:cNvSpPr txBox="1"/>
          <p:nvPr/>
        </p:nvSpPr>
        <p:spPr>
          <a:xfrm>
            <a:off x="9556110" y="863608"/>
            <a:ext cx="1897311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중앙선거관리위원회 제공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(2023.03.27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B68B20-24E5-AA30-E265-30A352AB1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801"/>
            <a:ext cx="12192000" cy="2661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3957D6-F6A4-5E2F-5F62-C57AE63FCD2E}"/>
              </a:ext>
            </a:extLst>
          </p:cNvPr>
          <p:cNvSpPr/>
          <p:nvPr/>
        </p:nvSpPr>
        <p:spPr>
          <a:xfrm>
            <a:off x="738578" y="1981850"/>
            <a:ext cx="10553003" cy="1239522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1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1122</Words>
  <Application>Microsoft Office PowerPoint</Application>
  <PresentationFormat>와이드스크린</PresentationFormat>
  <Paragraphs>218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HY견고딕</vt:lpstr>
      <vt:lpstr>NanumGothicExtraBold</vt:lpstr>
      <vt:lpstr>NotoKrR</vt:lpstr>
      <vt:lpstr>Spoqa Han Sans</vt:lpstr>
      <vt:lpstr>THEFACESHOP INKLIPQUID</vt:lpstr>
      <vt:lpstr>맑은 고딕</vt:lpstr>
      <vt:lpstr>맑은고딕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국민대학교 윤수찬</cp:lastModifiedBy>
  <cp:revision>21</cp:revision>
  <dcterms:created xsi:type="dcterms:W3CDTF">2023-01-13T00:38:13Z</dcterms:created>
  <dcterms:modified xsi:type="dcterms:W3CDTF">2023-03-27T07:27:34Z</dcterms:modified>
</cp:coreProperties>
</file>