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1" r:id="rId2"/>
    <p:sldId id="296" r:id="rId3"/>
    <p:sldId id="1915" r:id="rId4"/>
    <p:sldId id="1948" r:id="rId5"/>
    <p:sldId id="1949" r:id="rId6"/>
    <p:sldId id="1950" r:id="rId7"/>
    <p:sldId id="1951" r:id="rId8"/>
    <p:sldId id="297" r:id="rId9"/>
    <p:sldId id="298" r:id="rId10"/>
    <p:sldId id="299" r:id="rId11"/>
    <p:sldId id="300" r:id="rId12"/>
    <p:sldId id="301" r:id="rId13"/>
    <p:sldId id="302" r:id="rId14"/>
    <p:sldId id="1952" r:id="rId15"/>
    <p:sldId id="1953" r:id="rId16"/>
    <p:sldId id="1954" r:id="rId17"/>
    <p:sldId id="1955" r:id="rId18"/>
    <p:sldId id="1956" r:id="rId19"/>
    <p:sldId id="1957" r:id="rId20"/>
    <p:sldId id="1958" r:id="rId21"/>
    <p:sldId id="1959" r:id="rId22"/>
    <p:sldId id="1960" r:id="rId23"/>
    <p:sldId id="1961" r:id="rId24"/>
    <p:sldId id="1962" r:id="rId25"/>
    <p:sldId id="1963" r:id="rId26"/>
    <p:sldId id="303" r:id="rId27"/>
    <p:sldId id="1966" r:id="rId28"/>
    <p:sldId id="304" r:id="rId29"/>
    <p:sldId id="28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70C19-8498-41AD-8AF8-F64291F410E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76DD-2CEF-437E-863B-6DFE1663C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2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>
            <a:extLst>
              <a:ext uri="{FF2B5EF4-FFF2-40B4-BE49-F238E27FC236}">
                <a16:creationId xmlns:a16="http://schemas.microsoft.com/office/drawing/2014/main" id="{28209D44-2DFA-BED8-FB46-7903A87E2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>
            <a:extLst>
              <a:ext uri="{FF2B5EF4-FFF2-40B4-BE49-F238E27FC236}">
                <a16:creationId xmlns:a16="http://schemas.microsoft.com/office/drawing/2014/main" id="{54C22AC6-A567-3733-577A-1DC6B23CD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4C0F4E36-1E34-65AE-92E0-548D50719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fld id="{EEBF90B4-C5D3-409F-883D-3F4B8496DFB4}" type="slidenum"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>
            <a:extLst>
              <a:ext uri="{FF2B5EF4-FFF2-40B4-BE49-F238E27FC236}">
                <a16:creationId xmlns:a16="http://schemas.microsoft.com/office/drawing/2014/main" id="{8A710B3C-FF4D-D641-DC6F-03C6EF1C8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>
            <a:extLst>
              <a:ext uri="{FF2B5EF4-FFF2-40B4-BE49-F238E27FC236}">
                <a16:creationId xmlns:a16="http://schemas.microsoft.com/office/drawing/2014/main" id="{946CFE4A-B2E3-B96F-EBE2-31159CD39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A4C25FB8-9524-28A4-60AE-62A30BA89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fld id="{3683D388-5404-499B-91F2-749BDD6F3B20}" type="slidenum">
              <a:rPr lang="en-US" altLang="ko-KR" sz="12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altLang="ko-KR" sz="12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6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47022-1598-EF6C-C826-E5DF56986408}"/>
              </a:ext>
            </a:extLst>
          </p:cNvPr>
          <p:cNvSpPr txBox="1"/>
          <p:nvPr/>
        </p:nvSpPr>
        <p:spPr>
          <a:xfrm>
            <a:off x="890934" y="5220506"/>
            <a:ext cx="373140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3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정당의 유형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이념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조직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 정당사에 나타난 정당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77973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기타 현대 정당 유형을 둘러싼 논쟁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‘선거전문가 정당’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등장하고 있다고 주장함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선거가 가장 중요해지는 현대 시대에는 정당기능이 선거중심으로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재편된다는 것임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</p:spTree>
    <p:extLst>
      <p:ext uri="{BB962C8B-B14F-4D97-AF65-F5344CB8AC3E}">
        <p14:creationId xmlns:p14="http://schemas.microsoft.com/office/powerpoint/2010/main" val="379786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 정당사에 나타난 정당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18986" y="1589977"/>
            <a:ext cx="842249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기타 현대 정당 유형을 둘러싼 논쟁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카르텔 정당이 출현하고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국고보조금과 같은 재정적 자원을 둘러싸고 거대 정당들 간에 카르텔이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형성되었다는 주장임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</p:spTree>
    <p:extLst>
      <p:ext uri="{BB962C8B-B14F-4D97-AF65-F5344CB8AC3E}">
        <p14:creationId xmlns:p14="http://schemas.microsoft.com/office/powerpoint/2010/main" val="6360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49069"/>
            <a:ext cx="8400056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성격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1945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 이후 외부에 의해 이식된 경우로 그와 같은 역사적 변화 과정을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거치지 않았음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주요 정당들은 주로 ‘포괄정당’의 성격을 가짐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선거승리를 목표로 하는 조직으로 발전해옴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</p:spTree>
    <p:extLst>
      <p:ext uri="{BB962C8B-B14F-4D97-AF65-F5344CB8AC3E}">
        <p14:creationId xmlns:p14="http://schemas.microsoft.com/office/powerpoint/2010/main" val="31518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5765" y="1407621"/>
            <a:ext cx="8504251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성격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정당들은 ‘카르텔 정당’의 특징을 보여주고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국가에 의존하다가 민주화 이후 다소 변화가 되었음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정당들은 엘리트정당의 성격 또한 보여줌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소수 명망가들 및 그들의 계파가 정당의 노선과 존폐에 과도한 영향력을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행사하는 것은 전형적인 엘리트정당의 특징임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</p:spTree>
    <p:extLst>
      <p:ext uri="{BB962C8B-B14F-4D97-AF65-F5344CB8AC3E}">
        <p14:creationId xmlns:p14="http://schemas.microsoft.com/office/powerpoint/2010/main" val="5004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42440" y="3075254"/>
            <a:ext cx="3480440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정당이념의 기원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정당의 이념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8D9592-8D2E-19FF-C995-B7C444A51C29}"/>
              </a:ext>
            </a:extLst>
          </p:cNvPr>
          <p:cNvSpPr/>
          <p:nvPr/>
        </p:nvSpPr>
        <p:spPr>
          <a:xfrm>
            <a:off x="1142440" y="1287444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7C7FA-C422-C7BD-784B-B8061CE96450}"/>
              </a:ext>
            </a:extLst>
          </p:cNvPr>
          <p:cNvSpPr txBox="1"/>
          <p:nvPr/>
        </p:nvSpPr>
        <p:spPr>
          <a:xfrm>
            <a:off x="1238015" y="1445925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정당 이념이란 무엇인가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13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정당이념의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2209" y="1426722"/>
            <a:ext cx="8571577" cy="4263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 상황에 만족하면서 점진적인 변화를 추구하는 보수와 현 상황에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불만이지만 변화를 반대할 뿐 아니라 과거의 가치를 보호하려는 반동의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이념으로 구분됨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보수 이념을 갖는 사람들은 주로 재산이 많은 기득권 계층임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국의 보수당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독일의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기민련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미국의 공화당 등 보수주의 정당 들은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사유재산권의 옹호와 시장에서의 개인의 자유가 최대한 보장되는 정책을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지지함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1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정당이념의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4"/>
            <a:ext cx="8571577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현상에 만족감을 느끼면서 개혁을 원하는 자유주의와 현상에 불만족하여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개혁을 지지하는 진보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이념으로 구분됨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정당이념의 기원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549069"/>
            <a:ext cx="8935459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이념의 수렴과 단일 이슈 정당의 출현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1950-1980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 서구 정당들이 ‘포괄정당’으로 변화하면서 이념적 차별성이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약화됨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보수 정당들은 득표를 위해서 사회주의 정당이 주장 하는 사회복지 정책도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부분적으로 채택했고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사회주의 정당들도 득표를 위해 급진적 노선을 버리고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중산층이 선호하는 정책을 채택함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49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정당의 이념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89977"/>
            <a:ext cx="9017212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이념적 스펙트럼의 기원과 배경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좌익진은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여운형이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주도했던 ‘건국준비위원회’에서 뿌리를 찾을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노동자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농민 등 대중생활의 급진적 향상을 꾀하는 정책을 택하고 토지개혁을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비롯한 각종 사회주의 정책을 추진하고자 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미군정의 좌파정당 금지 이후 좌파는 급격히 약화됨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60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 정당의 이념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649124"/>
            <a:ext cx="88697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이념적 스펙트럼의 기원과 배경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이승만 정 부에서는 자유당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민주당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진보당 등이 결성됨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박정희 정부와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전두환정부에서는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우파보수주의와 중도주의 정당만이 허용됨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신민당은 중도적인 민주당의 맥을 이음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이념이란 무엇인가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?</a:t>
            </a:r>
            <a:endParaRPr lang="ko-KR" altLang="en-US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84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5545108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 정당사에 나타난 정당 유형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정당유형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27376" y="2806806"/>
            <a:ext cx="3371436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정당조직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정당조직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B3B060-AF3C-EC6E-8BB3-800D2C876758}"/>
              </a:ext>
            </a:extLst>
          </p:cNvPr>
          <p:cNvSpPr/>
          <p:nvPr/>
        </p:nvSpPr>
        <p:spPr>
          <a:xfrm>
            <a:off x="1142440" y="1287444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E77DF-B558-2571-109E-01708E1C7334}"/>
              </a:ext>
            </a:extLst>
          </p:cNvPr>
          <p:cNvSpPr txBox="1"/>
          <p:nvPr/>
        </p:nvSpPr>
        <p:spPr>
          <a:xfrm>
            <a:off x="1378574" y="1357068"/>
            <a:ext cx="2858527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   정당 조직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30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4" y="1825293"/>
            <a:ext cx="4890203" cy="321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 중앙조직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당원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기본 조직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코커스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간부조직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정당 집회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지역조직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21245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1264" y="1490007"/>
            <a:ext cx="9009197" cy="38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 중앙조직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세포조직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주로 공산당에서 나타난 형태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군사조직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주로 파시스트 정당이나 극우 정당에서 발견됨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코커스는 이제 보다 개방적이고 대중 적인 ‘지역조직’ 혹은 ‘지구당’ 형태로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전환하는 것이 불가피해짐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21323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524" y="1549069"/>
            <a:ext cx="823748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중앙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지역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거의 모든 현대 정당은 중앙당 조직과 지역 단위의 지역조직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혹은 지구당 조직을 가지고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미국 정당은 매우 느슨한 형태의 조직으로 이루어져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반면 영국 정당의 경우 전형적인 조직된 구조를 가지고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598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7043" y="1549069"/>
            <a:ext cx="8755923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재정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재원은 주로 사적 기부금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국가에 지급되는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공적자금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당비임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당내 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 형성 초기에는 많은 경우 정당 엘리트들이 후보를 결정했지만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민주화가 진행되고 대중정당화가 이루어지면서 후보 선정 과정에서의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당원들의 역할이 중요해짐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5049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8574" y="1589977"/>
            <a:ext cx="8674169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주요 정당의 정당조직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주요 정당 조직은 국과 유사한 형태를 가지고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중앙당과 지역의 정당조직의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단계로 구성되어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한국의 지방 분권 체제가 중앙정부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광역자치단체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그리고 기초자치단체로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이루어져 있기 때문이라고 할 수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8422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69321" y="1549069"/>
            <a:ext cx="8653331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재정과 운영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우리나라 정당의 경우 주로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보조금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에 의존하고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한국에서는 개인이나 단체의 정당 후원이 법적으로 금지되어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한국은 독특하게 ‘기탁금’ 제도를 운용하고 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기탁금은 일반 유권자가 중앙선관위에 기부하면 국고보조금 배분 방식에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따라 각 정당에 지급하는 형태임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42702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FFD178-ED74-9825-A7E5-05AAB091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21" y="671119"/>
            <a:ext cx="8566158" cy="5645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09275-EFE2-4CED-3630-81BF560B0098}"/>
              </a:ext>
            </a:extLst>
          </p:cNvPr>
          <p:cNvSpPr txBox="1"/>
          <p:nvPr/>
        </p:nvSpPr>
        <p:spPr>
          <a:xfrm>
            <a:off x="2927758" y="6186881"/>
            <a:ext cx="874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단독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] 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작년 정당 국고보조금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1420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억 ‘사상최대 </a:t>
            </a:r>
            <a:r>
              <a:rPr lang="ko-KR" altLang="en-US" b="0" i="0" dirty="0" err="1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돈잔치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’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…</a:t>
            </a:r>
            <a:r>
              <a:rPr lang="ko-KR" altLang="en-US" b="0" i="0" dirty="0">
                <a:solidFill>
                  <a:srgbClr val="0409D6"/>
                </a:solidFill>
                <a:effectLst/>
                <a:latin typeface="Montserrat" panose="020B0604020202020204" pitchFamily="2" charset="0"/>
              </a:rPr>
              <a:t>민주당 </a:t>
            </a:r>
            <a:r>
              <a:rPr lang="en-US" altLang="ko-KR" b="0" i="0" dirty="0">
                <a:solidFill>
                  <a:srgbClr val="0409D6"/>
                </a:solidFill>
                <a:effectLst/>
                <a:latin typeface="Montserrat" panose="020B0604020202020204" pitchFamily="2" charset="0"/>
              </a:rPr>
              <a:t>684</a:t>
            </a:r>
            <a:r>
              <a:rPr lang="ko-KR" altLang="en-US" b="0" i="0" dirty="0">
                <a:solidFill>
                  <a:srgbClr val="0409D6"/>
                </a:solidFill>
                <a:effectLst/>
                <a:latin typeface="Montserrat" panose="020B0604020202020204" pitchFamily="2" charset="0"/>
              </a:rPr>
              <a:t>억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·</a:t>
            </a:r>
            <a:r>
              <a:rPr lang="ko-KR" altLang="en-US" b="0" i="0" dirty="0" err="1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국힘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 </a:t>
            </a:r>
            <a:r>
              <a:rPr lang="en-US" altLang="ko-KR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602</a:t>
            </a:r>
            <a:r>
              <a:rPr lang="ko-KR" altLang="en-US" b="0" i="0" dirty="0">
                <a:solidFill>
                  <a:srgbClr val="C00000"/>
                </a:solidFill>
                <a:effectLst/>
                <a:latin typeface="Montserrat" panose="020B0604020202020204" pitchFamily="2" charset="0"/>
              </a:rPr>
              <a:t>억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한국의 정당조직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5" y="1825294"/>
            <a:ext cx="8991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당내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한국 정당들은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2000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년대 이후 후보 공천 과정을 상향식으로 변경해 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이전의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김 시대에는 ‘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하향식’으로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결정되는 ‘비민주적’ 특성을 가지고 있었음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 조직</a:t>
            </a:r>
          </a:p>
        </p:txBody>
      </p:sp>
    </p:spTree>
    <p:extLst>
      <p:ext uri="{BB962C8B-B14F-4D97-AF65-F5344CB8AC3E}">
        <p14:creationId xmlns:p14="http://schemas.microsoft.com/office/powerpoint/2010/main" val="2415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D5B56575-050D-AA96-7F32-EA846AAAA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59" y="1424031"/>
            <a:ext cx="10226180" cy="4009938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20000"/>
              </a:lnSpc>
              <a:buClr>
                <a:schemeClr val="accent2">
                  <a:lumMod val="40000"/>
                  <a:lumOff val="60000"/>
                </a:schemeClr>
              </a:buClr>
              <a:buNone/>
              <a:tabLst>
                <a:tab pos="261938" algn="l"/>
                <a:tab pos="669925" algn="l"/>
              </a:tabLst>
              <a:defRPr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.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정당과 시민참여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 marL="628650" indent="-266700">
              <a:lnSpc>
                <a:spcPct val="120000"/>
              </a:lnSpc>
              <a:buClr>
                <a:srgbClr val="0070C0"/>
              </a:buClr>
              <a:buSzPct val="75000"/>
              <a:buNone/>
              <a:tabLst>
                <a:tab pos="261938" algn="l"/>
                <a:tab pos="542925" algn="l"/>
              </a:tabLst>
              <a:defRPr/>
            </a:pPr>
            <a:endParaRPr lang="en-US" altLang="ko-KR" sz="100" b="1" dirty="0">
              <a:latin typeface="맑은 고딕" pitchFamily="50" charset="-127"/>
              <a:ea typeface="맑은 고딕" pitchFamily="50" charset="-127"/>
            </a:endParaRPr>
          </a:p>
          <a:p>
            <a:pPr marL="266700" indent="0">
              <a:lnSpc>
                <a:spcPct val="120000"/>
              </a:lnSpc>
              <a:buClr>
                <a:srgbClr val="0070C0"/>
              </a:buClr>
              <a:buSzPct val="75000"/>
              <a:buNone/>
              <a:tabLst>
                <a:tab pos="261938" algn="l"/>
                <a:tab pos="542925" algn="l"/>
              </a:tabLst>
              <a:defRPr/>
            </a:pP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정당의 의의와 기능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  <a:p>
            <a:pPr marL="363538" indent="-276225">
              <a:lnSpc>
                <a:spcPct val="120000"/>
              </a:lnSpc>
              <a:buClr>
                <a:schemeClr val="accent2">
                  <a:lumMod val="40000"/>
                  <a:lumOff val="60000"/>
                </a:schemeClr>
              </a:buClr>
              <a:buBlip>
                <a:blip r:embed="rId2"/>
              </a:buBlip>
              <a:tabLst>
                <a:tab pos="261938" algn="l"/>
                <a:tab pos="669925" algn="l"/>
              </a:tabLst>
              <a:defRPr/>
            </a:pPr>
            <a:endParaRPr lang="en-US" altLang="ko-KR" sz="400" dirty="0">
              <a:latin typeface="맑은 고딕" pitchFamily="50" charset="-127"/>
              <a:ea typeface="맑은 고딕" pitchFamily="50" charset="-127"/>
            </a:endParaRPr>
          </a:p>
          <a:p>
            <a:pPr marL="809625" indent="-266700">
              <a:lnSpc>
                <a:spcPct val="120000"/>
              </a:lnSpc>
              <a:buClr>
                <a:srgbClr val="0066CC"/>
              </a:buClr>
              <a:tabLst>
                <a:tab pos="628650" algn="l"/>
                <a:tab pos="809625" algn="l"/>
              </a:tabLst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시민참여의 매개체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정부로 하여금 여론에 대응하게 만드는 정치적 결사체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809625" indent="-266700">
              <a:lnSpc>
                <a:spcPct val="150000"/>
              </a:lnSpc>
              <a:buClr>
                <a:srgbClr val="0066CC"/>
              </a:buClr>
              <a:tabLst>
                <a:tab pos="628650" algn="l"/>
                <a:tab pos="809625" algn="l"/>
              </a:tabLst>
              <a:defRPr/>
            </a:pP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정당이 정책을 제시함으로써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정치에 전문적 지식이 없는 일반 시민으로 하여금 정책을 통한 공공문제 선택을 용이하게 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809625" indent="-266700">
              <a:lnSpc>
                <a:spcPct val="120000"/>
              </a:lnSpc>
              <a:buClr>
                <a:srgbClr val="0066CC"/>
              </a:buClr>
              <a:tabLst>
                <a:tab pos="628650" algn="l"/>
                <a:tab pos="809625" algn="l"/>
              </a:tabLst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시민을 대신하여 정치를 수행해 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나갈 입후보자 천거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809625" indent="-266700">
              <a:lnSpc>
                <a:spcPct val="120000"/>
              </a:lnSpc>
              <a:buClr>
                <a:srgbClr val="0066CC"/>
              </a:buClr>
              <a:tabLst>
                <a:tab pos="628650" algn="l"/>
                <a:tab pos="809625" algn="l"/>
              </a:tabLst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정당을 통하여 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공직자 통제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정책에 영향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B76700-03F7-D54F-07CC-D408A8A0210D}"/>
              </a:ext>
            </a:extLst>
          </p:cNvPr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6213F-6A68-11A1-72F5-EF6B28CB0F70}"/>
              </a:ext>
            </a:extLst>
          </p:cNvPr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99E2-16E1-5178-B3DF-AA93EFD49FD3}"/>
              </a:ext>
            </a:extLst>
          </p:cNvPr>
          <p:cNvSpPr txBox="1"/>
          <p:nvPr/>
        </p:nvSpPr>
        <p:spPr>
          <a:xfrm>
            <a:off x="1359524" y="564156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 정당사에 나타난 정당 유형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30B14B-F470-87BF-961E-7BF432DF60B5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3">
            <a:extLst>
              <a:ext uri="{FF2B5EF4-FFF2-40B4-BE49-F238E27FC236}">
                <a16:creationId xmlns:a16="http://schemas.microsoft.com/office/drawing/2014/main" id="{4C98C549-5C7B-67DA-83DF-7AA93E3A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895" y="1136382"/>
            <a:ext cx="3422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정당정치 개혁의 두 가지 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5924A0-322F-423D-8666-D8A71C56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49114"/>
              </p:ext>
            </p:extLst>
          </p:nvPr>
        </p:nvGraphicFramePr>
        <p:xfrm>
          <a:off x="977085" y="1648850"/>
          <a:ext cx="9081315" cy="156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모델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전문가정당정치 모델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대중정당정치 모델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유권자속의 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포괄정당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실용정당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계급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 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정당조직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선거전문가 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대중조직 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정부속의 정당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당정분리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원내정당화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정당정부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책임정당정치</a:t>
                      </a:r>
                    </a:p>
                  </a:txBody>
                  <a:tcPr marL="91450" marR="91450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71" name="TextBox 5">
            <a:extLst>
              <a:ext uri="{FF2B5EF4-FFF2-40B4-BE49-F238E27FC236}">
                <a16:creationId xmlns:a16="http://schemas.microsoft.com/office/drawing/2014/main" id="{FADEED9F-78C8-2E69-E44B-890B2DFB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523" y="3259331"/>
            <a:ext cx="15922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박찬표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(2007, 245)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372" name="TextBox 9">
            <a:extLst>
              <a:ext uri="{FF2B5EF4-FFF2-40B4-BE49-F238E27FC236}">
                <a16:creationId xmlns:a16="http://schemas.microsoft.com/office/drawing/2014/main" id="{4BF5A380-05CC-1A36-42EA-79366001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581" y="3617567"/>
            <a:ext cx="3109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-1&gt;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정당기능의 세 수준 모델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5F90410-987C-7908-0860-9DD472788DFF}"/>
              </a:ext>
            </a:extLst>
          </p:cNvPr>
          <p:cNvGrpSpPr>
            <a:grpSpLocks/>
          </p:cNvGrpSpPr>
          <p:nvPr/>
        </p:nvGrpSpPr>
        <p:grpSpPr bwMode="auto">
          <a:xfrm>
            <a:off x="5848306" y="3971684"/>
            <a:ext cx="4296460" cy="2049309"/>
            <a:chOff x="2801741" y="3459191"/>
            <a:chExt cx="4945805" cy="2048242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1F29C643-F74E-EAAA-54D2-0D1B58D9F988}"/>
                </a:ext>
              </a:extLst>
            </p:cNvPr>
            <p:cNvSpPr/>
            <p:nvPr/>
          </p:nvSpPr>
          <p:spPr bwMode="auto">
            <a:xfrm>
              <a:off x="4422668" y="3871726"/>
              <a:ext cx="1286508" cy="1269339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buFontTx/>
                <a:buChar char="•"/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76" name="TextBox 12">
              <a:extLst>
                <a:ext uri="{FF2B5EF4-FFF2-40B4-BE49-F238E27FC236}">
                  <a16:creationId xmlns:a16="http://schemas.microsoft.com/office/drawing/2014/main" id="{B72679CC-9DBB-4FE3-8099-BDBF34BF5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052" y="3459191"/>
              <a:ext cx="35796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200" b="1">
                  <a:solidFill>
                    <a:srgbClr val="0033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 내 정당 </a:t>
              </a:r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(Parties in Government)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77" name="TextBox 14">
              <a:extLst>
                <a:ext uri="{FF2B5EF4-FFF2-40B4-BE49-F238E27FC236}">
                  <a16:creationId xmlns:a16="http://schemas.microsoft.com/office/drawing/2014/main" id="{E0C2ADD3-6638-22AD-5259-DBC9B7293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0335" y="4337912"/>
              <a:ext cx="166898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200" b="1" dirty="0">
                  <a:solidFill>
                    <a:srgbClr val="0033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유권자속의 정당 </a:t>
              </a:r>
              <a:endParaRPr lang="en-US" altLang="ko-KR" sz="12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(Parties in the Electorate)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78" name="TextBox 16">
              <a:extLst>
                <a:ext uri="{FF2B5EF4-FFF2-40B4-BE49-F238E27FC236}">
                  <a16:creationId xmlns:a16="http://schemas.microsoft.com/office/drawing/2014/main" id="{F8C569B7-AAC1-943C-47D0-7AFA67D48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1741" y="4316045"/>
              <a:ext cx="170662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200" b="1">
                  <a:solidFill>
                    <a:srgbClr val="0033C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조직으로서의 정당 </a:t>
              </a:r>
              <a:endParaRPr lang="en-US" altLang="ko-KR" sz="1200" b="1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(Parties as Organization) 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79" name="TextBox 18">
              <a:extLst>
                <a:ext uri="{FF2B5EF4-FFF2-40B4-BE49-F238E27FC236}">
                  <a16:creationId xmlns:a16="http://schemas.microsoft.com/office/drawing/2014/main" id="{F324BA61-AE59-C98E-5D5A-A590A6C75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844" y="5245823"/>
              <a:ext cx="277470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키이</a:t>
              </a: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(Key, 1964) </a:t>
              </a:r>
              <a:r>
                <a:rPr lang="ko-KR" altLang="en-US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근거로 구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B8F227-234D-FE85-BED1-42361907D922}"/>
              </a:ext>
            </a:extLst>
          </p:cNvPr>
          <p:cNvSpPr txBox="1"/>
          <p:nvPr/>
        </p:nvSpPr>
        <p:spPr>
          <a:xfrm>
            <a:off x="977085" y="3705519"/>
            <a:ext cx="4773336" cy="211359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b="1" kern="0" dirty="0">
                <a:solidFill>
                  <a:srgbClr val="1003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정당중심의 의회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강력한 당론으로 의원들의 개별적인 의견 개진이 어려움 → 의원 개인의 소신 묵살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입법부의 행정부 견제기능이 ‘여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)’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견제기능으로 변질 → 의회 운영의 교착과 파행 지속 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정당의 </a:t>
            </a:r>
            <a:r>
              <a:rPr lang="ko-KR" altLang="en-US" sz="1400" b="1" kern="0" dirty="0">
                <a:solidFill>
                  <a:srgbClr val="1003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싸움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정당의 세력 강화 </a:t>
            </a:r>
            <a:endParaRPr lang="en-US" altLang="ko-KR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정당중심의 의회로 변질 → </a:t>
            </a:r>
            <a:r>
              <a:rPr lang="en-US" altLang="ko-KR" sz="1400" b="1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 </a:t>
            </a:r>
            <a:endParaRPr lang="ko-KR" altLang="en-US" sz="1400" b="1" kern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2FBAE-6845-3E69-EA49-CCBF5A5C5671}"/>
              </a:ext>
            </a:extLst>
          </p:cNvPr>
          <p:cNvSpPr/>
          <p:nvPr/>
        </p:nvSpPr>
        <p:spPr>
          <a:xfrm>
            <a:off x="0" y="0"/>
            <a:ext cx="12192000" cy="908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101E311-ED85-8852-B9F0-76244520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821" y="321109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원내정당모델과 대중정당모델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Box 3">
            <a:extLst>
              <a:ext uri="{FF2B5EF4-FFF2-40B4-BE49-F238E27FC236}">
                <a16:creationId xmlns:a16="http://schemas.microsoft.com/office/drawing/2014/main" id="{4835FCB5-0E5D-423B-0F06-5C95C5DE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940" y="1180360"/>
            <a:ext cx="2454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2&gt; 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대중정당모델</a:t>
            </a:r>
          </a:p>
        </p:txBody>
      </p:sp>
      <p:grpSp>
        <p:nvGrpSpPr>
          <p:cNvPr id="58372" name="그룹 103">
            <a:extLst>
              <a:ext uri="{FF2B5EF4-FFF2-40B4-BE49-F238E27FC236}">
                <a16:creationId xmlns:a16="http://schemas.microsoft.com/office/drawing/2014/main" id="{F809917C-6ED6-9ED8-90C9-C5BB37CFC342}"/>
              </a:ext>
            </a:extLst>
          </p:cNvPr>
          <p:cNvGrpSpPr>
            <a:grpSpLocks/>
          </p:cNvGrpSpPr>
          <p:nvPr/>
        </p:nvGrpSpPr>
        <p:grpSpPr bwMode="auto">
          <a:xfrm>
            <a:off x="2052637" y="1639072"/>
            <a:ext cx="3327178" cy="2730619"/>
            <a:chOff x="213063" y="1276046"/>
            <a:chExt cx="3132173" cy="24814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9685D-7016-CEA2-4C8E-1B0DA401DB13}"/>
                </a:ext>
              </a:extLst>
            </p:cNvPr>
            <p:cNvSpPr/>
            <p:nvPr/>
          </p:nvSpPr>
          <p:spPr bwMode="auto">
            <a:xfrm>
              <a:off x="2227624" y="1276046"/>
              <a:ext cx="1065224" cy="6568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 내 정당</a:t>
              </a:r>
            </a:p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의원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F69E5B7-8B7D-4E60-739F-D9E255407A58}"/>
                </a:ext>
              </a:extLst>
            </p:cNvPr>
            <p:cNvSpPr/>
            <p:nvPr/>
          </p:nvSpPr>
          <p:spPr bwMode="auto">
            <a:xfrm>
              <a:off x="213063" y="2183576"/>
              <a:ext cx="1687532" cy="72824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200000"/>
                </a:lnSpc>
                <a:defRPr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조직으로서의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정당</a:t>
              </a:r>
            </a:p>
            <a:p>
              <a:pPr algn="ctr" eaLnBrk="1" latinLnBrk="1" hangingPunct="1">
                <a:lnSpc>
                  <a:spcPct val="200000"/>
                </a:lnSpc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이념적활동당원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정파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A0BA681-8F68-AD23-C0A5-BF387DA85EAA}"/>
                </a:ext>
              </a:extLst>
            </p:cNvPr>
            <p:cNvSpPr/>
            <p:nvPr/>
          </p:nvSpPr>
          <p:spPr bwMode="auto">
            <a:xfrm>
              <a:off x="2227624" y="3100625"/>
              <a:ext cx="1065224" cy="65684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유권자 속의</a:t>
              </a:r>
            </a:p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</a:t>
              </a:r>
            </a:p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일반유권자</a:t>
              </a:r>
            </a:p>
          </p:txBody>
        </p:sp>
        <p:cxnSp>
          <p:nvCxnSpPr>
            <p:cNvPr id="58429" name="직선 화살표 연결선 8">
              <a:extLst>
                <a:ext uri="{FF2B5EF4-FFF2-40B4-BE49-F238E27FC236}">
                  <a16:creationId xmlns:a16="http://schemas.microsoft.com/office/drawing/2014/main" id="{01B27D13-F8E5-0BD6-AA79-175C143F6D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64816" y="1626263"/>
              <a:ext cx="639192" cy="5576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0" name="직선 화살표 연결선 11">
              <a:extLst>
                <a:ext uri="{FF2B5EF4-FFF2-40B4-BE49-F238E27FC236}">
                  <a16:creationId xmlns:a16="http://schemas.microsoft.com/office/drawing/2014/main" id="{5C039521-A52F-5319-D641-4312DAFCF0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17830" y="1740747"/>
              <a:ext cx="510465" cy="4431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31" name="TextBox 31">
              <a:extLst>
                <a:ext uri="{FF2B5EF4-FFF2-40B4-BE49-F238E27FC236}">
                  <a16:creationId xmlns:a16="http://schemas.microsoft.com/office/drawing/2014/main" id="{8854BC5A-73ED-C05D-621A-CB6281F2A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816" y="1689948"/>
              <a:ext cx="27964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</a:p>
          </p:txBody>
        </p:sp>
        <p:sp>
          <p:nvSpPr>
            <p:cNvPr id="58432" name="TextBox 33">
              <a:extLst>
                <a:ext uri="{FF2B5EF4-FFF2-40B4-BE49-F238E27FC236}">
                  <a16:creationId xmlns:a16="http://schemas.microsoft.com/office/drawing/2014/main" id="{F5EEB823-13FF-4447-A58F-BB91B398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9695" y="1962327"/>
              <a:ext cx="36296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</a:p>
          </p:txBody>
        </p:sp>
        <p:cxnSp>
          <p:nvCxnSpPr>
            <p:cNvPr id="58433" name="직선 화살표 연결선 35">
              <a:extLst>
                <a:ext uri="{FF2B5EF4-FFF2-40B4-BE49-F238E27FC236}">
                  <a16:creationId xmlns:a16="http://schemas.microsoft.com/office/drawing/2014/main" id="{357B1C50-CD5B-F668-D6C8-1A8B95A4A2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464817" y="2911877"/>
              <a:ext cx="763478" cy="6391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4" name="직선 화살표 연결선 39">
              <a:extLst>
                <a:ext uri="{FF2B5EF4-FFF2-40B4-BE49-F238E27FC236}">
                  <a16:creationId xmlns:a16="http://schemas.microsoft.com/office/drawing/2014/main" id="{0D4137DE-36FA-6F82-D8FC-E0A7EFC4F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17830" y="2911877"/>
              <a:ext cx="510465" cy="4395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35" name="TextBox 51">
              <a:extLst>
                <a:ext uri="{FF2B5EF4-FFF2-40B4-BE49-F238E27FC236}">
                  <a16:creationId xmlns:a16="http://schemas.microsoft.com/office/drawing/2014/main" id="{723CC3A4-9BF8-3129-B098-17E8C78CB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939" y="3207912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r>
                <a:rPr lang="ko-KR" altLang="en-US" sz="1100"/>
                <a:t> </a:t>
              </a:r>
            </a:p>
          </p:txBody>
        </p:sp>
        <p:sp>
          <p:nvSpPr>
            <p:cNvPr id="58436" name="TextBox 52">
              <a:extLst>
                <a:ext uri="{FF2B5EF4-FFF2-40B4-BE49-F238E27FC236}">
                  <a16:creationId xmlns:a16="http://schemas.microsoft.com/office/drawing/2014/main" id="{3A1FBA23-1BD3-737E-774D-D48BDD176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3938" y="2889984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r>
                <a:rPr lang="ko-KR" altLang="en-US" sz="1100"/>
                <a:t> </a:t>
              </a:r>
            </a:p>
          </p:txBody>
        </p:sp>
        <p:cxnSp>
          <p:nvCxnSpPr>
            <p:cNvPr id="58437" name="직선 화살표 연결선 53">
              <a:extLst>
                <a:ext uri="{FF2B5EF4-FFF2-40B4-BE49-F238E27FC236}">
                  <a16:creationId xmlns:a16="http://schemas.microsoft.com/office/drawing/2014/main" id="{95BB010C-1BE2-AC46-4DAB-26FCD423B5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44527" y="1908702"/>
              <a:ext cx="0" cy="117400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8" name="직선 화살표 연결선 55">
              <a:extLst>
                <a:ext uri="{FF2B5EF4-FFF2-40B4-BE49-F238E27FC236}">
                  <a16:creationId xmlns:a16="http://schemas.microsoft.com/office/drawing/2014/main" id="{C783EC7C-5B3B-3C96-4E57-D9BE7E6282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8715" y="1950808"/>
              <a:ext cx="0" cy="11365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39" name="TextBox 58">
              <a:extLst>
                <a:ext uri="{FF2B5EF4-FFF2-40B4-BE49-F238E27FC236}">
                  <a16:creationId xmlns:a16="http://schemas.microsoft.com/office/drawing/2014/main" id="{57448D02-14C4-8FD3-8F6E-59B018EB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512" y="2417087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r>
                <a:rPr lang="ko-KR" altLang="en-US" sz="1100"/>
                <a:t> </a:t>
              </a:r>
            </a:p>
          </p:txBody>
        </p:sp>
        <p:sp>
          <p:nvSpPr>
            <p:cNvPr id="58440" name="TextBox 61">
              <a:extLst>
                <a:ext uri="{FF2B5EF4-FFF2-40B4-BE49-F238E27FC236}">
                  <a16:creationId xmlns:a16="http://schemas.microsoft.com/office/drawing/2014/main" id="{A1D16B27-D82A-4A12-0D1A-57CC58B35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878" y="2359050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r>
                <a:rPr lang="ko-KR" altLang="en-US" sz="1100"/>
                <a:t> </a:t>
              </a:r>
            </a:p>
          </p:txBody>
        </p:sp>
      </p:grpSp>
      <p:sp>
        <p:nvSpPr>
          <p:cNvPr id="58373" name="TextBox 63">
            <a:extLst>
              <a:ext uri="{FF2B5EF4-FFF2-40B4-BE49-F238E27FC236}">
                <a16:creationId xmlns:a16="http://schemas.microsoft.com/office/drawing/2014/main" id="{F1F902BB-273C-04D0-CD33-36ED8381A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921" y="1155487"/>
            <a:ext cx="2454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원내정당모델</a:t>
            </a:r>
          </a:p>
        </p:txBody>
      </p:sp>
      <p:grpSp>
        <p:nvGrpSpPr>
          <p:cNvPr id="58374" name="그룹 104">
            <a:extLst>
              <a:ext uri="{FF2B5EF4-FFF2-40B4-BE49-F238E27FC236}">
                <a16:creationId xmlns:a16="http://schemas.microsoft.com/office/drawing/2014/main" id="{2F70D2FA-E103-C645-2D4A-2BACAB6F0EC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39072"/>
            <a:ext cx="3584894" cy="2758122"/>
            <a:chOff x="4805645" y="1173455"/>
            <a:chExt cx="2931589" cy="249674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4C6C8E6-1100-358B-818D-28C26E41667D}"/>
                </a:ext>
              </a:extLst>
            </p:cNvPr>
            <p:cNvSpPr/>
            <p:nvPr/>
          </p:nvSpPr>
          <p:spPr bwMode="auto">
            <a:xfrm>
              <a:off x="6472222" y="1173455"/>
              <a:ext cx="1065023" cy="6575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정부 내 정당</a:t>
              </a:r>
            </a:p>
            <a:p>
              <a:pPr algn="ctr" eaLnBrk="1" latinLnBrk="1" hangingPunct="1">
                <a:lnSpc>
                  <a:spcPct val="150000"/>
                </a:lnSpc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의원</a:t>
              </a: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1E475E95-CAA8-BDD8-F2DE-CE990B2431D5}"/>
                </a:ext>
              </a:extLst>
            </p:cNvPr>
            <p:cNvSpPr/>
            <p:nvPr/>
          </p:nvSpPr>
          <p:spPr bwMode="auto">
            <a:xfrm>
              <a:off x="4805645" y="2212178"/>
              <a:ext cx="1225331" cy="77348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조직으로서의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정당</a:t>
              </a:r>
            </a:p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이념적활동당원</a:t>
              </a:r>
            </a:p>
            <a:p>
              <a:pPr algn="ctr" eaLnBrk="1" latinLnBrk="1" hangingPunct="1">
                <a:defRPr/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정파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CC7BEFA-4268-A881-4786-DCD93A9AC160}"/>
                </a:ext>
              </a:extLst>
            </p:cNvPr>
            <p:cNvSpPr/>
            <p:nvPr/>
          </p:nvSpPr>
          <p:spPr bwMode="auto">
            <a:xfrm>
              <a:off x="6623008" y="3012662"/>
              <a:ext cx="1065022" cy="6575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유권자 속의 정당</a:t>
              </a:r>
            </a:p>
            <a:p>
              <a:pPr algn="ctr" eaLnBrk="1" latinLnBrk="1" hangingPunct="1">
                <a:defRPr/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일반유권자</a:t>
              </a:r>
            </a:p>
          </p:txBody>
        </p:sp>
        <p:cxnSp>
          <p:nvCxnSpPr>
            <p:cNvPr id="58414" name="직선 화살표 연결선 70">
              <a:extLst>
                <a:ext uri="{FF2B5EF4-FFF2-40B4-BE49-F238E27FC236}">
                  <a16:creationId xmlns:a16="http://schemas.microsoft.com/office/drawing/2014/main" id="{84E1AF8E-CE06-11D0-96BE-6988A8F32F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04027" y="1650086"/>
              <a:ext cx="493926" cy="5658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5" name="직선 화살표 연결선 74">
              <a:extLst>
                <a:ext uri="{FF2B5EF4-FFF2-40B4-BE49-F238E27FC236}">
                  <a16:creationId xmlns:a16="http://schemas.microsoft.com/office/drawing/2014/main" id="{D5BE29E4-EBB6-81A0-F73B-CC542F3F5A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38702" y="1820753"/>
              <a:ext cx="433850" cy="46535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16" name="TextBox 80">
              <a:extLst>
                <a:ext uri="{FF2B5EF4-FFF2-40B4-BE49-F238E27FC236}">
                  <a16:creationId xmlns:a16="http://schemas.microsoft.com/office/drawing/2014/main" id="{C348E629-9EEA-61F1-200C-F872B31CD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9703" y="1703908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r>
                <a:rPr lang="ko-KR" altLang="en-US" sz="1100"/>
                <a:t> </a:t>
              </a:r>
            </a:p>
          </p:txBody>
        </p:sp>
        <p:sp>
          <p:nvSpPr>
            <p:cNvPr id="58417" name="TextBox 81">
              <a:extLst>
                <a:ext uri="{FF2B5EF4-FFF2-40B4-BE49-F238E27FC236}">
                  <a16:creationId xmlns:a16="http://schemas.microsoft.com/office/drawing/2014/main" id="{25445DC4-BB37-5BE8-8D98-473FEB274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7668" y="2031006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r>
                <a:rPr lang="ko-KR" altLang="en-US" sz="1100"/>
                <a:t> </a:t>
              </a:r>
            </a:p>
          </p:txBody>
        </p:sp>
        <p:cxnSp>
          <p:nvCxnSpPr>
            <p:cNvPr id="58418" name="직선 화살표 연결선 82">
              <a:extLst>
                <a:ext uri="{FF2B5EF4-FFF2-40B4-BE49-F238E27FC236}">
                  <a16:creationId xmlns:a16="http://schemas.microsoft.com/office/drawing/2014/main" id="{BB1034FC-5251-B356-48B5-1F30A2A18AB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51405" y="3022970"/>
              <a:ext cx="658431" cy="4474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9" name="직선 화살표 연결선 87">
              <a:extLst>
                <a:ext uri="{FF2B5EF4-FFF2-40B4-BE49-F238E27FC236}">
                  <a16:creationId xmlns:a16="http://schemas.microsoft.com/office/drawing/2014/main" id="{5C3E9D69-223E-46FD-0863-C7BA79207A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30301" y="2952763"/>
              <a:ext cx="585378" cy="3986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20" name="TextBox 91">
              <a:extLst>
                <a:ext uri="{FF2B5EF4-FFF2-40B4-BE49-F238E27FC236}">
                  <a16:creationId xmlns:a16="http://schemas.microsoft.com/office/drawing/2014/main" id="{7E118119-E12F-9E68-083C-431694DE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03" y="3241407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r>
                <a:rPr lang="ko-KR" altLang="en-US" sz="1100"/>
                <a:t> </a:t>
              </a:r>
            </a:p>
          </p:txBody>
        </p:sp>
        <p:sp>
          <p:nvSpPr>
            <p:cNvPr id="58421" name="TextBox 92">
              <a:extLst>
                <a:ext uri="{FF2B5EF4-FFF2-40B4-BE49-F238E27FC236}">
                  <a16:creationId xmlns:a16="http://schemas.microsoft.com/office/drawing/2014/main" id="{CC2354DB-2650-69FD-A635-99C523E96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7006" y="2833740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r>
                <a:rPr lang="ko-KR" altLang="en-US" sz="1100"/>
                <a:t> </a:t>
              </a:r>
            </a:p>
          </p:txBody>
        </p:sp>
        <p:cxnSp>
          <p:nvCxnSpPr>
            <p:cNvPr id="58422" name="직선 화살표 연결선 93">
              <a:extLst>
                <a:ext uri="{FF2B5EF4-FFF2-40B4-BE49-F238E27FC236}">
                  <a16:creationId xmlns:a16="http://schemas.microsoft.com/office/drawing/2014/main" id="{10A17819-C3DF-72CD-0E2E-BAD785167B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28682" y="1868151"/>
              <a:ext cx="1" cy="10967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3" name="직선 화살표 연결선 97">
              <a:extLst>
                <a:ext uri="{FF2B5EF4-FFF2-40B4-BE49-F238E27FC236}">
                  <a16:creationId xmlns:a16="http://schemas.microsoft.com/office/drawing/2014/main" id="{7E513553-2D40-DAFA-FE87-89172D0290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28900" y="1905085"/>
              <a:ext cx="1" cy="11005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24" name="TextBox 100">
              <a:extLst>
                <a:ext uri="{FF2B5EF4-FFF2-40B4-BE49-F238E27FC236}">
                  <a16:creationId xmlns:a16="http://schemas.microsoft.com/office/drawing/2014/main" id="{97FA0D56-F2B8-FE24-4FB4-7DA63D137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8510" y="2348293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r>
                <a:rPr lang="ko-KR" altLang="en-US" sz="1100"/>
                <a:t> </a:t>
              </a:r>
            </a:p>
          </p:txBody>
        </p:sp>
        <p:sp>
          <p:nvSpPr>
            <p:cNvPr id="58425" name="TextBox 101">
              <a:extLst>
                <a:ext uri="{FF2B5EF4-FFF2-40B4-BE49-F238E27FC236}">
                  <a16:creationId xmlns:a16="http://schemas.microsoft.com/office/drawing/2014/main" id="{83CFA469-9AFF-8555-506A-FA780353D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407" y="2318971"/>
              <a:ext cx="3987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1pPr>
              <a:lvl2pPr marL="742950" indent="-28575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2pPr>
              <a:lvl3pPr marL="11430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3pPr>
              <a:lvl4pPr marL="16002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4pPr>
              <a:lvl5pPr marL="2057400" indent="-228600"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rgbClr val="FFFF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defRPr>
              </a:lvl9pPr>
            </a:lstStyle>
            <a:p>
              <a:r>
                <a:rPr lang="ko-KR" altLang="en-US" sz="11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r>
                <a:rPr lang="ko-KR" altLang="en-US" sz="1100"/>
                <a:t> </a:t>
              </a:r>
            </a:p>
          </p:txBody>
        </p:sp>
      </p:grpSp>
      <p:graphicFrame>
        <p:nvGraphicFramePr>
          <p:cNvPr id="108" name="표 108">
            <a:extLst>
              <a:ext uri="{FF2B5EF4-FFF2-40B4-BE49-F238E27FC236}">
                <a16:creationId xmlns:a16="http://schemas.microsoft.com/office/drawing/2014/main" id="{7CCEC744-1577-A4BF-1DB5-C58EF195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07747"/>
              </p:ext>
            </p:extLst>
          </p:nvPr>
        </p:nvGraphicFramePr>
        <p:xfrm>
          <a:off x="1807940" y="4516973"/>
          <a:ext cx="8200126" cy="149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3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02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④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⑤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⑥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대중정당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정당기율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의원자율성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정당일체감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동원력 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유권자반응성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연계성 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의원지지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연계성 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원내정당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정당기율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의원자율성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정당일체감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 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동원력 약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弱</a:t>
                      </a: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유권자반응성</a:t>
                      </a:r>
                      <a:endParaRPr lang="en-US" altLang="ko-KR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연계성 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의원지지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</a:t>
                      </a:r>
                    </a:p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연계성 강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强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410" name="TextBox 111">
            <a:extLst>
              <a:ext uri="{FF2B5EF4-FFF2-40B4-BE49-F238E27FC236}">
                <a16:creationId xmlns:a16="http://schemas.microsoft.com/office/drawing/2014/main" id="{3E1C4AFD-BB58-CD2C-E6B2-B9B97AA5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3276" y="6008090"/>
            <a:ext cx="18669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채진원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(2009a: 31)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CA1820-0701-D8DD-967F-2B858B40EDBC}"/>
              </a:ext>
            </a:extLst>
          </p:cNvPr>
          <p:cNvSpPr/>
          <p:nvPr/>
        </p:nvSpPr>
        <p:spPr>
          <a:xfrm>
            <a:off x="0" y="0"/>
            <a:ext cx="12192000" cy="9087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344CC08-25CD-1358-2939-C209EF435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30" y="32078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원내정당모델과 대중정당모델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3">
            <a:extLst>
              <a:ext uri="{FF2B5EF4-FFF2-40B4-BE49-F238E27FC236}">
                <a16:creationId xmlns:a16="http://schemas.microsoft.com/office/drawing/2014/main" id="{DFDD29B9-F630-BCF0-118B-20DA3C66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736" y="883541"/>
            <a:ext cx="56825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&gt;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대중정당모델과 원내정당모델의 주요 특징 비교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0B4519-35D9-C542-47E0-A54815D71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90295"/>
              </p:ext>
            </p:extLst>
          </p:nvPr>
        </p:nvGraphicFramePr>
        <p:xfrm>
          <a:off x="1115736" y="1330326"/>
          <a:ext cx="9731230" cy="458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8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1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654"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대중정당모델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원내정당모델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9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행위자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이념적 활동당원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원외 중앙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당조직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원내의원 및 원내정당조직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9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기반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당원중심 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고정된 계급계층이나 지지기반이 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계급정당＋이념정당＋정파정당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지향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당원＋정당ㆍ후보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지지자 중심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유동적인 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유권자와 연계하는 ‘실용적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정책정당’＋‘네트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워크정당’ 지향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82">
                <a:tc rowSpan="6"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략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념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방식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이익집성적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대의모델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이익중심적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고정된 이익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갖는 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념적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정파원들간의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협상과 타협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이익통합적 대의모델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토의중심적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유권자의 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반응성에 민감 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의원들간의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대화와 토의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 사회 연계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경쟁관계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정당과 시민사회의 경계가 겹침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분업적 협력관계 정당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정책조정기능＋공직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자충원기능 시민단체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이익집약기능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9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당조직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관계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당원중심의 수직적 연결망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의원과 다양한 이슈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쟁점과 관련된 일반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유권자간의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수평적 네트워크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3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반응성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집단의 이해관계에 집중적으로 반응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고정적 관계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지구화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후기산업화의 복잡하고 파편 화되고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가변성이 높은 이해관계자들 에게 민감하게  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유동적 관계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민주주의관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절차적 민주주의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토의민주주의</a:t>
                      </a: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2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(delegate)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•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토의자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(deliberator)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8" marR="91428" marT="45731" marB="457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6DDB3E5-D68C-E5ED-B5F6-319CD139752C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3EEB1C10-0FAA-D6C4-FCB6-474F1BF1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58" y="185868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원내정당모델과 대중정당모델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3">
            <a:extLst>
              <a:ext uri="{FF2B5EF4-FFF2-40B4-BE49-F238E27FC236}">
                <a16:creationId xmlns:a16="http://schemas.microsoft.com/office/drawing/2014/main" id="{ED21E5D8-758C-9082-352C-C025FCA7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798" y="784461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&gt;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관료적 대중정당과 선거전문가 정당 비교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D30A21-A8D6-215D-CB81-DD0203C6F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14075"/>
              </p:ext>
            </p:extLst>
          </p:nvPr>
        </p:nvGraphicFramePr>
        <p:xfrm>
          <a:off x="1677798" y="1150938"/>
          <a:ext cx="8564752" cy="213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관료적 대중정당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선거전문가 정당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당료들이 핵심적인 역할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정치적ㆍ행정적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업무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전문가들이 핵심적 역할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전문적인 업무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진성당원중심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강한 수직적 연계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유권자 중심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약한 수직적 연계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정당기준 투표 현저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및 후보중심의 투표 현저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당원 및 외곽조직으로부터의 재정 모금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이익집단의 공공기금으로부터의 재정모금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이념강조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이슈와 리더십 강조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신념가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당원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(believer)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역할 위주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출세주의자 및 이익집단대표의 역할 위주</a:t>
                      </a:r>
                    </a:p>
                  </a:txBody>
                  <a:tcPr marL="91439" marR="91439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494" name="TextBox 7">
            <a:extLst>
              <a:ext uri="{FF2B5EF4-FFF2-40B4-BE49-F238E27FC236}">
                <a16:creationId xmlns:a16="http://schemas.microsoft.com/office/drawing/2014/main" id="{1A277AF9-1122-E741-E7B2-CF5E3725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896" y="3417093"/>
            <a:ext cx="5476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&gt;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정당모델별 부각되는 정당기능 및 행위자 비교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D06A72B-0C91-505E-A1B6-82F92683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9487"/>
              </p:ext>
            </p:extLst>
          </p:nvPr>
        </p:nvGraphicFramePr>
        <p:xfrm>
          <a:off x="1677798" y="3771431"/>
          <a:ext cx="856475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대중정당모델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포괄정당모델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선거전문가정당모델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원내정당모델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목표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이익집성과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이익표출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이념약화＋지지층확대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 선거승리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이념약화＋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지지층확대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 선거승리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이익조정과 이익통합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부각되는 정당기능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조직으로서의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정당’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유연화된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조직으로서의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정당’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유연화된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조직으로서의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정당’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‘정부 내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정당’과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‘유권자 속의 정당’ 간 연계기능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부각되는 행위자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이념적 활동당원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 특정계급계층조직 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당지도부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당관료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＋중도적인 유권자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선거전문가 ＋ 각 분야전문가 ＋ 중도적인 유권자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일반유권자간 네트워크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527" name="TextBox 10">
            <a:extLst>
              <a:ext uri="{FF2B5EF4-FFF2-40B4-BE49-F238E27FC236}">
                <a16:creationId xmlns:a16="http://schemas.microsoft.com/office/drawing/2014/main" id="{8D9DDF7E-55BC-44CA-A2F2-E5CAB241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298" y="5976347"/>
            <a:ext cx="1873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채진원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(2009a: 35)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471AD1-CA9D-D747-63FC-D7231923A4CF}"/>
              </a:ext>
            </a:extLst>
          </p:cNvPr>
          <p:cNvSpPr/>
          <p:nvPr/>
        </p:nvSpPr>
        <p:spPr>
          <a:xfrm>
            <a:off x="0" y="0"/>
            <a:ext cx="12192000" cy="706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55EBF1D7-8754-ADB9-0211-82C2EEC5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74786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rgbClr val="FFF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원내정당모델과 대중정당모델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40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 정당사에 나타난 정당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6294" y="1266549"/>
            <a:ext cx="10164678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간부정당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‘의회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내부’로부터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발전한 정당 엘리트 중심 조직 또는 ‘코커스’ 기반의 조직임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당원대회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이를 ‘간부정당’이라고 부름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정당의 권력구조는 분권적임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EBB48-A671-D5B6-1E62-C25E490E3F0B}"/>
              </a:ext>
            </a:extLst>
          </p:cNvPr>
          <p:cNvSpPr txBox="1"/>
          <p:nvPr/>
        </p:nvSpPr>
        <p:spPr>
          <a:xfrm>
            <a:off x="1764469" y="3611221"/>
            <a:ext cx="9376112" cy="1700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effectLst/>
                <a:latin typeface="+mn-ea"/>
                <a:sym typeface="Wingdings" panose="05000000000000000000" pitchFamily="2" charset="2"/>
              </a:rPr>
              <a:t> </a:t>
            </a:r>
            <a:r>
              <a:rPr lang="en-US" altLang="ko-KR" b="1" i="0" dirty="0">
                <a:effectLst/>
                <a:latin typeface="+mn-ea"/>
              </a:rPr>
              <a:t>19</a:t>
            </a:r>
            <a:r>
              <a:rPr lang="ko-KR" altLang="en-US" b="1" i="0" dirty="0">
                <a:effectLst/>
                <a:latin typeface="+mn-ea"/>
              </a:rPr>
              <a:t>세기 </a:t>
            </a:r>
            <a:r>
              <a:rPr lang="ko-KR" altLang="en-US" b="1" i="0" dirty="0" err="1">
                <a:effectLst/>
                <a:latin typeface="+mn-ea"/>
              </a:rPr>
              <a:t>중상류</a:t>
            </a:r>
            <a:r>
              <a:rPr lang="ko-KR" altLang="en-US" b="1" i="0" dirty="0">
                <a:effectLst/>
                <a:latin typeface="+mn-ea"/>
              </a:rPr>
              <a:t> 계급의 지지에 의해 운영되었던 것 </a:t>
            </a:r>
            <a:endParaRPr lang="en-US" altLang="ko-KR" b="1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+mn-ea"/>
              </a:rPr>
              <a:t>  ① 극도의 보수주의와 온건한 개혁주의 입장을 견지</a:t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  </a:t>
            </a:r>
            <a:r>
              <a:rPr lang="ko-KR" altLang="en-US" b="0" i="0" dirty="0">
                <a:effectLst/>
                <a:latin typeface="+mn-ea"/>
              </a:rPr>
              <a:t>② 조직력이 약하고 당 규율도 엄격하지 않음</a:t>
            </a:r>
            <a:endParaRPr lang="en-US" altLang="ko-KR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+mn-ea"/>
              </a:rPr>
              <a:t>  ③ 비교적 소수의 유한계층의 명사들로 구성되어 있음</a:t>
            </a:r>
            <a:r>
              <a:rPr lang="en-US" altLang="ko-KR" sz="1600" b="0" i="0" dirty="0">
                <a:effectLst/>
                <a:latin typeface="+mn-ea"/>
              </a:rPr>
              <a:t>(</a:t>
            </a:r>
            <a:r>
              <a:rPr lang="ko-KR" altLang="en-US" sz="1600" b="0" i="0" dirty="0">
                <a:effectLst/>
                <a:latin typeface="+mn-ea"/>
              </a:rPr>
              <a:t>불란서 제 </a:t>
            </a:r>
            <a:r>
              <a:rPr lang="en-US" altLang="ko-KR" sz="1600" b="0" i="0" dirty="0">
                <a:effectLst/>
                <a:latin typeface="+mn-ea"/>
              </a:rPr>
              <a:t>3,4,5,</a:t>
            </a:r>
            <a:r>
              <a:rPr lang="ko-KR" altLang="en-US" sz="1600" b="0" i="0" dirty="0">
                <a:effectLst/>
                <a:latin typeface="+mn-ea"/>
              </a:rPr>
              <a:t>공화국 의 급진사회당</a:t>
            </a:r>
            <a:r>
              <a:rPr lang="en-US" altLang="ko-KR" sz="1600" b="0" i="0" dirty="0">
                <a:effectLst/>
                <a:latin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E21B8-F9F4-C855-D42A-41DBE7208EB7}"/>
              </a:ext>
            </a:extLst>
          </p:cNvPr>
          <p:cNvSpPr txBox="1"/>
          <p:nvPr/>
        </p:nvSpPr>
        <p:spPr>
          <a:xfrm>
            <a:off x="1764469" y="5415718"/>
            <a:ext cx="9443224" cy="878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극소수의 간부가 당내 자원의 배분 과정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Spoqa Han Sans"/>
              </a:rPr>
              <a:t>후보자 선정 과정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정책 형성 과정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타 정당과의 협상 과정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당수 선출 과정 따위를 장악하고 있는 정당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1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13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 정당사에 나타난 정당 유형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158046"/>
            <a:ext cx="10417589" cy="512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대중정당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선거법 개정으로 선거권이 확대되면서 유럽에서는 노동자 계층을 기반으로 사회주의를 추구하는 정당들이 창당됨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포괄정당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특정 집단의 지지에 의존하지 않고 거의 모든 계층의 유권자들에게 지지를 호소하며 포괄적인 정책을 제시하는 정당 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특정한 계급을 대표하는 것이 아니라 국민 전체를 대표하고자 하는 정당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8574" y="261625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3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정당의 유형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38EE0-0350-785E-B81B-F5F9ADD02300}"/>
              </a:ext>
            </a:extLst>
          </p:cNvPr>
          <p:cNvSpPr txBox="1"/>
          <p:nvPr/>
        </p:nvSpPr>
        <p:spPr>
          <a:xfrm>
            <a:off x="1786855" y="2553934"/>
            <a:ext cx="9446003" cy="19836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i="0" dirty="0">
                <a:effectLst/>
                <a:latin typeface="+mn-ea"/>
                <a:sym typeface="Wingdings" panose="05000000000000000000" pitchFamily="2" charset="2"/>
              </a:rPr>
              <a:t> </a:t>
            </a:r>
            <a:r>
              <a:rPr lang="en-US" altLang="ko-KR" b="1" i="0" dirty="0">
                <a:effectLst/>
                <a:latin typeface="+mn-ea"/>
              </a:rPr>
              <a:t>20</a:t>
            </a:r>
            <a:r>
              <a:rPr lang="ko-KR" altLang="en-US" b="1" i="0" dirty="0">
                <a:effectLst/>
                <a:latin typeface="+mn-ea"/>
              </a:rPr>
              <a:t>세기 보통선거권의 확립과 더불어 나타났다</a:t>
            </a:r>
            <a:r>
              <a:rPr lang="en-US" altLang="ko-KR" b="1" i="0" dirty="0">
                <a:effectLst/>
                <a:latin typeface="+mn-ea"/>
              </a:rPr>
              <a:t>.</a:t>
            </a:r>
            <a:br>
              <a:rPr lang="ko-KR" altLang="en-US" dirty="0">
                <a:latin typeface="+mn-ea"/>
              </a:rPr>
            </a:br>
            <a:r>
              <a:rPr lang="ko-KR" altLang="en-US" sz="1600" dirty="0">
                <a:latin typeface="+mn-ea"/>
              </a:rPr>
              <a:t>  </a:t>
            </a:r>
            <a:r>
              <a:rPr lang="ko-KR" altLang="en-US" sz="1600" b="0" i="0" dirty="0">
                <a:effectLst/>
                <a:latin typeface="+mn-ea"/>
              </a:rPr>
              <a:t>① 조직기반에서 노동자</a:t>
            </a:r>
            <a:r>
              <a:rPr lang="en-US" altLang="ko-KR" sz="1600" b="0" i="0" dirty="0">
                <a:effectLst/>
                <a:latin typeface="+mn-ea"/>
              </a:rPr>
              <a:t>, </a:t>
            </a:r>
            <a:r>
              <a:rPr lang="ko-KR" altLang="en-US" sz="1600" b="0" i="0" dirty="0">
                <a:effectLst/>
                <a:latin typeface="+mn-ea"/>
              </a:rPr>
              <a:t>농민 등 다수의 하층계급 대중에 기초를 두고 있음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+mn-ea"/>
              </a:rPr>
              <a:t>  ② 당 재정은 당원의 회비에 의해 충당되고 있음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+mn-ea"/>
              </a:rPr>
              <a:t>  ③ 이데올로기는 정치적 동원을 위해 사용되며 사회개혁을 주장</a:t>
            </a:r>
            <a:endParaRPr lang="en-US" altLang="ko-KR" sz="1600" b="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0" i="0" dirty="0">
                <a:effectLst/>
                <a:latin typeface="+mn-ea"/>
              </a:rPr>
              <a:t>  ④ 중앙집권적 정당 조직을 가지며 엄격한 당 규율을 가지고 원외조직을 중요시함 </a:t>
            </a:r>
            <a:r>
              <a:rPr lang="en-US" altLang="ko-KR" sz="1600" b="0" i="0" dirty="0">
                <a:solidFill>
                  <a:srgbClr val="0409D6"/>
                </a:solidFill>
                <a:effectLst/>
                <a:latin typeface="+mn-ea"/>
              </a:rPr>
              <a:t>(</a:t>
            </a:r>
            <a:r>
              <a:rPr lang="ko-KR" altLang="en-US" sz="1600" b="0" i="0" dirty="0">
                <a:solidFill>
                  <a:srgbClr val="0409D6"/>
                </a:solidFill>
                <a:effectLst/>
                <a:latin typeface="+mn-ea"/>
              </a:rPr>
              <a:t>프랑스 사회당</a:t>
            </a:r>
            <a:r>
              <a:rPr lang="en-US" altLang="ko-KR" sz="1600" b="0" i="0" dirty="0">
                <a:solidFill>
                  <a:srgbClr val="0409D6"/>
                </a:solidFill>
                <a:effectLst/>
                <a:latin typeface="+mn-ea"/>
              </a:rPr>
              <a:t>)</a:t>
            </a:r>
            <a:endParaRPr lang="ko-KR" altLang="en-US" sz="1600" dirty="0">
              <a:solidFill>
                <a:srgbClr val="0409D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384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1760</Words>
  <Application>Microsoft Office PowerPoint</Application>
  <PresentationFormat>와이드스크린</PresentationFormat>
  <Paragraphs>377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NanumGothicExtraBold</vt:lpstr>
      <vt:lpstr>Spoqa Han Sans</vt:lpstr>
      <vt:lpstr>THEFACESHOP INKLIPQUID</vt:lpstr>
      <vt:lpstr>굴림</vt:lpstr>
      <vt:lpstr>맑은 고딕</vt:lpstr>
      <vt:lpstr>맑은고딕</vt:lpstr>
      <vt:lpstr>휴먼모음T</vt:lpstr>
      <vt:lpstr>Arial</vt:lpstr>
      <vt:lpstr>Montserrat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국민대학교 윤수찬</cp:lastModifiedBy>
  <cp:revision>17</cp:revision>
  <dcterms:created xsi:type="dcterms:W3CDTF">2023-01-13T00:38:13Z</dcterms:created>
  <dcterms:modified xsi:type="dcterms:W3CDTF">2023-04-10T03:17:35Z</dcterms:modified>
</cp:coreProperties>
</file>