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96" r:id="rId3"/>
    <p:sldId id="319" r:id="rId4"/>
    <p:sldId id="320" r:id="rId5"/>
    <p:sldId id="321" r:id="rId6"/>
    <p:sldId id="303" r:id="rId7"/>
    <p:sldId id="297" r:id="rId8"/>
    <p:sldId id="298" r:id="rId9"/>
    <p:sldId id="299" r:id="rId10"/>
    <p:sldId id="300" r:id="rId11"/>
    <p:sldId id="301" r:id="rId12"/>
    <p:sldId id="304" r:id="rId13"/>
    <p:sldId id="305" r:id="rId14"/>
    <p:sldId id="306" r:id="rId15"/>
    <p:sldId id="307" r:id="rId16"/>
    <p:sldId id="308" r:id="rId17"/>
    <p:sldId id="309" r:id="rId18"/>
    <p:sldId id="302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28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D72AF-4863-E098-7FC5-72FE273FC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E24C84-4EA3-851C-59CA-9B62B77DF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A746C-B6F2-A2D9-F4BB-36145E5C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B0583-D079-5F1D-3991-21D0B41E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8ABE8-A401-897B-97A8-8816B2B5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32EB1-5503-0879-C760-104A1AC0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F3E23-EECF-8356-319A-0BD66465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893F2-F6B6-3C83-89AB-F1F3EBC8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6949D-A4FD-2436-BE44-125A012B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D0D26-1778-5BED-F9C2-B065604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E260DB-FEB1-6182-454E-8F36C766E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0B1EE-E556-D4D6-A0B8-EE0FEF77E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7C823-800D-3F82-FB10-B4938A29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E90C-244F-CA2B-BD0F-CF839005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3FA1A-D84E-56D7-8C8A-97BFAC0C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4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37B02-AE28-BC1C-A932-73DE883E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B1666-4240-56EA-E2A7-141BA5FC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5CA8A-C9D4-50F4-90F2-579539E1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D9235-4ABB-0BD3-5F27-7D1AFA44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78FCF-53CD-5A42-703D-A72CFBC0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9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DAF6-1275-47B4-CC76-811C8530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83C41-753A-059B-3300-5F0056D9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73A8C-E488-F3FC-CE6A-E8618BCD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200CE-BF71-064F-C238-CB1F5DA6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7E5F8-B20D-F078-7587-B9632A20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4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EEC35-2DFC-6558-6CE8-945381F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FB1FD-B43F-9A77-95A5-BB8845216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4CD20-5427-4B5E-6563-B99C1D14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E9A90-2A5C-68AE-AF8F-B754DD8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41D7E-F127-886A-F15E-D0E31C9C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9B520-8A27-A0B8-7965-6EF3A765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5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4FA63-1764-73D3-DCAF-F0AF5A2E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F6817-7429-2F03-F46F-74DE18BD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47E6C-9E03-4217-9D80-0A42E3971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DC2ECF-4B93-2A65-DB7F-6D60A4100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97B0D6-56ED-F0C6-7F4F-04EBD8B28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C9674-D79B-3BC5-643B-B2006E09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444E05-C82A-085B-D41F-30FE806A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EDBCF-8817-C823-D687-0D885FFA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3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161A-E4DC-3B05-F743-5C1DD03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DFC895-0D13-45F4-D864-6A42A38B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B7D3F7-CDEB-D2D6-F948-DA5F535A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F89DA7-61A0-158D-E2F3-7921F5CF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8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4D8347-CCC5-8BB8-E10B-24D826A1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6E7E2A-3CB3-B97C-3228-5E4D6AF0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BAFDC-0D7A-F948-CB53-1DBE9A6A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9BC4-1D90-1342-1FD7-17103D51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A3EA-3B5A-34BD-3691-02054EAE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C8C78-71D6-84A2-69DE-C7FE2578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CECEB-2ED8-77A2-FF91-DDAF1F4F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543C9-3C44-BF19-3DDA-5884B5F7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34009-6743-558B-CC60-5C321964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7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8006B-19B8-2E5A-AF52-EE93BEDD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81ECB2-8A09-C0A5-AC02-E338A3E1D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338EC-566C-0EC1-68E6-66FBD2A0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A5C0F-2C2E-42F4-9BC5-3BEEE58B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2554FB-533B-361D-D499-E419BABF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74219-B57E-9727-9FDC-970CF2CF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29036-369F-1F2C-37F9-09823EC0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537DB-934D-39BF-4084-6B4569200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66491-26FD-C846-64AF-676FF71C2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B12B-B54D-4D00-8365-96B12A411ED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564B4-617E-F4E8-7606-7FAD3604F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827CE-F607-B3BD-6040-8912B5E75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32298A-5692-43CD-9A52-8B257CBC1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6" b="3911"/>
          <a:stretch/>
        </p:blipFill>
        <p:spPr>
          <a:xfrm>
            <a:off x="0" y="-10968"/>
            <a:ext cx="12192000" cy="68865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5A2A9AD-5BCA-C41B-0368-F41E9EBD27CE}"/>
              </a:ext>
            </a:extLst>
          </p:cNvPr>
          <p:cNvGrpSpPr/>
          <p:nvPr/>
        </p:nvGrpSpPr>
        <p:grpSpPr>
          <a:xfrm>
            <a:off x="828979" y="1227098"/>
            <a:ext cx="4364736" cy="1499399"/>
            <a:chOff x="719922" y="2388744"/>
            <a:chExt cx="4364736" cy="14993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D80DC9-D823-6DE2-AC6E-58847D5CDE79}"/>
                </a:ext>
              </a:extLst>
            </p:cNvPr>
            <p:cNvSpPr txBox="1"/>
            <p:nvPr/>
          </p:nvSpPr>
          <p:spPr>
            <a:xfrm>
              <a:off x="781877" y="2739252"/>
              <a:ext cx="430278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rgbClr val="0409D6"/>
                  </a:solidFill>
                  <a:latin typeface="+mn-ea"/>
                </a:rPr>
                <a:t>정치와 공론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C265D0F-D149-6985-A857-8606C98F65E6}"/>
                </a:ext>
              </a:extLst>
            </p:cNvPr>
            <p:cNvSpPr/>
            <p:nvPr/>
          </p:nvSpPr>
          <p:spPr>
            <a:xfrm>
              <a:off x="719922" y="2388744"/>
              <a:ext cx="41564" cy="1499399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8" name="TextBox 4">
            <a:extLst>
              <a:ext uri="{FF2B5EF4-FFF2-40B4-BE49-F238E27FC236}">
                <a16:creationId xmlns:a16="http://schemas.microsoft.com/office/drawing/2014/main" id="{621A0662-E17E-56E0-6F1A-BA9839728048}"/>
              </a:ext>
            </a:extLst>
          </p:cNvPr>
          <p:cNvSpPr txBox="1"/>
          <p:nvPr/>
        </p:nvSpPr>
        <p:spPr>
          <a:xfrm>
            <a:off x="5108895" y="435564"/>
            <a:ext cx="6829550" cy="1128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4500" b="1">
                <a:latin typeface="맑은고딕"/>
                <a:ea typeface="맑은고딕"/>
                <a:cs typeface="맑은고딕"/>
                <a:sym typeface="맑은고딕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dirty="0">
                <a:solidFill>
                  <a:srgbClr val="0066FF"/>
                </a:solidFill>
              </a:rPr>
              <a:t>9</a:t>
            </a:r>
            <a:r>
              <a:rPr lang="ko-KR" altLang="en-US" sz="2400" dirty="0">
                <a:solidFill>
                  <a:srgbClr val="0066FF"/>
                </a:solidFill>
              </a:rPr>
              <a:t>주차 강의 자료</a:t>
            </a:r>
            <a:endParaRPr lang="en-US" altLang="ko-KR" sz="2400" dirty="0">
              <a:solidFill>
                <a:srgbClr val="0066FF"/>
              </a:solidFill>
            </a:endParaRPr>
          </a:p>
          <a:p>
            <a:pPr algn="r">
              <a:lnSpc>
                <a:spcPct val="150000"/>
              </a:lnSpc>
            </a:pPr>
            <a:endParaRPr sz="2400" dirty="0">
              <a:solidFill>
                <a:srgbClr val="0066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8955AA-DFA2-9950-55FD-818E7BFBE210}"/>
              </a:ext>
            </a:extLst>
          </p:cNvPr>
          <p:cNvSpPr/>
          <p:nvPr/>
        </p:nvSpPr>
        <p:spPr>
          <a:xfrm>
            <a:off x="890934" y="5060119"/>
            <a:ext cx="3731400" cy="144973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39DE6-74EB-FA06-E499-3F9D1A7774CD}"/>
              </a:ext>
            </a:extLst>
          </p:cNvPr>
          <p:cNvSpPr txBox="1"/>
          <p:nvPr/>
        </p:nvSpPr>
        <p:spPr>
          <a:xfrm>
            <a:off x="986509" y="5143985"/>
            <a:ext cx="35402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 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     </a:t>
            </a:r>
            <a:r>
              <a:rPr lang="ko-KR" altLang="en-US" sz="2400" dirty="0" err="1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선거란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무엇인가 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446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민주적 선거 원칙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2543" y="1549069"/>
            <a:ext cx="8667757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직접선거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원칙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유권자가 직접 투표소에 가서 후보자에게 투표를 해야 한다는 원칙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비밀선거 원칙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어느 유권자가 어느 후보자에게 투표했는지를 다른 사람이 알 수 없도록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해야 한다는 원칙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선거란 무엇인가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721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75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민주적 선거의 기능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1934" y="1589977"/>
            <a:ext cx="6307941" cy="383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민주적 선거의 기능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국민의 대표자 선출과 정부 구성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정치권력의 정당성 부여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정치권력에 대한 통제와 책임정치 구현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 정치체제 유지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선거란 무엇인가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80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42440" y="2836511"/>
            <a:ext cx="7568097" cy="219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고대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그리스 아테네의 민주 정치와 제비뽑기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근대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선거의 탄생과 선거권의 점진적 확대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현대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민주화의 물결과 선거제도의 발전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선거의 역사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CE6A73-B39B-3596-467A-7CFCCE23BC3C}"/>
              </a:ext>
            </a:extLst>
          </p:cNvPr>
          <p:cNvSpPr/>
          <p:nvPr/>
        </p:nvSpPr>
        <p:spPr>
          <a:xfrm>
            <a:off x="1142440" y="1287444"/>
            <a:ext cx="3201149" cy="128744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82CF3-3275-CF3C-32B1-A19D72814F9E}"/>
              </a:ext>
            </a:extLst>
          </p:cNvPr>
          <p:cNvSpPr txBox="1"/>
          <p:nvPr/>
        </p:nvSpPr>
        <p:spPr>
          <a:xfrm>
            <a:off x="1258436" y="1384016"/>
            <a:ext cx="32011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      선거의 역사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885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0"/>
            <a:ext cx="12192001" cy="1168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734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고대 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그리스 아테네의 민주 정치와 제비뽑기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24903" y="1193562"/>
            <a:ext cx="4471096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 정치의 원형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시민이 곧 정부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선거의 역사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45" y="1810837"/>
            <a:ext cx="7009298" cy="404699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EFC3784-BF30-3FBE-4DA0-08796F5C17B3}"/>
              </a:ext>
            </a:extLst>
          </p:cNvPr>
          <p:cNvSpPr/>
          <p:nvPr/>
        </p:nvSpPr>
        <p:spPr>
          <a:xfrm>
            <a:off x="3942826" y="2164360"/>
            <a:ext cx="3162649" cy="528506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040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B15732-6D88-07F6-EECF-62CF1B1A9046}"/>
              </a:ext>
            </a:extLst>
          </p:cNvPr>
          <p:cNvSpPr/>
          <p:nvPr/>
        </p:nvSpPr>
        <p:spPr>
          <a:xfrm>
            <a:off x="2197915" y="5256158"/>
            <a:ext cx="1459685" cy="494494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6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734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고대 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그리스 아테네의 민주 정치와 제비뽑기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6" y="1825293"/>
            <a:ext cx="7617791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그리스 아테네의 민주 정치와 제비뽑기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대표자 선출 방식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제비뽑기 방식의 추첨제와 윤번제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아테네 민주 정치의 성립조건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소규모 도시국가와 배타적 시민권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선거의 역사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76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032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근대 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선거의 탄생과 선거권의 점진적 확대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8574" y="1589977"/>
            <a:ext cx="870462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시민혁명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공화제와 선거의 탄생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중세와 근대 초반 내내 자취를 감추었던 민주주의가 역사의 전면에 다시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등장하게 된 계기는 영국 명예혁명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미국 독립혁명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프랑스 대혁명으로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대표되는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시민혁명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혁명가들은 추첨제와는 전혀 다른 원리에 기초하는 장치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즉 선거를 고안함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선거의 역사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93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032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근대 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선거의 탄생과 선거권의 점진적 확대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79379" y="1589977"/>
            <a:ext cx="90332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노동자들의 차티스트 운동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재산에 의한 선거권 제한의 철폐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시민혁명 이후 탄생한 공화제에서는 재산과 소득에 의해 참정권이 크게 제한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산업혁명 이래 노동자들은 혹독한 노동조건에 줄곧 내몰려 왔는데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자신들의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현실을 조금이라도 개선하려면 정치권력의 장악이 필요하다는 사실을 깨닫기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시작한 것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선거의 역사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985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7032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근대 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선거의 탄생과 선거권의 점진적 확대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69990" y="1691069"/>
            <a:ext cx="8295861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여성 참정권 운동과 흑인 민권 운동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보통선거권 확립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세기 중반부터 중산층 여성을 중심으로 전개된 여성 참정권 운동은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미국에서는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1920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미국에서는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1928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년에 비로소 성과를 거둠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스위스에서는 무려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1971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년이 되어서야 여성의 보통선거권이 확립됨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선거의 역사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604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6615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현대 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민주화의 물결과 선거제도의 발전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60931" y="1589977"/>
            <a:ext cx="9278502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선진 민주 국가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첫 번째 물결과 민주적 선거의 점진적 실현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시민혁명의 향을 받은 미국과 유럽대륙에서 수십년 동안 단절 없이 민주주의를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정착시켜온 선진 민주 국가들에게 나타남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영미계 국가들은 상대다수제를 채택한 이후 선거제도를 크게 개편하지 않은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반면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유럽대륙의 국가들은 상대다수제에서 정당명부식 비례대표제로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선거제도를 전환하는 경향을 보임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선거의 역사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813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6615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현대 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민주화의 물결과 선거제도의 발전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9524" y="1665902"/>
            <a:ext cx="9114996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전후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戰後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신생 민주 국가와 한국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두 번째 물결과 민주적 선거의 이식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선거제도는 ‘식 민지 유산’과 ‘외부로부터의 이식’이라는 경로를 통해 채택되는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경향이 나타남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과거 스페인과 포르투갈의 식민 지던 국가들은 주로 정당명부식 비례대표제를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채택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선거의 역사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79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79046" y="1825294"/>
            <a:ext cx="5128327" cy="219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선거와 선거제도 개념과 의의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민주적 선거 원칙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민주적 선거의 기능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선거란 무엇인가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96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6615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현대 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민주화의 물결과 선거제도의 발전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3210" y="1481344"/>
            <a:ext cx="9047670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20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세기 후반 신생 민주 국가와 한국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 번째 물결과 민주적 선거의 설계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1987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6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월 항쟁과 직선제로의 개헌을 통해 민주화된 우리나라는 두 번째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역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逆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물결에 이어 세 번째 물결이 일어난 국가 군에 속함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21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세기 세계 민주 국가들의 다양한 선거제도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국가마다 선거의 양상이 이처럼 다르게 나타나는 것은 상이한 역사적 배경과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상이한 사회경제적 조건에 기인함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선거의 역사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65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5989" y="2805452"/>
            <a:ext cx="3122169" cy="14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선거권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피선거권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선거권과 피선거권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F55825-0F76-0C04-CF7C-B12DF51F017E}"/>
              </a:ext>
            </a:extLst>
          </p:cNvPr>
          <p:cNvSpPr/>
          <p:nvPr/>
        </p:nvSpPr>
        <p:spPr>
          <a:xfrm>
            <a:off x="1071745" y="1312976"/>
            <a:ext cx="3122169" cy="128744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32D698-9833-DBAD-1CD1-FC1E0E6A1290}"/>
              </a:ext>
            </a:extLst>
          </p:cNvPr>
          <p:cNvSpPr txBox="1"/>
          <p:nvPr/>
        </p:nvSpPr>
        <p:spPr>
          <a:xfrm>
            <a:off x="1142440" y="1392216"/>
            <a:ext cx="2951388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 선거권과 피선거권 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24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선거권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79379" y="1447788"/>
            <a:ext cx="903324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선거인의 정의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선거권이 있는 사람으로서 선거인명부 또는 재외선거인명부에 올라 있는 사람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선거인이 있는 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지방자치단체의 의회의원 및 장의 선거에 있어서는 지방자치 단체에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주민등록이 되어 있어야 하는 ‘주소요건’이 추가됨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선거권과 피선거권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841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선거권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8575" y="1549069"/>
            <a:ext cx="9854284" cy="345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선거권이 없는 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연령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주소요건을 충족했다고 하더라도 결격사유가 있는 자는 선거권이 없음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｢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정치자금 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｣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에 규정된 일정한 죄를 범한 자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대통령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국회의원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지방의회의원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지방자치단체장으로서 재임 중 직무와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관련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｢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형법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｣․｢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특정범죄 가중처벌 등 에 관한 법률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｣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에 규정된 일정한 죄를 범한 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선거권과 피선거권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750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선거권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8575" y="1549069"/>
            <a:ext cx="8653331" cy="4055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선거권 행사의 보장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국가는 선거권자가 선거권을 행사할 수 있도록 필요한 조치를 취하여야 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사람에게 고용된 자들의 선거권 행사가 보장되어야 함을 규정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주요국 의회 의원 선거권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개별 국가는 자신들의 국가에 맞는 선거권 행사 규정을 갖는데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주요한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내용은 연령에 따른 선거권의 제한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선거권과 피선거권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28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피선거권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3879" y="1549069"/>
            <a:ext cx="8079456" cy="3893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피선거권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선거에 있어서 당선인이 될 수 있는 자격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피선거권 요건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피선거권의 적극적 요건으로 국적과 연령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그리고 주소요건을 규정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대한민국의 국민이어야 공직선거의 피선거권이 있고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외국인은 주권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취득여부를 불문하고 피선거권이 없음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선거권과 피선거권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914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피선거권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42080" y="1549069"/>
            <a:ext cx="9555821" cy="3801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선거별 피서거권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대통령으로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선거될 수 있는 자는 국회의원의 피선거권이 있고 선거일 현재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세에 달해야 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국회의원의 피선거권은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선거일 현재 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18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 이상으로서 ‘대한민국 국민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’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이어야 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지방의회의원 및 지방자치단체장선거의 피선거권은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선거일 현재 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18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 이상의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국민이어야 하고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또한 선거일 현재 계속하여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60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일 이상 당해 지방자치단체의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관할구역 안에 주민등록이 되어 있는 주민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선거권과 피선거권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210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182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피선거권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8653" y="1243503"/>
            <a:ext cx="8890575" cy="4978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피선거권이 없는 자 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연령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주소요건을 충족하더라도 피선거권 결격사유가 있는 자는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공직선거에 입후보할 수 없음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주요국 의회의 피선거권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미국 의회의 경우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상원은 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 이상으로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9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이상 미국 시민권 소지자이며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해당 선거구 거주자’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하원은 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25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 이상으로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7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이상 미국 시민권 소지자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0" i="0" dirty="0">
                <a:effectLst/>
                <a:latin typeface="+mn-ea"/>
              </a:rPr>
              <a:t>각주에서 상원의원 </a:t>
            </a:r>
            <a:r>
              <a:rPr lang="en-US" altLang="ko-KR" b="0" i="0" dirty="0">
                <a:effectLst/>
                <a:latin typeface="+mn-ea"/>
              </a:rPr>
              <a:t>2</a:t>
            </a:r>
            <a:r>
              <a:rPr lang="ko-KR" altLang="en-US" b="0" i="0" dirty="0">
                <a:effectLst/>
                <a:latin typeface="+mn-ea"/>
              </a:rPr>
              <a:t>명씩 선출 의원은 모두 </a:t>
            </a:r>
            <a:r>
              <a:rPr lang="en-US" altLang="ko-KR" b="1" i="0" dirty="0">
                <a:effectLst/>
                <a:latin typeface="+mn-ea"/>
              </a:rPr>
              <a:t>100</a:t>
            </a:r>
            <a:r>
              <a:rPr lang="ko-KR" altLang="en-US" b="1" i="0" dirty="0">
                <a:effectLst/>
                <a:latin typeface="+mn-ea"/>
              </a:rPr>
              <a:t>명</a:t>
            </a:r>
            <a:endParaRPr lang="en-US" altLang="ko-KR" b="1" i="0" dirty="0">
              <a:effectLst/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0" i="0" dirty="0">
                <a:effectLst/>
                <a:latin typeface="+mn-ea"/>
              </a:rPr>
              <a:t>각 주의 하원의원 선거구가 인구 변동에 따라 재조정 의원을 </a:t>
            </a:r>
            <a:r>
              <a:rPr lang="en-US" altLang="ko-KR" b="1" i="0" dirty="0">
                <a:effectLst/>
                <a:latin typeface="+mn-ea"/>
              </a:rPr>
              <a:t>435</a:t>
            </a:r>
            <a:r>
              <a:rPr lang="ko-KR" altLang="en-US" b="1" i="0" dirty="0">
                <a:effectLst/>
                <a:latin typeface="+mn-ea"/>
              </a:rPr>
              <a:t>명</a:t>
            </a:r>
            <a:endParaRPr lang="en-US" altLang="ko-KR" b="1" i="0" dirty="0">
              <a:effectLst/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     </a:t>
            </a:r>
            <a:r>
              <a:rPr lang="ko-KR" altLang="en-US" i="0" dirty="0">
                <a:effectLst/>
                <a:latin typeface="Noto Sans KR"/>
              </a:rPr>
              <a:t>어느 주든지 적어도 </a:t>
            </a:r>
            <a:r>
              <a:rPr lang="en-US" altLang="ko-KR" b="1" i="0" dirty="0">
                <a:effectLst/>
                <a:latin typeface="Noto Sans KR"/>
              </a:rPr>
              <a:t>1</a:t>
            </a:r>
            <a:r>
              <a:rPr lang="ko-KR" altLang="en-US" b="1" i="0" dirty="0">
                <a:effectLst/>
                <a:latin typeface="Noto Sans KR"/>
              </a:rPr>
              <a:t>명</a:t>
            </a:r>
            <a:r>
              <a:rPr lang="ko-KR" altLang="en-US" i="0" dirty="0">
                <a:effectLst/>
                <a:latin typeface="Noto Sans KR"/>
              </a:rPr>
              <a:t>의 하원의원을 선출할 권리가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선거권과 피선거권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285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-170613" y="2908628"/>
            <a:ext cx="9941563" cy="1661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199" i="1" kern="0" spc="-467" dirty="0">
                <a:solidFill>
                  <a:srgbClr val="3D3D3D"/>
                </a:solidFill>
                <a:latin typeface="NanumGothicExtraBold" pitchFamily="34" charset="0"/>
                <a:cs typeface="NanumGothicExtraBold" pitchFamily="34" charset="0"/>
              </a:rPr>
              <a:t>감사합니다.</a:t>
            </a:r>
            <a:endParaRPr lang="en-US" sz="1200" dirty="0"/>
          </a:p>
        </p:txBody>
      </p:sp>
      <p:sp>
        <p:nvSpPr>
          <p:cNvPr id="12" name="Object 12"/>
          <p:cNvSpPr txBox="1"/>
          <p:nvPr/>
        </p:nvSpPr>
        <p:spPr>
          <a:xfrm>
            <a:off x="556504" y="1625283"/>
            <a:ext cx="8435641" cy="15284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332" i="1" kern="0" spc="-667" dirty="0">
                <a:solidFill>
                  <a:srgbClr val="FF6F40"/>
                </a:solidFill>
                <a:latin typeface="THEFACESHOP INKLIPQUID" pitchFamily="34" charset="0"/>
                <a:cs typeface="THEFACESHOP INKLIPQUID" pitchFamily="34" charset="0"/>
              </a:rPr>
              <a:t>Thank you !</a:t>
            </a:r>
            <a:endParaRPr 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9EC677-129B-6333-E074-67252A14150A}"/>
              </a:ext>
            </a:extLst>
          </p:cNvPr>
          <p:cNvGrpSpPr/>
          <p:nvPr/>
        </p:nvGrpSpPr>
        <p:grpSpPr>
          <a:xfrm>
            <a:off x="795" y="0"/>
            <a:ext cx="12203807" cy="180000"/>
            <a:chOff x="0" y="0"/>
            <a:chExt cx="12203807" cy="1279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1A012B-2133-CE09-9A77-BC8A9BD61207}"/>
                </a:ext>
              </a:extLst>
            </p:cNvPr>
            <p:cNvSpPr/>
            <p:nvPr/>
          </p:nvSpPr>
          <p:spPr>
            <a:xfrm>
              <a:off x="0" y="0"/>
              <a:ext cx="4078982" cy="1279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3AE474-97F8-9809-A961-97701C2ADC70}"/>
                </a:ext>
              </a:extLst>
            </p:cNvPr>
            <p:cNvSpPr/>
            <p:nvPr/>
          </p:nvSpPr>
          <p:spPr>
            <a:xfrm>
              <a:off x="4057650" y="0"/>
              <a:ext cx="4078982" cy="1279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39E3D8-0270-BD13-2BD1-EFC444A593BF}"/>
                </a:ext>
              </a:extLst>
            </p:cNvPr>
            <p:cNvSpPr/>
            <p:nvPr/>
          </p:nvSpPr>
          <p:spPr>
            <a:xfrm>
              <a:off x="8124825" y="0"/>
              <a:ext cx="4078982" cy="1279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5C645C-CD8F-F518-0739-CC7BD6D24CD1}"/>
              </a:ext>
            </a:extLst>
          </p:cNvPr>
          <p:cNvSpPr/>
          <p:nvPr/>
        </p:nvSpPr>
        <p:spPr>
          <a:xfrm>
            <a:off x="0" y="4875834"/>
            <a:ext cx="12192000" cy="552468"/>
          </a:xfrm>
          <a:prstGeom prst="rect">
            <a:avLst/>
          </a:prstGeom>
          <a:solidFill>
            <a:srgbClr val="103E92"/>
          </a:solidFill>
          <a:ln w="12700"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93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5996" y="132597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69" y="966116"/>
            <a:ext cx="4214615" cy="534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defRPr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defRPr>
            </a:lvl1pPr>
            <a:lvl2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defRPr>
            </a:lvl2pPr>
          </a:lstStyle>
          <a:p>
            <a:r>
              <a:rPr lang="ko-KR" altLang="en-US" sz="2200" dirty="0"/>
              <a:t>우리나라 지방선거 변화 과정</a:t>
            </a:r>
            <a:endParaRPr lang="en-US" altLang="ko-KR" sz="2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0" y="1613402"/>
            <a:ext cx="5206662" cy="41327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96EF37-4A15-A857-FE15-01050588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391" y="1957208"/>
            <a:ext cx="5406639" cy="37889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B757C0-E350-6491-318B-9C8727F51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70" y="1957209"/>
            <a:ext cx="786452" cy="5594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2996A0-0E84-349D-A5E4-F29FB775C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87781"/>
            <a:ext cx="942363" cy="559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818CFE-E0D2-EFD0-AB84-D868D632C5C2}"/>
              </a:ext>
            </a:extLst>
          </p:cNvPr>
          <p:cNvSpPr txBox="1"/>
          <p:nvPr/>
        </p:nvSpPr>
        <p:spPr>
          <a:xfrm>
            <a:off x="6058391" y="5746200"/>
            <a:ext cx="5531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전국동시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지방선거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66302" y="281334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선거란 무엇인가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941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-1"/>
            <a:ext cx="12122092" cy="12573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8765" y="1470611"/>
            <a:ext cx="9084538" cy="3979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defRPr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defRPr>
            </a:lvl1pPr>
            <a:lvl2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defRPr>
            </a:lvl2pPr>
          </a:lstStyle>
          <a:p>
            <a:r>
              <a:rPr lang="ko-KR" altLang="en-US" sz="2400" dirty="0"/>
              <a:t>우리나라 지방자치단체 집행기관의 구성</a:t>
            </a:r>
            <a:endParaRPr lang="en-US" altLang="ko-KR" sz="2400" dirty="0"/>
          </a:p>
          <a:p>
            <a:endParaRPr lang="en-US" altLang="ko-KR" sz="1050" dirty="0"/>
          </a:p>
          <a:p>
            <a:pPr lvl="1"/>
            <a:r>
              <a:rPr lang="en-US" altLang="ko-KR" sz="2400" dirty="0"/>
              <a:t>1952</a:t>
            </a:r>
            <a:r>
              <a:rPr lang="ko-KR" altLang="en-US" sz="2400" dirty="0"/>
              <a:t>년</a:t>
            </a:r>
            <a:r>
              <a:rPr lang="ko-KR" altLang="en-US" dirty="0"/>
              <a:t> 제</a:t>
            </a:r>
            <a:r>
              <a:rPr lang="en-US" altLang="ko-KR" dirty="0"/>
              <a:t>1</a:t>
            </a:r>
            <a:r>
              <a:rPr lang="ko-KR" altLang="en-US" dirty="0"/>
              <a:t>대 지방선거에서는 기초자치단체장은 지방의회에서 간선제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광역자치단체장은 대통령의 임명제로 운영함</a:t>
            </a:r>
            <a:endParaRPr lang="en-US" altLang="ko-KR" dirty="0"/>
          </a:p>
          <a:p>
            <a:pPr lvl="1"/>
            <a:endParaRPr lang="en-US" altLang="ko-KR" sz="1100" dirty="0"/>
          </a:p>
          <a:p>
            <a:pPr lvl="1"/>
            <a:r>
              <a:rPr lang="en-US" altLang="ko-KR" sz="2400" dirty="0"/>
              <a:t>1956</a:t>
            </a:r>
            <a:r>
              <a:rPr lang="ko-KR" altLang="en-US" sz="2400" dirty="0"/>
              <a:t>년</a:t>
            </a:r>
            <a:r>
              <a:rPr lang="ko-KR" altLang="en-US" dirty="0"/>
              <a:t> 제</a:t>
            </a:r>
            <a:r>
              <a:rPr lang="en-US" altLang="ko-KR" dirty="0"/>
              <a:t>2</a:t>
            </a:r>
            <a:r>
              <a:rPr lang="ko-KR" altLang="en-US" dirty="0"/>
              <a:t>대 지방선거에서는 기초자치단체장</a:t>
            </a:r>
            <a:r>
              <a:rPr lang="en-US" altLang="ko-KR" dirty="0"/>
              <a:t>(</a:t>
            </a:r>
            <a:r>
              <a:rPr lang="ko-KR" altLang="en-US" dirty="0"/>
              <a:t>시 </a:t>
            </a:r>
            <a:r>
              <a:rPr lang="en-US" altLang="ko-KR" dirty="0"/>
              <a:t>· </a:t>
            </a:r>
            <a:r>
              <a:rPr lang="ko-KR" altLang="en-US" dirty="0"/>
              <a:t>읍 </a:t>
            </a:r>
            <a:r>
              <a:rPr lang="en-US" altLang="ko-KR" dirty="0"/>
              <a:t>· </a:t>
            </a:r>
            <a:r>
              <a:rPr lang="ko-KR" altLang="en-US" dirty="0"/>
              <a:t>면장</a:t>
            </a:r>
            <a:r>
              <a:rPr lang="en-US" altLang="ko-KR" dirty="0"/>
              <a:t>)</a:t>
            </a:r>
            <a:r>
              <a:rPr lang="ko-KR" altLang="en-US" dirty="0"/>
              <a:t>은 직선제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광역자치단체장은 여전히 임명제로 운영함</a:t>
            </a:r>
            <a:endParaRPr lang="en-US" altLang="ko-KR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2400" dirty="0"/>
              <a:t>1960</a:t>
            </a:r>
            <a:r>
              <a:rPr lang="ko-KR" altLang="en-US" sz="2400" dirty="0"/>
              <a:t>년</a:t>
            </a:r>
            <a:r>
              <a:rPr lang="ko-KR" altLang="en-US" dirty="0"/>
              <a:t> 제</a:t>
            </a:r>
            <a:r>
              <a:rPr lang="en-US" altLang="ko-KR" dirty="0"/>
              <a:t>3</a:t>
            </a:r>
            <a:r>
              <a:rPr lang="ko-KR" altLang="en-US" dirty="0"/>
              <a:t>대 지방선거에서는 기초와 광역자치단체장 모두 직선으로 선출함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366302" y="281334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선거란 무엇인가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1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" y="-1"/>
            <a:ext cx="12192001" cy="12573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1508" y="1470611"/>
            <a:ext cx="8645315" cy="3986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defRPr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defRPr>
            </a:lvl1pPr>
            <a:lvl2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defRPr>
            </a:lvl2pPr>
          </a:lstStyle>
          <a:p>
            <a:r>
              <a:rPr lang="ko-KR" altLang="en-US" sz="2400" dirty="0"/>
              <a:t>우리나라 지방자치단체 집행기관의 구성</a:t>
            </a:r>
            <a:endParaRPr lang="en-US" altLang="ko-KR" sz="2400" dirty="0"/>
          </a:p>
          <a:p>
            <a:endParaRPr lang="en-US" altLang="ko-KR" sz="1100" dirty="0"/>
          </a:p>
          <a:p>
            <a:pPr lvl="1"/>
            <a:r>
              <a:rPr lang="en-US" altLang="ko-KR" sz="2400" dirty="0"/>
              <a:t>1991</a:t>
            </a:r>
            <a:r>
              <a:rPr lang="ko-KR" altLang="en-US" sz="2400" dirty="0"/>
              <a:t>년</a:t>
            </a:r>
            <a:r>
              <a:rPr lang="ko-KR" altLang="en-US" dirty="0"/>
              <a:t> 지방자치제 부활 이후 첫 번째 지방선거에서는 기초와 광역자치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단체장은 모두 임명제로 함</a:t>
            </a:r>
            <a:endParaRPr lang="en-US" altLang="ko-KR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2400" dirty="0"/>
              <a:t>1995</a:t>
            </a:r>
            <a:r>
              <a:rPr lang="ko-KR" altLang="en-US" sz="2400" dirty="0"/>
              <a:t>년</a:t>
            </a:r>
            <a:r>
              <a:rPr lang="ko-KR" altLang="en-US" dirty="0"/>
              <a:t> 지방선거부터는 모든 지방자치단체장을 직선제로 선출하고 있음</a:t>
            </a:r>
            <a:endParaRPr lang="en-US" altLang="ko-KR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2400" dirty="0"/>
              <a:t>2010</a:t>
            </a:r>
            <a:r>
              <a:rPr lang="ko-KR" altLang="en-US" sz="2400" dirty="0"/>
              <a:t>년</a:t>
            </a:r>
            <a:r>
              <a:rPr lang="ko-KR" altLang="en-US" dirty="0"/>
              <a:t>부터 교육 </a:t>
            </a:r>
            <a:r>
              <a:rPr lang="en-US" altLang="ko-KR" dirty="0"/>
              <a:t>· </a:t>
            </a:r>
            <a:r>
              <a:rPr lang="ko-KR" altLang="en-US" dirty="0"/>
              <a:t>학예에 관한 집행기관으로 광역자치단체에 교육감을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별도로 선출하고 있음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366302" y="281334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선거란 무엇인가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849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선거란 무엇인가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89840B-049E-D91C-FE16-C51E5F14CD0C}"/>
              </a:ext>
            </a:extLst>
          </p:cNvPr>
          <p:cNvSpPr/>
          <p:nvPr/>
        </p:nvSpPr>
        <p:spPr>
          <a:xfrm>
            <a:off x="1318461" y="1371863"/>
            <a:ext cx="2817311" cy="436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민주 선거의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대 원칙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833D8D7-81CC-736F-8F25-95EA62B7C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42622"/>
              </p:ext>
            </p:extLst>
          </p:nvPr>
        </p:nvGraphicFramePr>
        <p:xfrm>
          <a:off x="1318461" y="1979715"/>
          <a:ext cx="9260056" cy="4051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568">
                  <a:extLst>
                    <a:ext uri="{9D8B030D-6E8A-4147-A177-3AD203B41FA5}">
                      <a16:colId xmlns:a16="http://schemas.microsoft.com/office/drawing/2014/main" val="3659709800"/>
                    </a:ext>
                  </a:extLst>
                </a:gridCol>
                <a:gridCol w="6672806">
                  <a:extLst>
                    <a:ext uri="{9D8B030D-6E8A-4147-A177-3AD203B41FA5}">
                      <a16:colId xmlns:a16="http://schemas.microsoft.com/office/drawing/2014/main" val="1536898525"/>
                    </a:ext>
                  </a:extLst>
                </a:gridCol>
                <a:gridCol w="1308682">
                  <a:extLst>
                    <a:ext uri="{9D8B030D-6E8A-4147-A177-3AD203B41FA5}">
                      <a16:colId xmlns:a16="http://schemas.microsoft.com/office/drawing/2014/main" val="1200973435"/>
                    </a:ext>
                  </a:extLst>
                </a:gridCol>
              </a:tblGrid>
              <a:tr h="394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원칙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반대 개념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006808"/>
                  </a:ext>
                </a:extLst>
              </a:tr>
              <a:tr h="764733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1800" b="1" dirty="0"/>
                        <a:t>보통 선거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</a:t>
                      </a:r>
                      <a:r>
                        <a:rPr lang="ko-KR" altLang="en-US" sz="1800" dirty="0"/>
                        <a:t> 재산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학력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성별 등을 이유로 제한하지 않고 일정한 나이에</a:t>
                      </a:r>
                      <a:endParaRPr lang="en-US" altLang="ko-KR" sz="1800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  달한 모든 국민에게 선거권을 부여해야 한다는 원칙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1600" b="1" dirty="0"/>
                        <a:t>제한 선거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05580"/>
                  </a:ext>
                </a:extLst>
              </a:tr>
              <a:tr h="764733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1800" b="1" dirty="0"/>
                        <a:t>평등 선거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</a:t>
                      </a:r>
                      <a:r>
                        <a:rPr lang="ko-KR" altLang="en-US" sz="1800" dirty="0"/>
                        <a:t> 표의 등가성을 실현하기 위해 모든 유권자의 투표 가치에</a:t>
                      </a:r>
                      <a:endParaRPr lang="en-US" altLang="ko-KR" sz="1800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  차등을 두지 않아야 한다는 원칙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1600" b="1" dirty="0"/>
                        <a:t>차등 선거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26859"/>
                  </a:ext>
                </a:extLst>
              </a:tr>
              <a:tr h="764733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1800" b="1" dirty="0"/>
                        <a:t>직접 선거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</a:t>
                      </a:r>
                      <a:r>
                        <a:rPr lang="ko-KR" altLang="en-US" sz="1800" dirty="0"/>
                        <a:t> 대표자가 다른 누군가가 아닌 유권자의 의사에 의해 결정</a:t>
                      </a:r>
                      <a:endParaRPr lang="en-US" altLang="ko-KR" sz="1800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  되어야 한다는 원칙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1600" b="1" dirty="0"/>
                        <a:t>대리 선거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76912"/>
                  </a:ext>
                </a:extLst>
              </a:tr>
              <a:tr h="764733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1800" b="1" dirty="0"/>
                        <a:t>비밀 선거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</a:t>
                      </a:r>
                      <a:r>
                        <a:rPr lang="ko-KR" altLang="en-US" sz="1800" dirty="0"/>
                        <a:t> 투표자의 투표 내용을 누구에게도 공개해야 할 의무가 없음을</a:t>
                      </a:r>
                      <a:endParaRPr lang="en-US" altLang="ko-KR" sz="1800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  보장해야 한다는 원칙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1600" b="1" dirty="0"/>
                        <a:t>공개 선거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124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98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5099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선거와 선거제도 개념과 의의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3820" y="1549069"/>
            <a:ext cx="9098966" cy="2577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 개념과 의의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국민을 대표하여 국가를 운영할 공직자를 투표를 통해 뽑는 일을 의미함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직접민주제와 달리 간접민주제에서는 국민이 대표자들을 선출하고 이들이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국민을 대신하여 정부를 구성하며 일정 기간 동안 그들에게 권력이 위임함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선거란 무엇인가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81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5099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선거와 선거제도 개념과 의의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9654" y="1549069"/>
            <a:ext cx="82173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선거제도의 개념과 의의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선거제도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광의로는 선거권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피선거권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선거구제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대표제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선거운동 등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선거를 실제로 운영하기 위한 일련의 규칙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여러 구성요소들 가운데 특히 세 가지 요소 선거구제도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대표제도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투표제도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-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에 초점을 맞춤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선거란 무엇인가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500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민주적 선거 원칙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36432" y="1466924"/>
            <a:ext cx="8242962" cy="3924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보통선거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원칙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능력이나 신분에 따라 유권자의 자격을 제한하지 않고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모든 국민에게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선거권을 부여해야 한다는 원칙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평등선거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원칙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모든 유권자에게 동등한 가치의 표를 부여함으로써 ‘표의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등가성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’을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실현해야 한다는 원칙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선거란 무엇인가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073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1327</Words>
  <Application>Microsoft Office PowerPoint</Application>
  <PresentationFormat>와이드스크린</PresentationFormat>
  <Paragraphs>221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NanumGothicExtraBold</vt:lpstr>
      <vt:lpstr>Noto Sans KR</vt:lpstr>
      <vt:lpstr>Sandoll 고딕Neo1유니코드 03 Lt</vt:lpstr>
      <vt:lpstr>THEFACESHOP INKLIPQUID</vt:lpstr>
      <vt:lpstr>맑은 고딕</vt:lpstr>
      <vt:lpstr>맑은고딕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2023-01-13T00:38:13Z</dcterms:created>
  <dcterms:modified xsi:type="dcterms:W3CDTF">2023-04-26T07:58:52Z</dcterms:modified>
</cp:coreProperties>
</file>