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2689" r:id="rId3"/>
    <p:sldId id="22626" r:id="rId4"/>
    <p:sldId id="22627" r:id="rId5"/>
    <p:sldId id="22628" r:id="rId6"/>
    <p:sldId id="22629" r:id="rId7"/>
    <p:sldId id="22441" r:id="rId8"/>
    <p:sldId id="22690" r:id="rId9"/>
    <p:sldId id="22631" r:id="rId10"/>
    <p:sldId id="22632" r:id="rId11"/>
    <p:sldId id="22630" r:id="rId12"/>
    <p:sldId id="22633" r:id="rId13"/>
    <p:sldId id="22684" r:id="rId14"/>
    <p:sldId id="22688" r:id="rId15"/>
    <p:sldId id="284" r:id="rId16"/>
    <p:sldId id="432" r:id="rId17"/>
    <p:sldId id="434" r:id="rId18"/>
    <p:sldId id="22455" r:id="rId19"/>
    <p:sldId id="22685" r:id="rId20"/>
    <p:sldId id="22686" r:id="rId21"/>
    <p:sldId id="22687" r:id="rId22"/>
    <p:sldId id="22691" r:id="rId23"/>
    <p:sldId id="22634" r:id="rId24"/>
    <p:sldId id="22637" r:id="rId25"/>
    <p:sldId id="22642" r:id="rId26"/>
    <p:sldId id="22641" r:id="rId27"/>
    <p:sldId id="22644" r:id="rId28"/>
    <p:sldId id="22645" r:id="rId29"/>
    <p:sldId id="22646" r:id="rId30"/>
    <p:sldId id="22647" r:id="rId31"/>
    <p:sldId id="22648" r:id="rId32"/>
    <p:sldId id="22649" r:id="rId33"/>
    <p:sldId id="22650" r:id="rId34"/>
    <p:sldId id="22652" r:id="rId35"/>
    <p:sldId id="22651" r:id="rId36"/>
    <p:sldId id="2265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9BB67-0353-4500-BA8B-B876236280C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C28A-9189-4F7A-AA6A-EE2FC0A9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6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8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41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25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21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53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8" y="303330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&#50976;&#47749;&#54620;_&#50937;&#49324;&#51060;&#53944;&#50640;_&#49324;&#50857;&#46104;&#45716;_&#54532;&#47196;&#44536;&#47000;&#48141;_&#50616;&#50612;&#46308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github.com/naver/d2codingfo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4EE72-EA3F-D620-6FC8-0E2298689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01. </a:t>
            </a:r>
            <a:r>
              <a:rPr lang="ko-KR" altLang="en-US" sz="5400" dirty="0"/>
              <a:t>자바스크립트 시작하기</a:t>
            </a:r>
          </a:p>
        </p:txBody>
      </p:sp>
    </p:spTree>
    <p:extLst>
      <p:ext uri="{BB962C8B-B14F-4D97-AF65-F5344CB8AC3E}">
        <p14:creationId xmlns:p14="http://schemas.microsoft.com/office/powerpoint/2010/main" val="207481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3EBF-06BC-BB85-BFCD-36782CB9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프런트엔드</a:t>
            </a:r>
            <a:r>
              <a:rPr lang="ko-KR" altLang="en-US" dirty="0"/>
              <a:t> 개발과 자바스크립트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B893D-D787-87BD-1F61-AD8435DADA09}"/>
              </a:ext>
            </a:extLst>
          </p:cNvPr>
          <p:cNvSpPr txBox="1"/>
          <p:nvPr/>
        </p:nvSpPr>
        <p:spPr>
          <a:xfrm>
            <a:off x="770760" y="1055711"/>
            <a:ext cx="9841706" cy="294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프런트엔드</a:t>
            </a:r>
            <a:r>
              <a:rPr lang="en-US" altLang="ko-KR" dirty="0"/>
              <a:t>(front-end)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앞</a:t>
            </a:r>
            <a:r>
              <a:rPr lang="en-US" altLang="ko-KR" dirty="0"/>
              <a:t>(front)</a:t>
            </a:r>
            <a:r>
              <a:rPr lang="ko-KR" altLang="en-US" dirty="0"/>
              <a:t>에 있어서 사용자에게 보이는 부분을 가리킴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사이트나 애 </a:t>
            </a:r>
            <a:r>
              <a:rPr lang="ko-KR" altLang="en-US" dirty="0" err="1"/>
              <a:t>플리케이션에서</a:t>
            </a:r>
            <a:r>
              <a:rPr lang="ko-KR" altLang="en-US" dirty="0"/>
              <a:t> 내용을 작성하고 화면을 디자인하는 것부터 사용자의 동작에 반응해서 결과를 만드는 것들이 모두 </a:t>
            </a:r>
            <a:r>
              <a:rPr lang="ko-KR" altLang="en-US" dirty="0" err="1"/>
              <a:t>프런트엔드</a:t>
            </a:r>
            <a:r>
              <a:rPr lang="ko-KR" altLang="en-US" dirty="0"/>
              <a:t> 개발의 역할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최근 의 웹 사이트는 사용자와 실시간으로 정보를 주고받으면서 애플리케이션처럼 동작하기 때문에 그만큼 </a:t>
            </a:r>
            <a:r>
              <a:rPr lang="ko-KR" altLang="en-US" dirty="0" err="1"/>
              <a:t>프런트엔드</a:t>
            </a:r>
            <a:r>
              <a:rPr lang="ko-KR" altLang="en-US" dirty="0"/>
              <a:t> 개발이 중요함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프런트엔드</a:t>
            </a:r>
            <a:r>
              <a:rPr lang="ko-KR" altLang="en-US" dirty="0"/>
              <a:t> 개발에서 자바스크립트의 기능도 함께 강력해지고 있음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프레임워크와 라이브러리가 많이 등장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86F37-4981-226C-9FBF-F8E348F7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5" y="4004851"/>
            <a:ext cx="8450688" cy="26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E5F1-AE87-32BC-B032-D400DF96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유명한</a:t>
            </a:r>
            <a:r>
              <a:rPr kumimoji="1" lang="ko-KR" altLang="en-US"/>
              <a:t> 웹 사이트에서 사용되는 언어들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19DE4-0EDA-ADFC-8A55-29298D65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583"/>
            <a:ext cx="7082109" cy="5367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AFA9A-ED5F-19E9-3831-C440D971E152}"/>
              </a:ext>
            </a:extLst>
          </p:cNvPr>
          <p:cNvSpPr txBox="1"/>
          <p:nvPr/>
        </p:nvSpPr>
        <p:spPr>
          <a:xfrm>
            <a:off x="8962736" y="2231191"/>
            <a:ext cx="159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>
                <a:hlinkClick r:id="rId3"/>
              </a:rPr>
              <a:t>위키피디아</a:t>
            </a:r>
            <a:endParaRPr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CDC03D-273C-8890-622F-3C577D4A1494}"/>
              </a:ext>
            </a:extLst>
          </p:cNvPr>
          <p:cNvSpPr/>
          <p:nvPr/>
        </p:nvSpPr>
        <p:spPr>
          <a:xfrm>
            <a:off x="2206487" y="1490583"/>
            <a:ext cx="844826" cy="53674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52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524E-6477-B9D8-1CFB-0BB1689E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창에서 자바스크립트 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E3A7F-BCC9-1E2D-032B-4416AC87D702}"/>
              </a:ext>
            </a:extLst>
          </p:cNvPr>
          <p:cNvSpPr txBox="1"/>
          <p:nvPr/>
        </p:nvSpPr>
        <p:spPr>
          <a:xfrm>
            <a:off x="493955" y="1487053"/>
            <a:ext cx="1039933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웹 브라우저에는 자바스크립트 소스를 실행할 수 있는 자바스크립트 엔진이 포함되어 있어서</a:t>
            </a:r>
            <a:br>
              <a:rPr lang="en-US" altLang="ko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웹 브라우저의 콘솔 창을 통해 간단한 자바스크립트 소스를 실행해 볼 수 있다</a:t>
            </a:r>
            <a:r>
              <a:rPr lang="en-US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ko-Kore-KR" sz="18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2C279-112C-F457-7528-F153BC8BFAFC}"/>
              </a:ext>
            </a:extLst>
          </p:cNvPr>
          <p:cNvSpPr txBox="1"/>
          <p:nvPr/>
        </p:nvSpPr>
        <p:spPr>
          <a:xfrm>
            <a:off x="665922" y="2703443"/>
            <a:ext cx="758355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dirty="0"/>
              <a:t>웹 브라우저 주소 표시줄에 </a:t>
            </a:r>
            <a:r>
              <a:rPr kumimoji="1" lang="en-US" altLang="ko-KR" dirty="0" err="1"/>
              <a:t>about:blank</a:t>
            </a:r>
            <a:r>
              <a:rPr kumimoji="1" lang="ko-KR" altLang="en-US" dirty="0"/>
              <a:t> 입력해서 빈 화면 표시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dirty="0"/>
              <a:t>웹 개발자 도구 창에서 </a:t>
            </a:r>
            <a:r>
              <a:rPr kumimoji="1" lang="en-US" altLang="ko-KR" dirty="0"/>
              <a:t>[</a:t>
            </a:r>
            <a:r>
              <a:rPr kumimoji="1" lang="ko-KR" altLang="en-US" dirty="0"/>
              <a:t>콘솔</a:t>
            </a:r>
            <a:r>
              <a:rPr kumimoji="1" lang="en-US" altLang="ko-KR" dirty="0"/>
              <a:t>]</a:t>
            </a:r>
            <a:r>
              <a:rPr kumimoji="1" lang="ko-KR" altLang="en-US" dirty="0"/>
              <a:t> 선택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윈도우 </a:t>
            </a:r>
            <a:r>
              <a:rPr kumimoji="1" lang="en-US" altLang="ko-KR" dirty="0"/>
              <a:t>[Ctrl]+[Shift]+[J] ,</a:t>
            </a:r>
            <a:r>
              <a:rPr kumimoji="1" lang="ko-KR" altLang="en-US" dirty="0"/>
              <a:t>  맥  </a:t>
            </a:r>
            <a:r>
              <a:rPr kumimoji="1" lang="en-US" altLang="ko-KR" dirty="0"/>
              <a:t>[Option]+[</a:t>
            </a:r>
            <a:r>
              <a:rPr kumimoji="1" lang="en-US" altLang="ko-KR" dirty="0" err="1"/>
              <a:t>Comman</a:t>
            </a:r>
            <a:r>
              <a:rPr kumimoji="1" lang="en-US" altLang="ko-KR" dirty="0"/>
              <a:t>]+[J] </a:t>
            </a:r>
            <a:r>
              <a:rPr kumimoji="1" lang="ko-KR" altLang="en-US" dirty="0"/>
              <a:t> 단축키 주로 사용</a:t>
            </a:r>
            <a:r>
              <a:rPr kumimoji="1"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R" dirty="0"/>
              <a:t>10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-US" altLang="ko-KR" dirty="0"/>
              <a:t>console.log(“</a:t>
            </a:r>
            <a:r>
              <a:rPr kumimoji="1" lang="ko-KR" altLang="en-US" dirty="0"/>
              <a:t>안녕하세요</a:t>
            </a:r>
            <a:r>
              <a:rPr kumimoji="1" lang="en-US" altLang="ko-KR" dirty="0"/>
              <a:t>?”)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2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8878C-C634-F87C-B866-0A88F2E07860}"/>
              </a:ext>
            </a:extLst>
          </p:cNvPr>
          <p:cNvSpPr txBox="1"/>
          <p:nvPr/>
        </p:nvSpPr>
        <p:spPr>
          <a:xfrm>
            <a:off x="815340" y="788670"/>
            <a:ext cx="996315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/>
              <a:t>콘솔</a:t>
            </a:r>
            <a:r>
              <a:rPr kumimoji="1" lang="ko-KR" altLang="en-US"/>
              <a:t> 창을 브라우저 창의 왼쪽이나 오른쪽으로 옮길 수도 있고</a:t>
            </a:r>
            <a:r>
              <a:rPr kumimoji="1" lang="en-US" altLang="ko-KR"/>
              <a:t>,</a:t>
            </a:r>
            <a:r>
              <a:rPr kumimoji="1" lang="ko-KR" altLang="en-US"/>
              <a:t> 따로 열어놓을 수도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편한 방법을 선택하세요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6FF905-1BEF-C051-B389-CCF3A9580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5"/>
          <a:stretch/>
        </p:blipFill>
        <p:spPr>
          <a:xfrm>
            <a:off x="815340" y="2017554"/>
            <a:ext cx="8372867" cy="37774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41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30C9F0-0509-0BD9-3CB5-0F302E55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409221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F599-6609-410F-B6E5-562568CC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개발 환경 설정하기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1318D-3271-4ED3-A479-AD83D76459A0}"/>
              </a:ext>
            </a:extLst>
          </p:cNvPr>
          <p:cNvSpPr txBox="1"/>
          <p:nvPr/>
        </p:nvSpPr>
        <p:spPr>
          <a:xfrm>
            <a:off x="1111828" y="1807505"/>
            <a:ext cx="6097384" cy="129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 Studio Code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다운로드해서 설치하기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https://code.visualstudio.com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1932E-7C8D-4304-A837-DC0D77B1C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09" y="1590086"/>
            <a:ext cx="5565195" cy="432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896D-93A5-4243-AE27-4AC986829199}"/>
              </a:ext>
            </a:extLst>
          </p:cNvPr>
          <p:cNvSpPr txBox="1"/>
          <p:nvPr/>
        </p:nvSpPr>
        <p:spPr>
          <a:xfrm>
            <a:off x="913796" y="3653180"/>
            <a:ext cx="5072841" cy="15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정기적으로 자동 업데이트 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HTML/CSS/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Javascript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뿐만 아니라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 같은 다양한 프로그래밍 언어로도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6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366C22-9F53-41F5-B8C7-826511C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12" y="3660923"/>
            <a:ext cx="3944737" cy="2243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7A00C0-6C1E-4BEB-A3A4-E4CA222D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838199" y="1571761"/>
            <a:ext cx="7383088" cy="162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코딩 글꼴 설치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– D2Coding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한글까지 지원하는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추천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  <a:hlinkClick r:id="rId4"/>
              </a:rPr>
              <a:t>https://github.com/naver/d2codingfont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에서 다운로드한 후 글꼴 설치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1047402" y="5182331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746530-282F-4D2D-9BEF-BBC9914E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889" y="3660922"/>
            <a:ext cx="5015743" cy="2243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9253997" y="4928137"/>
            <a:ext cx="779466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1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F72479-85EF-44C7-B429-CEAB1404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4" y="2385787"/>
            <a:ext cx="2634937" cy="41070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7A00C0-6C1E-4BEB-A3A4-E4CA222D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838199" y="1571761"/>
            <a:ext cx="7383088" cy="50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VS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Code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지정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1088000" y="4141974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931024" y="6140578"/>
            <a:ext cx="31395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F87C7-D60E-4E74-B4B1-79C3FDBE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76" y="2303653"/>
            <a:ext cx="4635770" cy="40249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E20E0-B94C-4507-AE79-E11C241F394C}"/>
              </a:ext>
            </a:extLst>
          </p:cNvPr>
          <p:cNvSpPr/>
          <p:nvPr/>
        </p:nvSpPr>
        <p:spPr>
          <a:xfrm>
            <a:off x="6874625" y="4838007"/>
            <a:ext cx="1612670" cy="706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278A2-4083-4D0E-9418-E9472121E769}"/>
              </a:ext>
            </a:extLst>
          </p:cNvPr>
          <p:cNvSpPr/>
          <p:nvPr/>
        </p:nvSpPr>
        <p:spPr>
          <a:xfrm>
            <a:off x="6874625" y="5627716"/>
            <a:ext cx="1612670" cy="76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45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E952B-F98F-3F85-5756-C98817A3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74362"/>
            <a:ext cx="10845800" cy="1325563"/>
          </a:xfrm>
        </p:spPr>
        <p:txBody>
          <a:bodyPr>
            <a:normAutofit/>
          </a:bodyPr>
          <a:lstStyle/>
          <a:p>
            <a:r>
              <a:rPr kumimoji="1" lang="en-US" altLang="en-US" sz="3600" dirty="0"/>
              <a:t>Live Server </a:t>
            </a:r>
            <a:r>
              <a:rPr kumimoji="1" lang="ko-KR" altLang="en-US" sz="3600" dirty="0" err="1"/>
              <a:t>익스텐션</a:t>
            </a:r>
            <a:r>
              <a:rPr kumimoji="1" lang="en-US" altLang="ko-KR" sz="3600" dirty="0"/>
              <a:t>(extensions, </a:t>
            </a:r>
            <a:r>
              <a:rPr kumimoji="1" lang="ko-KR" altLang="en-US" sz="3600" dirty="0"/>
              <a:t>확장</a:t>
            </a:r>
            <a:r>
              <a:rPr kumimoji="1" lang="en-US" altLang="ko-KR" sz="3600" dirty="0"/>
              <a:t>) </a:t>
            </a:r>
            <a:r>
              <a:rPr kumimoji="1" lang="ko-KR" altLang="en-US" sz="3600" dirty="0"/>
              <a:t>설치하기</a:t>
            </a:r>
            <a:endParaRPr kumimoji="1" lang="ko-Kore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0" y="1838470"/>
            <a:ext cx="737177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즉시 웹 브라우저에서 확인 가능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9C166E-4D81-B5B1-F60E-B94719F5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3117902"/>
            <a:ext cx="6635173" cy="1890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724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E952B-F98F-3F85-5756-C98817A3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74362"/>
            <a:ext cx="10845800" cy="1325563"/>
          </a:xfrm>
        </p:spPr>
        <p:txBody>
          <a:bodyPr>
            <a:normAutofit/>
          </a:bodyPr>
          <a:lstStyle/>
          <a:p>
            <a:r>
              <a:rPr kumimoji="1" lang="ko-KR" altLang="en-US" sz="3600" dirty="0" err="1"/>
              <a:t>익스텐션</a:t>
            </a:r>
            <a:r>
              <a:rPr kumimoji="1" lang="en-US" altLang="ko-KR" sz="3600" dirty="0"/>
              <a:t>(extensions, </a:t>
            </a:r>
            <a:r>
              <a:rPr kumimoji="1" lang="ko-KR" altLang="en-US" sz="3600" dirty="0"/>
              <a:t>확장</a:t>
            </a:r>
            <a:r>
              <a:rPr kumimoji="1" lang="en-US" altLang="ko-KR" sz="3600" dirty="0"/>
              <a:t>) </a:t>
            </a:r>
            <a:r>
              <a:rPr kumimoji="1" lang="ko-KR" altLang="en-US" sz="3600" dirty="0"/>
              <a:t>설치하기</a:t>
            </a:r>
            <a:endParaRPr kumimoji="1" lang="ko-Kore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 서버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(Live Server)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웹 브라우저에서 확인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DDE18-DE2F-6E8F-9DA8-47D40EBABC9A}"/>
              </a:ext>
            </a:extLst>
          </p:cNvPr>
          <p:cNvSpPr txBox="1"/>
          <p:nvPr/>
        </p:nvSpPr>
        <p:spPr>
          <a:xfrm>
            <a:off x="6403976" y="1838470"/>
            <a:ext cx="456882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프리티어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 소스를 보기 좋게 정리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1FA0992-BA0E-4D6A-7D1D-D61F2B7A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169925"/>
            <a:ext cx="4920142" cy="1671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AA3E9B-BABF-BBA5-60AB-DFE1E019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2" y="3973600"/>
            <a:ext cx="4775199" cy="17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B30F68-116E-60B3-5EED-DF9D61EA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기본 상식</a:t>
            </a:r>
          </a:p>
        </p:txBody>
      </p:sp>
    </p:spTree>
    <p:extLst>
      <p:ext uri="{BB962C8B-B14F-4D97-AF65-F5344CB8AC3E}">
        <p14:creationId xmlns:p14="http://schemas.microsoft.com/office/powerpoint/2010/main" val="3560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E952B-F98F-3F85-5756-C98817A3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74362"/>
            <a:ext cx="10845800" cy="1325563"/>
          </a:xfrm>
        </p:spPr>
        <p:txBody>
          <a:bodyPr>
            <a:normAutofit/>
          </a:bodyPr>
          <a:lstStyle/>
          <a:p>
            <a:r>
              <a:rPr kumimoji="1" lang="ko-KR" altLang="en-US" sz="3600" dirty="0" err="1"/>
              <a:t>익스텐션</a:t>
            </a:r>
            <a:r>
              <a:rPr kumimoji="1" lang="en-US" altLang="ko-KR" sz="3600" dirty="0"/>
              <a:t>(extensions, </a:t>
            </a:r>
            <a:r>
              <a:rPr kumimoji="1" lang="ko-KR" altLang="en-US" sz="3600" dirty="0"/>
              <a:t>확장</a:t>
            </a:r>
            <a:r>
              <a:rPr kumimoji="1" lang="en-US" altLang="ko-KR" sz="3600" dirty="0"/>
              <a:t>) </a:t>
            </a:r>
            <a:r>
              <a:rPr kumimoji="1" lang="ko-KR" altLang="en-US" sz="3600" dirty="0"/>
              <a:t>설치하기</a:t>
            </a:r>
            <a:endParaRPr kumimoji="1" lang="ko-Kore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테마 선택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B432DA-A683-A8ED-8CC4-6DDC586A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" y="2976395"/>
            <a:ext cx="4662649" cy="16718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4500C-D9A6-91D6-7EC1-AD32875C9B61}"/>
              </a:ext>
            </a:extLst>
          </p:cNvPr>
          <p:cNvSpPr txBox="1"/>
          <p:nvPr/>
        </p:nvSpPr>
        <p:spPr>
          <a:xfrm>
            <a:off x="6286501" y="1838470"/>
            <a:ext cx="4775199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아이콘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 목록에서 파일 종류에 따라 아이콘을 붙여주는 확장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655132-47FF-8918-48FF-F63C35D7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3429000"/>
            <a:ext cx="5199849" cy="15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BE7F5D-37FF-1423-DF38-469C688D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간단한 자바스크립트부터 시작하기</a:t>
            </a:r>
          </a:p>
        </p:txBody>
      </p:sp>
    </p:spTree>
    <p:extLst>
      <p:ext uri="{BB962C8B-B14F-4D97-AF65-F5344CB8AC3E}">
        <p14:creationId xmlns:p14="http://schemas.microsoft.com/office/powerpoint/2010/main" val="94168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웹</a:t>
            </a:r>
            <a:r>
              <a:rPr lang="ko-KR" altLang="en-US"/>
              <a:t> 문서에서 스크립트 작성하기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72F0E-5201-7E6E-D617-8D2BF1D94B7B}"/>
              </a:ext>
            </a:extLst>
          </p:cNvPr>
          <p:cNvSpPr txBox="1"/>
          <p:nvPr/>
        </p:nvSpPr>
        <p:spPr>
          <a:xfrm>
            <a:off x="913033" y="1933968"/>
            <a:ext cx="941372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처리기는 웹 브라우저 안에 포함되어 있기 때문에 자바스크립트 소스는 웹 문서에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작성하면 웹 브라우저가 해석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소스는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웹 문서 안에 직접 작성할 수도 있고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소스만 따로 파일로 저장해서 서로 연결해서 사용할 수도 있다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8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1A66A3-96D7-CD51-D7B5-3D997F2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인라인</a:t>
            </a:r>
            <a:r>
              <a:rPr lang="ko-KR" altLang="en-US"/>
              <a:t> 스크립트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72F0E-5201-7E6E-D617-8D2BF1D94B7B}"/>
              </a:ext>
            </a:extLst>
          </p:cNvPr>
          <p:cNvSpPr txBox="1"/>
          <p:nvPr/>
        </p:nvSpPr>
        <p:spPr>
          <a:xfrm>
            <a:off x="649138" y="1299177"/>
            <a:ext cx="9413723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/>
              <a:t>HTML </a:t>
            </a:r>
            <a:r>
              <a:rPr lang="ko-KR" altLang="ko-Kore-KR" dirty="0"/>
              <a:t>태그 안에 직접 작성하는 자바스크립트</a:t>
            </a:r>
            <a:r>
              <a:rPr lang="ko-Kore-KR" altLang="ko-Kore-KR" dirty="0">
                <a:effectLst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/>
              <a:t>팝업 창을 열고 닫거나</a:t>
            </a:r>
            <a:r>
              <a:rPr lang="en-US" altLang="ko-Kore-KR" dirty="0"/>
              <a:t>, </a:t>
            </a:r>
            <a:r>
              <a:rPr lang="ko-KR" altLang="ko-Kore-KR" dirty="0"/>
              <a:t>알림 메시지를 표시할 때처럼 간단한 명령을 처리할 경우 인라인 스크립트를 자주 사용</a:t>
            </a:r>
            <a:r>
              <a:rPr lang="ko-Kore-KR" altLang="ko-Kore-KR" dirty="0">
                <a:effectLst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42267-9ED0-37D7-19F6-3E2A534D445D}"/>
              </a:ext>
            </a:extLst>
          </p:cNvPr>
          <p:cNvSpPr txBox="1"/>
          <p:nvPr/>
        </p:nvSpPr>
        <p:spPr>
          <a:xfrm>
            <a:off x="716665" y="2921258"/>
            <a:ext cx="9422294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ore-KR" dirty="0">
                <a:solidFill>
                  <a:srgbClr val="C00000"/>
                </a:solidFill>
              </a:rPr>
              <a:t>onclick = "alert('</a:t>
            </a:r>
            <a:r>
              <a:rPr lang="ko-KR" altLang="en-US" dirty="0">
                <a:solidFill>
                  <a:srgbClr val="C00000"/>
                </a:solidFill>
              </a:rPr>
              <a:t>알림 메시지가 표시됩니다</a:t>
            </a:r>
            <a:r>
              <a:rPr lang="en-US" altLang="ko-KR" dirty="0">
                <a:solidFill>
                  <a:srgbClr val="C00000"/>
                </a:solidFill>
              </a:rPr>
              <a:t>.')"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클릭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!&lt;/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button&gt;</a:t>
            </a:r>
          </a:p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68BBC0-A650-3D70-9403-5DA2A10A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4024786"/>
            <a:ext cx="3503958" cy="25298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141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5CF5-7325-3705-8994-4F270017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내부</a:t>
            </a:r>
            <a:r>
              <a:rPr kumimoji="1" lang="ko-KR" altLang="en-US"/>
              <a:t> 스크립트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4ABA-BDD1-4949-C11B-4F9AA2AABCA8}"/>
              </a:ext>
            </a:extLst>
          </p:cNvPr>
          <p:cNvSpPr txBox="1"/>
          <p:nvPr/>
        </p:nvSpPr>
        <p:spPr>
          <a:xfrm>
            <a:off x="838200" y="1856098"/>
            <a:ext cx="9782591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웹 문서에서 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&lt;script&gt;</a:t>
            </a:r>
            <a:r>
              <a:rPr lang="en-US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태그와 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&lt;/script&gt;</a:t>
            </a:r>
            <a:r>
              <a:rPr lang="en-US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태그 사이에 실행할 자바스크립트 소스</a:t>
            </a:r>
            <a:r>
              <a:rPr lang="ko-Kore-KR" alt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작성</a:t>
            </a:r>
            <a:endParaRPr lang="en-US" altLang="ko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&lt;script&gt;</a:t>
            </a:r>
            <a:r>
              <a:rPr lang="en-US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태그는 웹 문서에서 모든 곳에 위치할 수 있고 삽입된 위치에서 바로 스크립트가 실행</a:t>
            </a:r>
            <a:r>
              <a:rPr lang="ko-KR" alt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됨</a:t>
            </a:r>
            <a:endParaRPr lang="en-US" altLang="ko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effectLst/>
                <a:latin typeface="+mn-ea"/>
                <a:cs typeface="맑은 고딕" panose="020B0503020000020004" pitchFamily="34" charset="-127"/>
              </a:rPr>
              <a:t>한 문서 안에 여러 개의 </a:t>
            </a:r>
            <a:r>
              <a:rPr lang="en-US" altLang="ko-Kore-KR" dirty="0">
                <a:effectLst/>
                <a:latin typeface="+mn-ea"/>
                <a:cs typeface="D2Coding" panose="020B0609020101020101" pitchFamily="49" charset="-127"/>
              </a:rPr>
              <a:t>&lt;script&gt;</a:t>
            </a:r>
            <a:r>
              <a:rPr lang="en-US" altLang="ko-Kore-KR" dirty="0">
                <a:effectLst/>
                <a:latin typeface="+mn-ea"/>
                <a:cs typeface="맑은 고딕" panose="020B0503020000020004" pitchFamily="34" charset="-127"/>
              </a:rPr>
              <a:t> </a:t>
            </a:r>
            <a:r>
              <a:rPr lang="ko-KR" altLang="ko-Kore-KR" dirty="0">
                <a:effectLst/>
                <a:latin typeface="+mn-ea"/>
                <a:cs typeface="맑은 고딕" panose="020B0503020000020004" pitchFamily="34" charset="-127"/>
              </a:rPr>
              <a:t>태그를 사용할 수 있</a:t>
            </a:r>
            <a:r>
              <a:rPr lang="ko-KR" altLang="en-US" dirty="0">
                <a:effectLst/>
                <a:latin typeface="+mn-ea"/>
                <a:cs typeface="맑은 고딕" panose="020B0503020000020004" pitchFamily="34" charset="-127"/>
              </a:rPr>
              <a:t>음</a:t>
            </a:r>
            <a:endParaRPr lang="en-US" altLang="ko-KR" dirty="0">
              <a:effectLst/>
              <a:latin typeface="+mn-ea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effectLst/>
                <a:latin typeface="+mn-ea"/>
                <a:cs typeface="맑은 고딕" panose="020B0503020000020004" pitchFamily="34" charset="-127"/>
              </a:rPr>
              <a:t>내부</a:t>
            </a:r>
            <a:r>
              <a:rPr lang="ko-KR" altLang="en-US">
                <a:effectLst/>
                <a:latin typeface="+mn-ea"/>
                <a:cs typeface="맑은 고딕" panose="020B0503020000020004" pitchFamily="34" charset="-127"/>
              </a:rPr>
              <a:t> 스크립트는 주로 </a:t>
            </a:r>
            <a:r>
              <a:rPr lang="en-US" altLang="ko-KR" dirty="0">
                <a:effectLst/>
                <a:latin typeface="+mn-ea"/>
                <a:cs typeface="맑은 고딕" panose="020B0503020000020004" pitchFamily="34" charset="-127"/>
              </a:rPr>
              <a:t>&lt;/body&gt; </a:t>
            </a:r>
            <a:r>
              <a:rPr lang="ko-KR" altLang="en-US" dirty="0">
                <a:effectLst/>
                <a:latin typeface="+mn-ea"/>
                <a:cs typeface="맑은 고딕" panose="020B0503020000020004" pitchFamily="34" charset="-127"/>
              </a:rPr>
              <a:t>태그 앞에 사용함</a:t>
            </a:r>
            <a:endParaRPr lang="ko-Kore-KR" altLang="ko-Kore-KR" dirty="0">
              <a:effectLst/>
              <a:latin typeface="+mn-ea"/>
              <a:cs typeface="맑은 고딕" panose="020B05030200000200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89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F66270-5708-D0CB-F161-3244C76B71CF}"/>
              </a:ext>
            </a:extLst>
          </p:cNvPr>
          <p:cNvSpPr txBox="1"/>
          <p:nvPr/>
        </p:nvSpPr>
        <p:spPr>
          <a:xfrm>
            <a:off x="552449" y="516375"/>
            <a:ext cx="10791825" cy="54651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새로 </a:t>
            </a:r>
            <a:r>
              <a:rPr lang="ko-KR" altLang="en-US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고침해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보세요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random(number) {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Math.floor(Math.random() * number);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30000"/>
              </a:lnSpc>
            </a:pPr>
            <a:b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bgChange() {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rndCol = 'rgb(' + random(255) + ',' + random(255) + ',' + random(255) + ')＇;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document.body.style.backgroundColor = rndCol;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30000"/>
              </a:lnSpc>
            </a:pPr>
            <a:b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bgChange();</a:t>
            </a:r>
          </a:p>
          <a:p>
            <a:pPr>
              <a:lnSpc>
                <a:spcPct val="130000"/>
              </a:lnSpc>
            </a:pPr>
            <a:r>
              <a:rPr lang="ko-KR" altLang="en-US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  <a:p>
            <a:pPr>
              <a:lnSpc>
                <a:spcPct val="13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2610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968A-B7B2-1BF6-8DBD-3FB334CD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097B98-FDBF-5940-8772-5D5E2CB5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" y="672120"/>
            <a:ext cx="5137045" cy="37551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54394D-0150-4365-23D8-5AACB75F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2271301"/>
            <a:ext cx="5444490" cy="3979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130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D389-1CE8-E9FA-031B-58DFFD40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인라인 스크립트와 </a:t>
            </a:r>
            <a:r>
              <a:rPr kumimoji="1" lang="ko-Kore-KR" altLang="en-US" dirty="0"/>
              <a:t>내부</a:t>
            </a:r>
            <a:r>
              <a:rPr kumimoji="1" lang="ko-KR" altLang="en-US"/>
              <a:t> 스크립트의 단점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3C7D3-D70D-EC39-30F9-99CB3D691FE4}"/>
              </a:ext>
            </a:extLst>
          </p:cNvPr>
          <p:cNvSpPr txBox="1"/>
          <p:nvPr/>
        </p:nvSpPr>
        <p:spPr>
          <a:xfrm>
            <a:off x="568642" y="1897648"/>
            <a:ext cx="10515599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같은 자바스크립트 소스를 여러 웹 문서에서 사용해야 할 경</a:t>
            </a: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우</a:t>
            </a:r>
            <a:r>
              <a:rPr lang="en-US" altLang="ko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필요한 문서마다 똑같은 소스를 반복해서 삽입</a:t>
            </a: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해야 함</a:t>
            </a:r>
            <a:r>
              <a:rPr lang="en-US" altLang="ko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만일 </a:t>
            </a: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페이지에 삽입한 자바스크립트 소스를 수정해야 한다면 소스가 포함된 모든 문서를 다 찾아다니면서 하나씩 수정해야 </a:t>
            </a: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소스를 작성할 때 외부 스크립트 파일로 저장해서 링크하는 방법을 많이 사용</a:t>
            </a:r>
            <a:r>
              <a:rPr lang="ko-KR" altLang="en-US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ore-KR" sz="18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마크업과 구별되기 때문에 스크립트 소스를 관리하기 쉬움</a:t>
            </a:r>
            <a:endParaRPr lang="ko-Kore-KR" altLang="ko-Kore-KR" sz="18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E150-AC96-3FC2-58C2-7F00600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외부</a:t>
            </a:r>
            <a:r>
              <a:rPr kumimoji="1" lang="ko-KR" altLang="en-US"/>
              <a:t> 스크립트 연결해서 사용하기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E6349-302B-E4DA-3900-86CA08D12D42}"/>
              </a:ext>
            </a:extLst>
          </p:cNvPr>
          <p:cNvSpPr txBox="1"/>
          <p:nvPr/>
        </p:nvSpPr>
        <p:spPr>
          <a:xfrm>
            <a:off x="838200" y="1690688"/>
            <a:ext cx="908304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/>
              <a:t>외부</a:t>
            </a:r>
            <a:r>
              <a:rPr kumimoji="1" lang="ko-KR" altLang="en-US"/>
              <a:t> 스크립트 파일 확장자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/>
              <a:t>HTML </a:t>
            </a:r>
            <a:r>
              <a:rPr kumimoji="1" lang="ko-Kore-KR" altLang="en-US"/>
              <a:t>문서에서</a:t>
            </a:r>
            <a:r>
              <a:rPr kumimoji="1" lang="ko-KR" altLang="en-US"/>
              <a:t> </a:t>
            </a:r>
            <a:r>
              <a:rPr kumimoji="1" lang="en-US" altLang="ko-KR"/>
              <a:t>&lt;script&gt; </a:t>
            </a:r>
            <a:r>
              <a:rPr kumimoji="1" lang="ko-KR" altLang="en-US"/>
              <a:t>태그를 사용해서 외부 스크립트 연결</a:t>
            </a:r>
            <a:endParaRPr kumimoji="1"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8FE77-7AD9-ACE0-1B54-C6F6E785DC5B}"/>
              </a:ext>
            </a:extLst>
          </p:cNvPr>
          <p:cNvSpPr txBox="1"/>
          <p:nvPr/>
        </p:nvSpPr>
        <p:spPr>
          <a:xfrm>
            <a:off x="922973" y="2878574"/>
            <a:ext cx="6097904" cy="878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기본형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1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</a:t>
            </a:r>
            <a:r>
              <a:rPr lang="en-US" altLang="ko-Kore-KR" sz="1800" b="1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script </a:t>
            </a:r>
            <a:r>
              <a:rPr lang="en-US" altLang="ko-Kore-KR" sz="1800" b="1" kern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src</a:t>
            </a:r>
            <a:r>
              <a:rPr lang="en-US" altLang="ko-Kore-KR" sz="1800" b="1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=“</a:t>
            </a:r>
            <a:r>
              <a:rPr lang="ko-KR" altLang="ko-Kore-KR" sz="1800" b="1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스크립트 파일 경로</a:t>
            </a:r>
            <a:r>
              <a:rPr lang="en-US" altLang="ko-Kore-KR" sz="1800" b="1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</a:t>
            </a:r>
            <a:r>
              <a:rPr lang="en-US" altLang="ko-Kore-KR" sz="1800" b="1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&gt;&lt;/script&gt;</a:t>
            </a:r>
            <a:r>
              <a:rPr lang="ko-Kore-KR" altLang="ko-Kore-KR" b="1" dirty="0">
                <a:effectLst/>
              </a:rPr>
              <a:t> </a:t>
            </a:r>
            <a:endParaRPr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9BDEA-5EC1-E14D-0510-64F82D3099EC}"/>
              </a:ext>
            </a:extLst>
          </p:cNvPr>
          <p:cNvSpPr txBox="1"/>
          <p:nvPr/>
        </p:nvSpPr>
        <p:spPr>
          <a:xfrm>
            <a:off x="838200" y="4081147"/>
            <a:ext cx="90830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/>
              <a:t>외부</a:t>
            </a:r>
            <a:r>
              <a:rPr kumimoji="1" lang="ko-KR" altLang="en-US"/>
              <a:t> 스크립트 파일 안에는 </a:t>
            </a:r>
            <a:r>
              <a:rPr kumimoji="1" lang="en-US" altLang="ko-KR"/>
              <a:t>&lt;script&gt;</a:t>
            </a:r>
            <a:r>
              <a:rPr kumimoji="1" lang="ko-KR" altLang="en-US"/>
              <a:t> 태그 없이 자바스크립트 소스만 작성함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따로 </a:t>
            </a:r>
            <a:r>
              <a:rPr kumimoji="1" lang="en-US" altLang="ko-KR"/>
              <a:t>js</a:t>
            </a:r>
            <a:r>
              <a:rPr kumimoji="1" lang="ko-KR" altLang="en-US"/>
              <a:t> 폴더를 만들어 저장하는 것이 좋음</a:t>
            </a:r>
            <a:br>
              <a:rPr kumimoji="1" lang="en-US" altLang="ko-KR"/>
            </a:br>
            <a:r>
              <a:rPr kumimoji="1" lang="en-US" altLang="ko-KR"/>
              <a:t>(</a:t>
            </a:r>
            <a:r>
              <a:rPr kumimoji="1" lang="ko-KR" altLang="en-US"/>
              <a:t>외부 </a:t>
            </a:r>
            <a:r>
              <a:rPr kumimoji="1" lang="en-US" altLang="ko-KR"/>
              <a:t>css</a:t>
            </a:r>
            <a:r>
              <a:rPr kumimoji="1" lang="ko-KR" altLang="en-US"/>
              <a:t> 파일을 </a:t>
            </a:r>
            <a:r>
              <a:rPr kumimoji="1" lang="en-US" altLang="ko-KR"/>
              <a:t>css</a:t>
            </a:r>
            <a:r>
              <a:rPr kumimoji="1" lang="ko-KR" altLang="en-US"/>
              <a:t> 폴더에 저장하는 것처럼</a:t>
            </a:r>
            <a:r>
              <a:rPr kumimoji="1" lang="en-US" altLang="ko-KR"/>
              <a:t>~)</a:t>
            </a:r>
          </a:p>
        </p:txBody>
      </p:sp>
    </p:spTree>
    <p:extLst>
      <p:ext uri="{BB962C8B-B14F-4D97-AF65-F5344CB8AC3E}">
        <p14:creationId xmlns:p14="http://schemas.microsoft.com/office/powerpoint/2010/main" val="365049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1AEA8B-12AA-0651-43AB-393F79E87F45}"/>
              </a:ext>
            </a:extLst>
          </p:cNvPr>
          <p:cNvSpPr txBox="1"/>
          <p:nvPr/>
        </p:nvSpPr>
        <p:spPr>
          <a:xfrm>
            <a:off x="493956" y="503471"/>
            <a:ext cx="620231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rgbClr val="C00000"/>
                </a:solidFill>
              </a:rPr>
              <a:t>[</a:t>
            </a:r>
            <a:r>
              <a:rPr kumimoji="1" lang="ko-KR" altLang="en-US" sz="2000" b="1">
                <a:solidFill>
                  <a:srgbClr val="C00000"/>
                </a:solidFill>
              </a:rPr>
              <a:t>실습</a:t>
            </a:r>
            <a:r>
              <a:rPr kumimoji="1" lang="en-US" altLang="ko-KR" sz="2000" b="1">
                <a:solidFill>
                  <a:srgbClr val="C00000"/>
                </a:solidFill>
              </a:rPr>
              <a:t>]</a:t>
            </a:r>
            <a:r>
              <a:rPr kumimoji="1" lang="ko-KR" altLang="en-US" sz="2000" b="1">
                <a:solidFill>
                  <a:srgbClr val="C00000"/>
                </a:solidFill>
              </a:rPr>
              <a:t> </a:t>
            </a:r>
            <a:r>
              <a:rPr kumimoji="1" lang="ko-KR" altLang="en-US" sz="2000"/>
              <a:t>외부 스크립트 연결해서 사용하기</a:t>
            </a:r>
            <a:endParaRPr kumimoji="1" lang="ko-Kore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46470-BCF1-BFB9-9846-0565A6E2CC65}"/>
              </a:ext>
            </a:extLst>
          </p:cNvPr>
          <p:cNvSpPr txBox="1"/>
          <p:nvPr/>
        </p:nvSpPr>
        <p:spPr>
          <a:xfrm>
            <a:off x="751523" y="2120176"/>
            <a:ext cx="3626167" cy="1296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새로 고침해 보세요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45F23-74B5-92A2-2273-BA8A58B1D172}"/>
              </a:ext>
            </a:extLst>
          </p:cNvPr>
          <p:cNvSpPr txBox="1"/>
          <p:nvPr/>
        </p:nvSpPr>
        <p:spPr>
          <a:xfrm>
            <a:off x="751523" y="1565910"/>
            <a:ext cx="329184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16\</a:t>
            </a:r>
            <a:r>
              <a:rPr kumimoji="1" lang="en-US" altLang="ko-KR" dirty="0">
                <a:solidFill>
                  <a:schemeClr val="bg1"/>
                </a:solidFill>
              </a:rPr>
              <a:t>external.html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4350E-8BD1-98A7-0B9F-017440372291}"/>
              </a:ext>
            </a:extLst>
          </p:cNvPr>
          <p:cNvSpPr txBox="1"/>
          <p:nvPr/>
        </p:nvSpPr>
        <p:spPr>
          <a:xfrm>
            <a:off x="4789170" y="2120176"/>
            <a:ext cx="7132320" cy="37475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/>
              <a:t>function random(number) {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return Math.floor(Math.random() * number);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/>
            </a:br>
            <a:r>
              <a:rPr lang="en" altLang="ko-Kore-KR" sz="1600"/>
              <a:t>function bgChange() {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const rndCol = 'rgb(' + random(255) + ',' + random(255) + ',' + random(255) + ')’;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document.body.style.backgroundColor = rndCol;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}</a:t>
            </a:r>
          </a:p>
          <a:p>
            <a:pPr>
              <a:lnSpc>
                <a:spcPct val="150000"/>
              </a:lnSpc>
            </a:pPr>
            <a:br>
              <a:rPr lang="en" altLang="ko-Kore-KR" sz="1600"/>
            </a:br>
            <a:r>
              <a:rPr lang="en" altLang="ko-Kore-KR" sz="1600"/>
              <a:t>bgChange();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E3AD-5FF2-7CA7-D5C9-FE0284F4A368}"/>
              </a:ext>
            </a:extLst>
          </p:cNvPr>
          <p:cNvSpPr txBox="1"/>
          <p:nvPr/>
        </p:nvSpPr>
        <p:spPr>
          <a:xfrm>
            <a:off x="4789170" y="1565910"/>
            <a:ext cx="329184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16\</a:t>
            </a:r>
            <a:r>
              <a:rPr kumimoji="1" lang="en-US" altLang="ko-KR" dirty="0" err="1">
                <a:solidFill>
                  <a:schemeClr val="bg1"/>
                </a:solidFill>
              </a:rPr>
              <a:t>js</a:t>
            </a:r>
            <a:r>
              <a:rPr kumimoji="1" lang="en-US" altLang="ko-KR" dirty="0">
                <a:solidFill>
                  <a:schemeClr val="bg1"/>
                </a:solidFill>
              </a:rPr>
              <a:t>\changeBg.js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7B462294-684E-6C96-053E-3334B3D7BA13}"/>
              </a:ext>
            </a:extLst>
          </p:cNvPr>
          <p:cNvCxnSpPr>
            <a:cxnSpLocks/>
          </p:cNvCxnSpPr>
          <p:nvPr/>
        </p:nvCxnSpPr>
        <p:spPr>
          <a:xfrm rot="10800000">
            <a:off x="2482833" y="3601427"/>
            <a:ext cx="2224563" cy="57743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466A9A-12D8-7C81-ADB3-6BE61C87A656}"/>
              </a:ext>
            </a:extLst>
          </p:cNvPr>
          <p:cNvSpPr txBox="1"/>
          <p:nvPr/>
        </p:nvSpPr>
        <p:spPr>
          <a:xfrm>
            <a:off x="2899250" y="426375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연결해 보자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306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61268-62C7-EFD0-CCEC-B7D4075E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자바스크립트의</a:t>
            </a:r>
            <a:r>
              <a:rPr kumimoji="1" lang="ko-KR" altLang="en-US"/>
              <a:t> 특징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EAC2-8DB1-6463-AE99-217EF83083AA}"/>
              </a:ext>
            </a:extLst>
          </p:cNvPr>
          <p:cNvSpPr/>
          <p:nvPr/>
        </p:nvSpPr>
        <p:spPr>
          <a:xfrm>
            <a:off x="3591098" y="3898669"/>
            <a:ext cx="1172095" cy="2909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4B456-4150-A87D-3458-C9D8B706992C}"/>
              </a:ext>
            </a:extLst>
          </p:cNvPr>
          <p:cNvSpPr txBox="1"/>
          <p:nvPr/>
        </p:nvSpPr>
        <p:spPr>
          <a:xfrm>
            <a:off x="1017478" y="2157430"/>
            <a:ext cx="7668768" cy="2116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모든 웹 브라우저에서 작동한다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웹 브라우저에서 실행 결과를 즉시 확인할 수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풀스택</a:t>
            </a:r>
            <a:r>
              <a:rPr kumimoji="1" lang="ko-KR" altLang="en-US" dirty="0"/>
              <a:t> 웹 개발 뿐 아니라 다양한 용도의 프로그램을 만들 수 있다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다양한 자바스크립트 공개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사용할 수 있다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다양한 라이브러리와 프레임워크를 사용할 수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77C42-BCC1-D46A-A649-AC8079F0A34F}"/>
              </a:ext>
            </a:extLst>
          </p:cNvPr>
          <p:cNvSpPr txBox="1"/>
          <p:nvPr/>
        </p:nvSpPr>
        <p:spPr>
          <a:xfrm>
            <a:off x="2778296" y="4666057"/>
            <a:ext cx="5103433" cy="70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70C0"/>
                </a:solidFill>
              </a:rPr>
              <a:t>기본으로 제공하는 소스를 수정하거나 추가하는 방법으로 웹 프로그램을 만들 수 있게 미리 준비되어 있는 환경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A4307C-3744-9A4C-16BC-7FDDBFDA7F31}"/>
              </a:ext>
            </a:extLst>
          </p:cNvPr>
          <p:cNvCxnSpPr/>
          <p:nvPr/>
        </p:nvCxnSpPr>
        <p:spPr>
          <a:xfrm>
            <a:off x="4177145" y="4189615"/>
            <a:ext cx="250922" cy="48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4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1AEA8B-12AA-0651-43AB-393F79E87F45}"/>
              </a:ext>
            </a:extLst>
          </p:cNvPr>
          <p:cNvSpPr txBox="1"/>
          <p:nvPr/>
        </p:nvSpPr>
        <p:spPr>
          <a:xfrm>
            <a:off x="493956" y="503471"/>
            <a:ext cx="620231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rgbClr val="C00000"/>
                </a:solidFill>
              </a:rPr>
              <a:t>[</a:t>
            </a:r>
            <a:r>
              <a:rPr kumimoji="1" lang="ko-KR" altLang="en-US" sz="2000" b="1">
                <a:solidFill>
                  <a:srgbClr val="C00000"/>
                </a:solidFill>
              </a:rPr>
              <a:t>실습</a:t>
            </a:r>
            <a:r>
              <a:rPr kumimoji="1" lang="en-US" altLang="ko-KR" sz="2000" b="1">
                <a:solidFill>
                  <a:srgbClr val="C00000"/>
                </a:solidFill>
              </a:rPr>
              <a:t>]</a:t>
            </a:r>
            <a:r>
              <a:rPr kumimoji="1" lang="ko-KR" altLang="en-US" sz="2000" b="1">
                <a:solidFill>
                  <a:srgbClr val="C00000"/>
                </a:solidFill>
              </a:rPr>
              <a:t> </a:t>
            </a:r>
            <a:r>
              <a:rPr kumimoji="1" lang="ko-KR" altLang="en-US" sz="2000"/>
              <a:t>외부 스크립트 연결해서 사용하기</a:t>
            </a:r>
            <a:endParaRPr kumimoji="1" lang="ko-Kore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46470-BCF1-BFB9-9846-0565A6E2CC65}"/>
              </a:ext>
            </a:extLst>
          </p:cNvPr>
          <p:cNvSpPr txBox="1"/>
          <p:nvPr/>
        </p:nvSpPr>
        <p:spPr>
          <a:xfrm>
            <a:off x="751523" y="2120176"/>
            <a:ext cx="5054917" cy="2127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새로 고침해 보세요</a:t>
            </a:r>
            <a:r>
              <a:rPr lang="en-US" altLang="ko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R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 src="js/changeBg.js"&gt;&lt;/script&gt;</a:t>
            </a:r>
            <a:endParaRPr lang="en" altLang="ko-Kore-KR" b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45F23-74B5-92A2-2273-BA8A58B1D172}"/>
              </a:ext>
            </a:extLst>
          </p:cNvPr>
          <p:cNvSpPr txBox="1"/>
          <p:nvPr/>
        </p:nvSpPr>
        <p:spPr>
          <a:xfrm>
            <a:off x="751523" y="1565910"/>
            <a:ext cx="329184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16\</a:t>
            </a:r>
            <a:r>
              <a:rPr kumimoji="1" lang="en-US" altLang="ko-KR" dirty="0">
                <a:solidFill>
                  <a:schemeClr val="bg1"/>
                </a:solidFill>
              </a:rPr>
              <a:t>external.html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D1B0E8-E8E3-979F-D7CA-33CBD1D5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76" y="1695450"/>
            <a:ext cx="4742993" cy="3467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751783-DA96-3004-77F2-2779786C8785}"/>
              </a:ext>
            </a:extLst>
          </p:cNvPr>
          <p:cNvSpPr/>
          <p:nvPr/>
        </p:nvSpPr>
        <p:spPr>
          <a:xfrm>
            <a:off x="8551379" y="547289"/>
            <a:ext cx="3642804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ea"/>
              </a:rPr>
              <a:t>16\result\external-1.html</a:t>
            </a:r>
            <a:endParaRPr kumimoji="1" lang="ko-Kore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99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5B26B-BA42-D84D-F968-C04AB448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sz="3600"/>
              <a:t>웹</a:t>
            </a:r>
            <a:r>
              <a:rPr kumimoji="1" lang="ko-KR" altLang="en-US" sz="3600"/>
              <a:t> 브라우저에서 자바스크립트를 해석하는 과정</a:t>
            </a:r>
            <a:endParaRPr kumimoji="1" lang="ko-Kore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838200" y="1560756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620953" y="2445613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189220" y="169068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115550" y="1969705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6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1137553" y="1498661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endParaRPr lang="ko-Kore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594188" y="1560756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endParaRPr lang="ko-Kore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335905" y="1032032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088785" y="108484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2FEB97-AF54-C603-6ACF-526B7B3BEF3A}"/>
              </a:ext>
            </a:extLst>
          </p:cNvPr>
          <p:cNvCxnSpPr/>
          <p:nvPr/>
        </p:nvCxnSpPr>
        <p:spPr>
          <a:xfrm>
            <a:off x="576198" y="1690688"/>
            <a:ext cx="665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C8089-5B56-F2A9-8044-59B1F588F232}"/>
              </a:ext>
            </a:extLst>
          </p:cNvPr>
          <p:cNvSpPr txBox="1"/>
          <p:nvPr/>
        </p:nvSpPr>
        <p:spPr>
          <a:xfrm>
            <a:off x="207312" y="150602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1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5F328-7319-A15C-00D6-0D09AAC3DC08}"/>
              </a:ext>
            </a:extLst>
          </p:cNvPr>
          <p:cNvSpPr txBox="1"/>
          <p:nvPr/>
        </p:nvSpPr>
        <p:spPr>
          <a:xfrm>
            <a:off x="1668780" y="1875354"/>
            <a:ext cx="5187315" cy="878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/>
              <a:t>현재</a:t>
            </a:r>
            <a:r>
              <a:rPr kumimoji="1" lang="ko-KR" altLang="en-US"/>
              <a:t> 문서가 웹 문서라는 사실을 알게 됨</a:t>
            </a:r>
            <a:r>
              <a:rPr kumimoji="1"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HTML</a:t>
            </a:r>
            <a:r>
              <a:rPr kumimoji="1" lang="ko-KR" altLang="en-US"/>
              <a:t>표준에 맞춰서 문서를 해석하기 시작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29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1137553" y="1498661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594188" y="1560756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endParaRPr lang="ko-Kore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335905" y="1032032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088785" y="108484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058DC63F-1962-A57B-07BC-C4BC7A6531BD}"/>
              </a:ext>
            </a:extLst>
          </p:cNvPr>
          <p:cNvSpPr/>
          <p:nvPr/>
        </p:nvSpPr>
        <p:spPr>
          <a:xfrm flipH="1">
            <a:off x="6190501" y="2071450"/>
            <a:ext cx="665594" cy="4077886"/>
          </a:xfrm>
          <a:prstGeom prst="leftBrace">
            <a:avLst>
              <a:gd name="adj1" fmla="val 8333"/>
              <a:gd name="adj2" fmla="val 4887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C95E7-B0C9-7C24-FAD4-FEDB61EAC2B2}"/>
              </a:ext>
            </a:extLst>
          </p:cNvPr>
          <p:cNvSpPr txBox="1"/>
          <p:nvPr/>
        </p:nvSpPr>
        <p:spPr>
          <a:xfrm>
            <a:off x="6647801" y="3257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2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44E76-F55F-6192-5EFA-A94AB6729BA7}"/>
              </a:ext>
            </a:extLst>
          </p:cNvPr>
          <p:cNvSpPr txBox="1"/>
          <p:nvPr/>
        </p:nvSpPr>
        <p:spPr>
          <a:xfrm>
            <a:off x="6970800" y="3257550"/>
            <a:ext cx="4824959" cy="2540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/>
              <a:t>HTML</a:t>
            </a:r>
            <a:r>
              <a:rPr lang="ko-KR" altLang="en-US"/>
              <a:t> 태그의 순서와 포함관계 분석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/>
              <a:t>&lt;head&gt;~&lt;/head&gt; </a:t>
            </a:r>
            <a:r>
              <a:rPr lang="ko-KR" altLang="ko-Kore-KR"/>
              <a:t>태그 사이에는 어떤 태그가 있는지</a:t>
            </a:r>
            <a:r>
              <a:rPr lang="en-US" altLang="ko-Kore-KR"/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/>
              <a:t>&lt;body&gt;~&lt;/body&gt; </a:t>
            </a:r>
            <a:r>
              <a:rPr lang="ko-KR" altLang="ko-Kore-KR"/>
              <a:t>태그 사이에는 어떤 태그가 있는지</a:t>
            </a:r>
            <a:r>
              <a:rPr lang="en-US" altLang="ko-Kore-KR"/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ore-KR"/>
              <a:t>태그</a:t>
            </a:r>
            <a:r>
              <a:rPr lang="ko-KR" altLang="en-US"/>
              <a:t>와 태그 간의 포함 여부 등</a:t>
            </a:r>
            <a:endParaRPr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216828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1137553" y="1498661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594188" y="1560756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endParaRPr lang="ko-Kore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335905" y="1032032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088785" y="108484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058DC63F-1962-A57B-07BC-C4BC7A6531BD}"/>
              </a:ext>
            </a:extLst>
          </p:cNvPr>
          <p:cNvSpPr/>
          <p:nvPr/>
        </p:nvSpPr>
        <p:spPr>
          <a:xfrm flipH="1">
            <a:off x="6190501" y="2071450"/>
            <a:ext cx="665594" cy="4077886"/>
          </a:xfrm>
          <a:prstGeom prst="leftBrace">
            <a:avLst>
              <a:gd name="adj1" fmla="val 8333"/>
              <a:gd name="adj2" fmla="val 4887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C95E7-B0C9-7C24-FAD4-FEDB61EAC2B2}"/>
              </a:ext>
            </a:extLst>
          </p:cNvPr>
          <p:cNvSpPr txBox="1"/>
          <p:nvPr/>
        </p:nvSpPr>
        <p:spPr>
          <a:xfrm>
            <a:off x="6647801" y="3257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44E76-F55F-6192-5EFA-A94AB6729BA7}"/>
              </a:ext>
            </a:extLst>
          </p:cNvPr>
          <p:cNvSpPr txBox="1"/>
          <p:nvPr/>
        </p:nvSpPr>
        <p:spPr>
          <a:xfrm>
            <a:off x="6949487" y="3317908"/>
            <a:ext cx="4824959" cy="1293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태그 분석하면서 따로 분류해 두었던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ko-Kore-KR"/>
              <a:t>외부 스타일 시트나 문서 안의 스타일 정보를 분석하면서 화면에 표시</a:t>
            </a:r>
            <a:r>
              <a:rPr lang="ko-KR" altLang="en-US"/>
              <a:t>함</a:t>
            </a:r>
            <a:endParaRPr lang="ko-Kore-KR" altLang="ko-Kore-KR"/>
          </a:p>
        </p:txBody>
      </p:sp>
    </p:spTree>
    <p:extLst>
      <p:ext uri="{BB962C8B-B14F-4D97-AF65-F5344CB8AC3E}">
        <p14:creationId xmlns:p14="http://schemas.microsoft.com/office/powerpoint/2010/main" val="129987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1137553" y="1498661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594188" y="1560756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335905" y="1032032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088785" y="108484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9C62-49BD-3E26-7E95-3CEEE1634FF5}"/>
              </a:ext>
            </a:extLst>
          </p:cNvPr>
          <p:cNvSpPr txBox="1"/>
          <p:nvPr/>
        </p:nvSpPr>
        <p:spPr>
          <a:xfrm>
            <a:off x="6105901" y="53442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4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17E69-4B25-4111-3ED9-F138829809F5}"/>
              </a:ext>
            </a:extLst>
          </p:cNvPr>
          <p:cNvSpPr/>
          <p:nvPr/>
        </p:nvSpPr>
        <p:spPr>
          <a:xfrm>
            <a:off x="1405890" y="5344247"/>
            <a:ext cx="45491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7BBA3-4484-DA54-9120-72685F18AC88}"/>
              </a:ext>
            </a:extLst>
          </p:cNvPr>
          <p:cNvSpPr txBox="1"/>
          <p:nvPr/>
        </p:nvSpPr>
        <p:spPr>
          <a:xfrm>
            <a:off x="5783580" y="5907962"/>
            <a:ext cx="5989320" cy="8781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/>
              <a:t>&lt;script&gt; </a:t>
            </a:r>
            <a:r>
              <a:rPr lang="ko-KR" altLang="ko-Kore-KR"/>
              <a:t>태그를 만나면 자바스크립트 해석기에게 스크립트 소스를 넘</a:t>
            </a:r>
            <a:r>
              <a:rPr lang="ko-KR" altLang="en-US"/>
              <a:t>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06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B21F-1AF7-AD8B-693E-25F8C84EDF04}"/>
              </a:ext>
            </a:extLst>
          </p:cNvPr>
          <p:cNvSpPr txBox="1"/>
          <p:nvPr/>
        </p:nvSpPr>
        <p:spPr>
          <a:xfrm>
            <a:off x="1137553" y="1498661"/>
            <a:ext cx="6097904" cy="49321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&lt;!DOCTYPE html&gt;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&lt;html lang="ko"&gt;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&lt;meta charset="UTF-8"&gt;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&lt;link rel="stylesheet" href=“css/main.css"&gt;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&lt;style&gt;...&lt;/style&gt;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&lt;/head&gt;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&lt;p&gt;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새로 고침해 보세요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&lt;/p&gt;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&lt;script src=“js/changeBg.js"&gt;&lt;/script&gt;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&lt;/body&gt;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&lt;/html&gt;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4F96-1A20-05BD-C025-88B7296AC866}"/>
              </a:ext>
            </a:extLst>
          </p:cNvPr>
          <p:cNvSpPr txBox="1"/>
          <p:nvPr/>
        </p:nvSpPr>
        <p:spPr>
          <a:xfrm>
            <a:off x="7594188" y="1560756"/>
            <a:ext cx="4014787" cy="3162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random(number)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bgChange() {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bgChange();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E25-5755-DAE7-888A-D05D12660DE9}"/>
              </a:ext>
            </a:extLst>
          </p:cNvPr>
          <p:cNvSpPr txBox="1"/>
          <p:nvPr/>
        </p:nvSpPr>
        <p:spPr>
          <a:xfrm>
            <a:off x="5335905" y="1032032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external.html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7CE-E957-27E3-1483-2257688529BF}"/>
              </a:ext>
            </a:extLst>
          </p:cNvPr>
          <p:cNvSpPr txBox="1"/>
          <p:nvPr/>
        </p:nvSpPr>
        <p:spPr>
          <a:xfrm>
            <a:off x="10088785" y="1084848"/>
            <a:ext cx="15201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js\changeBg.js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2DFDF32A-C2CF-B1E5-57DA-4E9C63026F04}"/>
              </a:ext>
            </a:extLst>
          </p:cNvPr>
          <p:cNvCxnSpPr>
            <a:cxnSpLocks/>
          </p:cNvCxnSpPr>
          <p:nvPr/>
        </p:nvCxnSpPr>
        <p:spPr>
          <a:xfrm rot="5400000">
            <a:off x="6783861" y="3839938"/>
            <a:ext cx="721136" cy="270241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D3268D-54B1-C9C6-4139-B381F89F3E7E}"/>
              </a:ext>
            </a:extLst>
          </p:cNvPr>
          <p:cNvSpPr txBox="1"/>
          <p:nvPr/>
        </p:nvSpPr>
        <p:spPr>
          <a:xfrm>
            <a:off x="7731058" y="536571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5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BC499-B095-DC54-A757-B8C5880ADA04}"/>
              </a:ext>
            </a:extLst>
          </p:cNvPr>
          <p:cNvSpPr txBox="1"/>
          <p:nvPr/>
        </p:nvSpPr>
        <p:spPr>
          <a:xfrm>
            <a:off x="8732520" y="5280660"/>
            <a:ext cx="272034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자바스크립트</a:t>
            </a:r>
            <a:r>
              <a:rPr kumimoji="1" lang="ko-KR" altLang="en-US"/>
              <a:t> 실행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62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폭발 2[E] 3">
            <a:extLst>
              <a:ext uri="{FF2B5EF4-FFF2-40B4-BE49-F238E27FC236}">
                <a16:creationId xmlns:a16="http://schemas.microsoft.com/office/drawing/2014/main" id="{7B2FBB42-5620-54E8-091C-6FBAF2E7EEF7}"/>
              </a:ext>
            </a:extLst>
          </p:cNvPr>
          <p:cNvSpPr/>
          <p:nvPr/>
        </p:nvSpPr>
        <p:spPr>
          <a:xfrm rot="594438">
            <a:off x="9072306" y="548903"/>
            <a:ext cx="2845317" cy="2302190"/>
          </a:xfrm>
          <a:prstGeom prst="irregularSeal2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D6A53F-1FC8-DFBA-2974-8E507D6B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자바스크립트</a:t>
            </a:r>
            <a:r>
              <a:rPr kumimoji="1" lang="ko-KR" altLang="en-US"/>
              <a:t>와 자바는 다른 언어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0EA5-0A05-C785-C32B-37B6DEDFD7B4}"/>
              </a:ext>
            </a:extLst>
          </p:cNvPr>
          <p:cNvSpPr txBox="1"/>
          <p:nvPr/>
        </p:nvSpPr>
        <p:spPr>
          <a:xfrm>
            <a:off x="9432236" y="1198408"/>
            <a:ext cx="2564296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/>
              <a:t>붕어</a:t>
            </a:r>
            <a:r>
              <a:rPr kumimoji="1" lang="ko-KR" altLang="en-US" sz="1600"/>
              <a:t>빵에 붕어 없고</a:t>
            </a:r>
            <a:r>
              <a:rPr kumimoji="1" lang="en-US" altLang="ko-KR" sz="1600"/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/>
              <a:t>햄스터에 햄이 없다</a:t>
            </a:r>
            <a:r>
              <a:rPr kumimoji="1" lang="en-US" altLang="ko-KR" sz="1600"/>
              <a:t>!!</a:t>
            </a:r>
            <a:endParaRPr kumimoji="1" lang="ko-Kore-KR" altLang="en-US" sz="1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11B42F-E29B-CA04-7B61-07ED9077B418}"/>
              </a:ext>
            </a:extLst>
          </p:cNvPr>
          <p:cNvGraphicFramePr>
            <a:graphicFrameLocks noGrp="1"/>
          </p:cNvGraphicFramePr>
          <p:nvPr/>
        </p:nvGraphicFramePr>
        <p:xfrm>
          <a:off x="903742" y="1838229"/>
          <a:ext cx="7574336" cy="123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4336">
                  <a:extLst>
                    <a:ext uri="{9D8B030D-6E8A-4147-A177-3AD203B41FA5}">
                      <a16:colId xmlns:a16="http://schemas.microsoft.com/office/drawing/2014/main" val="133166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/>
                        <a:t>라이브</a:t>
                      </a:r>
                      <a:r>
                        <a:rPr lang="ko-KR" altLang="en-US"/>
                        <a:t>스크립트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7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ore-KR" altLang="en-US"/>
                        <a:t>초기</a:t>
                      </a:r>
                      <a:r>
                        <a:rPr kumimoji="1" lang="ko-KR" altLang="en-US"/>
                        <a:t>에 가장 대중화됐던 </a:t>
                      </a:r>
                      <a:r>
                        <a:rPr kumimoji="1" lang="en-US" altLang="ko-KR"/>
                        <a:t>‘</a:t>
                      </a:r>
                      <a:r>
                        <a:rPr kumimoji="1" lang="ko-KR" altLang="en-US"/>
                        <a:t>넷스케이프</a:t>
                      </a:r>
                      <a:r>
                        <a:rPr kumimoji="1" lang="en-US" altLang="ko-KR"/>
                        <a:t>’</a:t>
                      </a:r>
                      <a:r>
                        <a:rPr kumimoji="1" lang="ko-KR" altLang="en-US"/>
                        <a:t> 브라우저에서 웹 문서를 좀더 동적으로 만들기 위해 개발한 언어 </a:t>
                      </a:r>
                      <a:r>
                        <a:rPr kumimoji="1" lang="en-US" altLang="ko-KR"/>
                        <a:t>(</a:t>
                      </a:r>
                      <a:r>
                        <a:rPr kumimoji="1" lang="ko-KR" altLang="en-US"/>
                        <a:t>무려 </a:t>
                      </a:r>
                      <a:r>
                        <a:rPr kumimoji="1" lang="en-US" altLang="ko-KR"/>
                        <a:t>10</a:t>
                      </a:r>
                      <a:r>
                        <a:rPr kumimoji="1" lang="ko-KR" altLang="en-US"/>
                        <a:t>일만에</a:t>
                      </a:r>
                      <a:r>
                        <a:rPr kumimoji="1" lang="en-US" altLang="ko-KR"/>
                        <a:t>!)</a:t>
                      </a:r>
                      <a:endParaRPr kumimoji="1"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476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959D17-6DE6-A4A1-1825-C9FED31777A6}"/>
              </a:ext>
            </a:extLst>
          </p:cNvPr>
          <p:cNvGraphicFramePr>
            <a:graphicFrameLocks noGrp="1"/>
          </p:cNvGraphicFramePr>
          <p:nvPr/>
        </p:nvGraphicFramePr>
        <p:xfrm>
          <a:off x="903742" y="3911090"/>
          <a:ext cx="7574336" cy="12271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74336">
                  <a:extLst>
                    <a:ext uri="{9D8B030D-6E8A-4147-A177-3AD203B41FA5}">
                      <a16:colId xmlns:a16="http://schemas.microsoft.com/office/drawing/2014/main" val="1331661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자바스크립트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7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/>
                        <a:t>라이브스크립트가 선 마이크로시스템즈로 넘어가면서 새로 붙인 이름</a:t>
                      </a:r>
                      <a:r>
                        <a:rPr kumimoji="1" lang="en-US" altLang="ko-KR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/>
                        <a:t>당시에 </a:t>
                      </a:r>
                      <a:r>
                        <a:rPr kumimoji="1" lang="en-US" altLang="ko-KR"/>
                        <a:t>‘</a:t>
                      </a:r>
                      <a:r>
                        <a:rPr kumimoji="1" lang="ko-KR" altLang="en-US"/>
                        <a:t>자바</a:t>
                      </a:r>
                      <a:r>
                        <a:rPr kumimoji="1" lang="en-US" altLang="ko-KR"/>
                        <a:t>’</a:t>
                      </a:r>
                      <a:r>
                        <a:rPr kumimoji="1" lang="ko-KR" altLang="en-US"/>
                        <a:t>가 인기있는 언어였기 때문에</a:t>
                      </a:r>
                      <a:r>
                        <a:rPr kumimoji="1" lang="en-US" altLang="ko-KR"/>
                        <a:t>,</a:t>
                      </a:r>
                      <a:r>
                        <a:rPr kumimoji="1" lang="ko-KR" altLang="en-US"/>
                        <a:t> 좀더 친숙하게 보이도록</a:t>
                      </a:r>
                      <a:r>
                        <a:rPr kumimoji="1" lang="en-US" altLang="ko-KR"/>
                        <a:t>.</a:t>
                      </a:r>
                      <a:endParaRPr kumimoji="1"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47682"/>
                  </a:ext>
                </a:extLst>
              </a:tr>
            </a:tbl>
          </a:graphicData>
        </a:graphic>
      </p:graphicFrame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9EB8873A-E5EA-513E-65CB-05E05F95F38B}"/>
              </a:ext>
            </a:extLst>
          </p:cNvPr>
          <p:cNvSpPr/>
          <p:nvPr/>
        </p:nvSpPr>
        <p:spPr>
          <a:xfrm>
            <a:off x="3995170" y="3311022"/>
            <a:ext cx="695740" cy="36774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66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B5B1D-26FE-B169-C291-B4A6CF0D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자바스크립트와</a:t>
            </a:r>
            <a:r>
              <a:rPr kumimoji="1" lang="ko-KR" altLang="en-US"/>
              <a:t> </a:t>
            </a:r>
            <a:r>
              <a:rPr kumimoji="1" lang="en-US" altLang="ko-KR" dirty="0"/>
              <a:t>ECMAScript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288A6-329C-0851-D643-5922D9632A56}"/>
              </a:ext>
            </a:extLst>
          </p:cNvPr>
          <p:cNvSpPr txBox="1"/>
          <p:nvPr/>
        </p:nvSpPr>
        <p:spPr>
          <a:xfrm>
            <a:off x="1664948" y="2037248"/>
            <a:ext cx="22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초기 자바스크립트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24C96-F9FA-36E7-4AA2-6D9BDEE58B79}"/>
              </a:ext>
            </a:extLst>
          </p:cNvPr>
          <p:cNvSpPr txBox="1"/>
          <p:nvPr/>
        </p:nvSpPr>
        <p:spPr>
          <a:xfrm>
            <a:off x="5974930" y="2068376"/>
            <a:ext cx="45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JScript(</a:t>
            </a:r>
            <a:r>
              <a:rPr kumimoji="1" lang="ko-KR" altLang="en-US"/>
              <a:t>마이크로소프트</a:t>
            </a:r>
            <a:r>
              <a:rPr kumimoji="1" lang="en-US" altLang="ko-KR"/>
              <a:t>)</a:t>
            </a:r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65B31C-284C-3325-AB9A-551123B04115}"/>
              </a:ext>
            </a:extLst>
          </p:cNvPr>
          <p:cNvCxnSpPr>
            <a:cxnSpLocks/>
          </p:cNvCxnSpPr>
          <p:nvPr/>
        </p:nvCxnSpPr>
        <p:spPr>
          <a:xfrm>
            <a:off x="4076556" y="2233163"/>
            <a:ext cx="17186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C17824-7EEA-5E06-41CE-AA4F1DC4D6F4}"/>
              </a:ext>
            </a:extLst>
          </p:cNvPr>
          <p:cNvSpPr txBox="1"/>
          <p:nvPr/>
        </p:nvSpPr>
        <p:spPr>
          <a:xfrm>
            <a:off x="4683672" y="1883710"/>
            <a:ext cx="82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>
                <a:solidFill>
                  <a:srgbClr val="C00000"/>
                </a:solidFill>
              </a:rPr>
              <a:t>경쟁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9011F7-6F4C-E919-6261-30EFDB729DC5}"/>
              </a:ext>
            </a:extLst>
          </p:cNvPr>
          <p:cNvCxnSpPr/>
          <p:nvPr/>
        </p:nvCxnSpPr>
        <p:spPr>
          <a:xfrm>
            <a:off x="2604053" y="2604053"/>
            <a:ext cx="0" cy="47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77934E-2085-C8BB-BCCB-F46EB4891ADD}"/>
              </a:ext>
            </a:extLst>
          </p:cNvPr>
          <p:cNvSpPr txBox="1"/>
          <p:nvPr/>
        </p:nvSpPr>
        <p:spPr>
          <a:xfrm>
            <a:off x="969210" y="3319670"/>
            <a:ext cx="483041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/>
              <a:t>브라우저</a:t>
            </a:r>
            <a:r>
              <a:rPr kumimoji="1" lang="ko-KR" altLang="en-US"/>
              <a:t> 상의 스크립트 기술 표준 규격을 제정해 달라고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ECMA</a:t>
            </a:r>
            <a:r>
              <a:rPr kumimoji="1" lang="ko-KR" altLang="en-US"/>
              <a:t>에 </a:t>
            </a:r>
            <a:r>
              <a:rPr kumimoji="1" lang="en-US" altLang="ko-KR"/>
              <a:t>‘</a:t>
            </a:r>
            <a:r>
              <a:rPr kumimoji="1" lang="ko-KR" altLang="en-US"/>
              <a:t>자바스크립트</a:t>
            </a:r>
            <a:r>
              <a:rPr kumimoji="1" lang="en-US" altLang="ko-KR"/>
              <a:t>’</a:t>
            </a:r>
            <a:r>
              <a:rPr kumimoji="1" lang="ko-KR" altLang="en-US"/>
              <a:t>를 제출</a:t>
            </a:r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C37517-E51B-97E8-775B-BB7947868083}"/>
              </a:ext>
            </a:extLst>
          </p:cNvPr>
          <p:cNvCxnSpPr/>
          <p:nvPr/>
        </p:nvCxnSpPr>
        <p:spPr>
          <a:xfrm>
            <a:off x="2604053" y="4197796"/>
            <a:ext cx="0" cy="47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0B8107-914D-8CF7-1788-54ED663FDA1A}"/>
              </a:ext>
            </a:extLst>
          </p:cNvPr>
          <p:cNvSpPr txBox="1"/>
          <p:nvPr/>
        </p:nvSpPr>
        <p:spPr>
          <a:xfrm>
            <a:off x="969211" y="4870174"/>
            <a:ext cx="543159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ECMA</a:t>
            </a:r>
            <a:r>
              <a:rPr kumimoji="1" lang="ko-Kore-KR" altLang="en-US"/>
              <a:t>에서</a:t>
            </a:r>
            <a:r>
              <a:rPr kumimoji="1" lang="ko-KR" altLang="en-US"/>
              <a:t> 자바스크립트를 기반으로 표준 채택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공식명칭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ECMAScript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805DD-1D07-D470-C3D9-D03C1C1531AD}"/>
              </a:ext>
            </a:extLst>
          </p:cNvPr>
          <p:cNvSpPr txBox="1"/>
          <p:nvPr/>
        </p:nvSpPr>
        <p:spPr>
          <a:xfrm>
            <a:off x="7036904" y="3319670"/>
            <a:ext cx="3896139" cy="2268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/>
              <a:t>ECMAScript</a:t>
            </a:r>
            <a:r>
              <a:rPr lang="ko-KR" altLang="ko-Kore-KR" sz="1600"/>
              <a:t>는 자바스크립트를 기반으로 표준화된 스크립트 언어</a:t>
            </a:r>
            <a:r>
              <a:rPr lang="en-US" altLang="ko-Kore-KR" sz="16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/>
              <a:t>자바스크립트는 </a:t>
            </a:r>
            <a:r>
              <a:rPr lang="en-US" altLang="ko-Kore-KR" sz="1600"/>
              <a:t>ECMAScript </a:t>
            </a:r>
            <a:r>
              <a:rPr lang="ko-KR" altLang="ko-Kore-KR" sz="1600"/>
              <a:t>표준 사양을 따르는 가장 유명한 언어</a:t>
            </a:r>
            <a:br>
              <a:rPr lang="en-US" altLang="ko-KR" sz="1600"/>
            </a:br>
            <a:r>
              <a:rPr lang="en-US" altLang="ko-KR" sz="1600"/>
              <a:t>(</a:t>
            </a:r>
            <a:r>
              <a:rPr lang="ko-KR" altLang="en-US" sz="1600"/>
              <a:t>자바스크립트 </a:t>
            </a:r>
            <a:r>
              <a:rPr lang="ko-KR" altLang="ko-Kore-KR" sz="1600"/>
              <a:t>외에도 여러 스크립트 언어가 있</a:t>
            </a:r>
            <a:r>
              <a:rPr lang="ko-KR" altLang="en-US" sz="1600"/>
              <a:t>음</a:t>
            </a:r>
            <a:r>
              <a:rPr lang="en-US" altLang="ko-KR" sz="1600"/>
              <a:t>)</a:t>
            </a:r>
            <a:r>
              <a:rPr lang="ko-Kore-KR" altLang="ko-Kore-KR" sz="1600">
                <a:effectLst/>
              </a:rPr>
              <a:t> 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8203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6CF3-459F-A208-A756-BCF6166E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/>
              <a:t> </a:t>
            </a:r>
            <a:r>
              <a:rPr kumimoji="1" lang="en-US" altLang="ko-KR" dirty="0"/>
              <a:t>ES6</a:t>
            </a:r>
            <a:r>
              <a:rPr kumimoji="1" lang="ko-KR" altLang="en-US" dirty="0"/>
              <a:t>를 이야기할까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7956A-AFA0-5011-8BD0-2C5983421718}"/>
              </a:ext>
            </a:extLst>
          </p:cNvPr>
          <p:cNvSpPr txBox="1"/>
          <p:nvPr/>
        </p:nvSpPr>
        <p:spPr>
          <a:xfrm>
            <a:off x="921854" y="1816341"/>
            <a:ext cx="10431946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1997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년에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ECMAScript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초판이 채택된 후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‘ES2’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와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‘ES3’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처럼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ES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뒤에 판 번호를 붙여서 구별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이후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‘ECMAScript 2015’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처럼 연도를 붙인 것을 공식적인 이름으로 결정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기존의 자바스크립트는 단순히 웹 브라우저의 동적인 효과를 위해 개발된 언어였고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아주 단기간에 개발된 언어였기 때문에 활용 범위가 좁았음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HTML5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 등장할 즈음 웹 개발에 새로운 변화가 찾아왔고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모든 브라우저에서 지원하는 자바스크립트를 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확장시켜야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할 필요성이 생김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이 변화를 수용해서 나온 것이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ES6(ES 2015)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ES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6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이후부터 일반적인 개발 언어처럼 복잡한 개념이 추가되었는데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기존 자바스크립트를 확장한 것이기 때문에 옛날 개념들을 하나씩 버리면서 새로운 개념들로 교체해 나가는 중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ECMAScript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년마다 업데이트되고 있음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2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3A71D66-F4BF-6FFE-AAEB-D5DECC2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590550"/>
            <a:ext cx="121031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B30F68-116E-60B3-5EED-DF9D61EA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개발과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26741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3EBF-06BC-BB85-BFCD-36782CB9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클라이언트와 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991BB-D657-4BC6-49AA-1A52D29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739" y="2538188"/>
            <a:ext cx="6106377" cy="321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132EA-EA00-AB84-E8BC-7A790978B885}"/>
              </a:ext>
            </a:extLst>
          </p:cNvPr>
          <p:cNvSpPr txBox="1"/>
          <p:nvPr/>
        </p:nvSpPr>
        <p:spPr>
          <a:xfrm>
            <a:off x="5891638" y="3085231"/>
            <a:ext cx="594793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ko-KR" altLang="en-US" sz="1600" dirty="0">
                <a:solidFill>
                  <a:schemeClr val="accent1"/>
                </a:solidFill>
              </a:rPr>
              <a:t>사용자가 쇼핑몰에서 상품 정보를 보려면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chemeClr val="accent1"/>
                </a:solidFill>
              </a:rPr>
              <a:t>클라이언트 컴퓨터에서 서버 컴퓨터로 관련 정보 요청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chemeClr val="accent1"/>
                </a:solidFill>
              </a:rPr>
              <a:t>서버에서는 해당 상품 정보를 찾아서 클라이언트 컴퓨터로 보내 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B893D-D787-87BD-1F61-AD8435DADA09}"/>
              </a:ext>
            </a:extLst>
          </p:cNvPr>
          <p:cNvSpPr txBox="1"/>
          <p:nvPr/>
        </p:nvSpPr>
        <p:spPr>
          <a:xfrm>
            <a:off x="970785" y="1417661"/>
            <a:ext cx="984170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사이트가 동작하는 것은</a:t>
            </a:r>
            <a:r>
              <a:rPr lang="en-US" altLang="ko-KR" dirty="0"/>
              <a:t>, </a:t>
            </a:r>
            <a:r>
              <a:rPr lang="ko-KR" altLang="en-US" dirty="0"/>
              <a:t>서버 컴퓨터와 클라이언트 컴퓨터 간에 정보를 주고받으면서 그 결과를 사용자에게 보여 주는 것</a:t>
            </a:r>
          </a:p>
        </p:txBody>
      </p:sp>
    </p:spTree>
    <p:extLst>
      <p:ext uri="{BB962C8B-B14F-4D97-AF65-F5344CB8AC3E}">
        <p14:creationId xmlns:p14="http://schemas.microsoft.com/office/powerpoint/2010/main" val="334268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559B38E8-1160-4E97-A4CB-E84D62D80C55}" vid="{4AC17B65-FEB5-4ED6-9CCE-03C64B79BF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42</TotalTime>
  <Words>1921</Words>
  <Application>Microsoft Office PowerPoint</Application>
  <PresentationFormat>와이드스크린</PresentationFormat>
  <Paragraphs>317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Apple SD Gothic Neo</vt:lpstr>
      <vt:lpstr>D2Coding</vt:lpstr>
      <vt:lpstr>Sandoll 그레타산스 05 Regular</vt:lpstr>
      <vt:lpstr>맑은 고딕</vt:lpstr>
      <vt:lpstr>Arial</vt:lpstr>
      <vt:lpstr>Wingdings</vt:lpstr>
      <vt:lpstr>Office 테마</vt:lpstr>
      <vt:lpstr>01. 자바스크립트 시작하기</vt:lpstr>
      <vt:lpstr>자바스크립트 기본 상식</vt:lpstr>
      <vt:lpstr>자바스크립트의 특징</vt:lpstr>
      <vt:lpstr>자바스크립트와 자바는 다른 언어</vt:lpstr>
      <vt:lpstr>자바스크립트와 ECMAScript</vt:lpstr>
      <vt:lpstr>왜 ES6를 이야기할까</vt:lpstr>
      <vt:lpstr>PowerPoint 프레젠테이션</vt:lpstr>
      <vt:lpstr>웹 개발과 자바스크립트</vt:lpstr>
      <vt:lpstr>클라이언트와 서버</vt:lpstr>
      <vt:lpstr>프런트엔드 개발과 자바스크립트</vt:lpstr>
      <vt:lpstr>유명한 웹 사이트에서 사용되는 언어들</vt:lpstr>
      <vt:lpstr>콘솔 창에서 자바스크립트 사용하기</vt:lpstr>
      <vt:lpstr>PowerPoint 프레젠테이션</vt:lpstr>
      <vt:lpstr>개발 환경 설정하기</vt:lpstr>
      <vt:lpstr>웹 개발 환경 설정하기</vt:lpstr>
      <vt:lpstr>VS Code 설정하기</vt:lpstr>
      <vt:lpstr>VS Code 설정하기</vt:lpstr>
      <vt:lpstr>Live Server 익스텐션(extensions, 확장) 설치하기</vt:lpstr>
      <vt:lpstr>익스텐션(extensions, 확장) 설치하기</vt:lpstr>
      <vt:lpstr>익스텐션(extensions, 확장) 설치하기</vt:lpstr>
      <vt:lpstr>간단한 자바스크립트부터 시작하기</vt:lpstr>
      <vt:lpstr>웹 문서에서 스크립트 작성하기</vt:lpstr>
      <vt:lpstr>인라인 스크립트</vt:lpstr>
      <vt:lpstr>내부 스크립트 </vt:lpstr>
      <vt:lpstr>PowerPoint 프레젠테이션</vt:lpstr>
      <vt:lpstr>PowerPoint 프레젠테이션</vt:lpstr>
      <vt:lpstr>인라인 스크립트와 내부 스크립트의 단점</vt:lpstr>
      <vt:lpstr>외부 스크립트 연결해서 사용하기</vt:lpstr>
      <vt:lpstr>PowerPoint 프레젠테이션</vt:lpstr>
      <vt:lpstr>PowerPoint 프레젠테이션</vt:lpstr>
      <vt:lpstr>웹 브라우저에서 자바스크립트를 해석하는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자바스크립트 시작하기</dc:title>
  <dc:creator>KoKyunghee</dc:creator>
  <cp:lastModifiedBy>KoKyunghee</cp:lastModifiedBy>
  <cp:revision>4</cp:revision>
  <dcterms:created xsi:type="dcterms:W3CDTF">2022-11-01T12:36:18Z</dcterms:created>
  <dcterms:modified xsi:type="dcterms:W3CDTF">2022-11-01T13:19:12Z</dcterms:modified>
</cp:coreProperties>
</file>