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2665" r:id="rId4"/>
    <p:sldId id="22668" r:id="rId5"/>
    <p:sldId id="22670" r:id="rId6"/>
    <p:sldId id="22667" r:id="rId7"/>
    <p:sldId id="22671" r:id="rId8"/>
    <p:sldId id="22673" r:id="rId9"/>
    <p:sldId id="22676" r:id="rId10"/>
    <p:sldId id="258" r:id="rId11"/>
    <p:sldId id="22678" r:id="rId12"/>
    <p:sldId id="22680" r:id="rId13"/>
    <p:sldId id="22683" r:id="rId14"/>
    <p:sldId id="22685" r:id="rId15"/>
    <p:sldId id="22687" r:id="rId16"/>
    <p:sldId id="22691" r:id="rId17"/>
    <p:sldId id="22693" r:id="rId18"/>
    <p:sldId id="22756" r:id="rId19"/>
    <p:sldId id="22759" r:id="rId20"/>
    <p:sldId id="259" r:id="rId21"/>
    <p:sldId id="22694" r:id="rId22"/>
    <p:sldId id="22696" r:id="rId23"/>
    <p:sldId id="22697" r:id="rId24"/>
    <p:sldId id="22698" r:id="rId25"/>
    <p:sldId id="22699" r:id="rId26"/>
    <p:sldId id="22701" r:id="rId27"/>
    <p:sldId id="22707" r:id="rId28"/>
    <p:sldId id="22709" r:id="rId29"/>
    <p:sldId id="22718" r:id="rId30"/>
    <p:sldId id="22719" r:id="rId31"/>
    <p:sldId id="22720" r:id="rId32"/>
    <p:sldId id="22721" r:id="rId33"/>
    <p:sldId id="22722" r:id="rId34"/>
    <p:sldId id="260" r:id="rId35"/>
    <p:sldId id="22724" r:id="rId36"/>
    <p:sldId id="22726" r:id="rId37"/>
    <p:sldId id="22727" r:id="rId38"/>
    <p:sldId id="22729" r:id="rId39"/>
    <p:sldId id="22730" r:id="rId40"/>
    <p:sldId id="22731" r:id="rId41"/>
    <p:sldId id="22732" r:id="rId42"/>
    <p:sldId id="22733" r:id="rId43"/>
    <p:sldId id="22734" r:id="rId44"/>
    <p:sldId id="22742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A74F8-7DD3-36C9-4660-E45C5C2E8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변수와 자료형</a:t>
            </a:r>
          </a:p>
        </p:txBody>
      </p:sp>
    </p:spTree>
    <p:extLst>
      <p:ext uri="{BB962C8B-B14F-4D97-AF65-F5344CB8AC3E}">
        <p14:creationId xmlns:p14="http://schemas.microsoft.com/office/powerpoint/2010/main" val="335208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EFBC8-065D-D546-0679-DA1D20EE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변수부터 익히자</a:t>
            </a:r>
          </a:p>
        </p:txBody>
      </p:sp>
    </p:spTree>
    <p:extLst>
      <p:ext uri="{BB962C8B-B14F-4D97-AF65-F5344CB8AC3E}">
        <p14:creationId xmlns:p14="http://schemas.microsoft.com/office/powerpoint/2010/main" val="152216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F9E8C9-CB58-BD4D-8235-3256C564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변수란 무엇일까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7EFE8-D6C3-9638-4C63-6B1495151A74}"/>
              </a:ext>
            </a:extLst>
          </p:cNvPr>
          <p:cNvSpPr txBox="1"/>
          <p:nvPr/>
        </p:nvSpPr>
        <p:spPr>
          <a:xfrm>
            <a:off x="710701" y="1314844"/>
            <a:ext cx="10523357" cy="147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변수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: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프로그램에서 사용하기 위해 값을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담아놓는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바구니</a:t>
            </a:r>
            <a:b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</a:br>
            <a:r>
              <a:rPr lang="en-US" altLang="ko-KR" sz="14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4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예</a:t>
            </a:r>
            <a:r>
              <a:rPr lang="en-US" altLang="ko-KR" sz="14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R" altLang="en-US" sz="14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날씨 정보를 알려 주는 프로그램이라면 지역이나 날짜 같은 값</a:t>
            </a:r>
            <a:endParaRPr lang="en-US" altLang="ko-KR" sz="14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일반적으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로 변수는 프로그램 안에서 값이 달라질 수 있는 데이터를 가리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킴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하지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만 프로그램 안에서 계속 값이 바뀌지 않더라도 변수로 만들어서 사용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상수 변수라고 함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2" name="제목 3">
            <a:extLst>
              <a:ext uri="{FF2B5EF4-FFF2-40B4-BE49-F238E27FC236}">
                <a16:creationId xmlns:a16="http://schemas.microsoft.com/office/drawing/2014/main" id="{D31306E0-864E-430F-C22A-0A374EE40772}"/>
              </a:ext>
            </a:extLst>
          </p:cNvPr>
          <p:cNvSpPr txBox="1">
            <a:spLocks/>
          </p:cNvSpPr>
          <p:nvPr/>
        </p:nvSpPr>
        <p:spPr>
          <a:xfrm>
            <a:off x="631885" y="3196717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변수 이름 지정하기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B5879-1D3E-AE09-8E03-1C4B8AC4073E}"/>
              </a:ext>
            </a:extLst>
          </p:cNvPr>
          <p:cNvSpPr txBox="1"/>
          <p:nvPr/>
        </p:nvSpPr>
        <p:spPr>
          <a:xfrm>
            <a:off x="631885" y="4168919"/>
            <a:ext cx="10131909" cy="1893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변수 이름을 지정하는 것은 값을 저장해 놓은 메모리 공간에 문패를 붙이는 것과 같다</a:t>
            </a:r>
            <a:r>
              <a:rPr lang="en-US" altLang="ko-Kore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프로그램 안에서 사용할 값이 메모리의 어느 위치에 저장되어 있는지 </a:t>
            </a:r>
            <a:r>
              <a:rPr lang="ko-KR" altLang="ko-Kore-KR" sz="1600" dirty="0" err="1"/>
              <a:t>신경쓰지</a:t>
            </a:r>
            <a:r>
              <a:rPr lang="ko-KR" altLang="ko-Kore-KR" sz="1600" dirty="0"/>
              <a:t> 않고 </a:t>
            </a:r>
            <a:br>
              <a:rPr lang="en-US" altLang="ko-KR" sz="1600" dirty="0"/>
            </a:br>
            <a:r>
              <a:rPr lang="ko-KR" altLang="ko-Kore-KR" sz="1600" dirty="0"/>
              <a:t>문패 이름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즉 값을 </a:t>
            </a:r>
            <a:r>
              <a:rPr lang="ko-KR" altLang="ko-Kore-KR" sz="1600" dirty="0" err="1"/>
              <a:t>넣어놓은</a:t>
            </a:r>
            <a:r>
              <a:rPr lang="ko-KR" altLang="ko-Kore-KR" sz="1600" dirty="0"/>
              <a:t> 변수 이름만 기억해 놓으면 </a:t>
            </a:r>
            <a:r>
              <a:rPr lang="ko-KR" altLang="en-US" sz="1600" dirty="0"/>
              <a:t>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변수 이름을 쉽게 가져와서 </a:t>
            </a:r>
            <a:r>
              <a:rPr lang="ko-Kore-KR" altLang="en-US" sz="1600" dirty="0"/>
              <a:t> 그</a:t>
            </a:r>
            <a:r>
              <a:rPr lang="ko-KR" altLang="en-US" sz="1600"/>
              <a:t> 안의 값을 </a:t>
            </a:r>
            <a:r>
              <a:rPr lang="ko-KR" altLang="ko-Kore-KR" sz="1600"/>
              <a:t>사용할 수도 있고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같은 위치에 바뀐 값을 저장할 수도 있</a:t>
            </a:r>
            <a:r>
              <a:rPr lang="ko-KR" altLang="en-US" sz="1600" dirty="0"/>
              <a:t>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따라서 변수 이름은 서로 다르게 만들어야</a:t>
            </a:r>
            <a:r>
              <a:rPr lang="ko-Kore-KR" altLang="en-US" sz="1600" dirty="0"/>
              <a:t> 함</a:t>
            </a:r>
            <a:endParaRPr lang="ko-Kore-KR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222683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F9E8C9-CB58-BD4D-8235-3256C564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변수 이름 정하는</a:t>
            </a:r>
            <a:r>
              <a:rPr kumimoji="1" lang="en-US" altLang="ko-KR"/>
              <a:t> </a:t>
            </a:r>
            <a:r>
              <a:rPr kumimoji="1" lang="ko-KR" altLang="en-US"/>
              <a:t>규칙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7EFE8-D6C3-9638-4C63-6B1495151A74}"/>
              </a:ext>
            </a:extLst>
          </p:cNvPr>
          <p:cNvSpPr txBox="1"/>
          <p:nvPr/>
        </p:nvSpPr>
        <p:spPr>
          <a:xfrm>
            <a:off x="631886" y="1363355"/>
            <a:ext cx="539444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1)</a:t>
            </a:r>
            <a:r>
              <a:rPr lang="ko-KR" altLang="en-US" sz="1600" dirty="0"/>
              <a:t> </a:t>
            </a:r>
            <a:r>
              <a:rPr lang="ko-KR" altLang="ko-Kore-KR" sz="1600" dirty="0"/>
              <a:t>변수 이름은 숫자로 시작할 수 없고 </a:t>
            </a:r>
            <a:br>
              <a:rPr lang="en-US" altLang="ko-KR" sz="1600" dirty="0"/>
            </a:br>
            <a:r>
              <a:rPr lang="ko-KR" altLang="ko-Kore-KR" sz="1600" dirty="0"/>
              <a:t>이름 안에 공백이 포함되어 있으면 안 </a:t>
            </a:r>
            <a:r>
              <a:rPr lang="ko-KR" altLang="en-US" sz="1600" dirty="0"/>
              <a:t>된다</a:t>
            </a:r>
            <a:endParaRPr lang="ko-Kore-KR" altLang="ko-Kore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3FEAF-6A02-CC86-1EBE-8F728A9E6011}"/>
              </a:ext>
            </a:extLst>
          </p:cNvPr>
          <p:cNvSpPr txBox="1"/>
          <p:nvPr/>
        </p:nvSpPr>
        <p:spPr>
          <a:xfrm>
            <a:off x="631885" y="2313503"/>
            <a:ext cx="5298652" cy="867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current, _current, $current  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사용 가능</a:t>
            </a:r>
            <a:r>
              <a:rPr lang="en-US" altLang="ko-Kore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25current,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ent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current*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사용 불가능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1FEC6-840A-2AE6-9A3A-E5F291807E75}"/>
              </a:ext>
            </a:extLst>
          </p:cNvPr>
          <p:cNvSpPr txBox="1"/>
          <p:nvPr/>
        </p:nvSpPr>
        <p:spPr>
          <a:xfrm>
            <a:off x="631885" y="3475237"/>
            <a:ext cx="6097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2)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자바스크립트는 영문자의 대소문자를 구별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한다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B7959-B3DC-DAA5-7637-1124166C0766}"/>
              </a:ext>
            </a:extLst>
          </p:cNvPr>
          <p:cNvSpPr txBox="1"/>
          <p:nvPr/>
        </p:nvSpPr>
        <p:spPr>
          <a:xfrm>
            <a:off x="679783" y="3984526"/>
            <a:ext cx="5298652" cy="423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current, 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urrent,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모두 다른 변수</a:t>
            </a:r>
            <a:r>
              <a:rPr lang="en-US" altLang="ko-Kore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BF234-0201-0155-F390-45B6A9A73DFA}"/>
              </a:ext>
            </a:extLst>
          </p:cNvPr>
          <p:cNvSpPr txBox="1"/>
          <p:nvPr/>
        </p:nvSpPr>
        <p:spPr>
          <a:xfrm>
            <a:off x="631885" y="4620581"/>
            <a:ext cx="5416217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3)</a:t>
            </a:r>
            <a:r>
              <a:rPr lang="ko-KR" altLang="en-US" sz="1600" dirty="0"/>
              <a:t> </a:t>
            </a:r>
            <a:r>
              <a:rPr lang="ko-KR" altLang="ko-Kore-KR" sz="1600" dirty="0"/>
              <a:t>한 단어로 이루어진 변수를 사용할 때에는</a:t>
            </a:r>
            <a:r>
              <a:rPr lang="en-US" altLang="ko-KR" sz="1600" dirty="0"/>
              <a:t> </a:t>
            </a:r>
            <a:r>
              <a:rPr lang="ko-KR" altLang="ko-Kore-KR" sz="1600" dirty="0"/>
              <a:t>주로 </a:t>
            </a:r>
            <a:br>
              <a:rPr lang="en-US" altLang="ko-KR" sz="1600" dirty="0"/>
            </a:br>
            <a:r>
              <a:rPr lang="ko-KR" altLang="ko-Kore-KR" sz="1600" dirty="0"/>
              <a:t>소문자를 사용</a:t>
            </a:r>
            <a:r>
              <a:rPr lang="ko-Kore-KR" altLang="ko-Kore-KR" sz="1600" dirty="0">
                <a:effectLst/>
              </a:rPr>
              <a:t> </a:t>
            </a:r>
            <a:endParaRPr lang="ko-Kore-KR" altLang="ko-Kore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EE829-D3DA-DB4B-EF69-F9DD5A922A76}"/>
              </a:ext>
            </a:extLst>
          </p:cNvPr>
          <p:cNvSpPr txBox="1"/>
          <p:nvPr/>
        </p:nvSpPr>
        <p:spPr>
          <a:xfrm>
            <a:off x="6682127" y="1363355"/>
            <a:ext cx="525273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4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dirty="0"/>
              <a:t>두 단어 이상으로 이루어진 변수는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ko-Kore-KR" sz="1600" dirty="0" err="1"/>
              <a:t>언더바</a:t>
            </a:r>
            <a:r>
              <a:rPr lang="en-US" altLang="ko-KR" sz="1600" dirty="0"/>
              <a:t>(_)</a:t>
            </a:r>
            <a:r>
              <a:rPr lang="ko-KR" altLang="ko-Kore-KR" sz="1600" dirty="0"/>
              <a:t>로 연결하거나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중간에 대문자를 섞어 사용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4271F-3EFE-2D2C-4C99-C99A3182A308}"/>
              </a:ext>
            </a:extLst>
          </p:cNvPr>
          <p:cNvSpPr txBox="1"/>
          <p:nvPr/>
        </p:nvSpPr>
        <p:spPr>
          <a:xfrm>
            <a:off x="679783" y="5493579"/>
            <a:ext cx="3069258" cy="4217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current, 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age, sum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8580F-6F18-EF6E-455E-73279ABBE485}"/>
              </a:ext>
            </a:extLst>
          </p:cNvPr>
          <p:cNvSpPr txBox="1"/>
          <p:nvPr/>
        </p:nvSpPr>
        <p:spPr>
          <a:xfrm>
            <a:off x="6777450" y="2308411"/>
            <a:ext cx="5157411" cy="87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current_year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total_area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</a:t>
            </a:r>
            <a:r>
              <a:rPr lang="en-US" altLang="ko-Kore-KR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ore-KR" altLang="en-US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스네이크</a:t>
            </a:r>
            <a:r>
              <a:rPr lang="ko-KR" altLang="en-US" sz="14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표기법</a:t>
            </a:r>
            <a:r>
              <a:rPr lang="en-US" altLang="ko-Kore-KR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en-US" altLang="ko-Kore-KR" sz="1600" kern="100" dirty="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currentYear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totalArea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</a:t>
            </a:r>
            <a:r>
              <a:rPr lang="en-US" altLang="ko-KR" sz="1400" kern="1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</a:t>
            </a:r>
            <a:r>
              <a:rPr lang="ko-KR" altLang="en-US" sz="1400" kern="1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카멜 표기법</a:t>
            </a:r>
            <a:endParaRPr lang="ko-Kore-KR" altLang="ko-Kore-KR" sz="1600" kern="100" dirty="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85A08-D303-B34A-89B8-C09E9CF95E55}"/>
              </a:ext>
            </a:extLst>
          </p:cNvPr>
          <p:cNvSpPr txBox="1"/>
          <p:nvPr/>
        </p:nvSpPr>
        <p:spPr>
          <a:xfrm>
            <a:off x="6682127" y="3764616"/>
            <a:ext cx="52527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dirty="0"/>
              <a:t>5) </a:t>
            </a:r>
            <a:r>
              <a:rPr lang="ko-KR" altLang="ko-Kore-KR" sz="1600" dirty="0"/>
              <a:t>자바스크립트에서 미리 정해 놓은 </a:t>
            </a:r>
            <a:r>
              <a:rPr lang="ko-KR" altLang="ko-Kore-KR" sz="1600" dirty="0" err="1"/>
              <a:t>예약어</a:t>
            </a:r>
            <a:r>
              <a:rPr lang="en-US" altLang="ko-Kore-KR" sz="1600" dirty="0"/>
              <a:t>(</a:t>
            </a:r>
            <a:r>
              <a:rPr lang="ko-KR" altLang="ko-Kore-KR" sz="1600" dirty="0"/>
              <a:t>예</a:t>
            </a:r>
            <a:r>
              <a:rPr lang="en-US" altLang="ko-Kore-KR" sz="1600" dirty="0"/>
              <a:t>: let </a:t>
            </a:r>
            <a:r>
              <a:rPr lang="ko-KR" altLang="ko-Kore-KR" sz="1600" dirty="0"/>
              <a:t>등</a:t>
            </a:r>
            <a:r>
              <a:rPr lang="en-US" altLang="ko-Kore-KR" sz="1600" dirty="0"/>
              <a:t>)</a:t>
            </a:r>
            <a:r>
              <a:rPr lang="ko-KR" altLang="ko-Kore-KR" sz="1600" dirty="0"/>
              <a:t>는 변수 이름으로 사용할 수 </a:t>
            </a:r>
            <a:r>
              <a:rPr lang="ko-KR" altLang="en-US" sz="1600" dirty="0"/>
              <a:t>없음</a:t>
            </a:r>
            <a:endParaRPr lang="en-US" altLang="ko-KR" sz="1600" dirty="0"/>
          </a:p>
          <a:p>
            <a:endParaRPr lang="ko-Kore-KR" altLang="ko-Kore-KR" sz="1600" dirty="0"/>
          </a:p>
          <a:p>
            <a:r>
              <a:rPr lang="en-US" altLang="ko-Kore-KR" sz="1600" dirty="0"/>
              <a:t>6) </a:t>
            </a:r>
            <a:r>
              <a:rPr lang="ko-KR" altLang="ko-Kore-KR" sz="1600" dirty="0"/>
              <a:t>무의미한 변수 이름은 피</a:t>
            </a:r>
            <a:r>
              <a:rPr lang="ko-KR" altLang="en-US" sz="1600" dirty="0"/>
              <a:t>한다</a:t>
            </a:r>
            <a:endParaRPr lang="ko-Kore-KR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239075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88C6F-27DF-8A3E-2481-20540BDB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변수</a:t>
            </a:r>
            <a:r>
              <a:rPr kumimoji="1" lang="ko-KR" altLang="en-US"/>
              <a:t> 선언 및 할당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F1366-34A8-336F-028F-A3C7FF85630B}"/>
              </a:ext>
            </a:extLst>
          </p:cNvPr>
          <p:cNvSpPr txBox="1"/>
          <p:nvPr/>
        </p:nvSpPr>
        <p:spPr>
          <a:xfrm>
            <a:off x="716687" y="1291109"/>
            <a:ext cx="1051559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 변수 선언</a:t>
            </a:r>
            <a:r>
              <a:rPr lang="en-US" altLang="ko-KR" dirty="0"/>
              <a:t>: </a:t>
            </a:r>
            <a:r>
              <a:rPr lang="ko-KR" altLang="en-US" dirty="0"/>
              <a:t>키워드 </a:t>
            </a:r>
            <a:r>
              <a:rPr lang="en-US" altLang="ko-KR" dirty="0"/>
              <a:t>let</a:t>
            </a:r>
            <a:r>
              <a:rPr lang="ko-KR" altLang="en-US" dirty="0"/>
              <a:t>이나 </a:t>
            </a:r>
            <a:r>
              <a:rPr lang="en-US" altLang="ko-KR" dirty="0"/>
              <a:t>const </a:t>
            </a:r>
            <a:r>
              <a:rPr lang="ko-KR" altLang="en-US" dirty="0"/>
              <a:t>다음에 변수 이름을 적어서 변수를 선언한다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9C517-851D-4F0F-6F38-F96FABBE0DF3}"/>
              </a:ext>
            </a:extLst>
          </p:cNvPr>
          <p:cNvSpPr txBox="1"/>
          <p:nvPr/>
        </p:nvSpPr>
        <p:spPr>
          <a:xfrm>
            <a:off x="716687" y="3431284"/>
            <a:ext cx="1024740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 변수에 값 할당 </a:t>
            </a:r>
            <a:r>
              <a:rPr lang="en-US" altLang="ko-KR" dirty="0"/>
              <a:t>: </a:t>
            </a:r>
            <a:r>
              <a:rPr lang="ko-KR" altLang="en-US" dirty="0"/>
              <a:t>변수 오른쪽에 </a:t>
            </a:r>
            <a:r>
              <a:rPr lang="en-US" altLang="ko-KR" dirty="0"/>
              <a:t>=</a:t>
            </a:r>
            <a:r>
              <a:rPr lang="ko-KR" altLang="en-US" dirty="0"/>
              <a:t> 기호를 붙이고 오른쪽에 저장할 값이나 식을 작성한다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38218-3395-4EF0-5FBC-A92B0A184B2B}"/>
              </a:ext>
            </a:extLst>
          </p:cNvPr>
          <p:cNvSpPr txBox="1"/>
          <p:nvPr/>
        </p:nvSpPr>
        <p:spPr>
          <a:xfrm>
            <a:off x="934403" y="2018696"/>
            <a:ext cx="3120390" cy="87812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let </a:t>
            </a:r>
            <a:r>
              <a:rPr kumimoji="1" lang="ko-KR" altLang="en-US"/>
              <a:t>변수명</a:t>
            </a:r>
            <a:r>
              <a:rPr kumimoji="1" lang="en-US" altLang="ko-KR"/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const </a:t>
            </a:r>
            <a:r>
              <a:rPr kumimoji="1" lang="ko-KR" altLang="en-US"/>
              <a:t>변수명</a:t>
            </a:r>
            <a:r>
              <a:rPr kumimoji="1" lang="en-US" altLang="ko-KR"/>
              <a:t>;</a:t>
            </a:r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D7E88-27E8-E44A-0BDF-6A817F37415B}"/>
              </a:ext>
            </a:extLst>
          </p:cNvPr>
          <p:cNvSpPr txBox="1"/>
          <p:nvPr/>
        </p:nvSpPr>
        <p:spPr>
          <a:xfrm>
            <a:off x="934403" y="4101296"/>
            <a:ext cx="3120390" cy="462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/>
              <a:t>변수명 </a:t>
            </a:r>
            <a:r>
              <a:rPr kumimoji="1" lang="en-US" altLang="ko-KR"/>
              <a:t>=</a:t>
            </a:r>
            <a:r>
              <a:rPr kumimoji="1" lang="ko-KR" altLang="en-US"/>
              <a:t> 값 또는 식</a:t>
            </a:r>
            <a:r>
              <a:rPr kumimoji="1" lang="en-US" altLang="ko-KR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3F265-218F-CDAC-BCA2-E40F388C80B7}"/>
              </a:ext>
            </a:extLst>
          </p:cNvPr>
          <p:cNvSpPr txBox="1"/>
          <p:nvPr/>
        </p:nvSpPr>
        <p:spPr>
          <a:xfrm>
            <a:off x="4867346" y="2018696"/>
            <a:ext cx="678656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solidFill>
                  <a:srgbClr val="C00000"/>
                </a:solidFill>
              </a:rPr>
              <a:t>const</a:t>
            </a:r>
            <a:r>
              <a:rPr kumimoji="1" lang="ko-Kore-KR" altLang="en-US" sz="1600" dirty="0"/>
              <a:t>는</a:t>
            </a:r>
            <a:r>
              <a:rPr kumimoji="1" lang="ko-KR" altLang="en-US" sz="1600"/>
              <a:t> 상수를 위한 예약어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프로그램 안에서 바뀌지 않는 값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상수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을  변수에 </a:t>
            </a:r>
            <a:r>
              <a:rPr kumimoji="1" lang="ko-KR" altLang="en-US" sz="1600" dirty="0" err="1"/>
              <a:t>담아놓고</a:t>
            </a:r>
            <a:r>
              <a:rPr kumimoji="1" lang="ko-KR" altLang="en-US" sz="1600" dirty="0"/>
              <a:t> 사용함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3EFF3-7C5D-E4DE-CB09-0E0973105D40}"/>
              </a:ext>
            </a:extLst>
          </p:cNvPr>
          <p:cNvSpPr txBox="1"/>
          <p:nvPr/>
        </p:nvSpPr>
        <p:spPr>
          <a:xfrm>
            <a:off x="934403" y="5677701"/>
            <a:ext cx="3120390" cy="45429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let </a:t>
            </a:r>
            <a:r>
              <a:rPr kumimoji="1" lang="ko-KR" altLang="en-US" dirty="0" err="1"/>
              <a:t>변수명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값 또는 식</a:t>
            </a:r>
            <a:r>
              <a:rPr kumimoji="1" lang="en-US" altLang="ko-KR" dirty="0"/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54EA4-EFC1-ECDC-2375-F2A2780C766F}"/>
              </a:ext>
            </a:extLst>
          </p:cNvPr>
          <p:cNvSpPr txBox="1"/>
          <p:nvPr/>
        </p:nvSpPr>
        <p:spPr>
          <a:xfrm>
            <a:off x="716687" y="4999354"/>
            <a:ext cx="1024740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3)</a:t>
            </a:r>
            <a:r>
              <a:rPr lang="ko-KR" altLang="en-US" dirty="0"/>
              <a:t> 변수 선언과 값 할당을 동시에 할 수도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275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CBD1ED-FCF5-7BD3-80AA-0C1C16AF9633}"/>
              </a:ext>
            </a:extLst>
          </p:cNvPr>
          <p:cNvSpPr txBox="1"/>
          <p:nvPr/>
        </p:nvSpPr>
        <p:spPr>
          <a:xfrm>
            <a:off x="815340" y="664448"/>
            <a:ext cx="879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1) let </a:t>
            </a:r>
            <a:r>
              <a:rPr lang="ko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키워드를 써서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result 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변수를 선언하고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이라는 값을 할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당하기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563BBA-8D2D-5D0B-4514-851B7B59E1CC}"/>
              </a:ext>
            </a:extLst>
          </p:cNvPr>
          <p:cNvSpPr txBox="1"/>
          <p:nvPr/>
        </p:nvSpPr>
        <p:spPr>
          <a:xfrm>
            <a:off x="877570" y="1258687"/>
            <a:ext cx="2125980" cy="8803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let result;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result = 10; </a:t>
            </a:r>
            <a:endParaRPr kumimoji="1" lang="ko-Kore-KR" altLang="en-US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C0BEB589-FBB8-27DA-BB80-FDB670E3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599" y="1258687"/>
            <a:ext cx="3558772" cy="13980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6A2FD-D634-0F49-FEF6-B72481FB5DB0}"/>
              </a:ext>
            </a:extLst>
          </p:cNvPr>
          <p:cNvSpPr txBox="1"/>
          <p:nvPr/>
        </p:nvSpPr>
        <p:spPr>
          <a:xfrm>
            <a:off x="815340" y="3059668"/>
            <a:ext cx="879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2) </a:t>
            </a:r>
            <a:r>
              <a:rPr lang="ko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이미 만들어 놓은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result</a:t>
            </a:r>
            <a:r>
              <a:rPr lang="ko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변수</a:t>
            </a:r>
            <a:r>
              <a:rPr lang="ko-Kore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에</a:t>
            </a:r>
            <a:r>
              <a:rPr lang="ko-KR" altLang="en-US" sz="1800" kern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2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0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을 할당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하기</a:t>
            </a:r>
            <a:endParaRPr lang="ko-Kore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36DFD90-0C79-61F8-CF4F-E6AFCF77F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3662902"/>
            <a:ext cx="2915194" cy="13734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DB084-467E-76D6-A3B7-A5C0100D477F}"/>
              </a:ext>
            </a:extLst>
          </p:cNvPr>
          <p:cNvSpPr txBox="1"/>
          <p:nvPr/>
        </p:nvSpPr>
        <p:spPr>
          <a:xfrm>
            <a:off x="4780237" y="4159318"/>
            <a:ext cx="442626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solidFill>
                  <a:schemeClr val="accent1"/>
                </a:solidFill>
                <a:latin typeface="맑은 고딕" panose="020B0503020000020004" pitchFamily="34" charset="-127"/>
                <a:cs typeface="맑은 고딕" panose="020B0503020000020004" pitchFamily="34" charset="-127"/>
              </a:rPr>
              <a:t>let </a:t>
            </a:r>
            <a:r>
              <a:rPr lang="ko-KR" altLang="en-US" sz="1600" kern="0" dirty="0">
                <a:solidFill>
                  <a:schemeClr val="accent1"/>
                </a:solidFill>
                <a:latin typeface="맑은 고딕" panose="020B0503020000020004" pitchFamily="34" charset="-127"/>
                <a:cs typeface="맑은 고딕" panose="020B0503020000020004" pitchFamily="34" charset="-127"/>
              </a:rPr>
              <a:t>변수에는 </a:t>
            </a:r>
            <a:r>
              <a:rPr lang="ko-KR" altLang="en-US" sz="1600" kern="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다른 값을 할당할 수 있다 </a:t>
            </a:r>
            <a:endParaRPr lang="en-US" altLang="ko-KR" sz="1600" kern="0" dirty="0">
              <a:solidFill>
                <a:schemeClr val="accent1"/>
              </a:solidFill>
              <a:effectLst/>
              <a:latin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547122-66BD-69EC-E5DF-5A8324C918D6}"/>
              </a:ext>
            </a:extLst>
          </p:cNvPr>
          <p:cNvCxnSpPr>
            <a:cxnSpLocks/>
          </p:cNvCxnSpPr>
          <p:nvPr/>
        </p:nvCxnSpPr>
        <p:spPr>
          <a:xfrm flipH="1">
            <a:off x="3707095" y="4386464"/>
            <a:ext cx="945323" cy="52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3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7D729E2-37CA-FAB5-456B-59F3908D6D9A}"/>
              </a:ext>
            </a:extLst>
          </p:cNvPr>
          <p:cNvSpPr txBox="1"/>
          <p:nvPr/>
        </p:nvSpPr>
        <p:spPr>
          <a:xfrm>
            <a:off x="815340" y="959832"/>
            <a:ext cx="879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1) const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키워드를 써서 </a:t>
            </a:r>
            <a:r>
              <a:rPr lang="en-US" altLang="ko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number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변수를 선언하고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이라는 값</a:t>
            </a:r>
            <a:r>
              <a:rPr lang="en-US" altLang="ko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할당</a:t>
            </a:r>
            <a:r>
              <a:rPr lang="ko-KR" altLang="en-US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하기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A0039-30CA-D5B0-54F4-3CBA958F9BED}"/>
              </a:ext>
            </a:extLst>
          </p:cNvPr>
          <p:cNvSpPr txBox="1"/>
          <p:nvPr/>
        </p:nvSpPr>
        <p:spPr>
          <a:xfrm>
            <a:off x="960121" y="1547340"/>
            <a:ext cx="2125980" cy="8803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const number;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number = 10; 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D6DCE-BACD-D569-A32D-5DA74B411630}"/>
              </a:ext>
            </a:extLst>
          </p:cNvPr>
          <p:cNvSpPr txBox="1"/>
          <p:nvPr/>
        </p:nvSpPr>
        <p:spPr>
          <a:xfrm>
            <a:off x="4309925" y="1736819"/>
            <a:ext cx="2517595" cy="4648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const number </a:t>
            </a:r>
            <a:r>
              <a:rPr kumimoji="1" lang="en-US" altLang="ko-KR"/>
              <a:t>=</a:t>
            </a:r>
            <a:r>
              <a:rPr kumimoji="1" lang="ko-KR" altLang="en-US"/>
              <a:t> </a:t>
            </a:r>
            <a:r>
              <a:rPr kumimoji="1" lang="en-US" altLang="ko-KR"/>
              <a:t>10</a:t>
            </a:r>
            <a:r>
              <a:rPr kumimoji="1" lang="en-US" altLang="ko-Kore-KR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C719B-2630-689B-2017-6154DA2B6D2A}"/>
              </a:ext>
            </a:extLst>
          </p:cNvPr>
          <p:cNvSpPr txBox="1"/>
          <p:nvPr/>
        </p:nvSpPr>
        <p:spPr>
          <a:xfrm>
            <a:off x="3406106" y="181536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또는</a:t>
            </a:r>
            <a:r>
              <a:rPr kumimoji="1" lang="ko-KR" altLang="en-US" sz="1400"/>
              <a:t> </a:t>
            </a:r>
            <a:endParaRPr kumimoji="1" lang="ko-Kore-KR" altLang="en-US" sz="14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6F3DFF7-9A50-70A6-49EA-D79CB059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535" y="1606261"/>
            <a:ext cx="3042557" cy="15310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5819CF-F6D8-8237-CFD6-E86854410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564"/>
          <a:stretch/>
        </p:blipFill>
        <p:spPr>
          <a:xfrm>
            <a:off x="4632417" y="3661469"/>
            <a:ext cx="5029200" cy="1816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C7DC6B-CB9B-9676-9C0A-ED5187593CAB}"/>
              </a:ext>
            </a:extLst>
          </p:cNvPr>
          <p:cNvSpPr txBox="1"/>
          <p:nvPr/>
        </p:nvSpPr>
        <p:spPr>
          <a:xfrm>
            <a:off x="960121" y="2951824"/>
            <a:ext cx="879729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2)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number</a:t>
            </a:r>
            <a:r>
              <a:rPr lang="ko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변수</a:t>
            </a:r>
            <a:r>
              <a:rPr lang="ko-Kore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에</a:t>
            </a:r>
            <a:r>
              <a:rPr lang="ko-KR" altLang="en-US" sz="1800" kern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2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0</a:t>
            </a:r>
            <a:r>
              <a:rPr lang="en-US" altLang="ko-Kore-KR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할당하기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BF406-4C6D-3EFD-62B3-F4991E3BC612}"/>
              </a:ext>
            </a:extLst>
          </p:cNvPr>
          <p:cNvSpPr txBox="1"/>
          <p:nvPr/>
        </p:nvSpPr>
        <p:spPr>
          <a:xfrm>
            <a:off x="960121" y="3706130"/>
            <a:ext cx="2125980" cy="4648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number = </a:t>
            </a:r>
            <a:r>
              <a:rPr kumimoji="1" lang="en-US" altLang="ko-KR"/>
              <a:t>2</a:t>
            </a:r>
            <a:r>
              <a:rPr kumimoji="1" lang="en-US" altLang="ko-Kore-KR"/>
              <a:t>0; </a:t>
            </a:r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42C10-033C-15DC-142E-C6F9DC607E8B}"/>
              </a:ext>
            </a:extLst>
          </p:cNvPr>
          <p:cNvSpPr txBox="1"/>
          <p:nvPr/>
        </p:nvSpPr>
        <p:spPr>
          <a:xfrm>
            <a:off x="5887404" y="5443876"/>
            <a:ext cx="494061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1"/>
                </a:solidFill>
                <a:latin typeface="맑은 고딕" panose="020B0503020000020004" pitchFamily="34" charset="-127"/>
                <a:cs typeface="맑은 고딕" panose="020B0503020000020004" pitchFamily="34" charset="-127"/>
              </a:rPr>
              <a:t>상수 변수에는 </a:t>
            </a:r>
            <a:r>
              <a:rPr lang="ko-KR" altLang="en-US" sz="1600" kern="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다른 값을 할당할 수 없다 </a:t>
            </a:r>
            <a:endParaRPr lang="en-US" altLang="ko-KR" sz="1600" kern="0" dirty="0">
              <a:solidFill>
                <a:schemeClr val="accent1"/>
              </a:solidFill>
              <a:effectLst/>
              <a:latin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B5158-641E-5EB1-AEBC-A18D49C1101C}"/>
              </a:ext>
            </a:extLst>
          </p:cNvPr>
          <p:cNvSpPr txBox="1"/>
          <p:nvPr/>
        </p:nvSpPr>
        <p:spPr>
          <a:xfrm>
            <a:off x="5568722" y="3327501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kern="0" dirty="0">
                <a:solidFill>
                  <a:srgbClr val="C00000"/>
                </a:solidFill>
                <a:latin typeface="맑은 고딕" panose="020B0503020000020004" pitchFamily="34" charset="-127"/>
              </a:rPr>
              <a:t>오류</a:t>
            </a:r>
            <a:r>
              <a:rPr lang="ko-KR" altLang="en-US" kern="0">
                <a:solidFill>
                  <a:srgbClr val="C00000"/>
                </a:solidFill>
                <a:latin typeface="맑은 고딕" panose="020B0503020000020004" pitchFamily="34" charset="-127"/>
              </a:rPr>
              <a:t> 발생</a:t>
            </a:r>
            <a:r>
              <a:rPr lang="en-US" altLang="ko-KR" kern="0" dirty="0">
                <a:solidFill>
                  <a:srgbClr val="C00000"/>
                </a:solidFill>
                <a:latin typeface="맑은 고딕" panose="020B0503020000020004" pitchFamily="34" charset="-127"/>
              </a:rPr>
              <a:t>!!</a:t>
            </a:r>
            <a:endParaRPr lang="ko-Kore-KR" altLang="en-US" dirty="0">
              <a:solidFill>
                <a:srgbClr val="C00000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97F1A5-A1C0-F8C6-743B-A7C4B81A1EB1}"/>
              </a:ext>
            </a:extLst>
          </p:cNvPr>
          <p:cNvCxnSpPr>
            <a:stCxn id="12" idx="1"/>
          </p:cNvCxnSpPr>
          <p:nvPr/>
        </p:nvCxnSpPr>
        <p:spPr>
          <a:xfrm rot="10800000">
            <a:off x="5568722" y="5251740"/>
            <a:ext cx="318682" cy="39914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2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6E32-ED8A-9D47-CBBC-271707D4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상수 변수가 왜 필요할까</a:t>
            </a:r>
            <a:r>
              <a:rPr kumimoji="1" lang="en-US" altLang="ko-KR"/>
              <a:t>?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DA005-92DA-E8B3-EA16-273FC40C1AA2}"/>
              </a:ext>
            </a:extLst>
          </p:cNvPr>
          <p:cNvSpPr txBox="1"/>
          <p:nvPr/>
        </p:nvSpPr>
        <p:spPr>
          <a:xfrm>
            <a:off x="838200" y="1279165"/>
            <a:ext cx="910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ore-KR" sz="1800" kern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값이 바뀌지 않는게 상수인데 프로그래밍에서 왜 상수를 </a:t>
            </a:r>
            <a:r>
              <a:rPr lang="ko-KR" altLang="en-US" sz="1800" kern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변수로 만들어서 </a:t>
            </a:r>
            <a:r>
              <a:rPr lang="ko-KR" altLang="ko-Kore-KR" sz="1800" kern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사용</a:t>
            </a:r>
            <a:r>
              <a:rPr lang="ko-Kore-KR" altLang="en-US">
                <a:effectLst/>
              </a:rPr>
              <a:t>할까</a:t>
            </a:r>
            <a:r>
              <a:rPr lang="en-US" altLang="ko-Kore-KR">
                <a:effectLst/>
              </a:rPr>
              <a:t>?</a:t>
            </a:r>
            <a:endParaRPr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A6986-9956-0108-653E-8DFA17E532C1}"/>
              </a:ext>
            </a:extLst>
          </p:cNvPr>
          <p:cNvSpPr txBox="1"/>
          <p:nvPr/>
        </p:nvSpPr>
        <p:spPr>
          <a:xfrm>
            <a:off x="838200" y="2015490"/>
            <a:ext cx="702564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b="1" dirty="0"/>
              <a:t>(</a:t>
            </a:r>
            <a:r>
              <a:rPr kumimoji="1" lang="ko-KR" altLang="en-US" sz="1600" b="1" dirty="0"/>
              <a:t>예</a:t>
            </a:r>
            <a:r>
              <a:rPr kumimoji="1" lang="en-US" altLang="ko-KR" sz="1600" b="1" dirty="0"/>
              <a:t>)</a:t>
            </a:r>
            <a:r>
              <a:rPr kumimoji="1" lang="ko-KR" altLang="en-US" sz="1600" b="1" dirty="0"/>
              <a:t> 나이 계산 프로그램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ko-Kore-KR" sz="1600" dirty="0"/>
              <a:t>올해 연도를 따로 </a:t>
            </a:r>
            <a:r>
              <a:rPr lang="en-US" altLang="ko-Kore-KR" sz="1600" dirty="0" err="1"/>
              <a:t>currentYear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상수로 저장해 두면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ko-Kore-KR" sz="1600" dirty="0"/>
              <a:t>프로그램 안에서 </a:t>
            </a:r>
            <a:r>
              <a:rPr lang="ko-KR" altLang="ko-Kore-KR" sz="1600" dirty="0" err="1"/>
              <a:t>올햇값을</a:t>
            </a:r>
            <a:r>
              <a:rPr lang="ko-KR" altLang="ko-Kore-KR" sz="1600" dirty="0"/>
              <a:t> 사용해야 할 때 </a:t>
            </a:r>
            <a:r>
              <a:rPr lang="en-US" altLang="ko-Kore-KR" sz="1600" dirty="0" err="1"/>
              <a:t>currentYear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값 사용</a:t>
            </a:r>
            <a:r>
              <a:rPr lang="en-US" altLang="ko-Kore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ore-KR" altLang="en-US" sz="1600" dirty="0"/>
              <a:t>내년에</a:t>
            </a:r>
            <a:r>
              <a:rPr lang="ko-KR" altLang="en-US" sz="1600"/>
              <a:t> 다시 이 프로그램을 사용한다면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currentYear</a:t>
            </a:r>
            <a:r>
              <a:rPr lang="en-US" altLang="ko-KR" sz="1600" dirty="0"/>
              <a:t> </a:t>
            </a:r>
            <a:r>
              <a:rPr lang="ko-KR" altLang="en-US" sz="1600" dirty="0"/>
              <a:t>값만 바꿔주면 됨</a:t>
            </a:r>
            <a:r>
              <a:rPr lang="en-US" altLang="ko-KR" sz="1600" dirty="0"/>
              <a:t>.</a:t>
            </a:r>
            <a:endParaRPr lang="en-US" altLang="ko-Kore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B89D5-1792-F1DC-04E7-1F96042AE7C5}"/>
              </a:ext>
            </a:extLst>
          </p:cNvPr>
          <p:cNvSpPr txBox="1"/>
          <p:nvPr/>
        </p:nvSpPr>
        <p:spPr>
          <a:xfrm>
            <a:off x="8147957" y="2200156"/>
            <a:ext cx="3592286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let age;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solidFill>
                  <a:srgbClr val="C00000"/>
                </a:solidFill>
              </a:rPr>
              <a:t>const </a:t>
            </a:r>
            <a:r>
              <a:rPr kumimoji="1" lang="en-US" altLang="ko-Kore-KR" sz="1600" dirty="0" err="1">
                <a:solidFill>
                  <a:srgbClr val="C00000"/>
                </a:solidFill>
              </a:rPr>
              <a:t>currentYear</a:t>
            </a:r>
            <a:r>
              <a:rPr kumimoji="1" lang="en-US" altLang="ko-Kore-KR" sz="1600" dirty="0">
                <a:solidFill>
                  <a:srgbClr val="C00000"/>
                </a:solidFill>
              </a:rPr>
              <a:t> = 2022;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age = </a:t>
            </a:r>
            <a:r>
              <a:rPr kumimoji="1" lang="en-US" altLang="ko-Kore-KR" sz="1600" dirty="0" err="1"/>
              <a:t>currentYear</a:t>
            </a:r>
            <a:r>
              <a:rPr kumimoji="1" lang="en-US" altLang="ko-Kore-KR" sz="1600" dirty="0"/>
              <a:t> – </a:t>
            </a:r>
            <a:r>
              <a:rPr kumimoji="1" lang="en-US" altLang="ko-Kore-KR" sz="1600" dirty="0" err="1"/>
              <a:t>birthYear</a:t>
            </a:r>
            <a:r>
              <a:rPr kumimoji="1" lang="en-US" altLang="ko-Kore-KR" sz="1600" dirty="0"/>
              <a:t> + 1;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5E2EA-C454-10F7-5785-388EA67A2A5E}"/>
              </a:ext>
            </a:extLst>
          </p:cNvPr>
          <p:cNvSpPr txBox="1"/>
          <p:nvPr/>
        </p:nvSpPr>
        <p:spPr>
          <a:xfrm>
            <a:off x="838200" y="3904503"/>
            <a:ext cx="568452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(</a:t>
            </a:r>
            <a:r>
              <a:rPr lang="ko-KR" altLang="en-US" sz="1600" b="1" dirty="0"/>
              <a:t>예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웹 문서의 요소를 가져와 요소를 변형해야 할 경우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웹 문서 요소를 가져와서 상수 변수로 저장한 후 사용함</a:t>
            </a:r>
            <a:endParaRPr lang="ko-Kore-KR" altLang="ko-Kore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70E04-713C-A2F7-8400-40DFD905FF82}"/>
              </a:ext>
            </a:extLst>
          </p:cNvPr>
          <p:cNvSpPr txBox="1"/>
          <p:nvPr/>
        </p:nvSpPr>
        <p:spPr>
          <a:xfrm>
            <a:off x="972844" y="5047945"/>
            <a:ext cx="5271202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solidFill>
                  <a:srgbClr val="C00000"/>
                </a:solidFill>
              </a:rPr>
              <a:t>const button = </a:t>
            </a:r>
            <a:r>
              <a:rPr kumimoji="1" lang="en-US" altLang="ko-Kore-KR" sz="1600" dirty="0" err="1">
                <a:solidFill>
                  <a:srgbClr val="C00000"/>
                </a:solidFill>
              </a:rPr>
              <a:t>document.querySelector</a:t>
            </a:r>
            <a:r>
              <a:rPr kumimoji="1" lang="en-US" altLang="ko-Kore-KR" sz="1600" dirty="0">
                <a:solidFill>
                  <a:srgbClr val="C00000"/>
                </a:solidFill>
              </a:rPr>
              <a:t>(“button”);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 err="1"/>
              <a:t>button.onclick</a:t>
            </a:r>
            <a:r>
              <a:rPr kumimoji="1" lang="en-US" altLang="ko-Kore-KR" sz="1600" dirty="0"/>
              <a:t> = hello;</a:t>
            </a:r>
            <a:endParaRPr kumimoji="1"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A0FE5-CB9B-5621-4759-F192E2B084E9}"/>
              </a:ext>
            </a:extLst>
          </p:cNvPr>
          <p:cNvSpPr txBox="1"/>
          <p:nvPr/>
        </p:nvSpPr>
        <p:spPr>
          <a:xfrm>
            <a:off x="4569484" y="6168085"/>
            <a:ext cx="4594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버튼 클릭했을 때 </a:t>
            </a:r>
            <a:r>
              <a:rPr kumimoji="1" lang="en-US" altLang="ko-KR" sz="1600" dirty="0"/>
              <a:t>hello() </a:t>
            </a:r>
            <a:r>
              <a:rPr kumimoji="1" lang="ko-KR" altLang="en-US" sz="1600" dirty="0"/>
              <a:t>함수 실행하는 소스</a:t>
            </a:r>
            <a:endParaRPr kumimoji="1" lang="ko-Kore-KR" altLang="en-US" sz="1600" dirty="0"/>
          </a:p>
        </p:txBody>
      </p:sp>
      <p:cxnSp>
        <p:nvCxnSpPr>
          <p:cNvPr id="11" name="꺾인 연결선[E] 7">
            <a:extLst>
              <a:ext uri="{FF2B5EF4-FFF2-40B4-BE49-F238E27FC236}">
                <a16:creationId xmlns:a16="http://schemas.microsoft.com/office/drawing/2014/main" id="{DDBFF6A7-6169-C7FA-67DE-E919EF743E28}"/>
              </a:ext>
            </a:extLst>
          </p:cNvPr>
          <p:cNvCxnSpPr>
            <a:stCxn id="10" idx="1"/>
          </p:cNvCxnSpPr>
          <p:nvPr/>
        </p:nvCxnSpPr>
        <p:spPr>
          <a:xfrm rot="10800000">
            <a:off x="4123714" y="5768036"/>
            <a:ext cx="445770" cy="569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2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1AE84-E642-396A-8344-26D7812D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var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let, const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A04E6-733B-C11B-3297-F6B4BACE571A}"/>
              </a:ext>
            </a:extLst>
          </p:cNvPr>
          <p:cNvSpPr txBox="1"/>
          <p:nvPr/>
        </p:nvSpPr>
        <p:spPr>
          <a:xfrm>
            <a:off x="631885" y="1412014"/>
            <a:ext cx="1038987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ECMAScript 2015</a:t>
            </a:r>
            <a:r>
              <a:rPr kumimoji="1" lang="en-US" altLang="ko-KR" dirty="0"/>
              <a:t>(ES6)</a:t>
            </a:r>
            <a:r>
              <a:rPr kumimoji="1" lang="ko-KR" altLang="en-US" dirty="0"/>
              <a:t> 이전까지는 </a:t>
            </a:r>
            <a:r>
              <a:rPr kumimoji="1" lang="en-US" altLang="ko-KR" dirty="0"/>
              <a:t>var</a:t>
            </a:r>
            <a:r>
              <a:rPr kumimoji="1" lang="ko-KR" altLang="en-US" dirty="0"/>
              <a:t>를 사용해 변수를 선언했음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지금은 자바스크립트 역할이 커지면서 </a:t>
            </a:r>
            <a:r>
              <a:rPr kumimoji="1" lang="en-US" altLang="ko-KR" dirty="0"/>
              <a:t>var</a:t>
            </a:r>
            <a:r>
              <a:rPr kumimoji="1" lang="ko-KR" altLang="en-US" dirty="0"/>
              <a:t>로는 부족해서 </a:t>
            </a:r>
            <a:r>
              <a:rPr kumimoji="1" lang="en-US" altLang="ko-KR" dirty="0"/>
              <a:t>let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const</a:t>
            </a:r>
            <a:r>
              <a:rPr kumimoji="1" lang="ko-KR" altLang="en-US" dirty="0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사용하게 됨</a:t>
            </a:r>
            <a:endParaRPr kumimoji="1"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C023959-5A47-DE65-873A-063F08CFC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49371"/>
              </p:ext>
            </p:extLst>
          </p:nvPr>
        </p:nvGraphicFramePr>
        <p:xfrm>
          <a:off x="742406" y="2691965"/>
          <a:ext cx="8134351" cy="1875896"/>
        </p:xfrm>
        <a:graphic>
          <a:graphicData uri="http://schemas.openxmlformats.org/drawingml/2006/table">
            <a:tbl>
              <a:tblPr firstRow="1" bandRow="1"/>
              <a:tblGrid>
                <a:gridCol w="1471809">
                  <a:extLst>
                    <a:ext uri="{9D8B030D-6E8A-4147-A177-3AD203B41FA5}">
                      <a16:colId xmlns:a16="http://schemas.microsoft.com/office/drawing/2014/main" val="2674990931"/>
                    </a:ext>
                  </a:extLst>
                </a:gridCol>
                <a:gridCol w="3122828">
                  <a:extLst>
                    <a:ext uri="{9D8B030D-6E8A-4147-A177-3AD203B41FA5}">
                      <a16:colId xmlns:a16="http://schemas.microsoft.com/office/drawing/2014/main" val="3339350199"/>
                    </a:ext>
                  </a:extLst>
                </a:gridCol>
                <a:gridCol w="1841668">
                  <a:extLst>
                    <a:ext uri="{9D8B030D-6E8A-4147-A177-3AD203B41FA5}">
                      <a16:colId xmlns:a16="http://schemas.microsoft.com/office/drawing/2014/main" val="1945902185"/>
                    </a:ext>
                  </a:extLst>
                </a:gridCol>
                <a:gridCol w="1698046">
                  <a:extLst>
                    <a:ext uri="{9D8B030D-6E8A-4147-A177-3AD203B41FA5}">
                      <a16:colId xmlns:a16="http://schemas.microsoft.com/office/drawing/2014/main" val="1269621192"/>
                    </a:ext>
                  </a:extLst>
                </a:gridCol>
              </a:tblGrid>
              <a:tr h="46897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/>
                        <a:t>키워드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/>
                        <a:t>선언하지</a:t>
                      </a:r>
                      <a:r>
                        <a:rPr lang="ko-KR" altLang="en-US" b="1"/>
                        <a:t> 않고 사용하면</a:t>
                      </a:r>
                      <a:r>
                        <a:rPr lang="en-US" altLang="ko-KR" b="1"/>
                        <a:t>?</a:t>
                      </a:r>
                      <a:endParaRPr lang="ko-Kore-KR" altLang="en-US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/>
                        <a:t>재선언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/>
                        <a:t>재할당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157518"/>
                  </a:ext>
                </a:extLst>
              </a:tr>
              <a:tr h="46897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var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/>
                        <a:t>오류없음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O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O</a:t>
                      </a:r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305481"/>
                  </a:ext>
                </a:extLst>
              </a:tr>
              <a:tr h="46897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let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/>
                        <a:t>오류</a:t>
                      </a:r>
                      <a:r>
                        <a:rPr lang="ko-KR" altLang="en-US"/>
                        <a:t> 발생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X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O</a:t>
                      </a:r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92493"/>
                  </a:ext>
                </a:extLst>
              </a:tr>
              <a:tr h="46897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const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오류</a:t>
                      </a:r>
                      <a:r>
                        <a:rPr lang="ko-KR" altLang="en-US"/>
                        <a:t> 발생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X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38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389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0EF1F-37FA-A337-C6AA-1C656465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변수의</a:t>
            </a:r>
            <a:r>
              <a:rPr kumimoji="1" lang="ko-KR" altLang="en-US"/>
              <a:t> 재선언과 재할당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C1533-97CF-AA54-34C6-76ED2F1F25BD}"/>
              </a:ext>
            </a:extLst>
          </p:cNvPr>
          <p:cNvSpPr txBox="1"/>
          <p:nvPr/>
        </p:nvSpPr>
        <p:spPr>
          <a:xfrm>
            <a:off x="838200" y="2095847"/>
            <a:ext cx="4508863" cy="37893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function add(a, b) {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 return a + b;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var sum = add(10, 20);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console.log(sum);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30</a:t>
            </a:r>
            <a:endParaRPr kumimoji="1" lang="en-US" altLang="ko-Kore-KR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var sum = 100;      </a:t>
            </a:r>
            <a:endParaRPr kumimoji="1"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console.log(sum);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100</a:t>
            </a:r>
            <a:endParaRPr kumimoji="1" lang="en-US" altLang="ko-Kore-KR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kumimoji="1" lang="ko-Kore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4AC1C-023B-58F5-D25F-0F0F7CEDACD6}"/>
              </a:ext>
            </a:extLst>
          </p:cNvPr>
          <p:cNvSpPr txBox="1"/>
          <p:nvPr/>
        </p:nvSpPr>
        <p:spPr>
          <a:xfrm>
            <a:off x="838200" y="1506022"/>
            <a:ext cx="450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latin typeface="+mn-ea"/>
              </a:rPr>
              <a:t>var </a:t>
            </a:r>
            <a:r>
              <a:rPr kumimoji="1" lang="ko-KR" altLang="en-US" dirty="0">
                <a:latin typeface="+mn-ea"/>
              </a:rPr>
              <a:t>변수는 </a:t>
            </a:r>
            <a:r>
              <a:rPr kumimoji="1" lang="ko-KR" altLang="en-US" dirty="0" err="1">
                <a:latin typeface="+mn-ea"/>
              </a:rPr>
              <a:t>재선언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ko-KR" altLang="en-US" dirty="0">
                <a:latin typeface="+mn-ea"/>
              </a:rPr>
              <a:t>재할당 가능</a:t>
            </a:r>
            <a:endParaRPr lang="ko-Kore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72D48-F3D4-D766-E2BD-81FB775A221E}"/>
              </a:ext>
            </a:extLst>
          </p:cNvPr>
          <p:cNvSpPr txBox="1"/>
          <p:nvPr/>
        </p:nvSpPr>
        <p:spPr>
          <a:xfrm>
            <a:off x="6096000" y="2089628"/>
            <a:ext cx="4678016" cy="25428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function add(a, b) {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 return a + b;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} 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let sum = add(10, 20);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let sum = 100;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console.log(sum);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A264F-DFE5-7046-C1EB-210010D2BBF6}"/>
              </a:ext>
            </a:extLst>
          </p:cNvPr>
          <p:cNvSpPr txBox="1"/>
          <p:nvPr/>
        </p:nvSpPr>
        <p:spPr>
          <a:xfrm>
            <a:off x="6096000" y="1441726"/>
            <a:ext cx="504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latin typeface="+mn-ea"/>
              </a:rPr>
              <a:t>let </a:t>
            </a:r>
            <a:r>
              <a:rPr kumimoji="1" lang="ko-KR" altLang="en-US" dirty="0">
                <a:latin typeface="+mn-ea"/>
              </a:rPr>
              <a:t>변수는 </a:t>
            </a:r>
            <a:r>
              <a:rPr kumimoji="1" lang="ko-KR" altLang="en-US" dirty="0" err="1">
                <a:latin typeface="+mn-ea"/>
              </a:rPr>
              <a:t>재선언</a:t>
            </a:r>
            <a:r>
              <a:rPr kumimoji="1" lang="ko-KR" altLang="en-US" dirty="0">
                <a:latin typeface="+mn-ea"/>
              </a:rPr>
              <a:t> 안되고 재할당 가능</a:t>
            </a:r>
            <a:endParaRPr lang="ko-Kore-KR" altLang="en-US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53BCBE-6FB2-61E4-CBA0-461210A57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60" r="20458" b="30041"/>
          <a:stretch/>
        </p:blipFill>
        <p:spPr bwMode="auto">
          <a:xfrm>
            <a:off x="6096000" y="4874327"/>
            <a:ext cx="5046765" cy="1205814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3A27B2-A5F3-B31A-1DBE-72D1A2DD6DCD}"/>
              </a:ext>
            </a:extLst>
          </p:cNvPr>
          <p:cNvCxnSpPr/>
          <p:nvPr/>
        </p:nvCxnSpPr>
        <p:spPr>
          <a:xfrm>
            <a:off x="5765074" y="1163156"/>
            <a:ext cx="0" cy="5490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065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0EF1F-37FA-A337-C6AA-1C656465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변수의</a:t>
            </a:r>
            <a:r>
              <a:rPr kumimoji="1" lang="ko-KR" altLang="en-US"/>
              <a:t> 재선언과 재할당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C1533-97CF-AA54-34C6-76ED2F1F25BD}"/>
              </a:ext>
            </a:extLst>
          </p:cNvPr>
          <p:cNvSpPr txBox="1"/>
          <p:nvPr/>
        </p:nvSpPr>
        <p:spPr>
          <a:xfrm>
            <a:off x="838200" y="2230448"/>
            <a:ext cx="4678016" cy="17118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const myNumber = 10;</a:t>
            </a:r>
          </a:p>
          <a:p>
            <a:pPr>
              <a:lnSpc>
                <a:spcPct val="150000"/>
              </a:lnSpc>
            </a:pPr>
            <a:b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myNumber =50;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console.log(myNumber);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4AC1C-023B-58F5-D25F-0F0F7CEDACD6}"/>
              </a:ext>
            </a:extLst>
          </p:cNvPr>
          <p:cNvSpPr txBox="1"/>
          <p:nvPr/>
        </p:nvSpPr>
        <p:spPr>
          <a:xfrm>
            <a:off x="838200" y="1506022"/>
            <a:ext cx="443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+mn-ea"/>
              </a:rPr>
              <a:t>const</a:t>
            </a:r>
            <a:r>
              <a:rPr kumimoji="1" lang="ko-KR" altLang="en-US" dirty="0">
                <a:latin typeface="+mn-ea"/>
              </a:rPr>
              <a:t> 변수는 재선언도 재할당도 안됨</a:t>
            </a:r>
            <a:endParaRPr lang="ko-Kore-KR" altLang="en-US" dirty="0">
              <a:latin typeface="+mn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47BD9E9-4917-C0BC-FC54-8D8ED32A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9477"/>
            <a:ext cx="4371132" cy="10392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188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804D97A-1F85-72A8-5092-1EF077AD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입력과 출력 방법</a:t>
            </a:r>
          </a:p>
        </p:txBody>
      </p:sp>
    </p:spTree>
    <p:extLst>
      <p:ext uri="{BB962C8B-B14F-4D97-AF65-F5344CB8AC3E}">
        <p14:creationId xmlns:p14="http://schemas.microsoft.com/office/powerpoint/2010/main" val="1476516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A7E53-BAF8-789D-1920-EA6822C1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자료형</a:t>
            </a:r>
          </a:p>
        </p:txBody>
      </p:sp>
    </p:spTree>
    <p:extLst>
      <p:ext uri="{BB962C8B-B14F-4D97-AF65-F5344CB8AC3E}">
        <p14:creationId xmlns:p14="http://schemas.microsoft.com/office/powerpoint/2010/main" val="32000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EE3972-66BF-EE51-00D4-2647C436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자료형</a:t>
            </a:r>
            <a:r>
              <a:rPr lang="en-US" altLang="ko-Kore-KR" dirty="0"/>
              <a:t>(data type)</a:t>
            </a:r>
            <a:r>
              <a:rPr lang="ko-KR" altLang="en-US" dirty="0"/>
              <a:t>이란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FCADE-8D64-4622-F6F5-297378D0054C}"/>
              </a:ext>
            </a:extLst>
          </p:cNvPr>
          <p:cNvSpPr txBox="1"/>
          <p:nvPr/>
        </p:nvSpPr>
        <p:spPr>
          <a:xfrm>
            <a:off x="740773" y="1335133"/>
            <a:ext cx="901827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프로그램에서</a:t>
            </a:r>
            <a:r>
              <a:rPr kumimoji="1" lang="ko-KR" altLang="en-US"/>
              <a:t> 처리하는 자료의 형태  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예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을 숫자로 처리할지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문자로 처리할지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자료형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자료</a:t>
            </a:r>
            <a:r>
              <a:rPr kumimoji="1" lang="ko-KR" altLang="en-US"/>
              <a:t> 유형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 타입 등으로 부름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자바스크립트</a:t>
            </a:r>
            <a:r>
              <a:rPr kumimoji="1" lang="ko-KR" altLang="en-US"/>
              <a:t> 자료형은 크게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원시형</a:t>
            </a:r>
            <a:r>
              <a:rPr kumimoji="1" lang="en-US" altLang="ko-KR" dirty="0"/>
              <a:t>’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로 나눔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원시형</a:t>
            </a:r>
            <a:r>
              <a:rPr kumimoji="1" lang="en-US" altLang="ko-KR" dirty="0"/>
              <a:t>(primitive type) : </a:t>
            </a:r>
            <a:r>
              <a:rPr kumimoji="1" lang="ko-KR" altLang="en-US" dirty="0"/>
              <a:t>하나의 값만 가지고 있는 자료형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객체</a:t>
            </a:r>
            <a:r>
              <a:rPr kumimoji="1" lang="en-US" altLang="ko-KR" dirty="0"/>
              <a:t>(object):</a:t>
            </a:r>
            <a:r>
              <a:rPr kumimoji="1" lang="ko-KR" altLang="en-US" dirty="0"/>
              <a:t> 원시형 외의 모든 자료</a:t>
            </a:r>
            <a:endParaRPr kumimoji="1" lang="ko-Kore-KR" altLang="en-US" dirty="0"/>
          </a:p>
        </p:txBody>
      </p:sp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D23B3857-DAEF-BE72-E296-AD211ADA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12" y="3485643"/>
            <a:ext cx="6193971" cy="30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77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A374-9272-659D-B010-C5AEEA7A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typeof</a:t>
            </a:r>
            <a:r>
              <a:rPr kumimoji="1" lang="en-US" altLang="ko-Kore-KR" dirty="0"/>
              <a:t>() </a:t>
            </a:r>
            <a:r>
              <a:rPr kumimoji="1" lang="ko-Kore-KR" altLang="en-US" dirty="0"/>
              <a:t>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75ECC-6D66-1B0D-0413-A5E0C2C4462D}"/>
              </a:ext>
            </a:extLst>
          </p:cNvPr>
          <p:cNvSpPr txBox="1"/>
          <p:nvPr/>
        </p:nvSpPr>
        <p:spPr>
          <a:xfrm>
            <a:off x="733698" y="1329581"/>
            <a:ext cx="6436377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dirty="0"/>
              <a:t>자바스크립트 안에 미리 만들어져 있는 함수로</a:t>
            </a:r>
            <a:r>
              <a:rPr lang="en-US" altLang="ko-Kore-KR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ko-Kore-KR" dirty="0"/>
              <a:t>괄호 안에 값이나 변수를 넣으면 어떤 </a:t>
            </a:r>
            <a:r>
              <a:rPr lang="ko-KR" altLang="ko-Kore-KR" dirty="0" err="1"/>
              <a:t>자료형인지</a:t>
            </a:r>
            <a:r>
              <a:rPr lang="ko-KR" altLang="ko-Kore-KR" dirty="0"/>
              <a:t> 알려</a:t>
            </a:r>
            <a:r>
              <a:rPr lang="ko-KR" altLang="en-US" dirty="0"/>
              <a:t>준</a:t>
            </a:r>
            <a:r>
              <a:rPr lang="ko-KR" altLang="ko-Kore-KR" dirty="0"/>
              <a:t>다</a:t>
            </a:r>
            <a:r>
              <a:rPr lang="en-US" altLang="ko-Kore-KR" dirty="0"/>
              <a:t>. 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8BE3D-DF84-1454-5200-091C9F9FA8E0}"/>
              </a:ext>
            </a:extLst>
          </p:cNvPr>
          <p:cNvSpPr txBox="1"/>
          <p:nvPr/>
        </p:nvSpPr>
        <p:spPr>
          <a:xfrm>
            <a:off x="918210" y="3348181"/>
            <a:ext cx="4457700" cy="4140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/>
              <a:t>typeof(“</a:t>
            </a:r>
            <a:r>
              <a:rPr kumimoji="1" lang="ko-KR" altLang="en-US" sz="1600"/>
              <a:t>안녕하세요</a:t>
            </a:r>
            <a:r>
              <a:rPr kumimoji="1" lang="en-US" altLang="ko-KR" sz="1600"/>
              <a:t>?”)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06481-5D22-F5F3-903A-92F82134B15D}"/>
              </a:ext>
            </a:extLst>
          </p:cNvPr>
          <p:cNvSpPr txBox="1"/>
          <p:nvPr/>
        </p:nvSpPr>
        <p:spPr>
          <a:xfrm>
            <a:off x="918210" y="4050269"/>
            <a:ext cx="4457700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/>
              <a:t>let data = 5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/>
              <a:t>typeof(data)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E8DD6-FA82-C69F-6AB4-414705A94730}"/>
              </a:ext>
            </a:extLst>
          </p:cNvPr>
          <p:cNvSpPr txBox="1"/>
          <p:nvPr/>
        </p:nvSpPr>
        <p:spPr>
          <a:xfrm>
            <a:off x="918210" y="2438400"/>
            <a:ext cx="45469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ko-KR" altLang="en-US" i="1" dirty="0"/>
              <a:t>값 또는 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189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5FCC4-97E3-15B8-A682-82726953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숫자형</a:t>
            </a:r>
            <a:r>
              <a:rPr kumimoji="1" lang="en-US" altLang="ko-Kore-KR"/>
              <a:t>(number)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B4F02-C7DC-9C0A-B190-DC02409B693C}"/>
              </a:ext>
            </a:extLst>
          </p:cNvPr>
          <p:cNvSpPr txBox="1"/>
          <p:nvPr/>
        </p:nvSpPr>
        <p:spPr>
          <a:xfrm>
            <a:off x="791391" y="1246551"/>
            <a:ext cx="9612630" cy="2300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/>
              <a:t>C</a:t>
            </a:r>
            <a:r>
              <a:rPr lang="ko-KR" altLang="ko-Kore-KR" sz="1600" dirty="0"/>
              <a:t>나 자바 같은 프로그래밍 언어에서는 정수와 실수를 명확히 구별하고 </a:t>
            </a:r>
            <a:br>
              <a:rPr lang="en-US" altLang="ko-KR" sz="1600" dirty="0"/>
            </a:br>
            <a:r>
              <a:rPr lang="ko-KR" altLang="ko-Kore-KR" sz="1600" dirty="0"/>
              <a:t>정수도 크기에 따라 다른 자료형을 사용</a:t>
            </a:r>
            <a:r>
              <a:rPr lang="ko-KR" altLang="en-US" sz="1600" dirty="0"/>
              <a:t>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하지만 자바스크립트에서는 정수와 실수를 함께 묶어서 숫자형이라고 </a:t>
            </a:r>
            <a:r>
              <a:rPr lang="ko-KR" altLang="en-US" sz="1600" dirty="0"/>
              <a:t>함</a:t>
            </a:r>
            <a:r>
              <a:rPr lang="en-US" altLang="ko-KR" sz="1600" dirty="0"/>
              <a:t>.</a:t>
            </a:r>
            <a:r>
              <a:rPr lang="en-US" altLang="ko-Kore-KR" sz="1600" dirty="0"/>
              <a:t> </a:t>
            </a:r>
            <a:endParaRPr lang="ko-Kore-KR" altLang="ko-Kore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(</a:t>
            </a:r>
            <a:r>
              <a:rPr kumimoji="1" lang="ko-KR" altLang="en-US" sz="1600" dirty="0"/>
              <a:t>최근에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BigInt</a:t>
            </a:r>
            <a:r>
              <a:rPr kumimoji="1" lang="ko-KR" altLang="en-US" sz="1600" dirty="0"/>
              <a:t>라는 자료형이 추가됨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기존의 자바스크립트 숫자형의 한계를 넘는 큰 정수를 다루기 위한 자료형</a:t>
            </a:r>
            <a:r>
              <a:rPr kumimoji="1"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숫자라고 해도 따옴표</a:t>
            </a:r>
            <a:r>
              <a:rPr kumimoji="1" lang="en-US" altLang="ko-KR" sz="1600" dirty="0"/>
              <a:t>(‘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 또는 </a:t>
            </a:r>
            <a:r>
              <a:rPr kumimoji="1" lang="en-US" altLang="ko-KR" sz="1600" dirty="0"/>
              <a:t>“ “)</a:t>
            </a:r>
            <a:r>
              <a:rPr kumimoji="1" lang="ko-KR" altLang="en-US" sz="1600" dirty="0"/>
              <a:t>로 묶으면 숫자가 아닌 문자열로 인식함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E235F-75E1-EE23-E5AD-7583F135A0B6}"/>
              </a:ext>
            </a:extLst>
          </p:cNvPr>
          <p:cNvSpPr txBox="1"/>
          <p:nvPr/>
        </p:nvSpPr>
        <p:spPr>
          <a:xfrm>
            <a:off x="982300" y="3836223"/>
            <a:ext cx="6097904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typeof(10)  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'number'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typeof("10")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'string'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typeof(3.145)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'number'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55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5FCC4-97E3-15B8-A682-82726953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문자열</a:t>
            </a:r>
            <a:r>
              <a:rPr kumimoji="1" lang="en-US" altLang="ko-KR"/>
              <a:t>(string)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B4F02-C7DC-9C0A-B190-DC02409B693C}"/>
              </a:ext>
            </a:extLst>
          </p:cNvPr>
          <p:cNvSpPr txBox="1"/>
          <p:nvPr/>
        </p:nvSpPr>
        <p:spPr>
          <a:xfrm>
            <a:off x="817517" y="1368471"/>
            <a:ext cx="961263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작은따옴표</a:t>
            </a:r>
            <a:r>
              <a:rPr lang="en-US" altLang="ko-Kore-KR" sz="1600" dirty="0"/>
              <a:t>(')</a:t>
            </a:r>
            <a:r>
              <a:rPr lang="ko-KR" altLang="ko-Kore-KR" sz="1600" dirty="0"/>
              <a:t>나 큰따옴표</a:t>
            </a:r>
            <a:r>
              <a:rPr lang="en-US" altLang="ko-Kore-KR" sz="1600" dirty="0"/>
              <a:t>(")</a:t>
            </a:r>
            <a:r>
              <a:rPr lang="ko-KR" altLang="ko-Kore-KR" sz="1600" dirty="0"/>
              <a:t>로 묶은 데이터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큰따옴표이든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작은따옴표이든 문자열의 앞뒤에 붙이는 따옴표는 같아야 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최근에는 작은 따옴표</a:t>
            </a:r>
            <a:r>
              <a:rPr lang="en-US" altLang="ko-KR" sz="1600" dirty="0"/>
              <a:t>(‘</a:t>
            </a:r>
            <a:r>
              <a:rPr lang="ko-KR" altLang="en-US" sz="1600" dirty="0"/>
              <a:t> </a:t>
            </a:r>
            <a:r>
              <a:rPr lang="en-US" altLang="ko-KR" sz="1600" dirty="0"/>
              <a:t>‘)</a:t>
            </a:r>
            <a:r>
              <a:rPr lang="ko-KR" altLang="en-US" sz="1600" dirty="0"/>
              <a:t>를 많이 사용함</a:t>
            </a:r>
            <a:r>
              <a:rPr lang="en-US" altLang="ko-Kore-KR" sz="1600" dirty="0"/>
              <a:t> </a:t>
            </a:r>
            <a:endParaRPr lang="ko-Kore-KR" altLang="ko-Kore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B342F-14E9-A8BD-4F23-C050EED718CD}"/>
              </a:ext>
            </a:extLst>
          </p:cNvPr>
          <p:cNvSpPr txBox="1"/>
          <p:nvPr/>
        </p:nvSpPr>
        <p:spPr>
          <a:xfrm>
            <a:off x="1061357" y="2828109"/>
            <a:ext cx="6097904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'string'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typeof("10")    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'string'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typeof("")      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'string',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빈 문자열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875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5FCC4-97E3-15B8-A682-82726953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특수 기호 표시하기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B4F02-C7DC-9C0A-B190-DC02409B693C}"/>
              </a:ext>
            </a:extLst>
          </p:cNvPr>
          <p:cNvSpPr txBox="1"/>
          <p:nvPr/>
        </p:nvSpPr>
        <p:spPr>
          <a:xfrm>
            <a:off x="807085" y="1284288"/>
            <a:ext cx="961263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특수 기호를 표시하려면 백슬래시</a:t>
            </a:r>
            <a:r>
              <a:rPr lang="en-US" altLang="ko-KR" sz="1600" dirty="0"/>
              <a:t>(\)</a:t>
            </a:r>
            <a:r>
              <a:rPr lang="ko-KR" altLang="en-US" sz="1600" dirty="0"/>
              <a:t> 다음에 기호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(</a:t>
            </a:r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문자열이 아니라 순수하게 따옴표를 표시하고 싶다면 </a:t>
            </a:r>
            <a:r>
              <a:rPr lang="en-US" altLang="ko-KR" sz="1600" dirty="0"/>
              <a:t>\”</a:t>
            </a:r>
            <a:r>
              <a:rPr lang="ko-KR" altLang="en-US" sz="1600" dirty="0"/>
              <a:t> 처럼 써야 함</a:t>
            </a:r>
            <a:endParaRPr lang="ko-Kore-KR" altLang="ko-Kore-KR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3404AC9-F164-D628-DEF6-7B966CE00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70792"/>
              </p:ext>
            </p:extLst>
          </p:nvPr>
        </p:nvGraphicFramePr>
        <p:xfrm>
          <a:off x="982980" y="2343067"/>
          <a:ext cx="4630420" cy="1886756"/>
        </p:xfrm>
        <a:graphic>
          <a:graphicData uri="http://schemas.openxmlformats.org/drawingml/2006/table">
            <a:tbl>
              <a:tblPr firstRow="1" firstCol="1" bandRow="1"/>
              <a:tblGrid>
                <a:gridCol w="2429862">
                  <a:extLst>
                    <a:ext uri="{9D8B030D-6E8A-4147-A177-3AD203B41FA5}">
                      <a16:colId xmlns:a16="http://schemas.microsoft.com/office/drawing/2014/main" val="2584431201"/>
                    </a:ext>
                  </a:extLst>
                </a:gridCol>
                <a:gridCol w="2200558">
                  <a:extLst>
                    <a:ext uri="{9D8B030D-6E8A-4147-A177-3AD203B41FA5}">
                      <a16:colId xmlns:a16="http://schemas.microsoft.com/office/drawing/2014/main" val="646692803"/>
                    </a:ext>
                  </a:extLst>
                </a:gridCol>
              </a:tblGrid>
              <a:tr h="402496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\</a:t>
                      </a:r>
                      <a:r>
                        <a:rPr lang="en-US" sz="1600" kern="100" dirty="0" err="1">
                          <a:effectLst/>
                        </a:rPr>
                        <a:t>ddd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여기서</a:t>
                      </a:r>
                      <a:r>
                        <a:rPr lang="en-US" sz="1600" kern="100" dirty="0">
                          <a:effectLst/>
                        </a:rPr>
                        <a:t> d</a:t>
                      </a:r>
                      <a:r>
                        <a:rPr lang="ko-KR" sz="1600" kern="100" dirty="0">
                          <a:effectLst/>
                        </a:rPr>
                        <a:t>는 숫자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8</a:t>
                      </a:r>
                      <a:r>
                        <a:rPr lang="ko-KR" sz="1600" kern="100" dirty="0">
                          <a:effectLst/>
                        </a:rPr>
                        <a:t>진수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164725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\xddd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16</a:t>
                      </a:r>
                      <a:r>
                        <a:rPr lang="ko-KR" sz="1600" kern="100" dirty="0">
                          <a:effectLst/>
                        </a:rPr>
                        <a:t>진수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4864721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\\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백슬래시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0911293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\'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작은따옴표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973072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\"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큰따옴표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6459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5F9610D-B2A4-2C30-1ADB-F09029F6E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73490"/>
              </p:ext>
            </p:extLst>
          </p:nvPr>
        </p:nvGraphicFramePr>
        <p:xfrm>
          <a:off x="5734957" y="2343067"/>
          <a:ext cx="4958080" cy="1947715"/>
        </p:xfrm>
        <a:graphic>
          <a:graphicData uri="http://schemas.openxmlformats.org/drawingml/2006/table">
            <a:tbl>
              <a:tblPr firstRow="1" firstCol="1" bandRow="1"/>
              <a:tblGrid>
                <a:gridCol w="1400647">
                  <a:extLst>
                    <a:ext uri="{9D8B030D-6E8A-4147-A177-3AD203B41FA5}">
                      <a16:colId xmlns:a16="http://schemas.microsoft.com/office/drawing/2014/main" val="2584431201"/>
                    </a:ext>
                  </a:extLst>
                </a:gridCol>
                <a:gridCol w="3557433">
                  <a:extLst>
                    <a:ext uri="{9D8B030D-6E8A-4147-A177-3AD203B41FA5}">
                      <a16:colId xmlns:a16="http://schemas.microsoft.com/office/drawing/2014/main" val="646692803"/>
                    </a:ext>
                  </a:extLst>
                </a:gridCol>
              </a:tblGrid>
              <a:tr h="38954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\b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>
                          <a:effectLst/>
                        </a:rPr>
                        <a:t>백스페이스 문자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0715719"/>
                  </a:ext>
                </a:extLst>
              </a:tr>
              <a:tr h="38954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\f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폼 </a:t>
                      </a:r>
                      <a:r>
                        <a:rPr lang="ko-KR" sz="1600" kern="100" dirty="0" err="1">
                          <a:effectLst/>
                        </a:rPr>
                        <a:t>피드</a:t>
                      </a:r>
                      <a:r>
                        <a:rPr lang="ko-KR" sz="1600" kern="100" dirty="0">
                          <a:effectLst/>
                        </a:rPr>
                        <a:t>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335322"/>
                  </a:ext>
                </a:extLst>
              </a:tr>
              <a:tr h="38954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\n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줄 바꿈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8680810"/>
                  </a:ext>
                </a:extLst>
              </a:tr>
              <a:tr h="38954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\r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 err="1">
                          <a:effectLst/>
                        </a:rPr>
                        <a:t>캐리지</a:t>
                      </a:r>
                      <a:r>
                        <a:rPr lang="ko-KR" sz="1600" kern="100" dirty="0">
                          <a:effectLst/>
                        </a:rPr>
                        <a:t> 리턴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4394948"/>
                  </a:ext>
                </a:extLst>
              </a:tr>
              <a:tr h="389543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\t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탭 문자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84350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F65E2D-F2EC-69C3-A14C-699B4E582809}"/>
              </a:ext>
            </a:extLst>
          </p:cNvPr>
          <p:cNvSpPr txBox="1"/>
          <p:nvPr/>
        </p:nvSpPr>
        <p:spPr>
          <a:xfrm>
            <a:off x="1008017" y="4790357"/>
            <a:ext cx="4530634" cy="7232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console.log('I\'m studying now.')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console.log('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탭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\t 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포함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r>
              <a:rPr lang="en-US" altLang="ko-Kore-KR" sz="1600" kern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D2Coding" panose="020B0609020101020101" pitchFamily="49" charset="-127"/>
                <a:cs typeface="맑은 고딕" panose="020B0503020000020004" pitchFamily="34" charset="-127"/>
              </a:rPr>
              <a:t> 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')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F312419-785A-EB42-3802-57AF8781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95" y="4790357"/>
            <a:ext cx="3890554" cy="16789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1437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DB8A8-7D57-2EA2-898D-D2FB48B0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템플릿 리터럴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488D9-F5A6-0E93-ED16-1F0DAF5E8C84}"/>
              </a:ext>
            </a:extLst>
          </p:cNvPr>
          <p:cNvSpPr txBox="1"/>
          <p:nvPr/>
        </p:nvSpPr>
        <p:spPr>
          <a:xfrm>
            <a:off x="742269" y="1373918"/>
            <a:ext cx="10439537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문자열과 변수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식을 섞어서 하나의 문자열을 만드는 표현 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형식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ES6</a:t>
            </a:r>
            <a:r>
              <a:rPr lang="ko-KR" altLang="en-US" sz="1600" dirty="0"/>
              <a:t> 이전에는 </a:t>
            </a:r>
            <a:r>
              <a:rPr lang="en-US" altLang="ko-Kore-KR" sz="1600" dirty="0"/>
              <a:t>+</a:t>
            </a:r>
            <a:r>
              <a:rPr lang="ko-KR" altLang="ko-Kore-KR" sz="1600" dirty="0"/>
              <a:t>를 사용해서 식이나 변수와 연결</a:t>
            </a:r>
            <a:r>
              <a:rPr lang="ko-KR" altLang="en-US" sz="1600" dirty="0"/>
              <a:t>했음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ko-Kore-KR" sz="1600" dirty="0"/>
              <a:t>변수나 식이 많아질수록 오타가 나올 확률이 높다</a:t>
            </a:r>
            <a:r>
              <a:rPr lang="en-US" altLang="ko-Kore-KR" sz="1600" dirty="0"/>
              <a:t>. </a:t>
            </a:r>
            <a:endParaRPr lang="ko-Kore-KR" altLang="ko-Kore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600" dirty="0"/>
              <a:t>백팃</a:t>
            </a:r>
            <a:r>
              <a:rPr lang="en-US" altLang="ko-Kore-KR" sz="1600" dirty="0"/>
              <a:t>(`  `)</a:t>
            </a:r>
            <a:r>
              <a:rPr lang="ko-KR" altLang="en-US" sz="1600" dirty="0"/>
              <a:t>기호 사용  </a:t>
            </a:r>
            <a:r>
              <a:rPr lang="en-US" altLang="ko-KR" sz="1600" dirty="0"/>
              <a:t>(</a:t>
            </a:r>
            <a:r>
              <a:rPr lang="ko-KR" altLang="ko-Kore-KR" sz="1600" kern="0" dirty="0" err="1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백팃을</a:t>
            </a:r>
            <a:r>
              <a:rPr lang="ko-KR" altLang="ko-Kore-KR" sz="16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눌렀는데 ₩로 표시된다면 영문 상태로 바꾸고 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kern="0" dirty="0" err="1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백팃</a:t>
            </a:r>
            <a:r>
              <a:rPr lang="ko-KR" altLang="ko-Kore-KR" sz="16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입력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ore-KR" altLang="ko-Kore-KR" sz="1600" dirty="0">
                <a:solidFill>
                  <a:schemeClr val="accent1"/>
                </a:solidFill>
                <a:effectLst/>
              </a:rPr>
              <a:t>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변수나 식</a:t>
            </a:r>
            <a:r>
              <a:rPr lang="ko-KR" altLang="en-US" sz="1600" dirty="0"/>
              <a:t>이</a:t>
            </a:r>
            <a:r>
              <a:rPr lang="ko-KR" altLang="ko-Kore-KR" sz="1600" dirty="0"/>
              <a:t> 들어간다면 </a:t>
            </a:r>
            <a:r>
              <a:rPr lang="en-US" altLang="ko-Kore-KR" sz="1600" dirty="0"/>
              <a:t>${ }</a:t>
            </a:r>
            <a:r>
              <a:rPr lang="ko-KR" altLang="ko-Kore-KR" sz="1600" dirty="0"/>
              <a:t>로 묶고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태그나 띄어쓰기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이스케이프 문자를 그대로 표시할 수 있기 때문에 사용이 편리</a:t>
            </a:r>
            <a:r>
              <a:rPr lang="ko-KR" altLang="en-US" sz="1600" dirty="0"/>
              <a:t>하다</a:t>
            </a:r>
            <a:r>
              <a:rPr lang="en-US" altLang="ko-KR" sz="1600" dirty="0"/>
              <a:t>.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F74FF-8054-E553-7744-93ACB6B13EBB}"/>
              </a:ext>
            </a:extLst>
          </p:cNvPr>
          <p:cNvSpPr txBox="1"/>
          <p:nvPr/>
        </p:nvSpPr>
        <p:spPr>
          <a:xfrm>
            <a:off x="935627" y="3767715"/>
            <a:ext cx="9117330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name = "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백두산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classroom = 205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console.log(`${name}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님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${</a:t>
            </a: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classroom}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호 강의실로 입장하세요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947CF-9CA5-C258-87CA-74B8A16E1C19}"/>
              </a:ext>
            </a:extLst>
          </p:cNvPr>
          <p:cNvSpPr txBox="1"/>
          <p:nvPr/>
        </p:nvSpPr>
        <p:spPr>
          <a:xfrm>
            <a:off x="2517729" y="5368689"/>
            <a:ext cx="8072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>
                <a:solidFill>
                  <a:schemeClr val="accent1"/>
                </a:solidFill>
                <a:cs typeface="맑은 고딕" panose="020B0503020000020004" pitchFamily="34" charset="-127"/>
              </a:rPr>
              <a:t>변수 부분만 </a:t>
            </a:r>
            <a:r>
              <a:rPr lang="en-US" altLang="ko-KR" sz="1600" kern="0">
                <a:solidFill>
                  <a:schemeClr val="accent1"/>
                </a:solidFill>
                <a:cs typeface="맑은 고딕" panose="020B0503020000020004" pitchFamily="34" charset="-127"/>
              </a:rPr>
              <a:t>${ }</a:t>
            </a:r>
            <a:r>
              <a:rPr lang="ko-KR" altLang="en-US" sz="1600" kern="0">
                <a:solidFill>
                  <a:schemeClr val="accent1"/>
                </a:solidFill>
                <a:cs typeface="맑은 고딕" panose="020B0503020000020004" pitchFamily="34" charset="-127"/>
              </a:rPr>
              <a:t>로 묶어주고 원하는 결과 문자열을 그대로 사용하면 됨</a:t>
            </a:r>
            <a:endParaRPr lang="ko-Kore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9B3D7F9-2716-E8A7-7A3C-0DD029C6725E}"/>
              </a:ext>
            </a:extLst>
          </p:cNvPr>
          <p:cNvCxnSpPr/>
          <p:nvPr/>
        </p:nvCxnSpPr>
        <p:spPr>
          <a:xfrm flipH="1" flipV="1">
            <a:off x="4029347" y="4844933"/>
            <a:ext cx="171450" cy="4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690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EB387-27AE-1BAB-EA68-A97F88F7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논리형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D740D-FB66-35D1-BF89-BCCB90E77E20}"/>
              </a:ext>
            </a:extLst>
          </p:cNvPr>
          <p:cNvSpPr txBox="1"/>
          <p:nvPr/>
        </p:nvSpPr>
        <p:spPr>
          <a:xfrm>
            <a:off x="774470" y="1261714"/>
            <a:ext cx="793839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참</a:t>
            </a:r>
            <a:r>
              <a:rPr lang="en-US" altLang="ko-Kore-KR" sz="1600" baseline="30000" dirty="0"/>
              <a:t>true</a:t>
            </a:r>
            <a:r>
              <a:rPr lang="ko-KR" altLang="ko-Kore-KR" sz="1600" dirty="0"/>
              <a:t>이나 거짓</a:t>
            </a:r>
            <a:r>
              <a:rPr lang="en-US" altLang="ko-Kore-KR" sz="1600" baseline="30000" dirty="0"/>
              <a:t>false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값을 표현하기 위한 데이터 유형</a:t>
            </a:r>
            <a:r>
              <a:rPr lang="en-US" altLang="ko-KR" sz="1600" dirty="0"/>
              <a:t>. </a:t>
            </a:r>
            <a:r>
              <a:rPr lang="ko-KR" altLang="ko-Kore-KR" sz="1600" dirty="0"/>
              <a:t>불린</a:t>
            </a:r>
            <a:r>
              <a:rPr lang="en-US" altLang="ko-Kore-KR" sz="1600" baseline="30000" dirty="0" err="1"/>
              <a:t>boolean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유형이라고도</a:t>
            </a:r>
            <a:r>
              <a:rPr lang="ko-KR" altLang="en-US" sz="1600" dirty="0"/>
              <a:t> 함</a:t>
            </a:r>
            <a:r>
              <a:rPr lang="en-US" altLang="ko-Kore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사용할 수 있는 값은 </a:t>
            </a:r>
            <a:r>
              <a:rPr lang="en-US" altLang="ko-Kore-KR" sz="1600" dirty="0"/>
              <a:t>true</a:t>
            </a:r>
            <a:r>
              <a:rPr lang="ko-KR" altLang="ko-Kore-KR" sz="1600" dirty="0"/>
              <a:t>와 </a:t>
            </a:r>
            <a:r>
              <a:rPr lang="en-US" altLang="ko-Kore-KR" sz="1600" dirty="0"/>
              <a:t>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논리형 값은 지정한 조건</a:t>
            </a:r>
            <a:r>
              <a:rPr lang="ko-KR" altLang="en-US" sz="1600" dirty="0"/>
              <a:t>을 체크</a:t>
            </a:r>
            <a:r>
              <a:rPr lang="ko-KR" altLang="ko-Kore-KR" sz="1600" dirty="0"/>
              <a:t>하는 조건식에서 많이 사용</a:t>
            </a:r>
            <a:r>
              <a:rPr lang="ko-KR" altLang="en-US" sz="1600" dirty="0"/>
              <a:t>한다</a:t>
            </a:r>
            <a:r>
              <a:rPr lang="en-US" altLang="ko-Kore-KR" sz="1600" dirty="0"/>
              <a:t>.</a:t>
            </a:r>
            <a:endParaRPr lang="ko-Kore-KR" altLang="ko-Kore-KR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8ADB05D-C23E-7D44-398A-BCEE86451F3E}"/>
              </a:ext>
            </a:extLst>
          </p:cNvPr>
          <p:cNvSpPr txBox="1">
            <a:spLocks/>
          </p:cNvSpPr>
          <p:nvPr/>
        </p:nvSpPr>
        <p:spPr>
          <a:xfrm>
            <a:off x="774470" y="3116324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truthy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falsy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D1F5D-C588-371E-B75A-073E9CAD38A7}"/>
              </a:ext>
            </a:extLst>
          </p:cNvPr>
          <p:cNvSpPr txBox="1"/>
          <p:nvPr/>
        </p:nvSpPr>
        <p:spPr>
          <a:xfrm>
            <a:off x="907306" y="3958897"/>
            <a:ext cx="787527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true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false</a:t>
            </a:r>
            <a:r>
              <a:rPr kumimoji="1" lang="ko-KR" altLang="en-US" sz="1600" dirty="0"/>
              <a:t> 라는 명확한 값 외에 참과 거짓을 판별하는 방법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truthy: true</a:t>
            </a:r>
            <a:r>
              <a:rPr kumimoji="1" lang="ko-Kore-KR" altLang="en-US" sz="1600" dirty="0"/>
              <a:t>로</a:t>
            </a:r>
            <a:r>
              <a:rPr kumimoji="1" lang="ko-KR" altLang="en-US" sz="1600"/>
              <a:t> 인정할 수 있는 값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 err="1"/>
              <a:t>falsy</a:t>
            </a:r>
            <a:r>
              <a:rPr kumimoji="1" lang="en-US" altLang="ko-Kore-KR" sz="1600" dirty="0"/>
              <a:t>: false</a:t>
            </a:r>
            <a:r>
              <a:rPr kumimoji="1" lang="ko-Kore-KR" altLang="en-US" sz="1600" dirty="0"/>
              <a:t>로</a:t>
            </a:r>
            <a:r>
              <a:rPr kumimoji="1" lang="ko-KR" altLang="en-US" sz="1600"/>
              <a:t> 인정할 수 있는 값 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falsy</a:t>
            </a:r>
            <a:r>
              <a:rPr kumimoji="1" lang="ko-Kore-KR" altLang="en-US" sz="1600" dirty="0"/>
              <a:t> </a:t>
            </a:r>
            <a:r>
              <a:rPr kumimoji="1" lang="ko-KR" altLang="en-US" sz="1600"/>
              <a:t>값을 제외한 모든 값은 </a:t>
            </a:r>
            <a:r>
              <a:rPr kumimoji="1" lang="en-US" altLang="ko-KR" sz="1600" dirty="0"/>
              <a:t>truthy</a:t>
            </a:r>
            <a:r>
              <a:rPr kumimoji="1" lang="ko-KR" altLang="en-US" sz="1600" dirty="0"/>
              <a:t>하다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즉 </a:t>
            </a:r>
            <a:r>
              <a:rPr kumimoji="1" lang="en-US" altLang="ko-KR" sz="1600" dirty="0"/>
              <a:t>true</a:t>
            </a:r>
            <a:r>
              <a:rPr kumimoji="1" lang="ko-KR" altLang="en-US" sz="1600" dirty="0"/>
              <a:t>로 친다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F6E21-A703-20B1-9557-B3FCAC6AB74A}"/>
              </a:ext>
            </a:extLst>
          </p:cNvPr>
          <p:cNvSpPr txBox="1"/>
          <p:nvPr/>
        </p:nvSpPr>
        <p:spPr>
          <a:xfrm>
            <a:off x="7733875" y="3830952"/>
            <a:ext cx="3900487" cy="17851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0    </a:t>
            </a:r>
            <a:r>
              <a:rPr lang="en-US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 </a:t>
            </a:r>
            <a:r>
              <a:rPr lang="en-US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0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""   </a:t>
            </a:r>
            <a:r>
              <a:rPr lang="en-US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빈 문자열</a:t>
            </a:r>
            <a:r>
              <a:rPr lang="ko-KR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NaN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undefined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null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CDE0C-8577-ACA8-70A9-43F4852D02C8}"/>
              </a:ext>
            </a:extLst>
          </p:cNvPr>
          <p:cNvSpPr txBox="1"/>
          <p:nvPr/>
        </p:nvSpPr>
        <p:spPr>
          <a:xfrm>
            <a:off x="1908081" y="5657246"/>
            <a:ext cx="523494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chemeClr val="accent1"/>
                </a:solidFill>
              </a:rPr>
              <a:t>NaN</a:t>
            </a:r>
            <a:r>
              <a:rPr lang="ko-KR" altLang="ko-Kore-KR" sz="1400" dirty="0">
                <a:solidFill>
                  <a:schemeClr val="accent1"/>
                </a:solidFill>
              </a:rPr>
              <a:t>은 숫자가 아님</a:t>
            </a:r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en-US" altLang="ko-Kore-KR" sz="1400" dirty="0">
                <a:solidFill>
                  <a:schemeClr val="accent1"/>
                </a:solidFill>
              </a:rPr>
              <a:t>Not a Number)</a:t>
            </a:r>
            <a:r>
              <a:rPr lang="ko-KR" altLang="ko-Kore-KR" sz="1400" dirty="0">
                <a:solidFill>
                  <a:schemeClr val="accent1"/>
                </a:solidFill>
              </a:rPr>
              <a:t>을 나타</a:t>
            </a:r>
            <a:r>
              <a:rPr lang="ko-KR" altLang="en-US" sz="1400" dirty="0">
                <a:solidFill>
                  <a:schemeClr val="accent1"/>
                </a:solidFill>
              </a:rPr>
              <a:t>낸다</a:t>
            </a:r>
            <a:r>
              <a:rPr lang="en-US" altLang="ko-KR" sz="1400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400" dirty="0">
                <a:solidFill>
                  <a:schemeClr val="accent1"/>
                </a:solidFill>
              </a:rPr>
              <a:t>변수를 선언만 하고 값이 할당되지 않은 상태에서 그 변수를 더하거나 빼는 연산에 사용하면 </a:t>
            </a:r>
            <a:r>
              <a:rPr lang="en-US" altLang="ko-Kore-KR" sz="1400" dirty="0" err="1">
                <a:solidFill>
                  <a:schemeClr val="accent1"/>
                </a:solidFill>
              </a:rPr>
              <a:t>NaN</a:t>
            </a:r>
            <a:r>
              <a:rPr lang="ko-KR" altLang="ko-Kore-KR" sz="1400" dirty="0">
                <a:solidFill>
                  <a:schemeClr val="accent1"/>
                </a:solidFill>
              </a:rPr>
              <a:t>이 </a:t>
            </a:r>
            <a:r>
              <a:rPr lang="ko-KR" altLang="en-US" sz="1400" dirty="0">
                <a:solidFill>
                  <a:schemeClr val="accent1"/>
                </a:solidFill>
              </a:rPr>
              <a:t>됨</a:t>
            </a:r>
            <a:r>
              <a:rPr lang="en-US" altLang="ko-Kore-KR" sz="1400" dirty="0">
                <a:solidFill>
                  <a:schemeClr val="accent1"/>
                </a:solidFill>
              </a:rPr>
              <a:t> </a:t>
            </a:r>
            <a:endParaRPr kumimoji="1" lang="ko-Kore-KR" alt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A9F61-FFE0-BD0A-6802-6A80CA237146}"/>
              </a:ext>
            </a:extLst>
          </p:cNvPr>
          <p:cNvSpPr txBox="1"/>
          <p:nvPr/>
        </p:nvSpPr>
        <p:spPr>
          <a:xfrm>
            <a:off x="7794171" y="3429000"/>
            <a:ext cx="13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falsy</a:t>
            </a:r>
            <a:r>
              <a:rPr lang="en-US" altLang="ko-KR" b="1" dirty="0"/>
              <a:t> </a:t>
            </a:r>
            <a:r>
              <a:rPr lang="ko-KR" altLang="en-US" b="1" dirty="0"/>
              <a:t>값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EDE255-3BD6-DB07-D393-646FD4E4FB88}"/>
              </a:ext>
            </a:extLst>
          </p:cNvPr>
          <p:cNvSpPr/>
          <p:nvPr/>
        </p:nvSpPr>
        <p:spPr>
          <a:xfrm>
            <a:off x="7794171" y="4512960"/>
            <a:ext cx="583475" cy="4335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B39AE70-98B3-81C8-0F7F-22095E9BC313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7143021" y="4729715"/>
            <a:ext cx="651150" cy="1437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95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EB387-27AE-1BAB-EA68-A97F88F7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undefined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D740D-FB66-35D1-BF89-BCCB90E77E20}"/>
              </a:ext>
            </a:extLst>
          </p:cNvPr>
          <p:cNvSpPr txBox="1"/>
          <p:nvPr/>
        </p:nvSpPr>
        <p:spPr>
          <a:xfrm>
            <a:off x="593197" y="1063517"/>
            <a:ext cx="395653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변수를</a:t>
            </a:r>
            <a:r>
              <a:rPr kumimoji="1" lang="ko-KR" altLang="en-US" sz="1600"/>
              <a:t> 선언하기만 하고 </a:t>
            </a:r>
            <a:br>
              <a:rPr kumimoji="1" lang="en-US" altLang="ko-KR" sz="1600" dirty="0"/>
            </a:br>
            <a:r>
              <a:rPr kumimoji="1" lang="ko-KR" altLang="en-US" sz="1600" dirty="0"/>
              <a:t>값을 할당할지 않을 때 변수의 </a:t>
            </a:r>
            <a:r>
              <a:rPr kumimoji="1" lang="ko-KR" altLang="en-US" sz="1600" dirty="0" err="1"/>
              <a:t>초깃값</a:t>
            </a:r>
            <a:r>
              <a:rPr kumimoji="1"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undefined</a:t>
            </a:r>
            <a:r>
              <a:rPr kumimoji="1" lang="ko-KR" altLang="en-US" sz="1600" dirty="0"/>
              <a:t>는 값이면서 동시에 자료형</a:t>
            </a:r>
            <a:endParaRPr kumimoji="1"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3DAD0-E85C-B473-14E8-0F5FDD5CD262}"/>
              </a:ext>
            </a:extLst>
          </p:cNvPr>
          <p:cNvSpPr txBox="1"/>
          <p:nvPr/>
        </p:nvSpPr>
        <p:spPr>
          <a:xfrm>
            <a:off x="709308" y="2339071"/>
            <a:ext cx="3840421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userName 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undefined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95FFEE8-0E9D-FB69-0595-41B434ACD289}"/>
              </a:ext>
            </a:extLst>
          </p:cNvPr>
          <p:cNvSpPr txBox="1">
            <a:spLocks/>
          </p:cNvSpPr>
          <p:nvPr/>
        </p:nvSpPr>
        <p:spPr>
          <a:xfrm>
            <a:off x="544800" y="3639476"/>
            <a:ext cx="4053326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null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79EB3-249A-71DB-1D87-6DB6A09ECD3F}"/>
              </a:ext>
            </a:extLst>
          </p:cNvPr>
          <p:cNvSpPr txBox="1"/>
          <p:nvPr/>
        </p:nvSpPr>
        <p:spPr>
          <a:xfrm>
            <a:off x="544800" y="4482049"/>
            <a:ext cx="441306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유효하지 않은 값</a:t>
            </a:r>
            <a:r>
              <a:rPr lang="ko-Kore-KR" altLang="ko-Kore-KR" sz="1600" dirty="0">
                <a:effectLst/>
              </a:rPr>
              <a:t> </a:t>
            </a:r>
            <a:endParaRPr lang="en-US" altLang="ko-Kore-KR" sz="16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null</a:t>
            </a:r>
            <a:r>
              <a:rPr kumimoji="1" lang="ko-Kore-KR" altLang="en-US" sz="1600" dirty="0"/>
              <a:t> 역시</a:t>
            </a:r>
            <a:r>
              <a:rPr kumimoji="1" lang="ko-KR" altLang="en-US" sz="1600"/>
              <a:t> 값이면서 동시에 자료형</a:t>
            </a:r>
            <a:endParaRPr kumimoji="1"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CB0E5-0ECA-36E6-36B5-C13F3ADF0257}"/>
              </a:ext>
            </a:extLst>
          </p:cNvPr>
          <p:cNvSpPr txBox="1"/>
          <p:nvPr/>
        </p:nvSpPr>
        <p:spPr>
          <a:xfrm>
            <a:off x="775063" y="5511450"/>
            <a:ext cx="30480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ko-KR" sz="1600" dirty="0"/>
              <a:t>let age = null</a:t>
            </a:r>
            <a:endParaRPr lang="ko-KR" altLang="en-US" sz="16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264D48-BC61-0863-87DA-A7A421D98225}"/>
              </a:ext>
            </a:extLst>
          </p:cNvPr>
          <p:cNvCxnSpPr/>
          <p:nvPr/>
        </p:nvCxnSpPr>
        <p:spPr>
          <a:xfrm>
            <a:off x="5590903" y="568828"/>
            <a:ext cx="0" cy="5843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9517FF-6714-27DE-AD62-541E9442A0E7}"/>
              </a:ext>
            </a:extLst>
          </p:cNvPr>
          <p:cNvSpPr txBox="1"/>
          <p:nvPr/>
        </p:nvSpPr>
        <p:spPr>
          <a:xfrm>
            <a:off x="6607245" y="601852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undefined</a:t>
            </a:r>
            <a:r>
              <a:rPr kumimoji="1" lang="ko-KR" altLang="en-US" sz="2400" b="1" dirty="0"/>
              <a:t>과 </a:t>
            </a:r>
            <a:r>
              <a:rPr kumimoji="1" lang="en-US" altLang="ko-KR" sz="2400" b="1" dirty="0"/>
              <a:t>null</a:t>
            </a:r>
            <a:endParaRPr kumimoji="1"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AEE0F2-242A-EB53-EB33-8DDD0080BCE4}"/>
              </a:ext>
            </a:extLst>
          </p:cNvPr>
          <p:cNvSpPr txBox="1"/>
          <p:nvPr/>
        </p:nvSpPr>
        <p:spPr>
          <a:xfrm>
            <a:off x="6743052" y="1344786"/>
            <a:ext cx="4739640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first, second;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second = null;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console.log(first)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console.log(second)</a:t>
            </a:r>
            <a:endParaRPr kumimoji="1" lang="ko-Kore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40B91168-EBCB-AF46-86FB-0DB42CF35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32789"/>
              </p:ext>
            </p:extLst>
          </p:nvPr>
        </p:nvGraphicFramePr>
        <p:xfrm>
          <a:off x="6373404" y="3210037"/>
          <a:ext cx="5610860" cy="1701449"/>
        </p:xfrm>
        <a:graphic>
          <a:graphicData uri="http://schemas.openxmlformats.org/drawingml/2006/table">
            <a:tbl>
              <a:tblPr firstRow="1" bandRow="1"/>
              <a:tblGrid>
                <a:gridCol w="2805430">
                  <a:extLst>
                    <a:ext uri="{9D8B030D-6E8A-4147-A177-3AD203B41FA5}">
                      <a16:colId xmlns:a16="http://schemas.microsoft.com/office/drawing/2014/main" val="3563135434"/>
                    </a:ext>
                  </a:extLst>
                </a:gridCol>
                <a:gridCol w="2805430">
                  <a:extLst>
                    <a:ext uri="{9D8B030D-6E8A-4147-A177-3AD203B41FA5}">
                      <a16:colId xmlns:a16="http://schemas.microsoft.com/office/drawing/2014/main" val="2553853359"/>
                    </a:ext>
                  </a:extLst>
                </a:gridCol>
              </a:tblGrid>
              <a:tr h="551168">
                <a:tc>
                  <a:txBody>
                    <a:bodyPr/>
                    <a:lstStyle/>
                    <a:p>
                      <a:r>
                        <a:rPr lang="en-US" altLang="ko-Kore-KR" sz="1600" b="1" dirty="0"/>
                        <a:t>undefined</a:t>
                      </a:r>
                      <a:endParaRPr lang="ko-Kore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sz="1600" b="1" dirty="0"/>
                        <a:t>null</a:t>
                      </a:r>
                      <a:endParaRPr lang="ko-Kore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11748"/>
                  </a:ext>
                </a:extLst>
              </a:tr>
              <a:tr h="551168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선언만 하고 할당하지 않음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null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값을 할당함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934919"/>
                  </a:ext>
                </a:extLst>
              </a:tr>
              <a:tr h="599113">
                <a:tc>
                  <a:txBody>
                    <a:bodyPr/>
                    <a:lstStyle/>
                    <a:p>
                      <a:r>
                        <a:rPr lang="ko-Kore-KR" altLang="en-US" sz="1400">
                          <a:latin typeface="+mn-ea"/>
                          <a:ea typeface="+mn-ea"/>
                        </a:rPr>
                        <a:t>주로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 사용자의 실수에 의해 발생</a:t>
                      </a:r>
                      <a:endParaRPr lang="ko-Kore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>
                          <a:latin typeface="+mn-ea"/>
                          <a:ea typeface="+mn-ea"/>
                        </a:rPr>
                        <a:t>주로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 사용자가 의도적으로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을 할당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304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761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87B1-CAFB-5B2B-240A-1EF81645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배열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738E-31DF-6C11-7F0A-9ED8DA8970D6}"/>
              </a:ext>
            </a:extLst>
          </p:cNvPr>
          <p:cNvSpPr txBox="1"/>
          <p:nvPr/>
        </p:nvSpPr>
        <p:spPr>
          <a:xfrm>
            <a:off x="808976" y="1350184"/>
            <a:ext cx="891318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하나의</a:t>
            </a:r>
            <a:r>
              <a:rPr kumimoji="1" lang="ko-KR" altLang="en-US" sz="1600"/>
              <a:t> 변수에 여러 값을 할당할 수 있는 형태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대괄호</a:t>
            </a:r>
            <a:r>
              <a:rPr kumimoji="1" lang="en-US" altLang="ko-KR" sz="1600" dirty="0"/>
              <a:t>([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])</a:t>
            </a:r>
            <a:r>
              <a:rPr kumimoji="1" lang="ko-KR" altLang="en-US" sz="1600" dirty="0"/>
              <a:t>로 묶고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그 안에 값을 나열함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각 값은 쉼표</a:t>
            </a:r>
            <a:r>
              <a:rPr kumimoji="1" lang="en-US" altLang="ko-KR" sz="1600" dirty="0"/>
              <a:t>(,)</a:t>
            </a:r>
            <a:r>
              <a:rPr kumimoji="1" lang="ko-KR" altLang="en-US" sz="1600" dirty="0"/>
              <a:t>로 구분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대괄호 안에 아무 값도 없으면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빈 배열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이라고 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이것 역시 배열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0D2F9-246F-1CBE-7ED1-E2F9060B06DD}"/>
              </a:ext>
            </a:extLst>
          </p:cNvPr>
          <p:cNvSpPr txBox="1"/>
          <p:nvPr/>
        </p:nvSpPr>
        <p:spPr>
          <a:xfrm>
            <a:off x="956864" y="2827367"/>
            <a:ext cx="33364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배열명 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= [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1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2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...]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9A749-F5FC-F4FB-CEB3-E50DC20E8477}"/>
              </a:ext>
            </a:extLst>
          </p:cNvPr>
          <p:cNvSpPr txBox="1"/>
          <p:nvPr/>
        </p:nvSpPr>
        <p:spPr>
          <a:xfrm>
            <a:off x="956864" y="3568732"/>
            <a:ext cx="8342791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emptyArr = []             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빈 배열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colors = ["red", "blue", "green"]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 배열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arr = [10, "banana", true]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여러 자료형으로 구성된 배열</a:t>
            </a:r>
            <a:r>
              <a:rPr lang="en-US" altLang="ko-Kore-KR" sz="1400" kern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D2Coding" panose="020B0609020101020101" pitchFamily="49" charset="-127"/>
                <a:cs typeface="맑은 고딕" panose="020B0503020000020004" pitchFamily="34" charset="-127"/>
              </a:rPr>
              <a:t> 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05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2546B-CE63-F8CA-3A86-C78C9724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alert() </a:t>
            </a:r>
            <a:r>
              <a:rPr kumimoji="1" lang="ko-KR" altLang="en-US"/>
              <a:t>함수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FB581-5B24-1509-3930-10417B54572A}"/>
              </a:ext>
            </a:extLst>
          </p:cNvPr>
          <p:cNvSpPr txBox="1"/>
          <p:nvPr/>
        </p:nvSpPr>
        <p:spPr>
          <a:xfrm>
            <a:off x="1017270" y="1375499"/>
            <a:ext cx="10173244" cy="8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알림 창 표시</a:t>
            </a:r>
            <a:r>
              <a:rPr lang="ko-Kore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앨럿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창이라고도 함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alert()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함수의 괄호 안에 메시지를 입력하거나 변수를 사용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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알림 창에 텍스트나 </a:t>
            </a:r>
            <a:r>
              <a:rPr lang="ko-KR" altLang="ko-Kore-KR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변숫값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표시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ko-Kore-KR" altLang="ko-Kore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585B-952B-4FB8-2ABC-BFDFB31A3BC9}"/>
              </a:ext>
            </a:extLst>
          </p:cNvPr>
          <p:cNvSpPr txBox="1"/>
          <p:nvPr/>
        </p:nvSpPr>
        <p:spPr>
          <a:xfrm>
            <a:off x="1146402" y="2617422"/>
            <a:ext cx="1744844" cy="4542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alert(</a:t>
            </a:r>
            <a:r>
              <a:rPr lang="ko-KR" altLang="en-US" sz="1800" i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B6A8F-F27A-EE0E-82AA-997E6080EA21}"/>
              </a:ext>
            </a:extLst>
          </p:cNvPr>
          <p:cNvSpPr txBox="1"/>
          <p:nvPr/>
        </p:nvSpPr>
        <p:spPr>
          <a:xfrm>
            <a:off x="1146402" y="3384044"/>
            <a:ext cx="411765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alert("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 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8BF86-15F0-DF4D-389A-0779F29FB614}"/>
              </a:ext>
            </a:extLst>
          </p:cNvPr>
          <p:cNvSpPr txBox="1"/>
          <p:nvPr/>
        </p:nvSpPr>
        <p:spPr>
          <a:xfrm>
            <a:off x="6398896" y="2773932"/>
            <a:ext cx="4414837" cy="7232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 = 10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alert(a)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C3E8151-C8A2-1002-7AB3-5CDB7665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02" y="4065706"/>
            <a:ext cx="3329804" cy="20358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D8067ED-7DF5-0C09-8190-6490A0AEA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96" y="3753376"/>
            <a:ext cx="3981721" cy="27739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582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87B1-CAFB-5B2B-240A-1EF81645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배열과 인덱스</a:t>
            </a:r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822C6-6F5F-49C5-E788-010DDC3C9BD2}"/>
              </a:ext>
            </a:extLst>
          </p:cNvPr>
          <p:cNvSpPr txBox="1"/>
          <p:nvPr/>
        </p:nvSpPr>
        <p:spPr>
          <a:xfrm>
            <a:off x="724861" y="1273230"/>
            <a:ext cx="609452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season = ["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봄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여름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가을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겨울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"]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FF2EA-9C92-B1FC-B9BE-3AAAA5CC1797}"/>
              </a:ext>
            </a:extLst>
          </p:cNvPr>
          <p:cNvSpPr txBox="1"/>
          <p:nvPr/>
        </p:nvSpPr>
        <p:spPr>
          <a:xfrm>
            <a:off x="5570875" y="3505794"/>
            <a:ext cx="54735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인덱스</a:t>
            </a:r>
            <a:r>
              <a:rPr kumimoji="1" lang="en-US" altLang="ko-Kore-KR" sz="1600" dirty="0"/>
              <a:t> : </a:t>
            </a:r>
            <a:r>
              <a:rPr kumimoji="1" lang="ko-Kore-KR" altLang="en-US" sz="1600" dirty="0"/>
              <a:t>배열에</a:t>
            </a:r>
            <a:r>
              <a:rPr kumimoji="1" lang="ko-KR" altLang="en-US" sz="1600"/>
              <a:t> 있는 여러 값을 저장하는 방 번호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>
                <a:solidFill>
                  <a:srgbClr val="C00000"/>
                </a:solidFill>
              </a:rPr>
              <a:t>인덱스는</a:t>
            </a:r>
            <a:r>
              <a:rPr kumimoji="1" lang="ko-KR" altLang="en-US" sz="1600">
                <a:solidFill>
                  <a:srgbClr val="C00000"/>
                </a:solidFill>
              </a:rPr>
              <a:t> </a:t>
            </a:r>
            <a:r>
              <a:rPr kumimoji="1" lang="en-US" altLang="ko-KR" sz="1600" dirty="0">
                <a:solidFill>
                  <a:srgbClr val="C00000"/>
                </a:solidFill>
              </a:rPr>
              <a:t>0</a:t>
            </a:r>
            <a:r>
              <a:rPr kumimoji="1" lang="ko-KR" altLang="en-US" sz="1600" dirty="0">
                <a:solidFill>
                  <a:srgbClr val="C00000"/>
                </a:solidFill>
              </a:rPr>
              <a:t>부터 시작</a:t>
            </a:r>
            <a:r>
              <a:rPr kumimoji="1" lang="en-US" altLang="ko-KR" sz="1600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1133BC-CB45-83AE-1FB3-C4BFF890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874" y="1613640"/>
            <a:ext cx="4377423" cy="1912466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C40AED4-CE1D-8C19-BCF3-6D0463E12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53" y="2005745"/>
            <a:ext cx="3568096" cy="2077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B5F843-BC4D-AD04-F339-15EF72DFD3E4}"/>
              </a:ext>
            </a:extLst>
          </p:cNvPr>
          <p:cNvSpPr/>
          <p:nvPr/>
        </p:nvSpPr>
        <p:spPr>
          <a:xfrm>
            <a:off x="1409348" y="2483403"/>
            <a:ext cx="171952" cy="692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E3CA4-E016-07DD-88AB-C4DC117109BB}"/>
              </a:ext>
            </a:extLst>
          </p:cNvPr>
          <p:cNvSpPr txBox="1"/>
          <p:nvPr/>
        </p:nvSpPr>
        <p:spPr>
          <a:xfrm>
            <a:off x="35984" y="2650023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solidFill>
                  <a:srgbClr val="C00000"/>
                </a:solidFill>
              </a:rPr>
              <a:t>인덱스 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F64501D-1A95-39BA-A6DA-C85CA9412BEA}"/>
              </a:ext>
            </a:extLst>
          </p:cNvPr>
          <p:cNvCxnSpPr>
            <a:cxnSpLocks/>
          </p:cNvCxnSpPr>
          <p:nvPr/>
        </p:nvCxnSpPr>
        <p:spPr>
          <a:xfrm>
            <a:off x="801189" y="2819300"/>
            <a:ext cx="6081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62C948-6039-CF8E-0FC2-E64DF4A48A83}"/>
              </a:ext>
            </a:extLst>
          </p:cNvPr>
          <p:cNvSpPr/>
          <p:nvPr/>
        </p:nvSpPr>
        <p:spPr>
          <a:xfrm>
            <a:off x="1365488" y="3220595"/>
            <a:ext cx="846489" cy="2084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07115-C15D-215C-9890-3DECA18C0159}"/>
              </a:ext>
            </a:extLst>
          </p:cNvPr>
          <p:cNvSpPr txBox="1"/>
          <p:nvPr/>
        </p:nvSpPr>
        <p:spPr>
          <a:xfrm>
            <a:off x="2738572" y="316811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>
                <a:solidFill>
                  <a:schemeClr val="accent1"/>
                </a:solidFill>
              </a:rPr>
              <a:t>배열의</a:t>
            </a:r>
            <a:r>
              <a:rPr kumimoji="1" lang="ko-KR" altLang="en-US" sz="1600">
                <a:solidFill>
                  <a:schemeClr val="accent1"/>
                </a:solidFill>
              </a:rPr>
              <a:t> 크기</a:t>
            </a:r>
            <a:endParaRPr kumimoji="1" lang="ko-Kore-KR" altLang="en-US" sz="1600">
              <a:solidFill>
                <a:schemeClr val="accent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2DE731-90E8-A42F-3BE7-0C2AC9FF487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210424" y="3337395"/>
            <a:ext cx="52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449C7-8551-D016-86A1-AE332B887841}"/>
              </a:ext>
            </a:extLst>
          </p:cNvPr>
          <p:cNvSpPr txBox="1"/>
          <p:nvPr/>
        </p:nvSpPr>
        <p:spPr>
          <a:xfrm>
            <a:off x="815274" y="4721676"/>
            <a:ext cx="916120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두번째</a:t>
            </a:r>
            <a:r>
              <a:rPr kumimoji="1" lang="ko-KR" altLang="en-US" sz="1600"/>
              <a:t> 값을 알고 싶다면     </a:t>
            </a:r>
            <a:r>
              <a:rPr kumimoji="1" lang="en-US" altLang="ko-Kore-KR" sz="1600" dirty="0">
                <a:solidFill>
                  <a:srgbClr val="C00000"/>
                </a:solidFill>
              </a:rPr>
              <a:t>season[1]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배열에 있는 요소의 </a:t>
            </a:r>
            <a:r>
              <a:rPr kumimoji="1" lang="ko-KR" altLang="en-US" sz="1600" dirty="0" err="1"/>
              <a:t>갯수를</a:t>
            </a:r>
            <a:r>
              <a:rPr kumimoji="1" lang="ko-KR" altLang="en-US" sz="1600" dirty="0"/>
              <a:t> 알고 싶다면       </a:t>
            </a:r>
            <a:r>
              <a:rPr kumimoji="1" lang="en-US" altLang="ko-Kore-KR" sz="1600" dirty="0" err="1">
                <a:solidFill>
                  <a:srgbClr val="C00000"/>
                </a:solidFill>
              </a:rPr>
              <a:t>season</a:t>
            </a:r>
            <a:r>
              <a:rPr kumimoji="1" lang="en-US" altLang="ko-KR" sz="1600" dirty="0" err="1">
                <a:solidFill>
                  <a:srgbClr val="C00000"/>
                </a:solidFill>
              </a:rPr>
              <a:t>.length</a:t>
            </a:r>
            <a:endParaRPr kumimoji="1" lang="en-US" altLang="ko-KR" sz="16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배열의 마지막 값을 알고 싶다면        </a:t>
            </a:r>
            <a:r>
              <a:rPr kumimoji="1" lang="en-US" altLang="ko-Kore-KR" sz="1600" dirty="0">
                <a:solidFill>
                  <a:srgbClr val="C00000"/>
                </a:solidFill>
              </a:rPr>
              <a:t>season[</a:t>
            </a:r>
            <a:r>
              <a:rPr kumimoji="1" lang="en-US" altLang="ko-Kore-KR" sz="1600" dirty="0" err="1">
                <a:solidFill>
                  <a:srgbClr val="C00000"/>
                </a:solidFill>
              </a:rPr>
              <a:t>season.legth</a:t>
            </a:r>
            <a:r>
              <a:rPr kumimoji="1" lang="en-US" altLang="ko-Kore-KR" sz="1600" dirty="0">
                <a:solidFill>
                  <a:srgbClr val="C00000"/>
                </a:solidFill>
              </a:rPr>
              <a:t> - 1]</a:t>
            </a:r>
          </a:p>
        </p:txBody>
      </p:sp>
    </p:spTree>
    <p:extLst>
      <p:ext uri="{BB962C8B-B14F-4D97-AF65-F5344CB8AC3E}">
        <p14:creationId xmlns:p14="http://schemas.microsoft.com/office/powerpoint/2010/main" val="572234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BDF7-5423-F85E-BB97-1BD30915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심볼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A29A4-0B4F-8A77-0E17-CE90E535A6B9}"/>
              </a:ext>
            </a:extLst>
          </p:cNvPr>
          <p:cNvSpPr txBox="1"/>
          <p:nvPr/>
        </p:nvSpPr>
        <p:spPr>
          <a:xfrm>
            <a:off x="755835" y="1244310"/>
            <a:ext cx="825676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/>
              <a:t>ES6</a:t>
            </a:r>
            <a:r>
              <a:rPr lang="ko-KR" altLang="ko-Kore-KR" sz="1600" dirty="0"/>
              <a:t>에 새롭게 추가된 원시 유형의 자료형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심볼의 가장 큰 특징은 유일성을 보장한다는 것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심볼은 객체 프로퍼티의 키로 사용할 수 있다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C63-420F-A091-9607-B8086A37FABD}"/>
              </a:ext>
            </a:extLst>
          </p:cNvPr>
          <p:cNvSpPr txBox="1"/>
          <p:nvPr/>
        </p:nvSpPr>
        <p:spPr>
          <a:xfrm>
            <a:off x="984672" y="2845116"/>
            <a:ext cx="1267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/>
              <a:t>(</a:t>
            </a:r>
            <a:r>
              <a:rPr kumimoji="1" lang="ko-KR" altLang="en-US" sz="1600"/>
              <a:t>예</a:t>
            </a:r>
            <a:r>
              <a:rPr kumimoji="1" lang="en-US" altLang="ko-KR" sz="1600"/>
              <a:t>)</a:t>
            </a:r>
            <a:endParaRPr kumimoji="1" lang="ko-Kore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89DAC-F02E-DEC3-D85F-3309DCC2C208}"/>
              </a:ext>
            </a:extLst>
          </p:cNvPr>
          <p:cNvSpPr txBox="1"/>
          <p:nvPr/>
        </p:nvSpPr>
        <p:spPr>
          <a:xfrm>
            <a:off x="1765383" y="2813423"/>
            <a:ext cx="7776151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 프로그램에서 오픈 소스를 가져와 사용하거나 </a:t>
            </a:r>
            <a:endParaRPr lang="en-US" altLang="ko-KR" sz="1600" dirty="0">
              <a:solidFill>
                <a:schemeClr val="accent1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다른 팀원이 만든 객체들을 함께 사용할 경우 객체의 키 이름이 중복될 수도 있다</a:t>
            </a:r>
            <a:r>
              <a:rPr lang="en-US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è"/>
            </a:pPr>
            <a:r>
              <a:rPr lang="ko-KR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키 이름을 심볼로 지정하면 서로 충돌이 발생하지 않</a:t>
            </a:r>
            <a:r>
              <a:rPr lang="ko-KR" altLang="en-US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는</a:t>
            </a:r>
            <a:r>
              <a:rPr lang="ko-KR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30517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BDF7-5423-F85E-BB97-1BD30915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심볼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A29A4-0B4F-8A77-0E17-CE90E535A6B9}"/>
              </a:ext>
            </a:extLst>
          </p:cNvPr>
          <p:cNvSpPr txBox="1"/>
          <p:nvPr/>
        </p:nvSpPr>
        <p:spPr>
          <a:xfrm>
            <a:off x="958328" y="1219836"/>
            <a:ext cx="825676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심볼을 만들 때는 </a:t>
            </a:r>
            <a:r>
              <a:rPr lang="en-US" altLang="ko-Kore-KR" sz="1600" dirty="0"/>
              <a:t>Symbol() </a:t>
            </a:r>
            <a:r>
              <a:rPr lang="ko-KR" altLang="ko-Kore-KR" sz="1600" dirty="0"/>
              <a:t>함수 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심볼은 한 번 만들면 변경할 수도 없고</a:t>
            </a:r>
            <a:r>
              <a:rPr lang="en-US" altLang="ko-Kore-KR" sz="1600" dirty="0"/>
              <a:t>, </a:t>
            </a:r>
            <a:r>
              <a:rPr lang="ko-KR" altLang="en-US" sz="1600" dirty="0"/>
              <a:t> </a:t>
            </a:r>
            <a:r>
              <a:rPr lang="ko-KR" altLang="ko-Kore-KR" sz="1600" dirty="0"/>
              <a:t>같은 값을 가진 심볼을 만들 수도 없다</a:t>
            </a:r>
            <a:r>
              <a:rPr lang="en-US" altLang="ko-Kore-KR" sz="1600" dirty="0"/>
              <a:t>.</a:t>
            </a:r>
            <a:endParaRPr lang="ko-Kore-KR" altLang="ko-Kore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B9345-D09E-C1EF-02B2-DA71A97CA158}"/>
              </a:ext>
            </a:extLst>
          </p:cNvPr>
          <p:cNvSpPr txBox="1"/>
          <p:nvPr/>
        </p:nvSpPr>
        <p:spPr>
          <a:xfrm>
            <a:off x="1233533" y="2264391"/>
            <a:ext cx="1984800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Symbol()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E6C9D-DB8D-2343-B766-61ED9921EDB3}"/>
              </a:ext>
            </a:extLst>
          </p:cNvPr>
          <p:cNvSpPr txBox="1"/>
          <p:nvPr/>
        </p:nvSpPr>
        <p:spPr>
          <a:xfrm>
            <a:off x="1154812" y="3337777"/>
            <a:ext cx="3709659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var1 = Symbol()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var2 =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Symbor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E50E9-7F2E-7D2E-53AE-E41004901925}"/>
              </a:ext>
            </a:extLst>
          </p:cNvPr>
          <p:cNvSpPr txBox="1"/>
          <p:nvPr/>
        </p:nvSpPr>
        <p:spPr>
          <a:xfrm>
            <a:off x="1154812" y="4221132"/>
            <a:ext cx="798918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var1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과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var2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는 똑같아 보이지만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심볼은 유일한 값이기 때문에</a:t>
            </a:r>
            <a:r>
              <a:rPr lang="ko-Kore-KR" altLang="ko-Kore-KR" sz="1600" dirty="0">
                <a:effectLst/>
              </a:rPr>
              <a:t> </a:t>
            </a:r>
            <a:r>
              <a:rPr lang="ko-Kore-KR" altLang="en-US" sz="1600" dirty="0">
                <a:effectLst/>
              </a:rPr>
              <a:t>두</a:t>
            </a:r>
            <a:r>
              <a:rPr lang="ko-KR" altLang="en-US" sz="1600">
                <a:effectLst/>
              </a:rPr>
              <a:t> 변수는 같지 않다</a:t>
            </a:r>
            <a:r>
              <a:rPr lang="en-US" altLang="ko-KR" sz="1600" dirty="0">
                <a:effectLst/>
              </a:rPr>
              <a:t>!</a:t>
            </a:r>
            <a:endParaRPr lang="ko-Kore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31C10-9EEF-BF8E-0305-EB13C271221D}"/>
              </a:ext>
            </a:extLst>
          </p:cNvPr>
          <p:cNvSpPr txBox="1"/>
          <p:nvPr/>
        </p:nvSpPr>
        <p:spPr>
          <a:xfrm>
            <a:off x="1154812" y="4995528"/>
            <a:ext cx="343589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var1 === var2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false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665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479D1-D80F-E4D3-699A-C7AE434DDDAD}"/>
              </a:ext>
            </a:extLst>
          </p:cNvPr>
          <p:cNvSpPr txBox="1"/>
          <p:nvPr/>
        </p:nvSpPr>
        <p:spPr>
          <a:xfrm>
            <a:off x="681272" y="468114"/>
            <a:ext cx="671540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/>
              <a:t>심볼을 키로 사용할 때에는 </a:t>
            </a:r>
            <a:r>
              <a:rPr lang="en-US" altLang="ko-Kore-KR" sz="1600"/>
              <a:t>[</a:t>
            </a:r>
            <a:r>
              <a:rPr lang="ko-KR" altLang="ko-Kore-KR" sz="1600"/>
              <a:t>키</a:t>
            </a:r>
            <a:r>
              <a:rPr lang="en-US" altLang="ko-Kore-KR" sz="1600"/>
              <a:t>]</a:t>
            </a:r>
            <a:r>
              <a:rPr lang="ko-KR" altLang="ko-Kore-KR" sz="1600"/>
              <a:t>처럼 대괄호로 묶어서 표현</a:t>
            </a:r>
            <a:r>
              <a:rPr lang="ko-Kore-KR" altLang="ko-Kore-KR" sz="1600">
                <a:effectLst/>
              </a:rPr>
              <a:t> </a:t>
            </a:r>
            <a:endParaRPr lang="en-US" altLang="ko-Kore-KR" sz="160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600"/>
              <a:t>키에</a:t>
            </a:r>
            <a:r>
              <a:rPr lang="ko-KR" altLang="en-US" sz="1600"/>
              <a:t> 접근할 때도 마침표가 아닌 대괄호 사용</a:t>
            </a:r>
            <a:endParaRPr lang="ko-Kore-KR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BB556-BE1B-D480-7FFF-9C38580AADF7}"/>
              </a:ext>
            </a:extLst>
          </p:cNvPr>
          <p:cNvSpPr txBox="1"/>
          <p:nvPr/>
        </p:nvSpPr>
        <p:spPr>
          <a:xfrm>
            <a:off x="765771" y="1591075"/>
            <a:ext cx="60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예</a:t>
            </a:r>
            <a:r>
              <a:rPr lang="en-US" altLang="ko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)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member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객체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를 만들면서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id</a:t>
            </a:r>
            <a:r>
              <a:rPr lang="ko-Kore-KR" altLang="en-US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600" kern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키를 고유하게 만들기</a:t>
            </a:r>
            <a:endParaRPr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D389F-FDC4-0902-566E-4548EDB73A18}"/>
              </a:ext>
            </a:extLst>
          </p:cNvPr>
          <p:cNvSpPr txBox="1"/>
          <p:nvPr/>
        </p:nvSpPr>
        <p:spPr>
          <a:xfrm>
            <a:off x="765771" y="2187454"/>
            <a:ext cx="2717658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id = Symbol()</a:t>
            </a:r>
            <a:endParaRPr lang="ko-Kore-KR" altLang="ko-Kore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member =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name : "Kim",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[id] : 12345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B76C6-79BE-135F-B4CF-162BF1032226}"/>
              </a:ext>
            </a:extLst>
          </p:cNvPr>
          <p:cNvSpPr txBox="1"/>
          <p:nvPr/>
        </p:nvSpPr>
        <p:spPr>
          <a:xfrm>
            <a:off x="4022778" y="2336705"/>
            <a:ext cx="4685795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      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{name: "Kim", Symbol(): 12345}</a:t>
            </a:r>
            <a:endParaRPr lang="ko-Kore-KR" altLang="ko-Kore-KR" sz="14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member[id]  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12345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53077-E493-D57A-3A02-A672D1FD65B6}"/>
              </a:ext>
            </a:extLst>
          </p:cNvPr>
          <p:cNvSpPr txBox="1"/>
          <p:nvPr/>
        </p:nvSpPr>
        <p:spPr>
          <a:xfrm>
            <a:off x="681272" y="4057998"/>
            <a:ext cx="5248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다시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id</a:t>
            </a:r>
            <a:r>
              <a:rPr lang="ko-Kore-KR" altLang="en-US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600" kern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키를 지정하면</a:t>
            </a:r>
            <a:r>
              <a:rPr lang="en-US" altLang="ko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?</a:t>
            </a:r>
            <a:endParaRPr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E06E7-86BA-998D-D235-C1100C0B6BA5}"/>
              </a:ext>
            </a:extLst>
          </p:cNvPr>
          <p:cNvSpPr txBox="1"/>
          <p:nvPr/>
        </p:nvSpPr>
        <p:spPr>
          <a:xfrm>
            <a:off x="3933695" y="4020742"/>
            <a:ext cx="247123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member.id = 6789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5A556-B227-07ED-01A4-51A3FA9D05E2}"/>
              </a:ext>
            </a:extLst>
          </p:cNvPr>
          <p:cNvSpPr txBox="1"/>
          <p:nvPr/>
        </p:nvSpPr>
        <p:spPr>
          <a:xfrm>
            <a:off x="3933695" y="4998038"/>
            <a:ext cx="2929584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id = Symbol();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member[id] = 555;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AE8CC-A3A4-AA6C-66B2-A82BFE418732}"/>
              </a:ext>
            </a:extLst>
          </p:cNvPr>
          <p:cNvSpPr txBox="1"/>
          <p:nvPr/>
        </p:nvSpPr>
        <p:spPr>
          <a:xfrm>
            <a:off x="681272" y="5072283"/>
            <a:ext cx="3072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다시 심볼형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id</a:t>
            </a:r>
            <a:r>
              <a:rPr lang="ko-Kore-KR" altLang="en-US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600" kern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키를 지정하면</a:t>
            </a:r>
            <a:r>
              <a:rPr lang="en-US" altLang="ko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?</a:t>
            </a:r>
            <a:endParaRPr lang="ko-Kore-KR" altLang="en-US" sz="16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7250DCF-6786-11CA-22FD-D0381443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681" y="3353786"/>
            <a:ext cx="3144550" cy="14084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8A6A81-E40A-414A-94E1-5949D4D8AE9C}"/>
              </a:ext>
            </a:extLst>
          </p:cNvPr>
          <p:cNvCxnSpPr>
            <a:endCxn id="11" idx="1"/>
          </p:cNvCxnSpPr>
          <p:nvPr/>
        </p:nvCxnSpPr>
        <p:spPr>
          <a:xfrm>
            <a:off x="3631474" y="2621766"/>
            <a:ext cx="302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3121632-B88C-4921-1E74-B40D17BA8D68}"/>
              </a:ext>
            </a:extLst>
          </p:cNvPr>
          <p:cNvCxnSpPr>
            <a:stCxn id="6" idx="3"/>
          </p:cNvCxnSpPr>
          <p:nvPr/>
        </p:nvCxnSpPr>
        <p:spPr>
          <a:xfrm flipV="1">
            <a:off x="6404926" y="3919870"/>
            <a:ext cx="752742" cy="285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6647C603-A51B-4F72-F190-F12F2512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681" y="4837682"/>
            <a:ext cx="3144550" cy="15522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B951B3-1260-13A7-B2B8-4E15D36C8415}"/>
              </a:ext>
            </a:extLst>
          </p:cNvPr>
          <p:cNvCxnSpPr>
            <a:stCxn id="8" idx="3"/>
          </p:cNvCxnSpPr>
          <p:nvPr/>
        </p:nvCxnSpPr>
        <p:spPr>
          <a:xfrm>
            <a:off x="6863279" y="5328898"/>
            <a:ext cx="533402" cy="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57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A8AFD-2230-06C8-3BDB-1DE41583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변환</a:t>
            </a:r>
          </a:p>
        </p:txBody>
      </p:sp>
    </p:spTree>
    <p:extLst>
      <p:ext uri="{BB962C8B-B14F-4D97-AF65-F5344CB8AC3E}">
        <p14:creationId xmlns:p14="http://schemas.microsoft.com/office/powerpoint/2010/main" val="2121223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4CB15-0672-EEF0-C93D-0115D717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자바스크립트의</a:t>
            </a:r>
            <a:r>
              <a:rPr kumimoji="1" lang="ko-KR" altLang="en-US"/>
              <a:t> 형 변환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DE242-7924-254B-DC73-31246E9C3AA6}"/>
              </a:ext>
            </a:extLst>
          </p:cNvPr>
          <p:cNvSpPr txBox="1"/>
          <p:nvPr/>
        </p:nvSpPr>
        <p:spPr>
          <a:xfrm>
            <a:off x="704079" y="1342072"/>
            <a:ext cx="10096878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자바스크립트는 다른 언어와 다르게 프로그램 실행 중에 자료형이 변환되는 언어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자동으로 형이 변환될 때에도 있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다 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이런 상황을 미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리 알아 두지 않으면 오류를 발생시키기도 하고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처음에 예상했던 것과 다른 결과가 나올 수도 있습니다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  <a:endParaRPr lang="ko-Kore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94EEB-690B-7E30-E044-712A9CBF1B93}"/>
              </a:ext>
            </a:extLst>
          </p:cNvPr>
          <p:cNvSpPr txBox="1"/>
          <p:nvPr/>
        </p:nvSpPr>
        <p:spPr>
          <a:xfrm>
            <a:off x="895710" y="2979283"/>
            <a:ext cx="482776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C </a:t>
            </a:r>
            <a:r>
              <a:rPr lang="ko-KR" altLang="en-US" sz="1600" b="1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언어나 자바 등 일반 프로그래밍 언어</a:t>
            </a:r>
            <a:endParaRPr lang="en-US" altLang="ko-KR" sz="1600" b="1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34" charset="-127"/>
              </a:rPr>
              <a:t>변수를 선언할 때 변수의 자료형을 결정</a:t>
            </a:r>
            <a:endParaRPr lang="en-US" altLang="ko-KR" sz="1600" kern="0" dirty="0"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34" charset="-127"/>
              </a:rPr>
              <a:t>자료형에 맞는 값만 변수에 저장 가능</a:t>
            </a:r>
            <a:endParaRPr lang="en-US" altLang="ko-KR" sz="1600" kern="0" dirty="0"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34" charset="-127"/>
              </a:rPr>
              <a:t>자료형으로 인한 프로그램의 오류 방지 가능</a:t>
            </a:r>
            <a:endParaRPr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3CE0E-1F79-9847-16C1-FF76FBF9FF8D}"/>
              </a:ext>
            </a:extLst>
          </p:cNvPr>
          <p:cNvSpPr txBox="1"/>
          <p:nvPr/>
        </p:nvSpPr>
        <p:spPr>
          <a:xfrm>
            <a:off x="1061130" y="5101683"/>
            <a:ext cx="4496919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int num = 20          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정수형 변수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char *name = "John"   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문자형 변수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name</a:t>
            </a:r>
            <a:r>
              <a:rPr lang="en-US" altLang="ko-Kore-KR" sz="14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C61E9-DD3E-3CDA-D3E5-149E1ECA47E5}"/>
              </a:ext>
            </a:extLst>
          </p:cNvPr>
          <p:cNvSpPr txBox="1"/>
          <p:nvPr/>
        </p:nvSpPr>
        <p:spPr>
          <a:xfrm>
            <a:off x="6164827" y="2979283"/>
            <a:ext cx="5731082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</a:t>
            </a:r>
            <a:endParaRPr lang="en-US" altLang="ko-KR" sz="3200" b="1" kern="0" dirty="0">
              <a:solidFill>
                <a:srgbClr val="FF0000"/>
              </a:solidFill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34" charset="-127"/>
              </a:rPr>
              <a:t>변수를 선언할 때 자료형 지정하지 않음</a:t>
            </a:r>
            <a:endParaRPr lang="en-US" altLang="ko-KR" sz="1600" kern="0" dirty="0"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34" charset="-127"/>
              </a:rPr>
              <a:t>변수에 값을 저장할 때 자료형 결정</a:t>
            </a:r>
            <a:endParaRPr lang="en-US" altLang="ko-KR" sz="1600" kern="0" dirty="0">
              <a:ea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600" dirty="0"/>
              <a:t>편리하긴</a:t>
            </a:r>
            <a:r>
              <a:rPr lang="ko-KR" altLang="en-US" sz="1600"/>
              <a:t> 하지만</a:t>
            </a:r>
            <a:r>
              <a:rPr lang="en-US" altLang="ko-KR" sz="1600" dirty="0"/>
              <a:t> </a:t>
            </a:r>
            <a:r>
              <a:rPr lang="ko-KR" altLang="en-US" sz="1600" dirty="0"/>
              <a:t>변수를 일관성 있게 유지하기 힘들다</a:t>
            </a:r>
            <a:endParaRPr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D8D6A-74B9-81B1-952B-81E0DEC4CF1B}"/>
              </a:ext>
            </a:extLst>
          </p:cNvPr>
          <p:cNvSpPr txBox="1"/>
          <p:nvPr/>
        </p:nvSpPr>
        <p:spPr>
          <a:xfrm>
            <a:off x="6406083" y="5152263"/>
            <a:ext cx="3251724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 = 20      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숫자형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 = "John"  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79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F37AC-315F-B01C-5996-FEF2D9F2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자동</a:t>
            </a:r>
            <a:r>
              <a:rPr kumimoji="1" lang="ko-KR" altLang="en-US"/>
              <a:t> 형 변환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E6ECA-489A-E2D8-0D2E-3F06C744137B}"/>
              </a:ext>
            </a:extLst>
          </p:cNvPr>
          <p:cNvSpPr txBox="1"/>
          <p:nvPr/>
        </p:nvSpPr>
        <p:spPr>
          <a:xfrm>
            <a:off x="909873" y="1341583"/>
            <a:ext cx="7306147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변수에</a:t>
            </a:r>
            <a:r>
              <a:rPr kumimoji="1" lang="ko-KR" altLang="en-US" sz="1600"/>
              <a:t> 값을 저장할 때 자료형이 결정되기도 하지만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연산을 할 때 자료형이 자동으로 변환된다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주의해야 함</a:t>
            </a:r>
            <a:r>
              <a:rPr kumimoji="1" lang="en-US" altLang="ko-KR" sz="1600" dirty="0"/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문자열을 사칙 연산에 사용하면 자동으로 숫자형으로 변환됨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숫자와 문자열을 연결하면 숫자가 문자열로 변환됨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ACD84-8EAF-436E-9324-445645398D0E}"/>
              </a:ext>
            </a:extLst>
          </p:cNvPr>
          <p:cNvSpPr txBox="1"/>
          <p:nvPr/>
        </p:nvSpPr>
        <p:spPr>
          <a:xfrm>
            <a:off x="1207991" y="3592406"/>
            <a:ext cx="3485585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one = "20"   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two = 10     </a:t>
            </a:r>
            <a:r>
              <a:rPr lang="ko-KR" altLang="en-US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숫자형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8ED24-8691-4E5D-7751-01EA67975612}"/>
              </a:ext>
            </a:extLst>
          </p:cNvPr>
          <p:cNvSpPr txBox="1"/>
          <p:nvPr/>
        </p:nvSpPr>
        <p:spPr>
          <a:xfrm>
            <a:off x="1207991" y="4647064"/>
            <a:ext cx="3485585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one + two   </a:t>
            </a:r>
            <a:r>
              <a:rPr lang="ko-KR" altLang="en-US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4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"2010”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/>
              <a:t>one - two  </a:t>
            </a:r>
            <a:r>
              <a:rPr lang="ko-KR" altLang="en-US" sz="1600"/>
              <a:t>         </a:t>
            </a:r>
            <a:r>
              <a:rPr lang="en-US" altLang="ko-Kore-KR" sz="1400">
                <a:solidFill>
                  <a:schemeClr val="bg1">
                    <a:lumMod val="50000"/>
                  </a:schemeClr>
                </a:solidFill>
              </a:rPr>
              <a:t>// 10</a:t>
            </a:r>
            <a:endParaRPr lang="ko-Kore-KR" altLang="ko-Kore-KR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8C4AB-0AAB-275A-2BE8-E950621552A1}"/>
              </a:ext>
            </a:extLst>
          </p:cNvPr>
          <p:cNvSpPr txBox="1"/>
          <p:nvPr/>
        </p:nvSpPr>
        <p:spPr>
          <a:xfrm>
            <a:off x="5562708" y="3393752"/>
            <a:ext cx="590285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400" b="1" dirty="0"/>
              <a:t>+</a:t>
            </a:r>
            <a:r>
              <a:rPr kumimoji="1" lang="ko-KR" altLang="en-US" sz="1400" b="1" dirty="0"/>
              <a:t> 연산자</a:t>
            </a:r>
            <a:endParaRPr kumimoji="1"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+</a:t>
            </a:r>
            <a:r>
              <a:rPr kumimoji="1" lang="ko-KR" altLang="en-US" sz="1400" dirty="0"/>
              <a:t> 기호 앞이나 뒤에 문자열이 있으면 </a:t>
            </a:r>
            <a:r>
              <a:rPr kumimoji="1" lang="en-US" altLang="ko-KR" sz="1400" dirty="0"/>
              <a:t>＂</a:t>
            </a:r>
            <a:r>
              <a:rPr kumimoji="1" lang="ko-KR" altLang="en-US" sz="1400" dirty="0"/>
              <a:t>연결 연산자</a:t>
            </a:r>
            <a:r>
              <a:rPr kumimoji="1" lang="en-US" altLang="ko-KR" sz="1400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+</a:t>
            </a:r>
            <a:r>
              <a:rPr kumimoji="1" lang="ko-KR" altLang="en-US" sz="1400" dirty="0"/>
              <a:t> 기호 앞뒤에 숫자가 있으면 </a:t>
            </a:r>
            <a:r>
              <a:rPr kumimoji="1" lang="en-US" altLang="ko-KR" sz="1400" dirty="0"/>
              <a:t>“</a:t>
            </a:r>
            <a:r>
              <a:rPr kumimoji="1" lang="ko-KR" altLang="en-US" sz="1400" dirty="0"/>
              <a:t>더하기 연산자</a:t>
            </a:r>
            <a:r>
              <a:rPr kumimoji="1" lang="en-US" altLang="ko-KR" sz="1400" dirty="0"/>
              <a:t>”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775F5-2A0F-900B-4427-F3A05536E7AF}"/>
              </a:ext>
            </a:extLst>
          </p:cNvPr>
          <p:cNvSpPr txBox="1"/>
          <p:nvPr/>
        </p:nvSpPr>
        <p:spPr>
          <a:xfrm>
            <a:off x="5562708" y="4647064"/>
            <a:ext cx="590285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/>
              <a:t>-,</a:t>
            </a:r>
            <a:r>
              <a:rPr kumimoji="1" lang="ko-KR" altLang="en-US" sz="1400" b="1"/>
              <a:t> *</a:t>
            </a:r>
            <a:r>
              <a:rPr kumimoji="1" lang="en-US" altLang="ko-KR" sz="1400" b="1"/>
              <a:t>,</a:t>
            </a:r>
            <a:r>
              <a:rPr kumimoji="1" lang="ko-KR" altLang="en-US" sz="1400" b="1"/>
              <a:t> </a:t>
            </a:r>
            <a:r>
              <a:rPr kumimoji="1" lang="en-US" altLang="ko-KR" sz="1400" b="1"/>
              <a:t>/</a:t>
            </a:r>
            <a:r>
              <a:rPr kumimoji="1" lang="ko-KR" altLang="en-US" sz="1400" b="1"/>
              <a:t> 연산자</a:t>
            </a:r>
            <a:endParaRPr kumimoji="1"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/>
              <a:t>기호 앞이나 뒤에 문자열이 있으면 숫자로 인식함</a:t>
            </a:r>
            <a:endParaRPr kumimoji="1" lang="ko-Kore-KR" altLang="en-US" sz="1400"/>
          </a:p>
        </p:txBody>
      </p:sp>
    </p:spTree>
    <p:extLst>
      <p:ext uri="{BB962C8B-B14F-4D97-AF65-F5344CB8AC3E}">
        <p14:creationId xmlns:p14="http://schemas.microsoft.com/office/powerpoint/2010/main" val="226042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F37AC-315F-B01C-5996-FEF2D9F2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ko-Kore-KR" altLang="en-US" sz="2800" dirty="0"/>
              <a:t>프롬프트</a:t>
            </a:r>
            <a:r>
              <a:rPr kumimoji="1" lang="ko-KR" altLang="en-US" sz="2800"/>
              <a:t> 창에서 값을 입력 받으면 그 값은 문자열</a:t>
            </a:r>
            <a:endParaRPr kumimoji="1" lang="ko-Kore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6E9EF-ADEC-FF6C-F09F-875B447E68F2}"/>
              </a:ext>
            </a:extLst>
          </p:cNvPr>
          <p:cNvSpPr txBox="1"/>
          <p:nvPr/>
        </p:nvSpPr>
        <p:spPr>
          <a:xfrm>
            <a:off x="755835" y="1389176"/>
            <a:ext cx="6097508" cy="9577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userInput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prompt("</a:t>
            </a:r>
            <a:r>
              <a:rPr lang="ko-KR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아무 숫자나 입력하세요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typeof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userInput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       </a:t>
            </a:r>
            <a:r>
              <a:rPr lang="en-US" altLang="ko-Kore-KR" sz="18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'string'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3F912-C24D-3C98-4DD3-8105474EF2E8}"/>
              </a:ext>
            </a:extLst>
          </p:cNvPr>
          <p:cNvSpPr txBox="1"/>
          <p:nvPr/>
        </p:nvSpPr>
        <p:spPr>
          <a:xfrm>
            <a:off x="755835" y="2733043"/>
            <a:ext cx="4671588" cy="7232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result = userInput * 10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1000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userInput             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'10'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F908D-84DD-0FCA-6F4D-C6504A248803}"/>
              </a:ext>
            </a:extLst>
          </p:cNvPr>
          <p:cNvSpPr txBox="1"/>
          <p:nvPr/>
        </p:nvSpPr>
        <p:spPr>
          <a:xfrm>
            <a:off x="825569" y="3830175"/>
            <a:ext cx="942441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userInput</a:t>
            </a:r>
            <a:r>
              <a:rPr lang="ko-Kore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</a:t>
            </a:r>
            <a:r>
              <a:rPr lang="en-US" altLang="ko-Kore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을 곱하면 자동으로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숫자형으로 변환되면서 </a:t>
            </a:r>
            <a:r>
              <a:rPr lang="ko-KR" altLang="en-US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계산값이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result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 저장됨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하지만 </a:t>
            </a:r>
            <a:r>
              <a:rPr lang="en-US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userInput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값은 계속 문자열인 상태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userInput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 숫자로 바뀌었다고 착각할 수 있음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994BD-8496-A22D-3B4E-7CCF4FDC3464}"/>
              </a:ext>
            </a:extLst>
          </p:cNvPr>
          <p:cNvSpPr txBox="1"/>
          <p:nvPr/>
        </p:nvSpPr>
        <p:spPr>
          <a:xfrm>
            <a:off x="895238" y="5356720"/>
            <a:ext cx="972299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C00000"/>
                </a:solidFill>
              </a:rPr>
              <a:t>프롬프트 창에서 숫자를 입력 받을 경우 직접 숫자로 변환한 후 연산에 사용하는 것이 좋다</a:t>
            </a:r>
            <a:r>
              <a:rPr kumimoji="1" lang="en-US" altLang="ko-KR" sz="1600" dirty="0">
                <a:solidFill>
                  <a:srgbClr val="C00000"/>
                </a:solidFill>
              </a:rPr>
              <a:t>.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43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F37AC-315F-B01C-5996-FEF2D9F2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숫자형으로</a:t>
            </a:r>
            <a:r>
              <a:rPr kumimoji="1" lang="ko-KR" altLang="en-US"/>
              <a:t> 변환하기 </a:t>
            </a:r>
            <a:r>
              <a:rPr kumimoji="1" lang="en-US" altLang="ko-KR"/>
              <a:t>–</a:t>
            </a:r>
            <a:r>
              <a:rPr kumimoji="1" lang="ko-KR" altLang="en-US"/>
              <a:t> </a:t>
            </a:r>
            <a:r>
              <a:rPr kumimoji="1" lang="en-US" altLang="ko-KR"/>
              <a:t>Number()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0AC94-0888-1AC6-A8DB-9D296091C638}"/>
              </a:ext>
            </a:extLst>
          </p:cNvPr>
          <p:cNvSpPr txBox="1"/>
          <p:nvPr/>
        </p:nvSpPr>
        <p:spPr>
          <a:xfrm>
            <a:off x="631885" y="1348952"/>
            <a:ext cx="905346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dirty="0"/>
              <a:t>문자열</a:t>
            </a:r>
            <a:r>
              <a:rPr lang="en-US" altLang="ko-KR" sz="1600" dirty="0"/>
              <a:t> </a:t>
            </a:r>
            <a:r>
              <a:rPr lang="ko-KR" altLang="ko-Kore-KR" sz="1600" dirty="0"/>
              <a:t>뿐만 아니라 </a:t>
            </a:r>
            <a:r>
              <a:rPr lang="en-US" altLang="ko-Kore-KR" sz="1600" dirty="0"/>
              <a:t>null</a:t>
            </a:r>
            <a:r>
              <a:rPr lang="ko-KR" altLang="ko-Kore-KR" sz="1600" dirty="0"/>
              <a:t>과 </a:t>
            </a:r>
            <a:r>
              <a:rPr lang="en-US" altLang="ko-Kore-KR" sz="1600" dirty="0" err="1"/>
              <a:t>undefind</a:t>
            </a:r>
            <a:r>
              <a:rPr lang="ko-KR" altLang="ko-Kore-KR" sz="1600" dirty="0"/>
              <a:t>를 포함해서 모든 자료형을 숫자로 변환할 수 있다 </a:t>
            </a:r>
            <a:endParaRPr lang="ko-Kore-KR" altLang="ko-Kore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90AB8-8CB5-6BA4-85D2-0EAF5849CF62}"/>
              </a:ext>
            </a:extLst>
          </p:cNvPr>
          <p:cNvSpPr txBox="1"/>
          <p:nvPr/>
        </p:nvSpPr>
        <p:spPr>
          <a:xfrm>
            <a:off x="732554" y="2142049"/>
            <a:ext cx="60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1" dirty="0"/>
              <a:t>Number() </a:t>
            </a:r>
            <a:r>
              <a:rPr lang="ko-KR" altLang="ko-Kore-KR" sz="1600" b="1" dirty="0"/>
              <a:t>함수의 변환 규칙</a:t>
            </a:r>
            <a:endParaRPr lang="ko-Kore-KR" altLang="ko-Kore-KR" sz="16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9EA7B23-B186-E44E-1E8B-5C3F4AC25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15046"/>
              </p:ext>
            </p:extLst>
          </p:nvPr>
        </p:nvGraphicFramePr>
        <p:xfrm>
          <a:off x="840505" y="2545667"/>
          <a:ext cx="6347631" cy="3663462"/>
        </p:xfrm>
        <a:graphic>
          <a:graphicData uri="http://schemas.openxmlformats.org/drawingml/2006/table">
            <a:tbl>
              <a:tblPr firstRow="1" firstCol="1" bandRow="1"/>
              <a:tblGrid>
                <a:gridCol w="2337255">
                  <a:extLst>
                    <a:ext uri="{9D8B030D-6E8A-4147-A177-3AD203B41FA5}">
                      <a16:colId xmlns:a16="http://schemas.microsoft.com/office/drawing/2014/main" val="3115278943"/>
                    </a:ext>
                  </a:extLst>
                </a:gridCol>
                <a:gridCol w="4010376">
                  <a:extLst>
                    <a:ext uri="{9D8B030D-6E8A-4147-A177-3AD203B41FA5}">
                      <a16:colId xmlns:a16="http://schemas.microsoft.com/office/drawing/2014/main" val="1646580396"/>
                    </a:ext>
                  </a:extLst>
                </a:gridCol>
              </a:tblGrid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b="1" kern="100" dirty="0">
                          <a:effectLst/>
                        </a:rPr>
                        <a:t>기존 유형</a:t>
                      </a:r>
                      <a:endParaRPr lang="ko-Kore-KR" sz="1600" b="1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b="1" kern="100" dirty="0">
                          <a:effectLst/>
                        </a:rPr>
                        <a:t>변환 결과</a:t>
                      </a:r>
                      <a:endParaRPr lang="ko-Kore-KR" sz="1600" b="1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041499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8992228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0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9617547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>
                          <a:effectLst/>
                        </a:rPr>
                        <a:t>숫자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숫자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6512983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null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14481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undefined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 err="1">
                          <a:effectLst/>
                        </a:rPr>
                        <a:t>NaN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0476544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정수 문자열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정수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맨 앞에 </a:t>
                      </a: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ko-KR" sz="1600" kern="100" dirty="0">
                          <a:effectLst/>
                        </a:rPr>
                        <a:t>이 있으면 제거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8455770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실수 문자열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실수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맨 앞에</a:t>
                      </a:r>
                      <a:r>
                        <a:rPr lang="en-US" sz="1600" kern="100" dirty="0">
                          <a:effectLst/>
                        </a:rPr>
                        <a:t> 0</a:t>
                      </a:r>
                      <a:r>
                        <a:rPr lang="ko-KR" sz="1600" kern="100" dirty="0">
                          <a:effectLst/>
                        </a:rPr>
                        <a:t>이 있으면 제거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2617121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16</a:t>
                      </a:r>
                      <a:r>
                        <a:rPr lang="ko-KR" sz="1600" kern="100" dirty="0">
                          <a:effectLst/>
                        </a:rPr>
                        <a:t>진수 문자열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10</a:t>
                      </a:r>
                      <a:r>
                        <a:rPr lang="ko-KR" sz="1600" kern="100" dirty="0">
                          <a:effectLst/>
                        </a:rPr>
                        <a:t>진수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9183434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빈 문자열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7750759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pPr algn="just"/>
                      <a:r>
                        <a:rPr lang="ko-KR" sz="1600" kern="100" dirty="0">
                          <a:effectLst/>
                        </a:rPr>
                        <a:t>위 상황 외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 err="1">
                          <a:effectLst/>
                        </a:rPr>
                        <a:t>NaN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9845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E27269E-11FC-57A9-7456-F7AA3906F735}"/>
              </a:ext>
            </a:extLst>
          </p:cNvPr>
          <p:cNvSpPr txBox="1"/>
          <p:nvPr/>
        </p:nvSpPr>
        <p:spPr>
          <a:xfrm>
            <a:off x="7687522" y="4090094"/>
            <a:ext cx="3990312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Number(true)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1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Number("20")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20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Number("Hi?")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NaN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170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C8107-E8A6-0023-8096-9319111C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10924389" cy="842573"/>
          </a:xfrm>
        </p:spPr>
        <p:txBody>
          <a:bodyPr>
            <a:normAutofit/>
          </a:bodyPr>
          <a:lstStyle/>
          <a:p>
            <a:r>
              <a:rPr kumimoji="1" lang="ko-Kore-KR" altLang="en-US" sz="4000" dirty="0"/>
              <a:t>숫자형으로</a:t>
            </a:r>
            <a:r>
              <a:rPr kumimoji="1" lang="ko-KR" altLang="en-US" sz="4000"/>
              <a:t> 변환하기 </a:t>
            </a:r>
            <a:r>
              <a:rPr kumimoji="1" lang="en-US" altLang="ko-KR" sz="4000" dirty="0"/>
              <a:t>–</a:t>
            </a:r>
            <a:r>
              <a:rPr kumimoji="1" lang="ko-KR" altLang="en-US" sz="4000" dirty="0"/>
              <a:t> </a:t>
            </a:r>
            <a:r>
              <a:rPr kumimoji="1" lang="en-US" altLang="ko-KR" sz="4000" dirty="0" err="1"/>
              <a:t>parseInt</a:t>
            </a:r>
            <a:r>
              <a:rPr kumimoji="1" lang="en-US" altLang="ko-KR" sz="4000" dirty="0"/>
              <a:t>(), </a:t>
            </a:r>
            <a:r>
              <a:rPr kumimoji="1" lang="en-US" altLang="ko-KR" sz="4000" dirty="0" err="1"/>
              <a:t>parseFloat</a:t>
            </a:r>
            <a:r>
              <a:rPr kumimoji="1" lang="en-US" altLang="ko-KR" sz="4000" dirty="0"/>
              <a:t>()</a:t>
            </a:r>
            <a:endParaRPr kumimoji="1" lang="ko-Kore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6A000-C8BE-CEB7-472F-4AEF35E63598}"/>
              </a:ext>
            </a:extLst>
          </p:cNvPr>
          <p:cNvSpPr txBox="1"/>
          <p:nvPr/>
        </p:nvSpPr>
        <p:spPr>
          <a:xfrm>
            <a:off x="703821" y="1314886"/>
            <a:ext cx="609750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partseInt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: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괄호 안의 값을 정수로 변환</a:t>
            </a:r>
            <a:endParaRPr lang="en-US" altLang="ko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parseFloat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: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괄호 안의 값을 실수로 변환</a:t>
            </a:r>
            <a:endParaRPr lang="ko-Kore-KR" altLang="ko-Kore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24614-68E7-5682-F29A-E400D5F4674E}"/>
              </a:ext>
            </a:extLst>
          </p:cNvPr>
          <p:cNvSpPr txBox="1"/>
          <p:nvPr/>
        </p:nvSpPr>
        <p:spPr>
          <a:xfrm>
            <a:off x="1023193" y="2792021"/>
            <a:ext cx="7806350" cy="465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userInput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parseInt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(prompt("</a:t>
            </a:r>
            <a:r>
              <a:rPr lang="ko-KR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아무 숫자나 입력하세요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."));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C85E4-0358-CD9E-1E88-65C4C8C6FFCE}"/>
              </a:ext>
            </a:extLst>
          </p:cNvPr>
          <p:cNvSpPr txBox="1"/>
          <p:nvPr/>
        </p:nvSpPr>
        <p:spPr>
          <a:xfrm>
            <a:off x="1023193" y="3730755"/>
            <a:ext cx="6097508" cy="7232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bodyHeat = prompt("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현재 체온은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parseFloat(bodyHeat)  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36.4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6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2546B-CE63-F8CA-3A86-C78C9724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confirm</a:t>
            </a:r>
            <a:r>
              <a:rPr kumimoji="1" lang="en-US" altLang="ko-Kore-KR" dirty="0"/>
              <a:t>() </a:t>
            </a:r>
            <a:r>
              <a:rPr kumimoji="1" lang="ko-KR" altLang="en-US" dirty="0"/>
              <a:t>함수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FB581-5B24-1509-3930-10417B54572A}"/>
              </a:ext>
            </a:extLst>
          </p:cNvPr>
          <p:cNvSpPr txBox="1"/>
          <p:nvPr/>
        </p:nvSpPr>
        <p:spPr>
          <a:xfrm>
            <a:off x="869223" y="1488710"/>
            <a:ext cx="10634800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확인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창 표시</a:t>
            </a:r>
            <a:r>
              <a:rPr lang="ko-Kore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컨펌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창이라고도 함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dirty="0"/>
              <a:t>[</a:t>
            </a:r>
            <a:r>
              <a:rPr lang="ko-KR" altLang="ko-Kore-KR" dirty="0"/>
              <a:t>확인</a:t>
            </a:r>
            <a:r>
              <a:rPr lang="en-US" altLang="ko-Kore-KR" dirty="0"/>
              <a:t>] </a:t>
            </a:r>
            <a:r>
              <a:rPr lang="ko-KR" altLang="ko-Kore-KR" dirty="0"/>
              <a:t>버튼과 </a:t>
            </a:r>
            <a:r>
              <a:rPr lang="en-US" altLang="ko-Kore-KR" dirty="0"/>
              <a:t>[</a:t>
            </a:r>
            <a:r>
              <a:rPr lang="ko-KR" altLang="ko-Kore-KR" dirty="0"/>
              <a:t>취소</a:t>
            </a:r>
            <a:r>
              <a:rPr lang="en-US" altLang="ko-Kore-KR" dirty="0"/>
              <a:t>] </a:t>
            </a:r>
            <a:r>
              <a:rPr lang="ko-KR" altLang="ko-Kore-KR" dirty="0"/>
              <a:t>버튼이 있어서 사용자가 어떤 버튼을 클릭했는가에 따라 다르게 동작하도록 할 수 있다</a:t>
            </a:r>
            <a:r>
              <a:rPr lang="ko-Kore-KR" altLang="ko-Kore-KR" dirty="0">
                <a:effectLst/>
              </a:rPr>
              <a:t> </a:t>
            </a:r>
            <a:endParaRPr lang="ko-Kore-KR" altLang="ko-Kore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585B-952B-4FB8-2ABC-BFDFB31A3BC9}"/>
              </a:ext>
            </a:extLst>
          </p:cNvPr>
          <p:cNvSpPr txBox="1"/>
          <p:nvPr/>
        </p:nvSpPr>
        <p:spPr>
          <a:xfrm>
            <a:off x="1207363" y="2974708"/>
            <a:ext cx="2702786" cy="4542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confirm(</a:t>
            </a:r>
            <a:r>
              <a:rPr lang="ko-KR" altLang="en-US" sz="1800" i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432BE-8264-C20B-682B-8E910C592A59}"/>
              </a:ext>
            </a:extLst>
          </p:cNvPr>
          <p:cNvSpPr txBox="1"/>
          <p:nvPr/>
        </p:nvSpPr>
        <p:spPr>
          <a:xfrm>
            <a:off x="1207363" y="4882734"/>
            <a:ext cx="411765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confrim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(”</a:t>
            </a:r>
            <a:r>
              <a:rPr lang="ko-Kore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종료하시겠습니까</a:t>
            </a: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 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06E30FD-DAF6-705C-45F8-9A7A91BA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88859"/>
            <a:ext cx="4287883" cy="25264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2850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E07F4-7619-3A8D-AC02-1DF33A63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문자열로</a:t>
            </a:r>
            <a:r>
              <a:rPr kumimoji="1" lang="ko-KR" altLang="en-US"/>
              <a:t> 변환하기 </a:t>
            </a:r>
            <a:r>
              <a:rPr kumimoji="1" lang="en-US" altLang="ko-KR"/>
              <a:t>–</a:t>
            </a:r>
            <a:r>
              <a:rPr kumimoji="1" lang="ko-KR" altLang="en-US"/>
              <a:t> </a:t>
            </a:r>
            <a:r>
              <a:rPr kumimoji="1" lang="en-US" altLang="ko-KR"/>
              <a:t>toString()</a:t>
            </a:r>
            <a:r>
              <a:rPr kumimoji="1" lang="ko-KR" altLang="en-US"/>
              <a:t> 함수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66666-85BA-F5BA-30FA-C52BCFEF5AD2}"/>
              </a:ext>
            </a:extLst>
          </p:cNvPr>
          <p:cNvSpPr txBox="1"/>
          <p:nvPr/>
        </p:nvSpPr>
        <p:spPr>
          <a:xfrm>
            <a:off x="838200" y="1517384"/>
            <a:ext cx="9672873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null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데이터형과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undefined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데이터형을 제외한 데이터형을 문자열 데이터로 변환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ore-KR" sz="1600" kern="0" dirty="0" err="1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원랫값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뒤에 마침표를 붙이고 함수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를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작성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ea typeface="맑은 고딕" panose="020B0503020000020004" pitchFamily="34" charset="-127"/>
              </a:rPr>
              <a:t>숫자를 문자열로 변환할 때는</a:t>
            </a:r>
            <a:r>
              <a:rPr lang="en-US" altLang="ko-KR" sz="1600" kern="0" dirty="0">
                <a:ea typeface="맑은 고딕" panose="020B0503020000020004" pitchFamily="34" charset="-127"/>
              </a:rPr>
              <a:t> basis </a:t>
            </a:r>
            <a:r>
              <a:rPr lang="ko-KR" altLang="en-US" sz="1600" kern="0" dirty="0">
                <a:ea typeface="맑은 고딕" panose="020B0503020000020004" pitchFamily="34" charset="-127"/>
              </a:rPr>
              <a:t>옵션을 사용해  숫자가 </a:t>
            </a:r>
            <a:r>
              <a:rPr lang="en-US" altLang="ko-KR" sz="1600" kern="0" dirty="0">
                <a:ea typeface="맑은 고딕" panose="020B0503020000020004" pitchFamily="34" charset="-127"/>
              </a:rPr>
              <a:t>10</a:t>
            </a:r>
            <a:r>
              <a:rPr lang="ko-KR" altLang="en-US" sz="1600" kern="0" dirty="0">
                <a:ea typeface="맑은 고딕" panose="020B0503020000020004" pitchFamily="34" charset="-127"/>
              </a:rPr>
              <a:t>진수인지</a:t>
            </a:r>
            <a:r>
              <a:rPr lang="en-US" altLang="ko-KR" sz="1600" kern="0" dirty="0">
                <a:ea typeface="맑은 고딕" panose="020B0503020000020004" pitchFamily="34" charset="-127"/>
              </a:rPr>
              <a:t>,</a:t>
            </a:r>
            <a:r>
              <a:rPr lang="ko-KR" altLang="en-US" sz="1600" kern="0" dirty="0">
                <a:ea typeface="맑은 고딕" panose="020B0503020000020004" pitchFamily="34" charset="-127"/>
              </a:rPr>
              <a:t> </a:t>
            </a:r>
            <a:r>
              <a:rPr lang="en-US" altLang="ko-KR" sz="1600" kern="0" dirty="0">
                <a:ea typeface="맑은 고딕" panose="020B0503020000020004" pitchFamily="34" charset="-127"/>
              </a:rPr>
              <a:t>2</a:t>
            </a:r>
            <a:r>
              <a:rPr lang="ko-KR" altLang="en-US" sz="1600" kern="0" dirty="0">
                <a:ea typeface="맑은 고딕" panose="020B0503020000020004" pitchFamily="34" charset="-127"/>
              </a:rPr>
              <a:t>진수인지 같이 지정</a:t>
            </a:r>
            <a:r>
              <a:rPr lang="en-US" altLang="ko-KR" sz="1600" kern="0" dirty="0">
                <a:ea typeface="맑은 고딕" panose="020B0503020000020004" pitchFamily="34" charset="-127"/>
              </a:rPr>
              <a:t>.</a:t>
            </a:r>
            <a:endParaRPr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AE7E8-180C-AACF-B9B4-9A0A9CDDE476}"/>
              </a:ext>
            </a:extLst>
          </p:cNvPr>
          <p:cNvSpPr txBox="1"/>
          <p:nvPr/>
        </p:nvSpPr>
        <p:spPr>
          <a:xfrm>
            <a:off x="838200" y="3044843"/>
            <a:ext cx="2932611" cy="95776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toString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toString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basis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C478D-7E83-2502-F802-E4F19EE0F9B4}"/>
              </a:ext>
            </a:extLst>
          </p:cNvPr>
          <p:cNvSpPr txBox="1"/>
          <p:nvPr/>
        </p:nvSpPr>
        <p:spPr>
          <a:xfrm>
            <a:off x="5290954" y="3081257"/>
            <a:ext cx="6097508" cy="8608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 = 10     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원랫값 숫자형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isEmpty = true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원랫값 논리형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2E0DB-C4A5-C227-C4B2-4C574063DE50}"/>
              </a:ext>
            </a:extLst>
          </p:cNvPr>
          <p:cNvSpPr txBox="1"/>
          <p:nvPr/>
        </p:nvSpPr>
        <p:spPr>
          <a:xfrm>
            <a:off x="5290954" y="4147662"/>
            <a:ext cx="6097508" cy="12978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num.toString() 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'10', 10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진수 문자열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num.toString(2)  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'1010', 2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진수 문자열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isEmpty.toString()    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'true'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66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E07F4-7619-3A8D-AC02-1DF33A63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문자열로</a:t>
            </a:r>
            <a:r>
              <a:rPr kumimoji="1" lang="ko-KR" altLang="en-US"/>
              <a:t> 변환하기 </a:t>
            </a:r>
            <a:r>
              <a:rPr kumimoji="1" lang="en-US" altLang="ko-KR"/>
              <a:t>–</a:t>
            </a:r>
            <a:r>
              <a:rPr kumimoji="1" lang="ko-KR" altLang="en-US"/>
              <a:t> </a:t>
            </a:r>
            <a:r>
              <a:rPr kumimoji="1" lang="en-US" altLang="ko-KR"/>
              <a:t>String()</a:t>
            </a:r>
            <a:r>
              <a:rPr kumimoji="1" lang="ko-KR" altLang="en-US"/>
              <a:t> 함수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66666-85BA-F5BA-30FA-C52BCFEF5AD2}"/>
              </a:ext>
            </a:extLst>
          </p:cNvPr>
          <p:cNvSpPr txBox="1"/>
          <p:nvPr/>
        </p:nvSpPr>
        <p:spPr>
          <a:xfrm>
            <a:off x="838199" y="1369898"/>
            <a:ext cx="967287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null 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데이터형과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undefined 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데이터형을 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포함해서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문자열 데이터로 변환</a:t>
            </a:r>
            <a:endParaRPr lang="en-US" altLang="ko-KR" sz="18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String() 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함수의 괄호 안에 값을 넣어서 변환</a:t>
            </a:r>
            <a:endParaRPr lang="en-US" altLang="ko-KR" sz="18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dirty="0"/>
              <a:t>null</a:t>
            </a:r>
            <a:r>
              <a:rPr lang="ko-KR" altLang="ko-Kore-KR" dirty="0"/>
              <a:t>이면 </a:t>
            </a:r>
            <a:r>
              <a:rPr lang="en-US" altLang="ko-Kore-KR" dirty="0"/>
              <a:t>‘null’</a:t>
            </a:r>
            <a:r>
              <a:rPr lang="ko-KR" altLang="ko-Kore-KR" dirty="0"/>
              <a:t>로</a:t>
            </a:r>
            <a:r>
              <a:rPr lang="en-US" altLang="ko-Kore-KR" dirty="0"/>
              <a:t>, undefined</a:t>
            </a:r>
            <a:r>
              <a:rPr lang="ko-KR" altLang="ko-Kore-KR" dirty="0"/>
              <a:t>이면 </a:t>
            </a:r>
            <a:r>
              <a:rPr lang="en-US" altLang="ko-Kore-KR" dirty="0"/>
              <a:t>‘undefined’</a:t>
            </a:r>
            <a:r>
              <a:rPr lang="ko-KR" altLang="ko-Kore-KR" dirty="0"/>
              <a:t>로 변환</a:t>
            </a:r>
            <a:r>
              <a:rPr lang="en-US" altLang="ko-Kore-KR" dirty="0"/>
              <a:t>.</a:t>
            </a:r>
            <a:r>
              <a:rPr lang="ko-Kore-KR" altLang="en-US" dirty="0"/>
              <a:t> 그</a:t>
            </a:r>
            <a:r>
              <a:rPr lang="ko-KR" altLang="en-US"/>
              <a:t> 외에는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함수와 같다</a:t>
            </a:r>
            <a:r>
              <a:rPr lang="en-US" altLang="ko-KR" dirty="0"/>
              <a:t>.</a:t>
            </a:r>
            <a:endParaRPr lang="en-US" altLang="ko-KR" sz="18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AE7E8-180C-AACF-B9B4-9A0A9CDDE476}"/>
              </a:ext>
            </a:extLst>
          </p:cNvPr>
          <p:cNvSpPr txBox="1"/>
          <p:nvPr/>
        </p:nvSpPr>
        <p:spPr>
          <a:xfrm>
            <a:off x="838199" y="3187336"/>
            <a:ext cx="2549435" cy="4653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String(</a:t>
            </a:r>
            <a:r>
              <a:rPr lang="ko-KR" altLang="en-US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2E0DB-C4A5-C227-C4B2-4C574063DE50}"/>
              </a:ext>
            </a:extLst>
          </p:cNvPr>
          <p:cNvSpPr txBox="1"/>
          <p:nvPr/>
        </p:nvSpPr>
        <p:spPr>
          <a:xfrm>
            <a:off x="5018875" y="3189350"/>
            <a:ext cx="6097508" cy="17348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isFull = false        </a:t>
            </a:r>
            <a:r>
              <a:rPr lang="en-US" altLang="ko-Kore-KR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원랫값 논리형</a:t>
            </a:r>
            <a:endParaRPr lang="ko-KR" altLang="en-US" kern="1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initValue = null    </a:t>
            </a:r>
            <a:r>
              <a:rPr lang="ko-KR" altLang="en-US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원랫값 </a:t>
            </a:r>
            <a:r>
              <a:rPr lang="en-US" altLang="ko-Kore-KR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null</a:t>
            </a:r>
            <a:r>
              <a:rPr lang="ko-KR" altLang="en-US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형</a:t>
            </a: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String(isFull)        </a:t>
            </a:r>
            <a:r>
              <a:rPr lang="en-US" altLang="ko-Kore-KR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'false'</a:t>
            </a: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String(initValue)     </a:t>
            </a:r>
            <a:r>
              <a:rPr lang="en-US" altLang="ko-Kore-KR" sz="1600" kern="1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'null'</a:t>
            </a:r>
            <a:endParaRPr lang="en-US" altLang="ko-Kore-KR" kern="10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451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E07F4-7619-3A8D-AC02-1DF33A63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논리형으로</a:t>
            </a:r>
            <a:r>
              <a:rPr kumimoji="1" lang="ko-KR" altLang="en-US"/>
              <a:t> 변환하기 </a:t>
            </a:r>
            <a:r>
              <a:rPr kumimoji="1" lang="en-US" altLang="ko-KR"/>
              <a:t>–</a:t>
            </a:r>
            <a:r>
              <a:rPr kumimoji="1" lang="ko-KR" altLang="en-US"/>
              <a:t> </a:t>
            </a:r>
            <a:r>
              <a:rPr kumimoji="1" lang="en-US" altLang="ko-KR"/>
              <a:t>Boolean()</a:t>
            </a:r>
            <a:r>
              <a:rPr kumimoji="1" lang="ko-KR" altLang="en-US"/>
              <a:t> 함수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66666-85BA-F5BA-30FA-C52BCFEF5AD2}"/>
              </a:ext>
            </a:extLst>
          </p:cNvPr>
          <p:cNvSpPr txBox="1"/>
          <p:nvPr/>
        </p:nvSpPr>
        <p:spPr>
          <a:xfrm>
            <a:off x="716279" y="1205665"/>
            <a:ext cx="4992233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dirty="0"/>
              <a:t>다른 유형의 데이터를 논리형 데이터로 변환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ko-Kore-KR" dirty="0"/>
              <a:t>함수</a:t>
            </a:r>
            <a:r>
              <a:rPr lang="ko-KR" altLang="en-US" dirty="0"/>
              <a:t>의</a:t>
            </a:r>
            <a:r>
              <a:rPr lang="ko-KR" altLang="ko-Kore-KR" dirty="0"/>
              <a:t> 괄호 안에 </a:t>
            </a:r>
            <a:r>
              <a:rPr lang="ko-KR" altLang="ko-Kore-KR" dirty="0" err="1"/>
              <a:t>원랫값을</a:t>
            </a:r>
            <a:r>
              <a:rPr lang="ko-KR" altLang="ko-Kore-KR" dirty="0"/>
              <a:t> 넣</a:t>
            </a:r>
            <a:r>
              <a:rPr lang="ko-KR" altLang="en-US" dirty="0"/>
              <a:t>는다</a:t>
            </a:r>
            <a:r>
              <a:rPr lang="en-US" altLang="ko-KR" dirty="0"/>
              <a:t>.</a:t>
            </a:r>
            <a:endParaRPr lang="ko-Kore-KR" altLang="ko-Kore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AE7E8-180C-AACF-B9B4-9A0A9CDDE476}"/>
              </a:ext>
            </a:extLst>
          </p:cNvPr>
          <p:cNvSpPr txBox="1"/>
          <p:nvPr/>
        </p:nvSpPr>
        <p:spPr>
          <a:xfrm>
            <a:off x="838199" y="2256174"/>
            <a:ext cx="3643265" cy="4653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Boolean(</a:t>
            </a:r>
            <a:r>
              <a:rPr lang="ko-KR" altLang="en-US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97D31-83F4-31D9-F14B-A425D57F5716}"/>
              </a:ext>
            </a:extLst>
          </p:cNvPr>
          <p:cNvSpPr txBox="1"/>
          <p:nvPr/>
        </p:nvSpPr>
        <p:spPr>
          <a:xfrm>
            <a:off x="781552" y="3133954"/>
            <a:ext cx="361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논리형으로</a:t>
            </a:r>
            <a:r>
              <a:rPr kumimoji="1" lang="ko-KR" altLang="en-US" b="1"/>
              <a:t> 변환할 때의 규칙</a:t>
            </a:r>
            <a:endParaRPr kumimoji="1" lang="ko-Kore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887465-8F3D-BD6A-317A-C86ACE2EA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820828"/>
              </p:ext>
            </p:extLst>
          </p:nvPr>
        </p:nvGraphicFramePr>
        <p:xfrm>
          <a:off x="781552" y="3609636"/>
          <a:ext cx="6350768" cy="2827376"/>
        </p:xfrm>
        <a:graphic>
          <a:graphicData uri="http://schemas.openxmlformats.org/drawingml/2006/table">
            <a:tbl>
              <a:tblPr firstRow="1" firstCol="1" bandRow="1"/>
              <a:tblGrid>
                <a:gridCol w="1173933">
                  <a:extLst>
                    <a:ext uri="{9D8B030D-6E8A-4147-A177-3AD203B41FA5}">
                      <a16:colId xmlns:a16="http://schemas.microsoft.com/office/drawing/2014/main" val="1681496600"/>
                    </a:ext>
                  </a:extLst>
                </a:gridCol>
                <a:gridCol w="2468469">
                  <a:extLst>
                    <a:ext uri="{9D8B030D-6E8A-4147-A177-3AD203B41FA5}">
                      <a16:colId xmlns:a16="http://schemas.microsoft.com/office/drawing/2014/main" val="1613877429"/>
                    </a:ext>
                  </a:extLst>
                </a:gridCol>
                <a:gridCol w="2708366">
                  <a:extLst>
                    <a:ext uri="{9D8B030D-6E8A-4147-A177-3AD203B41FA5}">
                      <a16:colId xmlns:a16="http://schemas.microsoft.com/office/drawing/2014/main" val="558497595"/>
                    </a:ext>
                  </a:extLst>
                </a:gridCol>
              </a:tblGrid>
              <a:tr h="72762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true </a:t>
                      </a:r>
                      <a:r>
                        <a:rPr lang="ko-KR" sz="1600" kern="100" dirty="0">
                          <a:effectLst/>
                        </a:rPr>
                        <a:t>값이 되는 데이터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false </a:t>
                      </a:r>
                      <a:r>
                        <a:rPr lang="ko-KR" sz="1600" kern="100" dirty="0">
                          <a:effectLst/>
                        </a:rPr>
                        <a:t>값이 되는 데이터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3398497"/>
                  </a:ext>
                </a:extLst>
              </a:tr>
              <a:tr h="644492"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숫자형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0</a:t>
                      </a:r>
                      <a:r>
                        <a:rPr lang="ko-KR" sz="1600" kern="100">
                          <a:effectLst/>
                        </a:rPr>
                        <a:t>이 아닌 값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0502628"/>
                  </a:ext>
                </a:extLst>
              </a:tr>
              <a:tr h="727628"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문자열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>
                          <a:effectLst/>
                        </a:rPr>
                        <a:t>빈 문자열이 아닌 모든 문자열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빈 문자열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4926892"/>
                  </a:ext>
                </a:extLst>
              </a:tr>
              <a:tr h="727628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undefined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-</a:t>
                      </a:r>
                      <a:endParaRPr lang="ko-Kore-KR" sz="16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undefined</a:t>
                      </a:r>
                      <a:endParaRPr lang="ko-Kore-KR" sz="16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73938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511D5D-CFB2-FE56-5909-21679A2F981E}"/>
              </a:ext>
            </a:extLst>
          </p:cNvPr>
          <p:cNvSpPr txBox="1"/>
          <p:nvPr/>
        </p:nvSpPr>
        <p:spPr>
          <a:xfrm>
            <a:off x="7540763" y="4484715"/>
            <a:ext cx="4376597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Boolean(5 * 4)    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Boolean("Hi?")       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true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Boolean(undefined)   </a:t>
            </a:r>
            <a:r>
              <a:rPr lang="ko-KR" altLang="en-US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8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false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621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BB7ED-9EAB-08C5-A858-6A7C289D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</a:t>
            </a:r>
            <a:r>
              <a:rPr kumimoji="1" lang="ko-KR" altLang="en-US" dirty="0"/>
              <a:t> 화씨 온도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섭씨 온도 변환기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23DFD-4DC4-FD5C-14F0-244424709CF1}"/>
              </a:ext>
            </a:extLst>
          </p:cNvPr>
          <p:cNvSpPr txBox="1"/>
          <p:nvPr/>
        </p:nvSpPr>
        <p:spPr>
          <a:xfrm>
            <a:off x="783771" y="1478184"/>
            <a:ext cx="8555525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b="1" dirty="0"/>
              <a:t>먼저</a:t>
            </a:r>
            <a:r>
              <a:rPr kumimoji="1" lang="ko-KR" altLang="en-US" sz="1600" b="1"/>
              <a:t> 생각해 보기</a:t>
            </a:r>
            <a:endParaRPr kumimoji="1" lang="en-US" altLang="ko-KR" sz="1600" b="1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화씨 온도를 섭씨 온도로 변환하는 공식은 무엇일까</a:t>
            </a:r>
            <a:r>
              <a:rPr lang="en-US" altLang="ko-Kore-KR" sz="1600" dirty="0"/>
              <a:t>?</a:t>
            </a:r>
            <a:endParaRPr lang="ko-Kore-KR" altLang="ko-Kore-KR" sz="16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프롬프트 창에서 받은 값을 정수로 변환할까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실수로 변환할까</a:t>
            </a:r>
            <a:r>
              <a:rPr lang="en-US" altLang="ko-Kore-KR" sz="1600" dirty="0"/>
              <a:t>?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E49B9-8AF0-4896-9FC8-1CB4FF8BD917}"/>
              </a:ext>
            </a:extLst>
          </p:cNvPr>
          <p:cNvSpPr txBox="1"/>
          <p:nvPr/>
        </p:nvSpPr>
        <p:spPr>
          <a:xfrm>
            <a:off x="707572" y="3289167"/>
            <a:ext cx="49704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구글링해서</a:t>
            </a:r>
            <a:r>
              <a:rPr kumimoji="1" lang="ko-KR" altLang="en-US" sz="1600"/>
              <a:t> 공식을 찾아보자</a:t>
            </a:r>
            <a:endParaRPr kumimoji="1" lang="en-US" altLang="ko-KR" sz="1600" dirty="0"/>
          </a:p>
          <a:p>
            <a:endParaRPr kumimoji="1" lang="en-US" altLang="ko-Kore-KR" sz="1600" dirty="0"/>
          </a:p>
          <a:p>
            <a:r>
              <a:rPr lang="ko-KR" altLang="ko-Kore-KR" sz="1600" dirty="0">
                <a:solidFill>
                  <a:schemeClr val="accent1"/>
                </a:solidFill>
              </a:rPr>
              <a:t>섭씨 온도</a:t>
            </a:r>
            <a:r>
              <a:rPr lang="en-US" altLang="ko-Kore-KR" sz="1600" dirty="0">
                <a:solidFill>
                  <a:schemeClr val="accent1"/>
                </a:solidFill>
              </a:rPr>
              <a:t> = (</a:t>
            </a:r>
            <a:r>
              <a:rPr lang="ko-KR" altLang="ko-Kore-KR" sz="1600" dirty="0">
                <a:solidFill>
                  <a:schemeClr val="accent1"/>
                </a:solidFill>
              </a:rPr>
              <a:t>화씨온도</a:t>
            </a:r>
            <a:r>
              <a:rPr lang="en-US" altLang="ko-Kore-KR" sz="1600" dirty="0">
                <a:solidFill>
                  <a:schemeClr val="accent1"/>
                </a:solidFill>
              </a:rPr>
              <a:t> - 32) / 1.8</a:t>
            </a:r>
            <a:endParaRPr lang="ko-Kore-KR" altLang="ko-Kore-KR" sz="1600" dirty="0">
              <a:solidFill>
                <a:schemeClr val="accent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0EE9E9-3421-16E5-7B7A-DB6A4D4C81C4}"/>
              </a:ext>
            </a:extLst>
          </p:cNvPr>
          <p:cNvSpPr/>
          <p:nvPr/>
        </p:nvSpPr>
        <p:spPr>
          <a:xfrm>
            <a:off x="3471618" y="3720054"/>
            <a:ext cx="498497" cy="448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45C2E-7C0E-2E57-86EC-4A92811EC1E0}"/>
              </a:ext>
            </a:extLst>
          </p:cNvPr>
          <p:cNvSpPr txBox="1"/>
          <p:nvPr/>
        </p:nvSpPr>
        <p:spPr>
          <a:xfrm>
            <a:off x="715286" y="4519996"/>
            <a:ext cx="4459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rgbClr val="C00000"/>
                </a:solidFill>
              </a:rPr>
              <a:t>실수로</a:t>
            </a:r>
            <a:r>
              <a:rPr kumimoji="1" lang="ko-KR" altLang="en-US" sz="1400">
                <a:solidFill>
                  <a:srgbClr val="C00000"/>
                </a:solidFill>
              </a:rPr>
              <a:t> 나누는 부분이 있으니 결괏값도 실수일 수 있다</a:t>
            </a:r>
            <a:r>
              <a:rPr kumimoji="1" lang="en-US" altLang="ko-KR" sz="1400" dirty="0">
                <a:solidFill>
                  <a:srgbClr val="C00000"/>
                </a:solidFill>
              </a:rPr>
              <a:t>.</a:t>
            </a:r>
            <a:endParaRPr kumimoji="1" lang="ko-Kore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C958FA-7FD5-8EC9-99EC-AD65A3465DC6}"/>
              </a:ext>
            </a:extLst>
          </p:cNvPr>
          <p:cNvCxnSpPr>
            <a:endCxn id="6" idx="3"/>
          </p:cNvCxnSpPr>
          <p:nvPr/>
        </p:nvCxnSpPr>
        <p:spPr>
          <a:xfrm flipV="1">
            <a:off x="3605349" y="4168702"/>
            <a:ext cx="115518" cy="23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67A1B2-5AA1-CDAB-BD60-9FD159690947}"/>
              </a:ext>
            </a:extLst>
          </p:cNvPr>
          <p:cNvSpPr txBox="1"/>
          <p:nvPr/>
        </p:nvSpPr>
        <p:spPr>
          <a:xfrm>
            <a:off x="5677990" y="3148845"/>
            <a:ext cx="5525328" cy="22775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섭씨</a:t>
            </a: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c, </a:t>
            </a:r>
            <a:r>
              <a:rPr lang="ko-KR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화씨</a:t>
            </a: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f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 =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parseFloat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(prompt("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변환할 화씨 온도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 = (f - 32) / 1.8;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alert(`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화씨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${f}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도는 섭씨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${c}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도입니다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023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E20F1B4-5E2C-7751-BEB0-B4CB8EACE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995"/>
          <a:stretch/>
        </p:blipFill>
        <p:spPr bwMode="auto">
          <a:xfrm>
            <a:off x="695045" y="547599"/>
            <a:ext cx="3093184" cy="1362506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6B32C7-5781-3C2F-60FF-22BB627D8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520"/>
          <a:stretch/>
        </p:blipFill>
        <p:spPr bwMode="auto">
          <a:xfrm>
            <a:off x="4333123" y="605795"/>
            <a:ext cx="3093183" cy="1349191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EAE4D2-CC68-7D38-C83D-9DAF77CEBA13}"/>
              </a:ext>
            </a:extLst>
          </p:cNvPr>
          <p:cNvSpPr txBox="1"/>
          <p:nvPr/>
        </p:nvSpPr>
        <p:spPr>
          <a:xfrm>
            <a:off x="6791045" y="1732006"/>
            <a:ext cx="4392549" cy="698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400" dirty="0" err="1">
                <a:solidFill>
                  <a:schemeClr val="accent1"/>
                </a:solidFill>
              </a:rPr>
              <a:t>소숫점</a:t>
            </a:r>
            <a:r>
              <a:rPr lang="ko-KR" altLang="ko-Kore-KR" sz="1400" dirty="0">
                <a:solidFill>
                  <a:schemeClr val="accent1"/>
                </a:solidFill>
              </a:rPr>
              <a:t> 이하 자리가 너무 많이 나타나는 경우가</a:t>
            </a:r>
            <a:r>
              <a:rPr lang="ko-Kore-KR" altLang="en-US" sz="1400" dirty="0">
                <a:solidFill>
                  <a:schemeClr val="accent1"/>
                </a:solidFill>
              </a:rPr>
              <a:t> 생김</a:t>
            </a:r>
            <a:endParaRPr lang="en-US" altLang="ko-Kore-KR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kumimoji="1" lang="ko-Kore-KR" altLang="en-US" sz="1400" dirty="0">
                <a:solidFill>
                  <a:schemeClr val="accent1"/>
                </a:solidFill>
                <a:sym typeface="Wingdings" pitchFamily="2" charset="2"/>
              </a:rPr>
              <a:t> 소숫점</a:t>
            </a:r>
            <a:r>
              <a:rPr kumimoji="1" lang="ko-KR" altLang="en-US" sz="1400">
                <a:solidFill>
                  <a:schemeClr val="accent1"/>
                </a:solidFill>
                <a:sym typeface="Wingdings" pitchFamily="2" charset="2"/>
              </a:rPr>
              <a:t> 이하 자릿수를 지정하자</a:t>
            </a:r>
            <a:endParaRPr kumimoji="1" lang="ko-Kore-KR" altLang="en-US" sz="14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2B5D1-57F9-3D2A-D511-884F110780D9}"/>
              </a:ext>
            </a:extLst>
          </p:cNvPr>
          <p:cNvSpPr txBox="1"/>
          <p:nvPr/>
        </p:nvSpPr>
        <p:spPr>
          <a:xfrm>
            <a:off x="695045" y="2727392"/>
            <a:ext cx="865094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dirty="0"/>
              <a:t>실수의 소수점 자릿수를 고정하려면</a:t>
            </a:r>
            <a:r>
              <a:rPr lang="ko-Kore-KR" altLang="en-US" sz="1600" dirty="0"/>
              <a:t> </a:t>
            </a:r>
            <a:r>
              <a:rPr lang="en-US" altLang="ko-Kore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ko-Kore-KR" sz="1600" dirty="0"/>
              <a:t> </a:t>
            </a:r>
            <a:r>
              <a:rPr lang="en-US" altLang="ko-Kore-KR" sz="1600" dirty="0" err="1"/>
              <a:t>toFixed</a:t>
            </a:r>
            <a:r>
              <a:rPr lang="en-US" altLang="ko-Kore-KR" sz="1600" dirty="0"/>
              <a:t>() </a:t>
            </a:r>
            <a:r>
              <a:rPr lang="ko-KR" altLang="ko-Kore-KR" sz="1600" dirty="0"/>
              <a:t>함수 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값</a:t>
            </a:r>
            <a:r>
              <a:rPr kumimoji="1" lang="en-US" altLang="ko-KR" sz="1600" dirty="0"/>
              <a:t>.</a:t>
            </a:r>
            <a:r>
              <a:rPr kumimoji="1" lang="en-US" altLang="ko-KR" sz="1600" dirty="0" err="1"/>
              <a:t>toFixed</a:t>
            </a:r>
            <a:r>
              <a:rPr kumimoji="1" lang="en-US" altLang="ko-KR" sz="1600" dirty="0"/>
              <a:t>(1)</a:t>
            </a:r>
            <a:r>
              <a:rPr kumimoji="1" lang="ko-KR" altLang="en-US" sz="1600" dirty="0"/>
              <a:t>이나 값</a:t>
            </a:r>
            <a:r>
              <a:rPr kumimoji="1" lang="en-US" altLang="ko-KR" sz="1600" dirty="0"/>
              <a:t>.</a:t>
            </a:r>
            <a:r>
              <a:rPr kumimoji="1" lang="en-US" altLang="ko-KR" sz="1600" dirty="0" err="1"/>
              <a:t>toFixed</a:t>
            </a:r>
            <a:r>
              <a:rPr kumimoji="1" lang="en-US" altLang="ko-KR" sz="1600" dirty="0"/>
              <a:t>(2)</a:t>
            </a:r>
            <a:r>
              <a:rPr kumimoji="1" lang="ko-KR" altLang="en-US" sz="1600" dirty="0"/>
              <a:t>처럼 괄호 안에 자릿수만 지정하면 됨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1E6F7-5BF5-ACDA-6378-982268B9C910}"/>
              </a:ext>
            </a:extLst>
          </p:cNvPr>
          <p:cNvSpPr txBox="1"/>
          <p:nvPr/>
        </p:nvSpPr>
        <p:spPr>
          <a:xfrm>
            <a:off x="695045" y="3759215"/>
            <a:ext cx="569704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섭씨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c, </a:t>
            </a:r>
            <a:r>
              <a:rPr lang="ko-KR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화씨</a:t>
            </a:r>
            <a:r>
              <a:rPr lang="en-US" altLang="ko-Kore-KR" sz="1600" kern="10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: f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f = parseFloat(prompt("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변환할 화씨 온도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"));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c;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 = ((f - 32) / 1.8)</a:t>
            </a:r>
            <a:r>
              <a:rPr lang="en-US" altLang="ko-KR" sz="1600" kern="10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toFixed(1)</a:t>
            </a:r>
            <a:r>
              <a:rPr lang="en-US" altLang="ko-Kore-KR" sz="1600" kern="10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ore-KR" altLang="ko-Kore-KR" sz="1600" kern="10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alert(`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화씨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${f}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도는 섭씨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${c}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도입니다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.`);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48C1995-A3E9-34CC-C7F7-D58D4E5DA3EE}"/>
              </a:ext>
            </a:extLst>
          </p:cNvPr>
          <p:cNvCxnSpPr>
            <a:stCxn id="8" idx="1"/>
          </p:cNvCxnSpPr>
          <p:nvPr/>
        </p:nvCxnSpPr>
        <p:spPr>
          <a:xfrm rot="10800000">
            <a:off x="6096001" y="1386119"/>
            <a:ext cx="695045" cy="695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94F63A8-26E3-3D36-BE2B-306723F62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366"/>
          <a:stretch/>
        </p:blipFill>
        <p:spPr bwMode="auto">
          <a:xfrm>
            <a:off x="7319501" y="4781878"/>
            <a:ext cx="3230481" cy="125241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48644B-F605-709F-607D-7A01CCFCB962}"/>
              </a:ext>
            </a:extLst>
          </p:cNvPr>
          <p:cNvSpPr txBox="1"/>
          <p:nvPr/>
        </p:nvSpPr>
        <p:spPr>
          <a:xfrm>
            <a:off x="7472924" y="6297053"/>
            <a:ext cx="2786340" cy="42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accent1"/>
                </a:solidFill>
              </a:rPr>
              <a:t>소숫점</a:t>
            </a:r>
            <a:r>
              <a:rPr lang="ko-KR" altLang="en-US" sz="1600" dirty="0">
                <a:solidFill>
                  <a:schemeClr val="accent1"/>
                </a:solidFill>
              </a:rPr>
              <a:t> 이하 한자리만 표시됨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68982EA-5671-0626-EC3D-8814DC16778F}"/>
              </a:ext>
            </a:extLst>
          </p:cNvPr>
          <p:cNvCxnSpPr>
            <a:cxnSpLocks/>
          </p:cNvCxnSpPr>
          <p:nvPr/>
        </p:nvCxnSpPr>
        <p:spPr>
          <a:xfrm flipV="1">
            <a:off x="8866094" y="5895703"/>
            <a:ext cx="0" cy="40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5688E11C-BC4A-C5BE-ACC0-DFC5C2596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995"/>
          <a:stretch/>
        </p:blipFill>
        <p:spPr bwMode="auto">
          <a:xfrm>
            <a:off x="7319502" y="3262067"/>
            <a:ext cx="3093184" cy="1362506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31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73832-4225-F109-0012-9A13CEC868BF}"/>
              </a:ext>
            </a:extLst>
          </p:cNvPr>
          <p:cNvSpPr txBox="1"/>
          <p:nvPr/>
        </p:nvSpPr>
        <p:spPr>
          <a:xfrm>
            <a:off x="929095" y="783771"/>
            <a:ext cx="45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확인 창에서 </a:t>
            </a:r>
            <a:r>
              <a:rPr kumimoji="1" lang="en-US" altLang="ko-Kore-KR" dirty="0"/>
              <a:t>[</a:t>
            </a:r>
            <a:r>
              <a:rPr kumimoji="1" lang="ko-KR" altLang="en-US" dirty="0"/>
              <a:t>확인</a:t>
            </a:r>
            <a:r>
              <a:rPr kumimoji="1" lang="en-US" altLang="ko-KR" dirty="0"/>
              <a:t>]</a:t>
            </a:r>
            <a:r>
              <a:rPr kumimoji="1" lang="ko-KR" altLang="en-US" dirty="0"/>
              <a:t> 버튼을 누르면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272F54-9DA7-090F-7101-4749E04B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95" y="1561011"/>
            <a:ext cx="3790950" cy="10831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25220-9896-C199-20A0-732079D04A31}"/>
              </a:ext>
            </a:extLst>
          </p:cNvPr>
          <p:cNvSpPr txBox="1"/>
          <p:nvPr/>
        </p:nvSpPr>
        <p:spPr>
          <a:xfrm>
            <a:off x="929095" y="3052048"/>
            <a:ext cx="45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결괏값 </a:t>
            </a:r>
            <a:r>
              <a:rPr kumimoji="1" lang="en-US" altLang="ko-KR"/>
              <a:t>true</a:t>
            </a:r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BE37E-6EFB-ECC0-16EE-14341F05B36B}"/>
              </a:ext>
            </a:extLst>
          </p:cNvPr>
          <p:cNvSpPr txBox="1"/>
          <p:nvPr/>
        </p:nvSpPr>
        <p:spPr>
          <a:xfrm>
            <a:off x="5695405" y="783771"/>
            <a:ext cx="626364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확인 창에서 </a:t>
            </a:r>
            <a:r>
              <a:rPr kumimoji="1" lang="en-US" altLang="ko-Kore-KR" dirty="0"/>
              <a:t>[</a:t>
            </a:r>
            <a:r>
              <a:rPr kumimoji="1" lang="ko-KR" altLang="en-US" dirty="0"/>
              <a:t>취소</a:t>
            </a:r>
            <a:r>
              <a:rPr kumimoji="1" lang="en-US" altLang="ko-KR" dirty="0"/>
              <a:t>]</a:t>
            </a:r>
            <a:r>
              <a:rPr kumimoji="1" lang="ko-KR" altLang="en-US" dirty="0"/>
              <a:t> 버튼을 누르면</a:t>
            </a:r>
            <a:endParaRPr kumimoji="1" lang="ko-Kore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3390B0D-5638-16EC-2BBE-EF98B1C50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405" y="1585101"/>
            <a:ext cx="4213860" cy="10590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01E4F1-995D-9143-6BB4-44CBBB06ED57}"/>
              </a:ext>
            </a:extLst>
          </p:cNvPr>
          <p:cNvSpPr txBox="1"/>
          <p:nvPr/>
        </p:nvSpPr>
        <p:spPr>
          <a:xfrm>
            <a:off x="5695405" y="3052048"/>
            <a:ext cx="45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결괏값 </a:t>
            </a:r>
            <a:r>
              <a:rPr kumimoji="1" lang="en-US" altLang="ko-KR"/>
              <a:t>false</a:t>
            </a:r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66DA75-3DFC-02E3-9F2A-B46E231FDA02}"/>
              </a:ext>
            </a:extLst>
          </p:cNvPr>
          <p:cNvSpPr txBox="1"/>
          <p:nvPr/>
        </p:nvSpPr>
        <p:spPr>
          <a:xfrm>
            <a:off x="963385" y="4712119"/>
            <a:ext cx="968121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/>
              <a:t>결괏값을 확인하면 사용자가 </a:t>
            </a:r>
            <a:r>
              <a:rPr kumimoji="1" lang="en-US" altLang="ko-KR"/>
              <a:t>[</a:t>
            </a:r>
            <a:r>
              <a:rPr kumimoji="1" lang="ko-KR" altLang="en-US"/>
              <a:t>확인</a:t>
            </a:r>
            <a:r>
              <a:rPr kumimoji="1" lang="en-US" altLang="ko-KR"/>
              <a:t>]</a:t>
            </a:r>
            <a:r>
              <a:rPr kumimoji="1" lang="ko-KR" altLang="en-US"/>
              <a:t>을 눌렀는지 </a:t>
            </a:r>
            <a:r>
              <a:rPr kumimoji="1" lang="en-US" altLang="ko-KR"/>
              <a:t>[</a:t>
            </a:r>
            <a:r>
              <a:rPr kumimoji="1" lang="ko-KR" altLang="en-US"/>
              <a:t>취소</a:t>
            </a:r>
            <a:r>
              <a:rPr kumimoji="1" lang="en-US" altLang="ko-KR"/>
              <a:t>]</a:t>
            </a:r>
            <a:r>
              <a:rPr kumimoji="1" lang="ko-KR" altLang="en-US"/>
              <a:t>를 눌렀는지 알 수 있음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R"/>
              <a:t>[</a:t>
            </a:r>
            <a:r>
              <a:rPr kumimoji="1" lang="ko-KR" altLang="en-US"/>
              <a:t>확인</a:t>
            </a:r>
            <a:r>
              <a:rPr kumimoji="1" lang="en-US" altLang="ko-KR"/>
              <a:t>]</a:t>
            </a:r>
            <a:r>
              <a:rPr kumimoji="1" lang="ko-KR" altLang="en-US"/>
              <a:t>인지 </a:t>
            </a:r>
            <a:r>
              <a:rPr kumimoji="1" lang="en-US" altLang="ko-KR"/>
              <a:t>[</a:t>
            </a:r>
            <a:r>
              <a:rPr kumimoji="1" lang="ko-KR" altLang="en-US"/>
              <a:t>취소</a:t>
            </a:r>
            <a:r>
              <a:rPr kumimoji="1" lang="en-US" altLang="ko-KR"/>
              <a:t>]</a:t>
            </a:r>
            <a:r>
              <a:rPr kumimoji="1" lang="ko-KR" altLang="en-US"/>
              <a:t>인지에 따라 프로그램이 다르게 동작하도록 소스 작성할 수 있음</a:t>
            </a:r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23AA8FF-C84A-2535-26F7-6D8B0E8BA773}"/>
              </a:ext>
            </a:extLst>
          </p:cNvPr>
          <p:cNvCxnSpPr/>
          <p:nvPr/>
        </p:nvCxnSpPr>
        <p:spPr>
          <a:xfrm flipH="1">
            <a:off x="5569675" y="3549831"/>
            <a:ext cx="1028700" cy="89995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637B34-6BD4-949D-0ECE-03D4D1918C4D}"/>
              </a:ext>
            </a:extLst>
          </p:cNvPr>
          <p:cNvCxnSpPr/>
          <p:nvPr/>
        </p:nvCxnSpPr>
        <p:spPr>
          <a:xfrm>
            <a:off x="2049235" y="3616770"/>
            <a:ext cx="1312545" cy="83302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51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8BDF4-0E5A-4D35-D873-73646204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콘솔</a:t>
            </a:r>
            <a:r>
              <a:rPr kumimoji="1" lang="ko-KR" altLang="en-US"/>
              <a:t> 창 팁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7AD5B-1F40-927C-9581-99032927600D}"/>
              </a:ext>
            </a:extLst>
          </p:cNvPr>
          <p:cNvSpPr txBox="1"/>
          <p:nvPr/>
        </p:nvSpPr>
        <p:spPr>
          <a:xfrm>
            <a:off x="960120" y="1719878"/>
            <a:ext cx="9955530" cy="420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/>
              <a:t>콘솔</a:t>
            </a:r>
            <a:r>
              <a:rPr kumimoji="1" lang="ko-KR" altLang="en-US"/>
              <a:t> 창에 소스가 가득했을 때 내용을 지우려면 콘솔 창 위에 있는              클릭</a:t>
            </a:r>
            <a:endParaRPr kumimoji="1"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/>
              <a:t>이전에 입력했던 소스를 똑같이 입력하려면 콘솔 창에서 위로 화살표 또는 아래로 화살표 클릭</a:t>
            </a:r>
            <a:endParaRPr kumimoji="1"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/>
              <a:t>콘솔 창이 지워져도 이전에 입력했던 내용이 사라진 것은 아니므로 이전 소스를 찾아서 입력할 수 있음 </a:t>
            </a:r>
            <a:endParaRPr kumimoji="1"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/>
              <a:t>콘솔 창에 나타나는 </a:t>
            </a:r>
            <a:r>
              <a:rPr kumimoji="1" lang="en-US" altLang="ko-KR"/>
              <a:t>undefined</a:t>
            </a:r>
            <a:r>
              <a:rPr kumimoji="1" lang="ko-KR" altLang="en-US"/>
              <a:t>는 오류가 아님</a:t>
            </a:r>
            <a:r>
              <a:rPr kumimoji="1" lang="en-US" altLang="ko-KR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/>
              <a:t>콘솔 창에서는 한번에 한 줄씩 명령을 실행한 후 그 결과를 콘솔 창에 표시함</a:t>
            </a:r>
            <a:endParaRPr kumimoji="1" lang="en-US" altLang="ko-KR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/>
              <a:t>딱히 결괏값이 없는 명령을 실행했을 경우에는 결괏값 대신 </a:t>
            </a:r>
            <a:r>
              <a:rPr kumimoji="1" lang="en-US" altLang="ko-KR"/>
              <a:t>undefined</a:t>
            </a:r>
            <a:r>
              <a:rPr kumimoji="1" lang="ko-KR" altLang="en-US"/>
              <a:t>라고 표시함</a:t>
            </a:r>
            <a:r>
              <a:rPr kumimoji="1" lang="en-US" altLang="ko-KR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/>
              <a:t>예를 들어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alert() </a:t>
            </a:r>
            <a:r>
              <a:rPr kumimoji="1" lang="ko-KR" altLang="en-US"/>
              <a:t>함수는 화면에 창을 표시하고 나면 따로 결괏값이 없기 때문에 </a:t>
            </a:r>
            <a:r>
              <a:rPr kumimoji="1" lang="en-US" altLang="ko-KR"/>
              <a:t>undefined</a:t>
            </a:r>
            <a:r>
              <a:rPr kumimoji="1" lang="ko-KR" altLang="en-US"/>
              <a:t>라고 나타남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AFF74B-CCA2-6275-8754-C4CF9ED5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707" y="1789546"/>
            <a:ext cx="508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6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2546B-CE63-F8CA-3A86-C78C9724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prompt() </a:t>
            </a:r>
            <a:r>
              <a:rPr kumimoji="1" lang="ko-KR" altLang="en-US"/>
              <a:t>함수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FB581-5B24-1509-3930-10417B54572A}"/>
              </a:ext>
            </a:extLst>
          </p:cNvPr>
          <p:cNvSpPr txBox="1"/>
          <p:nvPr/>
        </p:nvSpPr>
        <p:spPr>
          <a:xfrm>
            <a:off x="802277" y="1277048"/>
            <a:ext cx="833247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프롬프트 창 </a:t>
            </a:r>
            <a:r>
              <a:rPr lang="en-US" altLang="ko-KR" dirty="0"/>
              <a:t>- </a:t>
            </a:r>
            <a:r>
              <a:rPr lang="ko-KR" altLang="ko-Kore-KR" dirty="0"/>
              <a:t>사용자가 간단한 값을 입력할 수 있는 창</a:t>
            </a:r>
            <a:r>
              <a:rPr lang="ko-Kore-KR" altLang="ko-Kore-KR" dirty="0">
                <a:effectLst/>
              </a:rPr>
              <a:t> </a:t>
            </a:r>
            <a:r>
              <a:rPr lang="ko-Kore-KR" altLang="en-US" dirty="0">
                <a:effectLst/>
              </a:rPr>
              <a:t>표시</a:t>
            </a:r>
            <a:endParaRPr lang="en-US" altLang="ko-Kore-KR" dirty="0"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8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프로그램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실행에 필요한 값을 받을 때 자주 사용</a:t>
            </a:r>
            <a:endParaRPr lang="en-US" altLang="ko-KR" sz="18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기본 값을 지정하지 않으면 텍스트 필드가 빈 상태로 표시됨</a:t>
            </a:r>
            <a:endParaRPr lang="ko-Kore-KR" altLang="ko-Kore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585B-952B-4FB8-2ABC-BFDFB31A3BC9}"/>
              </a:ext>
            </a:extLst>
          </p:cNvPr>
          <p:cNvSpPr txBox="1"/>
          <p:nvPr/>
        </p:nvSpPr>
        <p:spPr>
          <a:xfrm>
            <a:off x="1085442" y="2780731"/>
            <a:ext cx="6097904" cy="4542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prompt(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 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또는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prompt(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기본값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endParaRPr lang="en-US" altLang="ko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FECE7-D0ED-C7CE-3D1D-A11CCD1A1360}"/>
              </a:ext>
            </a:extLst>
          </p:cNvPr>
          <p:cNvSpPr txBox="1"/>
          <p:nvPr/>
        </p:nvSpPr>
        <p:spPr>
          <a:xfrm>
            <a:off x="969052" y="4658625"/>
            <a:ext cx="365519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prompt(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“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이름을 입력하세요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.”)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8611647-B08B-55D0-AD52-8AEA37421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26" y="3932558"/>
            <a:ext cx="3418747" cy="22585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31C84E-CA5C-8477-713A-C81FCCDCC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747" y="4797556"/>
            <a:ext cx="2381695" cy="1339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0F2EB-2C72-79E4-2E97-F48F8A383CF5}"/>
              </a:ext>
            </a:extLst>
          </p:cNvPr>
          <p:cNvSpPr txBox="1"/>
          <p:nvPr/>
        </p:nvSpPr>
        <p:spPr>
          <a:xfrm>
            <a:off x="9047661" y="3947140"/>
            <a:ext cx="294404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400"/>
              <a:t>이름을</a:t>
            </a:r>
            <a:r>
              <a:rPr kumimoji="1" lang="ko-KR" altLang="en-US" sz="1400"/>
              <a:t> 입력하고 </a:t>
            </a:r>
            <a:r>
              <a:rPr kumimoji="1" lang="en-US" altLang="ko-KR" sz="1400"/>
              <a:t>[</a:t>
            </a:r>
            <a:r>
              <a:rPr kumimoji="1" lang="ko-KR" altLang="en-US" sz="1400"/>
              <a:t>확인</a:t>
            </a:r>
            <a:r>
              <a:rPr kumimoji="1" lang="en-US" altLang="ko-KR" sz="1400"/>
              <a:t>]</a:t>
            </a:r>
            <a:r>
              <a:rPr kumimoji="1" lang="ko-KR" altLang="en-US" sz="1400"/>
              <a:t>을 누르면 입력한 내용이 결괏값이 됨</a:t>
            </a:r>
            <a:endParaRPr kumimoji="1" lang="ko-Kore-KR" altLang="en-US" sz="140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1EB961A-3919-F067-DF64-48DF9099E12A}"/>
              </a:ext>
            </a:extLst>
          </p:cNvPr>
          <p:cNvSpPr/>
          <p:nvPr/>
        </p:nvSpPr>
        <p:spPr>
          <a:xfrm>
            <a:off x="8481988" y="4852808"/>
            <a:ext cx="348343" cy="418011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7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CC7C7D-5467-92AB-0717-10A6056F3A64}"/>
              </a:ext>
            </a:extLst>
          </p:cNvPr>
          <p:cNvSpPr txBox="1"/>
          <p:nvPr/>
        </p:nvSpPr>
        <p:spPr>
          <a:xfrm>
            <a:off x="252548" y="845799"/>
            <a:ext cx="577977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prompt(</a:t>
            </a:r>
            <a:r>
              <a:rPr lang="en-US" altLang="ko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“</a:t>
            </a:r>
            <a:r>
              <a:rPr lang="ko-KR" altLang="en-US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컨퍼런스 참석 여부</a:t>
            </a:r>
            <a:r>
              <a:rPr lang="en-US" altLang="ko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en-US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예</a:t>
            </a:r>
            <a:r>
              <a:rPr lang="en-US" altLang="ko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</a:t>
            </a:r>
            <a:r>
              <a:rPr lang="ko-KR" altLang="en-US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아니오</a:t>
            </a:r>
            <a:r>
              <a:rPr lang="en-US" altLang="ko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)”,</a:t>
            </a:r>
            <a:r>
              <a:rPr lang="ko-KR" altLang="en-US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“</a:t>
            </a:r>
            <a:r>
              <a:rPr lang="ko-KR" altLang="en-US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예</a:t>
            </a:r>
            <a:r>
              <a:rPr lang="en-US" altLang="ko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”)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B89BC-583E-C8AE-CFFD-671D38469D98}"/>
              </a:ext>
            </a:extLst>
          </p:cNvPr>
          <p:cNvSpPr txBox="1"/>
          <p:nvPr/>
        </p:nvSpPr>
        <p:spPr>
          <a:xfrm>
            <a:off x="702129" y="4514828"/>
            <a:ext cx="4603569" cy="11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기본값을 </a:t>
            </a:r>
            <a:r>
              <a:rPr lang="en-US" altLang="ko-KR" sz="1600" dirty="0"/>
              <a:t> </a:t>
            </a:r>
            <a:r>
              <a:rPr lang="ko-KR" altLang="en-US" sz="1600" dirty="0"/>
              <a:t>사용한다면 </a:t>
            </a:r>
            <a:r>
              <a:rPr lang="en-US" altLang="ko-KR" sz="1600" dirty="0"/>
              <a:t>[Enter]</a:t>
            </a:r>
            <a:r>
              <a:rPr lang="ko-KR" altLang="en-US" sz="1600" dirty="0"/>
              <a:t>만 누르면 되기 때문에 편리함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기본값을 지운 후 다른 내용을 입력해도 </a:t>
            </a:r>
            <a:r>
              <a:rPr lang="ko-KR" altLang="en-US" sz="1600" dirty="0"/>
              <a:t>됨</a:t>
            </a:r>
            <a:endParaRPr kumimoji="1" lang="ko-Kore-KR" altLang="en-US" sz="16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AB4FD56-CCA7-5A21-B21B-C509ABFB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5" y="1627865"/>
            <a:ext cx="3782786" cy="24557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4EFE3C-AB02-1CD9-41D8-C160723E9364}"/>
              </a:ext>
            </a:extLst>
          </p:cNvPr>
          <p:cNvSpPr txBox="1"/>
          <p:nvPr/>
        </p:nvSpPr>
        <p:spPr>
          <a:xfrm>
            <a:off x="252548" y="113839"/>
            <a:ext cx="6097904" cy="421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사용자가 많이 입력할 것 같은 값을 기본 값으로 </a:t>
            </a:r>
            <a:endParaRPr lang="en-US" altLang="ko-KR" sz="1600" dirty="0">
              <a:solidFill>
                <a:schemeClr val="accent1"/>
              </a:solidFill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8E00E7B5-394A-03CD-39EA-249E96AC007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866459" y="296811"/>
            <a:ext cx="335280" cy="502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2B8A7F6F-313F-D41C-186B-A94DAD81AEBA}"/>
              </a:ext>
            </a:extLst>
          </p:cNvPr>
          <p:cNvSpPr/>
          <p:nvPr/>
        </p:nvSpPr>
        <p:spPr>
          <a:xfrm>
            <a:off x="5015049" y="790435"/>
            <a:ext cx="480060" cy="4800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C20625C-D508-9B69-5E38-AFAAAA6DCE6E}"/>
              </a:ext>
            </a:extLst>
          </p:cNvPr>
          <p:cNvCxnSpPr/>
          <p:nvPr/>
        </p:nvCxnSpPr>
        <p:spPr>
          <a:xfrm>
            <a:off x="6165669" y="1410789"/>
            <a:ext cx="0" cy="43804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476A20-CD5E-78A8-6A65-560F58412186}"/>
              </a:ext>
            </a:extLst>
          </p:cNvPr>
          <p:cNvSpPr txBox="1"/>
          <p:nvPr/>
        </p:nvSpPr>
        <p:spPr>
          <a:xfrm>
            <a:off x="6989175" y="845799"/>
            <a:ext cx="411765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prompt(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“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이름을 입력하세요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.”)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AC7DA2-F9C8-C6EC-05A5-197E97DE33B3}"/>
              </a:ext>
            </a:extLst>
          </p:cNvPr>
          <p:cNvSpPr txBox="1"/>
          <p:nvPr/>
        </p:nvSpPr>
        <p:spPr>
          <a:xfrm>
            <a:off x="6989175" y="1410789"/>
            <a:ext cx="5040630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프롬프트 창에서 입력하지 않고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취소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를 누르면</a:t>
            </a:r>
            <a:r>
              <a:rPr kumimoji="1" lang="en-US" altLang="ko-KR" sz="1600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dirty="0" err="1">
                <a:sym typeface="Wingdings" pitchFamily="2" charset="2"/>
              </a:rPr>
              <a:t>결괏값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null </a:t>
            </a:r>
            <a:endParaRPr kumimoji="1" lang="ko-Kore-KR" altLang="en-US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CBA07B9-E790-CCC0-E933-18DAD68F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175" y="2391534"/>
            <a:ext cx="3304356" cy="16305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1AB870-33A3-B74F-2AFE-F22021C95F5D}"/>
              </a:ext>
            </a:extLst>
          </p:cNvPr>
          <p:cNvSpPr txBox="1"/>
          <p:nvPr/>
        </p:nvSpPr>
        <p:spPr>
          <a:xfrm>
            <a:off x="6679474" y="4387661"/>
            <a:ext cx="504062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프로그램을 작성하면서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prompt()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함수를 사용할 때 사용자가 값을 입력했는지 확인하려면 </a:t>
            </a:r>
            <a:b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</a:br>
            <a:r>
              <a:rPr lang="en-US" altLang="ko-Kore-KR" sz="1600" kern="0" dirty="0">
                <a:solidFill>
                  <a:srgbClr val="FF0000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prompt() </a:t>
            </a:r>
            <a:r>
              <a:rPr lang="ko-KR" altLang="ko-Kore-KR" sz="1600" kern="0" dirty="0" err="1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반환값이</a:t>
            </a:r>
            <a:r>
              <a:rPr lang="ko-KR" altLang="ko-Kore-KR" sz="1600" kern="0" dirty="0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600" kern="0" dirty="0">
                <a:solidFill>
                  <a:srgbClr val="FF0000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null</a:t>
            </a:r>
            <a:r>
              <a:rPr lang="ko-KR" altLang="ko-Kore-KR" sz="1600" kern="0" dirty="0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인지의 여부를 확인</a:t>
            </a:r>
            <a:r>
              <a:rPr lang="ko-KR" altLang="en-US" sz="1600" kern="0" dirty="0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한</a:t>
            </a:r>
            <a:r>
              <a:rPr lang="ko-KR" altLang="ko-Kore-KR" sz="1600" kern="0" dirty="0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706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2546B-CE63-F8CA-3A86-C78C9724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69" y="506224"/>
            <a:ext cx="3226012" cy="842573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console.log</a:t>
            </a:r>
            <a:r>
              <a:rPr kumimoji="1" lang="en-US" altLang="ko-Kore-KR" sz="2000" dirty="0"/>
              <a:t>() </a:t>
            </a:r>
            <a:r>
              <a:rPr kumimoji="1" lang="ko-KR" altLang="en-US" sz="2000" dirty="0"/>
              <a:t>함수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FB581-5B24-1509-3930-10417B54572A}"/>
              </a:ext>
            </a:extLst>
          </p:cNvPr>
          <p:cNvSpPr txBox="1"/>
          <p:nvPr/>
        </p:nvSpPr>
        <p:spPr>
          <a:xfrm>
            <a:off x="758736" y="1534438"/>
            <a:ext cx="4710248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콘솔 창에 괄호 안의 내용을 표시함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자바스크립트 소스를 작성하면서 중간중간에 프로그램이 제대로 동작하는지 확인하는 용도로 자주 사용</a:t>
            </a:r>
            <a:r>
              <a:rPr lang="en-US" altLang="ko-Kore-KR" sz="1600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콘솔 창에 결과를 표시하는 함수는 많지만 주로 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console.log()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 많이 사용함</a:t>
            </a:r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괄호 안에 텍스트나 변수를 사용할 수 있음</a:t>
            </a:r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585B-952B-4FB8-2ABC-BFDFB31A3BC9}"/>
              </a:ext>
            </a:extLst>
          </p:cNvPr>
          <p:cNvSpPr txBox="1"/>
          <p:nvPr/>
        </p:nvSpPr>
        <p:spPr>
          <a:xfrm>
            <a:off x="1074012" y="4535735"/>
            <a:ext cx="2452959" cy="4542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console.log(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8962E98-A217-0796-2EC2-97F799A1EB9E}"/>
              </a:ext>
            </a:extLst>
          </p:cNvPr>
          <p:cNvSpPr txBox="1">
            <a:spLocks/>
          </p:cNvSpPr>
          <p:nvPr/>
        </p:nvSpPr>
        <p:spPr>
          <a:xfrm>
            <a:off x="6393870" y="506223"/>
            <a:ext cx="3464001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000" dirty="0" err="1"/>
              <a:t>document.write</a:t>
            </a:r>
            <a:r>
              <a:rPr kumimoji="1" lang="en-US" altLang="ko-Kore-KR" sz="2000" dirty="0"/>
              <a:t>() </a:t>
            </a:r>
            <a:r>
              <a:rPr kumimoji="1" lang="ko-Kore-KR" altLang="en-US" sz="2000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CD9AC-3726-7A7C-15E2-D9B8115BF55A}"/>
              </a:ext>
            </a:extLst>
          </p:cNvPr>
          <p:cNvSpPr txBox="1"/>
          <p:nvPr/>
        </p:nvSpPr>
        <p:spPr>
          <a:xfrm>
            <a:off x="5952361" y="1349771"/>
            <a:ext cx="5656165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괄호 안의 내용을 웹 브라우저 화면에 표시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실제 웹 브라우저 화면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 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 내용을 표시할 때에는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DOM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을 이용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하지만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아직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DOM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을 공부하지 않았기 때문에 일단 </a:t>
            </a:r>
            <a:r>
              <a:rPr lang="en-US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document.write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사용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doument.write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()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에서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연결 연산자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(+)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 사용할 수도 있고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템플릿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리터럴을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사용할 수도 있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ED32B-A2C5-4E8E-09A2-0640DC236DA2}"/>
              </a:ext>
            </a:extLst>
          </p:cNvPr>
          <p:cNvSpPr txBox="1"/>
          <p:nvPr/>
        </p:nvSpPr>
        <p:spPr>
          <a:xfrm>
            <a:off x="6393870" y="3937307"/>
            <a:ext cx="2452959" cy="4542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document.write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3BAD36-5085-1325-B41B-B8852FDD7428}"/>
              </a:ext>
            </a:extLst>
          </p:cNvPr>
          <p:cNvCxnSpPr>
            <a:cxnSpLocks/>
          </p:cNvCxnSpPr>
          <p:nvPr/>
        </p:nvCxnSpPr>
        <p:spPr>
          <a:xfrm>
            <a:off x="5747658" y="506223"/>
            <a:ext cx="0" cy="58336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8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150</TotalTime>
  <Words>3006</Words>
  <Application>Microsoft Office PowerPoint</Application>
  <PresentationFormat>와이드스크린</PresentationFormat>
  <Paragraphs>450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D2Coding</vt:lpstr>
      <vt:lpstr>맑은 고딕</vt:lpstr>
      <vt:lpstr>Arial</vt:lpstr>
      <vt:lpstr>Wingdings</vt:lpstr>
      <vt:lpstr>Office 테마</vt:lpstr>
      <vt:lpstr>02. 변수와 자료형</vt:lpstr>
      <vt:lpstr>입력과 출력 방법</vt:lpstr>
      <vt:lpstr>alert() 함수</vt:lpstr>
      <vt:lpstr>confirm() 함수</vt:lpstr>
      <vt:lpstr>PowerPoint 프레젠테이션</vt:lpstr>
      <vt:lpstr>콘솔 창 팁</vt:lpstr>
      <vt:lpstr>prompt() 함수</vt:lpstr>
      <vt:lpstr>PowerPoint 프레젠테이션</vt:lpstr>
      <vt:lpstr>console.log() 함수</vt:lpstr>
      <vt:lpstr>변수부터 익히자</vt:lpstr>
      <vt:lpstr>변수란 무엇일까</vt:lpstr>
      <vt:lpstr>변수 이름 정하는 규칙</vt:lpstr>
      <vt:lpstr>변수 선언 및 할당</vt:lpstr>
      <vt:lpstr>PowerPoint 프레젠테이션</vt:lpstr>
      <vt:lpstr>PowerPoint 프레젠테이션</vt:lpstr>
      <vt:lpstr>상수 변수가 왜 필요할까?</vt:lpstr>
      <vt:lpstr>var와 let, const</vt:lpstr>
      <vt:lpstr>변수의 재선언과 재할당</vt:lpstr>
      <vt:lpstr>변수의 재선언과 재할당</vt:lpstr>
      <vt:lpstr>자바스크립트의 자료형</vt:lpstr>
      <vt:lpstr>자료형(data type)이란</vt:lpstr>
      <vt:lpstr>typeof() 함수</vt:lpstr>
      <vt:lpstr>숫자형(number)</vt:lpstr>
      <vt:lpstr>문자열(string)</vt:lpstr>
      <vt:lpstr>특수 기호 표시하기</vt:lpstr>
      <vt:lpstr>템플릿 리터럴</vt:lpstr>
      <vt:lpstr>논리형</vt:lpstr>
      <vt:lpstr>undefined</vt:lpstr>
      <vt:lpstr>배열</vt:lpstr>
      <vt:lpstr>배열과 인덱스</vt:lpstr>
      <vt:lpstr>심볼</vt:lpstr>
      <vt:lpstr>심볼</vt:lpstr>
      <vt:lpstr>PowerPoint 프레젠테이션</vt:lpstr>
      <vt:lpstr>자료형 변환</vt:lpstr>
      <vt:lpstr>자바스크립트의 형 변환</vt:lpstr>
      <vt:lpstr>자동 형 변환</vt:lpstr>
      <vt:lpstr>프롬프트 창에서 값을 입력 받으면 그 값은 문자열</vt:lpstr>
      <vt:lpstr>숫자형으로 변환하기 – Number()</vt:lpstr>
      <vt:lpstr>숫자형으로 변환하기 – parseInt(), parseFloat()</vt:lpstr>
      <vt:lpstr>문자열로 변환하기 – toString() 함수</vt:lpstr>
      <vt:lpstr>문자열로 변환하기 – String() 함수</vt:lpstr>
      <vt:lpstr>논리형으로 변환하기 – Boolean() 함수</vt:lpstr>
      <vt:lpstr>[실습] 화씨 온도 -&gt; 섭씨 온도 변환기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02. 변수와 자료형</dc:title>
  <dc:creator>KoKyunghee</dc:creator>
  <cp:lastModifiedBy>sgwoo</cp:lastModifiedBy>
  <cp:revision>22</cp:revision>
  <dcterms:created xsi:type="dcterms:W3CDTF">2022-11-01T13:19:42Z</dcterms:created>
  <dcterms:modified xsi:type="dcterms:W3CDTF">2022-12-06T07:02:03Z</dcterms:modified>
</cp:coreProperties>
</file>