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3214" r:id="rId4"/>
    <p:sldId id="23215" r:id="rId5"/>
    <p:sldId id="23216" r:id="rId6"/>
    <p:sldId id="23217" r:id="rId7"/>
    <p:sldId id="23219" r:id="rId8"/>
    <p:sldId id="23218" r:id="rId9"/>
    <p:sldId id="23220" r:id="rId10"/>
    <p:sldId id="23221" r:id="rId11"/>
    <p:sldId id="23254" r:id="rId12"/>
    <p:sldId id="23222" r:id="rId13"/>
    <p:sldId id="23226" r:id="rId14"/>
    <p:sldId id="23223" r:id="rId15"/>
    <p:sldId id="23224" r:id="rId16"/>
    <p:sldId id="23228" r:id="rId17"/>
    <p:sldId id="23229" r:id="rId18"/>
    <p:sldId id="23230" r:id="rId19"/>
    <p:sldId id="23231" r:id="rId20"/>
    <p:sldId id="23232" r:id="rId21"/>
    <p:sldId id="23234" r:id="rId22"/>
    <p:sldId id="23235" r:id="rId23"/>
    <p:sldId id="23236" r:id="rId24"/>
    <p:sldId id="23237" r:id="rId25"/>
    <p:sldId id="23238" r:id="rId26"/>
    <p:sldId id="23239" r:id="rId27"/>
    <p:sldId id="23240" r:id="rId28"/>
    <p:sldId id="23242" r:id="rId29"/>
    <p:sldId id="23244" r:id="rId30"/>
    <p:sldId id="23246" r:id="rId31"/>
    <p:sldId id="23247" r:id="rId32"/>
    <p:sldId id="23248" r:id="rId33"/>
    <p:sldId id="23250" r:id="rId34"/>
    <p:sldId id="23252" r:id="rId35"/>
    <p:sldId id="23253" r:id="rId36"/>
    <p:sldId id="23255" r:id="rId37"/>
    <p:sldId id="23256" r:id="rId38"/>
    <p:sldId id="23257" r:id="rId39"/>
    <p:sldId id="23270" r:id="rId40"/>
    <p:sldId id="23271" r:id="rId41"/>
    <p:sldId id="23272" r:id="rId42"/>
    <p:sldId id="23273" r:id="rId43"/>
    <p:sldId id="23274" r:id="rId44"/>
    <p:sldId id="2327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93C1E-1B21-5AC3-8DC8-36E06010C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/>
              <a:t>비동기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10791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</a:t>
            </a:r>
            <a:r>
              <a:rPr lang="ko-KR" altLang="en-US" dirty="0" err="1"/>
              <a:t>콜백</a:t>
            </a:r>
            <a:r>
              <a:rPr lang="ko-KR" altLang="en-US" dirty="0"/>
              <a:t> 사용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97985-E26E-E3D9-3B51-B0692753A31C}"/>
              </a:ext>
            </a:extLst>
          </p:cNvPr>
          <p:cNvSpPr txBox="1"/>
          <p:nvPr/>
        </p:nvSpPr>
        <p:spPr>
          <a:xfrm>
            <a:off x="461553" y="1323535"/>
            <a:ext cx="587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1</a:t>
            </a:r>
            <a:r>
              <a:rPr lang="ko-KR" altLang="en-US" sz="1600" dirty="0"/>
              <a:t>초마다 </a:t>
            </a:r>
            <a:r>
              <a:rPr lang="en-US" altLang="ko-KR" sz="1600" dirty="0"/>
              <a:t>A -&gt; B -&gt; C -&gt; D -&gt;</a:t>
            </a:r>
            <a:r>
              <a:rPr lang="ko-KR" altLang="en-US" sz="1600" dirty="0"/>
              <a:t> </a:t>
            </a:r>
            <a:r>
              <a:rPr lang="en-US" altLang="ko-KR" sz="1600" dirty="0"/>
              <a:t>STOP!</a:t>
            </a:r>
            <a:r>
              <a:rPr lang="ko-KR" altLang="en-US" sz="1600" dirty="0"/>
              <a:t> 순으로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445A4-DD2F-11A3-AB0F-9A3B57CC2FD9}"/>
              </a:ext>
            </a:extLst>
          </p:cNvPr>
          <p:cNvSpPr txBox="1"/>
          <p:nvPr/>
        </p:nvSpPr>
        <p:spPr>
          <a:xfrm>
            <a:off x="6474822" y="1214923"/>
            <a:ext cx="587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\callback-2.js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1360B-C355-6991-8E02-E60C58CB3634}"/>
              </a:ext>
            </a:extLst>
          </p:cNvPr>
          <p:cNvSpPr txBox="1"/>
          <p:nvPr/>
        </p:nvSpPr>
        <p:spPr>
          <a:xfrm>
            <a:off x="1084217" y="2005100"/>
            <a:ext cx="4942114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displayLetter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console.log("A");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console.log("B");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console.log("C");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console.log("D");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 console.log("stop!");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}, 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}, 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},1000);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}, 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  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displayLetter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4FC7F-53B4-E2E4-23D7-17F395DABF4C}"/>
              </a:ext>
            </a:extLst>
          </p:cNvPr>
          <p:cNvSpPr txBox="1"/>
          <p:nvPr/>
        </p:nvSpPr>
        <p:spPr>
          <a:xfrm>
            <a:off x="6339840" y="2828835"/>
            <a:ext cx="522514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콜백이</a:t>
            </a:r>
            <a:r>
              <a:rPr lang="ko-KR" altLang="en-US" sz="1600" dirty="0"/>
              <a:t> 계속 반복되는 상태를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지옥</a:t>
            </a:r>
            <a:r>
              <a:rPr lang="en-US" altLang="ko-KR" sz="1600" dirty="0"/>
              <a:t>＇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소스의 가독성이 떨어지고</a:t>
            </a:r>
            <a:r>
              <a:rPr lang="en-US" altLang="ko-KR" sz="1600" dirty="0"/>
              <a:t>, </a:t>
            </a:r>
            <a:r>
              <a:rPr lang="ko-KR" altLang="en-US" sz="1600" dirty="0"/>
              <a:t>오류가 발생했을 때 디버깅하기 어렵다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789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9AC9C6C-549D-DEB9-1A1A-C604D5DE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프로미스</a:t>
            </a:r>
          </a:p>
        </p:txBody>
      </p:sp>
    </p:spTree>
    <p:extLst>
      <p:ext uri="{BB962C8B-B14F-4D97-AF65-F5344CB8AC3E}">
        <p14:creationId xmlns:p14="http://schemas.microsoft.com/office/powerpoint/2010/main" val="425709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3BCE215-C74C-9760-3A35-87C12BD4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프로미스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38FD8-0AA3-78FD-FA00-CDA49E4A7C33}"/>
              </a:ext>
            </a:extLst>
          </p:cNvPr>
          <p:cNvSpPr txBox="1"/>
          <p:nvPr/>
        </p:nvSpPr>
        <p:spPr>
          <a:xfrm>
            <a:off x="735874" y="1349829"/>
            <a:ext cx="90307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콜백</a:t>
            </a:r>
            <a:r>
              <a:rPr lang="ko-KR" altLang="en-US" sz="1600" dirty="0"/>
              <a:t> 안에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, </a:t>
            </a:r>
            <a:r>
              <a:rPr lang="ko-KR" altLang="en-US" sz="1600" dirty="0"/>
              <a:t>그 안에 또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</a:t>
            </a:r>
            <a:r>
              <a:rPr lang="en-US" altLang="ko-KR" sz="1600" dirty="0"/>
              <a:t>…. 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 err="1">
                <a:sym typeface="Wingdings" panose="05000000000000000000" pitchFamily="2" charset="2"/>
              </a:rPr>
              <a:t>콜백</a:t>
            </a:r>
            <a:r>
              <a:rPr lang="ko-KR" altLang="en-US" sz="1600" dirty="0">
                <a:sym typeface="Wingdings" panose="05000000000000000000" pitchFamily="2" charset="2"/>
              </a:rPr>
              <a:t> 지옥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ym typeface="Wingdings" panose="05000000000000000000" pitchFamily="2" charset="2"/>
              </a:rPr>
              <a:t>콜백을</a:t>
            </a:r>
            <a:r>
              <a:rPr lang="ko-KR" altLang="en-US" sz="1600" dirty="0">
                <a:sym typeface="Wingdings" panose="05000000000000000000" pitchFamily="2" charset="2"/>
              </a:rPr>
              <a:t> 사용했을 때의 복잡함을 피하기 위해</a:t>
            </a:r>
            <a:r>
              <a:rPr lang="en-US" altLang="ko-KR" sz="1600" dirty="0">
                <a:sym typeface="Wingdings" panose="05000000000000000000" pitchFamily="2" charset="2"/>
              </a:rPr>
              <a:t>, ES6</a:t>
            </a:r>
            <a:r>
              <a:rPr lang="ko-KR" altLang="en-US" sz="1600" dirty="0">
                <a:sym typeface="Wingdings" panose="05000000000000000000" pitchFamily="2" charset="2"/>
              </a:rPr>
              <a:t>부터 </a:t>
            </a:r>
            <a:r>
              <a:rPr lang="en-US" altLang="ko-KR" sz="1600" dirty="0"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sym typeface="Wingdings" panose="05000000000000000000" pitchFamily="2" charset="2"/>
              </a:rPr>
              <a:t>프로미스</a:t>
            </a:r>
            <a:r>
              <a:rPr lang="en-US" altLang="ko-KR" sz="1600" dirty="0">
                <a:sym typeface="Wingdings" panose="05000000000000000000" pitchFamily="2" charset="2"/>
              </a:rPr>
              <a:t>(promise)” </a:t>
            </a:r>
            <a:r>
              <a:rPr lang="ko-KR" altLang="en-US" sz="1600" dirty="0">
                <a:sym typeface="Wingdings" panose="05000000000000000000" pitchFamily="2" charset="2"/>
              </a:rPr>
              <a:t>등장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ABFCC-34E0-4F5E-C0D7-67070E0CA000}"/>
              </a:ext>
            </a:extLst>
          </p:cNvPr>
          <p:cNvSpPr txBox="1"/>
          <p:nvPr/>
        </p:nvSpPr>
        <p:spPr>
          <a:xfrm>
            <a:off x="901338" y="2482331"/>
            <a:ext cx="950105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처리에 성공했을 때 실행할 함수와 성공하지 못했을 때 실행할 함수를 미리 약속하자</a:t>
            </a:r>
            <a:r>
              <a:rPr lang="en-US" altLang="ko-KR" sz="1600" dirty="0"/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프로미스를 사용하려면 </a:t>
            </a:r>
            <a:r>
              <a:rPr lang="en-US" altLang="ko-KR" sz="1600" dirty="0"/>
              <a:t>Promise </a:t>
            </a:r>
            <a:r>
              <a:rPr lang="ko-KR" altLang="en-US" sz="1600" dirty="0"/>
              <a:t>객체를 먼저 만들어야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성공했을 때 실행할 함수 </a:t>
            </a:r>
            <a:r>
              <a:rPr lang="en-US" altLang="ko-KR" sz="1600" dirty="0"/>
              <a:t>resolve()</a:t>
            </a:r>
            <a:r>
              <a:rPr lang="ko-KR" altLang="en-US" sz="1600" dirty="0"/>
              <a:t>와 실패했을 때 실행할 함수 </a:t>
            </a:r>
            <a:r>
              <a:rPr lang="en-US" altLang="ko-KR" sz="1600" dirty="0"/>
              <a:t>reject()</a:t>
            </a:r>
            <a:r>
              <a:rPr lang="ko-KR" altLang="en-US" sz="1600" dirty="0"/>
              <a:t>도 함께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76086-0950-71CD-8D5E-C93E34B2B09B}"/>
              </a:ext>
            </a:extLst>
          </p:cNvPr>
          <p:cNvSpPr txBox="1"/>
          <p:nvPr/>
        </p:nvSpPr>
        <p:spPr>
          <a:xfrm>
            <a:off x="1010193" y="4047700"/>
            <a:ext cx="424107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new Promise(resolve, reject)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6769E-7B50-4D90-CAF6-B1D6953259E0}"/>
              </a:ext>
            </a:extLst>
          </p:cNvPr>
          <p:cNvSpPr txBox="1"/>
          <p:nvPr/>
        </p:nvSpPr>
        <p:spPr>
          <a:xfrm>
            <a:off x="901338" y="4873644"/>
            <a:ext cx="816863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프로미스는 객체를 생성</a:t>
            </a:r>
            <a:r>
              <a:rPr lang="en-US" altLang="ko-KR" sz="1600" dirty="0"/>
              <a:t>(</a:t>
            </a:r>
            <a:r>
              <a:rPr lang="ko-KR" altLang="en-US" sz="1600" dirty="0"/>
              <a:t>제작</a:t>
            </a:r>
            <a:r>
              <a:rPr lang="en-US" altLang="ko-KR" sz="1600" dirty="0"/>
              <a:t>)</a:t>
            </a:r>
            <a:r>
              <a:rPr lang="ko-KR" altLang="en-US" sz="1600" dirty="0"/>
              <a:t>하는 부분과 소비하는 부분으로 나뉜다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프로미스 제작 코드에서 </a:t>
            </a:r>
            <a:r>
              <a:rPr lang="en-US" altLang="ko-KR" sz="1600" dirty="0"/>
              <a:t>‘</a:t>
            </a:r>
            <a:r>
              <a:rPr lang="ko-KR" altLang="en-US" sz="1600" dirty="0"/>
              <a:t>성공</a:t>
            </a:r>
            <a:r>
              <a:rPr lang="en-US" altLang="ko-KR" sz="1600" dirty="0"/>
              <a:t>＇</a:t>
            </a:r>
            <a:r>
              <a:rPr lang="ko-KR" altLang="en-US" sz="1600" dirty="0"/>
              <a:t>과 </a:t>
            </a:r>
            <a:r>
              <a:rPr lang="en-US" altLang="ko-KR" sz="1600" dirty="0"/>
              <a:t>‘</a:t>
            </a:r>
            <a:r>
              <a:rPr lang="ko-KR" altLang="en-US" sz="1600" dirty="0"/>
              <a:t>실패</a:t>
            </a:r>
            <a:r>
              <a:rPr lang="en-US" altLang="ko-KR" sz="1600" dirty="0"/>
              <a:t>’</a:t>
            </a:r>
            <a:r>
              <a:rPr lang="ko-KR" altLang="en-US" sz="1600" dirty="0"/>
              <a:t>를 확인한 후 소비 코드로 알려준다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001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0EA4D-1765-F31D-0866-BAB7E9FA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</a:t>
            </a:r>
            <a:r>
              <a:rPr lang="en-US" altLang="ko-KR" sz="3600" dirty="0"/>
              <a:t>) </a:t>
            </a:r>
            <a:r>
              <a:rPr lang="ko-KR" altLang="en-US" sz="3600" dirty="0"/>
              <a:t>피자 주문 흐름을 만들어 보자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F64FB-5869-2217-F9F1-74B8C4D0DB59}"/>
              </a:ext>
            </a:extLst>
          </p:cNvPr>
          <p:cNvSpPr txBox="1"/>
          <p:nvPr/>
        </p:nvSpPr>
        <p:spPr>
          <a:xfrm>
            <a:off x="876504" y="1170418"/>
            <a:ext cx="877824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likePizza</a:t>
            </a:r>
            <a:r>
              <a:rPr lang="ko-KR" altLang="en-US" sz="1600" dirty="0"/>
              <a:t>가 </a:t>
            </a:r>
            <a:r>
              <a:rPr lang="en-US" altLang="ko-KR" sz="1600" dirty="0"/>
              <a:t>true</a:t>
            </a:r>
            <a:r>
              <a:rPr lang="ko-KR" altLang="en-US" sz="1600" dirty="0"/>
              <a:t>라면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성공했을 때 실행할 함수에 </a:t>
            </a:r>
            <a:r>
              <a:rPr lang="en-US" altLang="ko-KR" sz="1600" dirty="0"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sym typeface="Wingdings" panose="05000000000000000000" pitchFamily="2" charset="2"/>
              </a:rPr>
              <a:t>피자를 주문합니다</a:t>
            </a:r>
            <a:r>
              <a:rPr lang="en-US" altLang="ko-KR" sz="1600" dirty="0">
                <a:sym typeface="Wingdings" panose="05000000000000000000" pitchFamily="2" charset="2"/>
              </a:rPr>
              <a:t>.’ </a:t>
            </a:r>
            <a:r>
              <a:rPr lang="ko-KR" altLang="en-US" sz="1600" dirty="0">
                <a:sym typeface="Wingdings" panose="05000000000000000000" pitchFamily="2" charset="2"/>
              </a:rPr>
              <a:t>넘긴다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likePizza</a:t>
            </a:r>
            <a:r>
              <a:rPr lang="ko-KR" altLang="en-US" sz="1600" dirty="0"/>
              <a:t>가 </a:t>
            </a:r>
            <a:r>
              <a:rPr lang="en-US" altLang="ko-KR" sz="1600" dirty="0"/>
              <a:t>false</a:t>
            </a:r>
            <a:r>
              <a:rPr lang="ko-KR" altLang="en-US" sz="1600" dirty="0"/>
              <a:t>라면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실패했을 때 실행할 함수에 </a:t>
            </a:r>
            <a:r>
              <a:rPr lang="en-US" altLang="ko-KR" sz="1600" dirty="0"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sym typeface="Wingdings" panose="05000000000000000000" pitchFamily="2" charset="2"/>
              </a:rPr>
              <a:t>피자를 주문하지 않습니다</a:t>
            </a:r>
            <a:r>
              <a:rPr lang="en-US" altLang="ko-KR" sz="1600" dirty="0">
                <a:sym typeface="Wingdings" panose="05000000000000000000" pitchFamily="2" charset="2"/>
              </a:rPr>
              <a:t>.’ </a:t>
            </a:r>
            <a:r>
              <a:rPr lang="ko-KR" altLang="en-US" sz="1600" dirty="0">
                <a:sym typeface="Wingdings" panose="05000000000000000000" pitchFamily="2" charset="2"/>
              </a:rPr>
              <a:t>넘긴다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0B162-7218-7ECA-22FA-3893DF1381DB}"/>
              </a:ext>
            </a:extLst>
          </p:cNvPr>
          <p:cNvSpPr txBox="1"/>
          <p:nvPr/>
        </p:nvSpPr>
        <p:spPr>
          <a:xfrm>
            <a:off x="876504" y="2272936"/>
            <a:ext cx="552994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\promise-1.js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E8680-0AF4-F127-4547-DC44D09D0CAB}"/>
              </a:ext>
            </a:extLst>
          </p:cNvPr>
          <p:cNvSpPr txBox="1"/>
          <p:nvPr/>
        </p:nvSpPr>
        <p:spPr>
          <a:xfrm>
            <a:off x="876504" y="3082183"/>
            <a:ext cx="5486399" cy="26702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</a:t>
            </a:r>
            <a:r>
              <a:rPr lang="en-US" altLang="ko-KR" sz="1600" dirty="0" err="1"/>
              <a:t>likePizza</a:t>
            </a:r>
            <a:r>
              <a:rPr lang="en-US" altLang="ko-KR" sz="1600" dirty="0"/>
              <a:t> = true;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const pizza =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if (</a:t>
            </a:r>
            <a:r>
              <a:rPr lang="en-US" altLang="ko-KR" sz="1600" dirty="0" err="1"/>
              <a:t>likePizza</a:t>
            </a:r>
            <a:r>
              <a:rPr lang="en-US" altLang="ko-KR" sz="16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resolve('</a:t>
            </a:r>
            <a:r>
              <a:rPr lang="ko-KR" altLang="en-US" sz="1600" dirty="0"/>
              <a:t>피자를 주문합니다</a:t>
            </a:r>
            <a:r>
              <a:rPr lang="en-US" altLang="ko-KR" sz="1600" dirty="0"/>
              <a:t>.’);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else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reject('</a:t>
            </a:r>
            <a:r>
              <a:rPr lang="ko-KR" altLang="en-US" sz="1600" dirty="0"/>
              <a:t>피자를 주문하지 않습니다</a:t>
            </a:r>
            <a:r>
              <a:rPr lang="en-US" altLang="ko-KR" sz="1600" dirty="0"/>
              <a:t>.');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});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089BA-4BAF-030F-4EBA-9B187C51656E}"/>
              </a:ext>
            </a:extLst>
          </p:cNvPr>
          <p:cNvSpPr txBox="1"/>
          <p:nvPr/>
        </p:nvSpPr>
        <p:spPr>
          <a:xfrm>
            <a:off x="6801394" y="3544389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프로미스 제작 코드</a:t>
            </a:r>
          </a:p>
        </p:txBody>
      </p:sp>
    </p:spTree>
    <p:extLst>
      <p:ext uri="{BB962C8B-B14F-4D97-AF65-F5344CB8AC3E}">
        <p14:creationId xmlns:p14="http://schemas.microsoft.com/office/powerpoint/2010/main" val="18697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F663840-8778-DF6A-8FAD-765E2B2BF6A6}"/>
              </a:ext>
            </a:extLst>
          </p:cNvPr>
          <p:cNvSpPr txBox="1"/>
          <p:nvPr/>
        </p:nvSpPr>
        <p:spPr>
          <a:xfrm>
            <a:off x="827314" y="1272677"/>
            <a:ext cx="735874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프로미스를 실행할 때 사용하는 함수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then() – </a:t>
            </a:r>
            <a:r>
              <a:rPr lang="ko-KR" altLang="en-US" sz="1600" dirty="0"/>
              <a:t>프로미스에서 성공했다는 결과를 보냈을 때 실행할 소스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catch() – </a:t>
            </a:r>
            <a:r>
              <a:rPr lang="ko-KR" altLang="en-US" sz="1600" dirty="0"/>
              <a:t>프로미스에서 실패했다는 결과를 보냈을 때 실행할 소스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fially</a:t>
            </a:r>
            <a:r>
              <a:rPr lang="en-US" altLang="ko-KR" sz="1600" dirty="0"/>
              <a:t>() – </a:t>
            </a:r>
            <a:r>
              <a:rPr lang="ko-KR" altLang="en-US" sz="1600" dirty="0"/>
              <a:t>프로미스의 성공과 실패에 상관없이 실행할 소스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3EC7BF-E6BE-8B3B-F4CC-2D390B4E4F51}"/>
              </a:ext>
            </a:extLst>
          </p:cNvPr>
          <p:cNvSpPr txBox="1"/>
          <p:nvPr/>
        </p:nvSpPr>
        <p:spPr>
          <a:xfrm>
            <a:off x="888274" y="3543738"/>
            <a:ext cx="4632960" cy="41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dirty="0" err="1"/>
              <a:t>프로미스객체</a:t>
            </a:r>
            <a:r>
              <a:rPr lang="en-US" altLang="ko-KR" sz="1600" dirty="0"/>
              <a:t>.then(</a:t>
            </a:r>
            <a:r>
              <a:rPr lang="ko-KR" altLang="en-US" sz="1600" dirty="0"/>
              <a:t>  </a:t>
            </a:r>
            <a:r>
              <a:rPr lang="en-US" altLang="ko-KR" sz="1600" dirty="0"/>
              <a:t>).catch().finally();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8688CA-40FB-3DCC-E4F7-EAA089B9BC8A}"/>
              </a:ext>
            </a:extLst>
          </p:cNvPr>
          <p:cNvSpPr txBox="1"/>
          <p:nvPr/>
        </p:nvSpPr>
        <p:spPr>
          <a:xfrm>
            <a:off x="5869577" y="3543738"/>
            <a:ext cx="4632960" cy="1522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dirty="0" err="1"/>
              <a:t>프로미스객체</a:t>
            </a:r>
            <a:endParaRPr lang="en-US" altLang="ko-KR" sz="1600" i="1" dirty="0"/>
          </a:p>
          <a:p>
            <a:pPr>
              <a:lnSpc>
                <a:spcPct val="150000"/>
              </a:lnSpc>
            </a:pPr>
            <a:r>
              <a:rPr lang="en-US" altLang="ko-KR" sz="1600" i="1" dirty="0"/>
              <a:t>   </a:t>
            </a:r>
            <a:r>
              <a:rPr lang="en-US" altLang="ko-KR" sz="1600" dirty="0"/>
              <a:t>.then(</a:t>
            </a:r>
            <a:r>
              <a:rPr lang="ko-KR" altLang="en-US" sz="1600" dirty="0"/>
              <a:t>  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.catch()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.finally();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971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9FDD6-AF30-4808-2E3D-B1BCACF5D1BF}"/>
              </a:ext>
            </a:extLst>
          </p:cNvPr>
          <p:cNvSpPr txBox="1"/>
          <p:nvPr/>
        </p:nvSpPr>
        <p:spPr>
          <a:xfrm>
            <a:off x="768533" y="1219202"/>
            <a:ext cx="5170714" cy="27164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</a:t>
            </a:r>
            <a:r>
              <a:rPr lang="en-US" altLang="ko-KR" sz="1600" dirty="0" err="1"/>
              <a:t>likePizza</a:t>
            </a:r>
            <a:r>
              <a:rPr lang="en-US" altLang="ko-KR" sz="1600" dirty="0"/>
              <a:t> = true;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const pizza =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if (</a:t>
            </a:r>
            <a:r>
              <a:rPr lang="en-US" altLang="ko-KR" sz="1600" dirty="0" err="1"/>
              <a:t>likePizza</a:t>
            </a:r>
            <a:r>
              <a:rPr lang="en-US" altLang="ko-KR" sz="16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resolve('</a:t>
            </a:r>
            <a:r>
              <a:rPr lang="ko-KR" altLang="en-US" sz="1600" dirty="0"/>
              <a:t>피자를 주문합니다</a:t>
            </a:r>
            <a:r>
              <a:rPr lang="en-US" altLang="ko-KR" sz="1600" dirty="0"/>
              <a:t>.’);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else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reject('</a:t>
            </a:r>
            <a:r>
              <a:rPr lang="ko-KR" altLang="en-US" sz="1600" dirty="0"/>
              <a:t>피자를 주문하지 않습니다</a:t>
            </a:r>
            <a:r>
              <a:rPr lang="en-US" altLang="ko-KR" sz="1600" dirty="0"/>
              <a:t>.');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});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BE019-3854-B315-215D-BD1A03B5A0BD}"/>
              </a:ext>
            </a:extLst>
          </p:cNvPr>
          <p:cNvSpPr txBox="1"/>
          <p:nvPr/>
        </p:nvSpPr>
        <p:spPr>
          <a:xfrm>
            <a:off x="6644641" y="1219201"/>
            <a:ext cx="4336869" cy="26702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pizza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.then(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result =&gt; console.log(result)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.catch(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err =&gt; console.log(err)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);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F1D03-3759-1D3B-3257-571B07459A2A}"/>
              </a:ext>
            </a:extLst>
          </p:cNvPr>
          <p:cNvSpPr/>
          <p:nvPr/>
        </p:nvSpPr>
        <p:spPr>
          <a:xfrm>
            <a:off x="1210492" y="2400853"/>
            <a:ext cx="2812868" cy="3069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2D71D-EBC1-0234-914B-8E5CB5608CC1}"/>
              </a:ext>
            </a:extLst>
          </p:cNvPr>
          <p:cNvSpPr/>
          <p:nvPr/>
        </p:nvSpPr>
        <p:spPr>
          <a:xfrm>
            <a:off x="1210492" y="3178629"/>
            <a:ext cx="3309257" cy="30697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9E1BF1-B533-E377-31E3-595D3A239A09}"/>
              </a:ext>
            </a:extLst>
          </p:cNvPr>
          <p:cNvSpPr/>
          <p:nvPr/>
        </p:nvSpPr>
        <p:spPr>
          <a:xfrm>
            <a:off x="6775269" y="1656539"/>
            <a:ext cx="3257005" cy="105129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02922F-FCBF-72C7-5AFA-E5F638304123}"/>
              </a:ext>
            </a:extLst>
          </p:cNvPr>
          <p:cNvSpPr/>
          <p:nvPr/>
        </p:nvSpPr>
        <p:spPr>
          <a:xfrm>
            <a:off x="6775269" y="2795452"/>
            <a:ext cx="3257005" cy="1051291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F741DB-DDA1-5199-BDEE-18190D8FA011}"/>
              </a:ext>
            </a:extLst>
          </p:cNvPr>
          <p:cNvCxnSpPr>
            <a:stCxn id="3" idx="3"/>
          </p:cNvCxnSpPr>
          <p:nvPr/>
        </p:nvCxnSpPr>
        <p:spPr>
          <a:xfrm flipV="1">
            <a:off x="4023360" y="2211978"/>
            <a:ext cx="2751909" cy="34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594493-C862-75A2-9067-95ACE3BFEF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519749" y="3321098"/>
            <a:ext cx="2255520" cy="110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77E139-5299-94D3-BC4A-B4F5499155D5}"/>
              </a:ext>
            </a:extLst>
          </p:cNvPr>
          <p:cNvSpPr txBox="1"/>
          <p:nvPr/>
        </p:nvSpPr>
        <p:spPr>
          <a:xfrm>
            <a:off x="862149" y="63572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프로미스 제작 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88CC4-6803-186B-0359-EA13330BC5A9}"/>
              </a:ext>
            </a:extLst>
          </p:cNvPr>
          <p:cNvSpPr txBox="1"/>
          <p:nvPr/>
        </p:nvSpPr>
        <p:spPr>
          <a:xfrm>
            <a:off x="6644641" y="63572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프로미스 소비 코드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7CBDAFD-2E1C-5C37-6698-011FA073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4444674"/>
            <a:ext cx="5077098" cy="834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A5748F-AD2E-0E9D-D50A-9F666B387D38}"/>
              </a:ext>
            </a:extLst>
          </p:cNvPr>
          <p:cNvSpPr txBox="1"/>
          <p:nvPr/>
        </p:nvSpPr>
        <p:spPr>
          <a:xfrm>
            <a:off x="796316" y="4513772"/>
            <a:ext cx="283515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likePizza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/>
              <a:t>true</a:t>
            </a:r>
            <a:r>
              <a:rPr lang="ko-KR" altLang="en-US" sz="1600" dirty="0"/>
              <a:t>일 때</a:t>
            </a: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DC2F5-ABB3-5306-1C3D-55A3016DD02C}"/>
              </a:ext>
            </a:extLst>
          </p:cNvPr>
          <p:cNvSpPr txBox="1"/>
          <p:nvPr/>
        </p:nvSpPr>
        <p:spPr>
          <a:xfrm>
            <a:off x="768533" y="5646215"/>
            <a:ext cx="283515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likePizza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/>
              <a:t>false</a:t>
            </a:r>
            <a:r>
              <a:rPr lang="ko-KR" altLang="en-US" sz="1600" dirty="0"/>
              <a:t>일 때</a:t>
            </a:r>
            <a:endParaRPr lang="en-US" altLang="ko-KR" sz="16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270A642-4901-40FE-2AD8-F9789440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1" y="5554157"/>
            <a:ext cx="5077098" cy="8084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531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944845-2460-3D18-6CA1-770EA99E6F0B}"/>
              </a:ext>
            </a:extLst>
          </p:cNvPr>
          <p:cNvSpPr txBox="1"/>
          <p:nvPr/>
        </p:nvSpPr>
        <p:spPr>
          <a:xfrm>
            <a:off x="1410790" y="1227256"/>
            <a:ext cx="4336869" cy="38244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pizza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.then 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result =&gt; console.log(result)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.catch 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err =&gt; console.log(err)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.finally 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  () =&gt; console.log(“</a:t>
            </a:r>
            <a:r>
              <a:rPr lang="ko-KR" altLang="en-US" sz="1600" dirty="0">
                <a:solidFill>
                  <a:srgbClr val="C00000"/>
                </a:solidFill>
              </a:rPr>
              <a:t>완료</a:t>
            </a:r>
            <a:r>
              <a:rPr lang="en-US" altLang="ko-KR" sz="1600" dirty="0">
                <a:solidFill>
                  <a:srgbClr val="C00000"/>
                </a:solidFill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);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5D92A8-D9C8-EF26-85D4-66D70697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67136"/>
            <a:ext cx="5221480" cy="1069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741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479C8-0DCD-BAEA-C446-5F39C0AB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프로미스의 상태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F685A-9FEA-7A32-C1F6-BB59B931E450}"/>
              </a:ext>
            </a:extLst>
          </p:cNvPr>
          <p:cNvSpPr txBox="1"/>
          <p:nvPr/>
        </p:nvSpPr>
        <p:spPr>
          <a:xfrm>
            <a:off x="706482" y="1163156"/>
            <a:ext cx="1077903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프로미스는 </a:t>
            </a:r>
            <a:r>
              <a:rPr lang="en-US" altLang="ko-KR" sz="1600" dirty="0"/>
              <a:t>resolve() </a:t>
            </a:r>
            <a:r>
              <a:rPr lang="ko-KR" altLang="en-US" sz="1600" dirty="0"/>
              <a:t>함수나 </a:t>
            </a:r>
            <a:r>
              <a:rPr lang="en-US" altLang="ko-KR" sz="1600" dirty="0"/>
              <a:t>reject() </a:t>
            </a:r>
            <a:r>
              <a:rPr lang="ko-KR" altLang="en-US" sz="1600" dirty="0"/>
              <a:t>함수를 매개변수로 받아서 실행하는 객체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프로미스 객체는 </a:t>
            </a:r>
            <a:r>
              <a:rPr lang="en-US" altLang="ko-KR" sz="1600" dirty="0"/>
              <a:t>resolve() </a:t>
            </a:r>
            <a:r>
              <a:rPr lang="ko-KR" altLang="en-US" sz="1600" dirty="0"/>
              <a:t>함수나 </a:t>
            </a:r>
            <a:r>
              <a:rPr lang="en-US" altLang="ko-KR" sz="1600" dirty="0"/>
              <a:t>reject() </a:t>
            </a:r>
            <a:r>
              <a:rPr lang="ko-KR" altLang="en-US" sz="1600" dirty="0"/>
              <a:t>함수를 실행하면서 상태가 바뀜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C1ABB-2A04-B35E-2886-43CFF5F9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61" y="2162041"/>
            <a:ext cx="839269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479C8-0DCD-BAEA-C446-5F39C0AB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프로미스의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67574-4A08-ACEE-B384-2BE5585C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14" y="1813510"/>
            <a:ext cx="6596112" cy="2703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1224185" y="5167311"/>
            <a:ext cx="9530901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제작코드 </a:t>
            </a:r>
            <a:r>
              <a:rPr lang="en-US" altLang="ko-KR" sz="1600" dirty="0"/>
              <a:t>: fulfilled </a:t>
            </a:r>
            <a:r>
              <a:rPr lang="ko-KR" altLang="en-US" sz="1600" dirty="0"/>
              <a:t>상태인지</a:t>
            </a:r>
            <a:r>
              <a:rPr lang="en-US" altLang="ko-KR" sz="1600" dirty="0"/>
              <a:t>, reject </a:t>
            </a:r>
            <a:r>
              <a:rPr lang="ko-KR" altLang="en-US" sz="1600" dirty="0"/>
              <a:t>상태인지에 따라 ‘피자를 주문합니다</a:t>
            </a:r>
            <a:r>
              <a:rPr lang="en-US" altLang="ko-KR" sz="1600" dirty="0"/>
              <a:t>.’ </a:t>
            </a:r>
            <a:r>
              <a:rPr lang="ko-KR" altLang="en-US" sz="1600" dirty="0"/>
              <a:t>또는 ‘피자를 주문하지 않습니다</a:t>
            </a:r>
            <a:r>
              <a:rPr lang="en-US" altLang="ko-KR" sz="1600" dirty="0"/>
              <a:t>.’</a:t>
            </a:r>
            <a:r>
              <a:rPr lang="ko-KR" altLang="en-US" sz="1600" dirty="0"/>
              <a:t>라는 </a:t>
            </a:r>
            <a:r>
              <a:rPr lang="ko-KR" altLang="en-US" sz="1600" dirty="0" err="1"/>
              <a:t>결괏값을</a:t>
            </a:r>
            <a:r>
              <a:rPr lang="ko-KR" altLang="en-US" sz="1600" dirty="0"/>
              <a:t> 넘겨준다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소비코드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결괏값을</a:t>
            </a:r>
            <a:r>
              <a:rPr lang="ko-KR" altLang="en-US" sz="1600" dirty="0"/>
              <a:t> </a:t>
            </a:r>
            <a:r>
              <a:rPr lang="en-US" altLang="ko-KR" sz="1600" dirty="0"/>
              <a:t>result</a:t>
            </a:r>
            <a:r>
              <a:rPr lang="ko-KR" altLang="en-US" sz="1600" dirty="0"/>
              <a:t>나 </a:t>
            </a:r>
            <a:r>
              <a:rPr lang="en-US" altLang="ko-KR" sz="1600" dirty="0"/>
              <a:t>err </a:t>
            </a:r>
            <a:r>
              <a:rPr lang="ko-KR" altLang="en-US" sz="1600" dirty="0"/>
              <a:t>같은 변수 이름으로 받아서 사용한다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4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479C8-0DCD-BAEA-C446-5F39C0AB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커피 주문하고 완료하는 프로미스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1058719" y="1949812"/>
            <a:ext cx="9530901" cy="19777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프로미스 제작 코드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프롬프트 창을 통해 사용자에게 원하는 커피를 입력하게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커피 메뉴가 입력되었으면 화면에 주문이 접수되었다고 표시하고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초 후에 </a:t>
            </a:r>
            <a:r>
              <a:rPr lang="en-US" altLang="ko-KR" sz="1600" dirty="0"/>
              <a:t>resolve </a:t>
            </a:r>
            <a:r>
              <a:rPr lang="ko-KR" altLang="en-US" sz="1600" dirty="0"/>
              <a:t>함수에 커피 메뉴를 </a:t>
            </a:r>
            <a:r>
              <a:rPr lang="ko-KR" altLang="en-US" sz="1600" dirty="0" err="1"/>
              <a:t>건네준다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커피 메뉴가 입력되지 않았으면 주문이 없다는 오류 메시지를 표시한다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2FBD2-3943-9F84-6CEA-9B52A495FD7F}"/>
              </a:ext>
            </a:extLst>
          </p:cNvPr>
          <p:cNvSpPr txBox="1"/>
          <p:nvPr/>
        </p:nvSpPr>
        <p:spPr>
          <a:xfrm>
            <a:off x="980341" y="1245550"/>
            <a:ext cx="6261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\promise-ex.js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656BA-25E4-8D08-4B6F-DF3E5CAEEB0E}"/>
              </a:ext>
            </a:extLst>
          </p:cNvPr>
          <p:cNvSpPr txBox="1"/>
          <p:nvPr/>
        </p:nvSpPr>
        <p:spPr>
          <a:xfrm>
            <a:off x="1058719" y="4114827"/>
            <a:ext cx="9530901" cy="11988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프로미스 소비 코드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성공했으면 </a:t>
            </a:r>
            <a:r>
              <a:rPr lang="en-US" altLang="ko-KR" sz="1600" dirty="0"/>
              <a:t>display </a:t>
            </a:r>
            <a:r>
              <a:rPr lang="ko-KR" altLang="en-US" sz="1600" dirty="0"/>
              <a:t>함수를</a:t>
            </a:r>
            <a:r>
              <a:rPr lang="en-US" altLang="ko-KR" sz="1600" dirty="0"/>
              <a:t>, </a:t>
            </a:r>
            <a:r>
              <a:rPr lang="ko-KR" altLang="en-US" sz="1600" dirty="0"/>
              <a:t>실패하면 </a:t>
            </a:r>
            <a:r>
              <a:rPr lang="en-US" altLang="ko-KR" sz="1600" dirty="0" err="1"/>
              <a:t>showErr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실행한다</a:t>
            </a:r>
            <a:r>
              <a:rPr lang="en-US" altLang="ko-KR" sz="1600" dirty="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화면에 내용을 표시하는 </a:t>
            </a:r>
            <a:r>
              <a:rPr lang="en-US" altLang="ko-KR" sz="1600" dirty="0"/>
              <a:t>display </a:t>
            </a:r>
            <a:r>
              <a:rPr lang="ko-KR" altLang="en-US" sz="1600" dirty="0"/>
              <a:t>함수와 오류를 표시하는 </a:t>
            </a:r>
            <a:r>
              <a:rPr lang="en-US" altLang="ko-KR" sz="1600" dirty="0" err="1"/>
              <a:t>showErr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만든다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520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A9C7FF3-F80B-455E-C370-86F09A26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처리 방식</a:t>
            </a:r>
          </a:p>
        </p:txBody>
      </p:sp>
    </p:spTree>
    <p:extLst>
      <p:ext uri="{BB962C8B-B14F-4D97-AF65-F5344CB8AC3E}">
        <p14:creationId xmlns:p14="http://schemas.microsoft.com/office/powerpoint/2010/main" val="429282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858422" y="392712"/>
            <a:ext cx="9530901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order </a:t>
            </a:r>
            <a:r>
              <a:rPr lang="ko-KR" altLang="en-US" sz="1600" dirty="0"/>
              <a:t>라는 프로미스 객체를 만든다</a:t>
            </a:r>
            <a:r>
              <a:rPr lang="en-US" altLang="ko-KR" sz="1600" dirty="0"/>
              <a:t>. (</a:t>
            </a:r>
            <a:r>
              <a:rPr lang="ko-KR" altLang="en-US" sz="1600" dirty="0"/>
              <a:t>우선 프로미스만 만들기</a:t>
            </a:r>
            <a:r>
              <a:rPr lang="en-US" altLang="ko-KR" sz="16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30AA5-DA57-43EE-DCFD-0F647653CCB5}"/>
              </a:ext>
            </a:extLst>
          </p:cNvPr>
          <p:cNvSpPr txBox="1"/>
          <p:nvPr/>
        </p:nvSpPr>
        <p:spPr>
          <a:xfrm>
            <a:off x="1017702" y="876875"/>
            <a:ext cx="6096000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order =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F9C46-DCD7-72B1-A972-45A9CF04B843}"/>
              </a:ext>
            </a:extLst>
          </p:cNvPr>
          <p:cNvSpPr txBox="1"/>
          <p:nvPr/>
        </p:nvSpPr>
        <p:spPr>
          <a:xfrm>
            <a:off x="1017702" y="1740180"/>
            <a:ext cx="9530901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라이브 서버를 사용해 콘솔 창에서 </a:t>
            </a:r>
            <a:r>
              <a:rPr lang="en-US" altLang="ko-KR" sz="1600" dirty="0"/>
              <a:t>order </a:t>
            </a:r>
            <a:r>
              <a:rPr lang="ko-KR" altLang="en-US" sz="1600" dirty="0"/>
              <a:t>객체의 상태를 확인한다</a:t>
            </a:r>
            <a:r>
              <a:rPr lang="en-US" altLang="ko-KR" sz="1600" dirty="0"/>
              <a:t>. (</a:t>
            </a:r>
            <a:r>
              <a:rPr lang="ko-KR" altLang="en-US" sz="1600" dirty="0"/>
              <a:t>웹 브라우저 창은 계속 </a:t>
            </a:r>
            <a:r>
              <a:rPr lang="ko-KR" altLang="en-US" sz="1600" dirty="0" err="1"/>
              <a:t>열어두기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0F19ECE-E436-9D8D-62D8-64461AF0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02" y="2306383"/>
            <a:ext cx="4147681" cy="11624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2A33B3-3B3D-FD13-AF87-E008DA93B36A}"/>
              </a:ext>
            </a:extLst>
          </p:cNvPr>
          <p:cNvSpPr txBox="1"/>
          <p:nvPr/>
        </p:nvSpPr>
        <p:spPr>
          <a:xfrm>
            <a:off x="5538651" y="2736802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프로미스의 상태는 </a:t>
            </a:r>
            <a:r>
              <a:rPr lang="en-US" altLang="ko-KR" sz="1400" dirty="0">
                <a:solidFill>
                  <a:schemeClr val="accent1"/>
                </a:solidFill>
              </a:rPr>
              <a:t>pending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9AB2C-8B01-F273-5799-CA3C19B28556}"/>
              </a:ext>
            </a:extLst>
          </p:cNvPr>
          <p:cNvSpPr txBox="1"/>
          <p:nvPr/>
        </p:nvSpPr>
        <p:spPr>
          <a:xfrm>
            <a:off x="3699941" y="3664521"/>
            <a:ext cx="7760538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order = new Promise((resolve, reject) =&gt;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coffee = prompt("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어떤 커피를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주문하시겠습니까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?",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아메리카노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if(coffee != null &amp;&amp; coffee != "")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(".start").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innerText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`${coffee}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주문 접수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resolve(coffee);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}, 3000);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else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reject("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커피를 주문하지 않았습니다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F675A-CF8D-1831-99D3-33D99BC6C018}"/>
              </a:ext>
            </a:extLst>
          </p:cNvPr>
          <p:cNvSpPr txBox="1"/>
          <p:nvPr/>
        </p:nvSpPr>
        <p:spPr>
          <a:xfrm>
            <a:off x="1017701" y="3745292"/>
            <a:ext cx="2396059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3. order </a:t>
            </a:r>
            <a:r>
              <a:rPr lang="ko-KR" altLang="en-US" sz="1600" dirty="0"/>
              <a:t>객체 완성하기</a:t>
            </a:r>
          </a:p>
        </p:txBody>
      </p:sp>
    </p:spTree>
    <p:extLst>
      <p:ext uri="{BB962C8B-B14F-4D97-AF65-F5344CB8AC3E}">
        <p14:creationId xmlns:p14="http://schemas.microsoft.com/office/powerpoint/2010/main" val="336876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884546" y="521060"/>
            <a:ext cx="9530901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4. </a:t>
            </a:r>
            <a:r>
              <a:rPr lang="ko-KR" altLang="en-US" sz="1600" dirty="0"/>
              <a:t>웹 브라우저 창으로 돌아와 원하는 메뉴를 입력하고 </a:t>
            </a:r>
            <a:r>
              <a:rPr lang="en-US" altLang="ko-KR" sz="1600" dirty="0"/>
              <a:t>[Enter]</a:t>
            </a:r>
            <a:r>
              <a:rPr lang="ko-KR" altLang="en-US" sz="1600" dirty="0"/>
              <a:t>를 누른다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983A63-4E7C-E062-1FB3-480057EC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51" y="1154230"/>
            <a:ext cx="3711245" cy="19030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63348-033C-8103-EABE-133122BA689F}"/>
              </a:ext>
            </a:extLst>
          </p:cNvPr>
          <p:cNvSpPr txBox="1"/>
          <p:nvPr/>
        </p:nvSpPr>
        <p:spPr>
          <a:xfrm>
            <a:off x="884545" y="3539222"/>
            <a:ext cx="9530901" cy="7833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5. </a:t>
            </a:r>
            <a:r>
              <a:rPr lang="ko-KR" altLang="en-US" sz="1600" dirty="0"/>
              <a:t>웹 브라우저 창에는 </a:t>
            </a:r>
            <a:r>
              <a:rPr lang="en-US" altLang="ko-KR" sz="1600" dirty="0"/>
              <a:t>‘</a:t>
            </a:r>
            <a:r>
              <a:rPr lang="ko-KR" altLang="en-US" sz="1600" dirty="0"/>
              <a:t>아메리카노 접수</a:t>
            </a:r>
            <a:r>
              <a:rPr lang="en-US" altLang="ko-KR" sz="1600" dirty="0"/>
              <a:t>＇</a:t>
            </a:r>
            <a:r>
              <a:rPr lang="ko-KR" altLang="en-US" sz="1600" dirty="0"/>
              <a:t>가 나타난다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6. </a:t>
            </a:r>
            <a:r>
              <a:rPr lang="ko-KR" altLang="en-US" sz="1600" dirty="0"/>
              <a:t>콘솔 창에서 </a:t>
            </a:r>
            <a:r>
              <a:rPr lang="en-US" altLang="ko-KR" sz="1600" dirty="0"/>
              <a:t>order </a:t>
            </a:r>
            <a:r>
              <a:rPr lang="ko-KR" altLang="en-US" sz="1600" dirty="0"/>
              <a:t>객체의 상태 확인하기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91F2C5-E4D2-1E41-352B-6254C9B4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51" y="4668787"/>
            <a:ext cx="4719600" cy="989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56F837-B8A7-C1BA-C8F3-322635C30CEC}"/>
              </a:ext>
            </a:extLst>
          </p:cNvPr>
          <p:cNvSpPr txBox="1"/>
          <p:nvPr/>
        </p:nvSpPr>
        <p:spPr>
          <a:xfrm>
            <a:off x="6418217" y="4821456"/>
            <a:ext cx="4423955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현재 상태는 </a:t>
            </a:r>
            <a:r>
              <a:rPr lang="en-US" altLang="ko-KR" sz="1600" dirty="0">
                <a:solidFill>
                  <a:schemeClr val="accent1"/>
                </a:solidFill>
              </a:rPr>
              <a:t>fulfilled</a:t>
            </a:r>
            <a:r>
              <a:rPr lang="ko-KR" altLang="en-US" sz="1600" dirty="0">
                <a:solidFill>
                  <a:schemeClr val="accent1"/>
                </a:solidFill>
              </a:rPr>
              <a:t>이고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1"/>
                </a:solidFill>
              </a:rPr>
              <a:t>결괏값은</a:t>
            </a:r>
            <a:r>
              <a:rPr lang="ko-KR" altLang="en-US" sz="1600" dirty="0">
                <a:solidFill>
                  <a:schemeClr val="accent1"/>
                </a:solidFill>
              </a:rPr>
              <a:t> 프롬프트 창에서 받은 입력 내용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AC41EB-AC96-632F-A8EE-304FDD9E4812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625737" y="5212562"/>
            <a:ext cx="792480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8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884548" y="697686"/>
            <a:ext cx="9530901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7. then()</a:t>
            </a:r>
            <a:r>
              <a:rPr lang="ko-KR" altLang="en-US" sz="1600" dirty="0"/>
              <a:t>을 실행했을 때 어떻게 실행되는지 확인하기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6F837-B8A7-C1BA-C8F3-322635C30CEC}"/>
              </a:ext>
            </a:extLst>
          </p:cNvPr>
          <p:cNvSpPr txBox="1"/>
          <p:nvPr/>
        </p:nvSpPr>
        <p:spPr>
          <a:xfrm>
            <a:off x="5834743" y="2308551"/>
            <a:ext cx="4423955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기억하자</a:t>
            </a:r>
            <a:r>
              <a:rPr lang="en-US" altLang="ko-KR" sz="1600" dirty="0">
                <a:solidFill>
                  <a:schemeClr val="accent1"/>
                </a:solidFill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then()</a:t>
            </a:r>
            <a:r>
              <a:rPr lang="ko-KR" altLang="en-US" sz="1600" dirty="0">
                <a:solidFill>
                  <a:schemeClr val="accent1"/>
                </a:solidFill>
              </a:rPr>
              <a:t>을 실행하면 프로미스를 반환한다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0DAF9-7095-4C4D-0A82-0216E40AF2BB}"/>
              </a:ext>
            </a:extLst>
          </p:cNvPr>
          <p:cNvSpPr txBox="1"/>
          <p:nvPr/>
        </p:nvSpPr>
        <p:spPr>
          <a:xfrm>
            <a:off x="1132115" y="1349079"/>
            <a:ext cx="191588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order.then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5FB6C8-D6BC-8E1C-B0B6-4EF23CC5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84" y="1964965"/>
            <a:ext cx="4172660" cy="15393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AC41EB-AC96-632F-A8EE-304FDD9E4812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042263" y="2699657"/>
            <a:ext cx="792480" cy="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60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823588" y="297092"/>
            <a:ext cx="9530901" cy="414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8. </a:t>
            </a:r>
            <a:r>
              <a:rPr lang="ko-KR" altLang="en-US" sz="1600" dirty="0"/>
              <a:t>프로미스 소비 코드를 작성하기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68F80-B9A3-15A3-11B6-C9F7266ED95A}"/>
              </a:ext>
            </a:extLst>
          </p:cNvPr>
          <p:cNvSpPr txBox="1"/>
          <p:nvPr/>
        </p:nvSpPr>
        <p:spPr>
          <a:xfrm>
            <a:off x="949234" y="1008299"/>
            <a:ext cx="8612778" cy="49786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display(result)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(".end").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innerText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`${result}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준비 완료 🥤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(".end").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classList.add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("active");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(".start").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classList.add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("done");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showErr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(err)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(".start").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innerText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err;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.then(display)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.catch(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showErr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820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E95DBB-9483-037B-8E71-1335CD3AA8E0}"/>
              </a:ext>
            </a:extLst>
          </p:cNvPr>
          <p:cNvSpPr txBox="1"/>
          <p:nvPr/>
        </p:nvSpPr>
        <p:spPr>
          <a:xfrm>
            <a:off x="884548" y="697686"/>
            <a:ext cx="9530901" cy="4626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웹 브라우저로 돌아가</a:t>
            </a:r>
            <a:r>
              <a:rPr lang="en-US" altLang="ko-KR" dirty="0"/>
              <a:t>, </a:t>
            </a:r>
            <a:r>
              <a:rPr lang="ko-KR" altLang="en-US" dirty="0"/>
              <a:t>다시 커피 메뉴 주문하기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86239-8918-BB9B-A0FD-3E3E0279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51" y="4283974"/>
            <a:ext cx="4080084" cy="16988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CBD560-2CCF-DD21-62AD-EB5D6119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51" y="1768865"/>
            <a:ext cx="3971635" cy="20365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72A31-F9D1-29EA-6477-A852BD0B5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360" y="4283974"/>
            <a:ext cx="4163224" cy="14964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1DC6FF-BC20-D857-B37D-BA89B342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14" y="1768865"/>
            <a:ext cx="3971635" cy="20365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040FE-9F14-E2B0-36D1-C873256B7E0E}"/>
              </a:ext>
            </a:extLst>
          </p:cNvPr>
          <p:cNvSpPr/>
          <p:nvPr/>
        </p:nvSpPr>
        <p:spPr>
          <a:xfrm>
            <a:off x="9335589" y="3065417"/>
            <a:ext cx="618308" cy="363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65002B-E245-EADA-A0B1-330701DB301A}"/>
              </a:ext>
            </a:extLst>
          </p:cNvPr>
          <p:cNvSpPr/>
          <p:nvPr/>
        </p:nvSpPr>
        <p:spPr>
          <a:xfrm>
            <a:off x="3701143" y="3065417"/>
            <a:ext cx="618308" cy="363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114DC08-FA86-021E-24A7-C887FD8056A0}"/>
              </a:ext>
            </a:extLst>
          </p:cNvPr>
          <p:cNvSpPr/>
          <p:nvPr/>
        </p:nvSpPr>
        <p:spPr>
          <a:xfrm>
            <a:off x="8216138" y="3944442"/>
            <a:ext cx="426986" cy="200516"/>
          </a:xfrm>
          <a:prstGeom prst="downArrow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487632F-D4C7-1BD8-24CC-AC0F706FB0B1}"/>
              </a:ext>
            </a:extLst>
          </p:cNvPr>
          <p:cNvSpPr/>
          <p:nvPr/>
        </p:nvSpPr>
        <p:spPr>
          <a:xfrm>
            <a:off x="3069375" y="3944442"/>
            <a:ext cx="426986" cy="200516"/>
          </a:xfrm>
          <a:prstGeom prst="downArrow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05BEA4-F3B4-9BFA-B19E-BC589D88B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661" y="5366010"/>
            <a:ext cx="4080084" cy="11069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672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49DC-EDD1-E620-C019-4225E2A1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단계</a:t>
            </a:r>
            <a:r>
              <a:rPr lang="en-US" altLang="ko-KR" dirty="0"/>
              <a:t> </a:t>
            </a:r>
            <a:r>
              <a:rPr lang="ko-KR" altLang="en-US" dirty="0"/>
              <a:t>연결해서 프로그램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9A1BB-34FA-678C-C654-17FCEF86CFE6}"/>
              </a:ext>
            </a:extLst>
          </p:cNvPr>
          <p:cNvSpPr txBox="1"/>
          <p:nvPr/>
        </p:nvSpPr>
        <p:spPr>
          <a:xfrm>
            <a:off x="810800" y="1307511"/>
            <a:ext cx="8551817" cy="230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프로그램은 여러 단계를 연결해서 사용할 경우가 많다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예</a:t>
            </a:r>
            <a:r>
              <a:rPr lang="en-US" altLang="ko-KR" sz="1600" dirty="0">
                <a:solidFill>
                  <a:schemeClr val="accent1"/>
                </a:solidFill>
              </a:rPr>
              <a:t>:  </a:t>
            </a:r>
            <a:r>
              <a:rPr lang="ko-KR" altLang="en-US" sz="1600" dirty="0">
                <a:solidFill>
                  <a:schemeClr val="accent1"/>
                </a:solidFill>
              </a:rPr>
              <a:t>서버에서 학생 자료를 가져온다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성공하면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가져온 자료를 객체로 만든다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성공하면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객체에서 필요한 정보만 꺼낸다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성공하면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화면에 표시한다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…. 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여러 단계를 연결할 때 </a:t>
            </a:r>
            <a:r>
              <a:rPr lang="ko-KR" altLang="en-US" sz="1600" dirty="0" err="1">
                <a:sym typeface="Wingdings" panose="05000000000000000000" pitchFamily="2" charset="2"/>
              </a:rPr>
              <a:t>콜백</a:t>
            </a:r>
            <a:r>
              <a:rPr lang="ko-KR" altLang="en-US" sz="1600" dirty="0">
                <a:sym typeface="Wingdings" panose="05000000000000000000" pitchFamily="2" charset="2"/>
              </a:rPr>
              <a:t> 함수를 사용할 수도 있고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프로미스를 사용할 수도 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우선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ym typeface="Wingdings" panose="05000000000000000000" pitchFamily="2" charset="2"/>
              </a:rPr>
              <a:t>콜백</a:t>
            </a:r>
            <a:r>
              <a:rPr lang="ko-KR" altLang="en-US" sz="1600" dirty="0">
                <a:sym typeface="Wingdings" panose="05000000000000000000" pitchFamily="2" charset="2"/>
              </a:rPr>
              <a:t> 함수부터 살펴보자</a:t>
            </a:r>
            <a:r>
              <a:rPr lang="en-US" altLang="ko-KR" sz="1600" dirty="0">
                <a:sym typeface="Wingdings" panose="05000000000000000000" pitchFamily="2" charset="2"/>
              </a:rPr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2476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49DC-EDD1-E620-C019-4225E2A1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함수로 여러 단계 연결하기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8D702-770B-31B5-5871-193BEF29C4AC}"/>
              </a:ext>
            </a:extLst>
          </p:cNvPr>
          <p:cNvSpPr txBox="1"/>
          <p:nvPr/>
        </p:nvSpPr>
        <p:spPr>
          <a:xfrm>
            <a:off x="770707" y="1225344"/>
            <a:ext cx="7306492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피자 만들기</a:t>
            </a:r>
            <a:r>
              <a:rPr lang="en-US" altLang="ko-KR" sz="1600" dirty="0"/>
              <a:t>:  </a:t>
            </a:r>
            <a:r>
              <a:rPr lang="ko-KR" altLang="en-US" sz="1600" dirty="0"/>
              <a:t>피자 </a:t>
            </a:r>
            <a:r>
              <a:rPr lang="ko-KR" altLang="en-US" sz="1600" dirty="0" err="1"/>
              <a:t>도우</a:t>
            </a:r>
            <a:r>
              <a:rPr lang="ko-KR" altLang="en-US" sz="1600" dirty="0"/>
              <a:t> 준비하기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토핑</a:t>
            </a:r>
            <a:r>
              <a:rPr lang="ko-KR" altLang="en-US" sz="1600" dirty="0">
                <a:sym typeface="Wingdings" panose="05000000000000000000" pitchFamily="2" charset="2"/>
              </a:rPr>
              <a:t> 올리기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굽기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6F3AB-CC4F-AB93-D116-F155C961F9DF}"/>
              </a:ext>
            </a:extLst>
          </p:cNvPr>
          <p:cNvSpPr txBox="1"/>
          <p:nvPr/>
        </p:nvSpPr>
        <p:spPr>
          <a:xfrm>
            <a:off x="914400" y="3181031"/>
            <a:ext cx="4345576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step1 = (callback)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console.log("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 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도우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준비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callback();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}, 2000);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BE4C0-9D16-C818-47DF-F274D58FCDFA}"/>
              </a:ext>
            </a:extLst>
          </p:cNvPr>
          <p:cNvSpPr txBox="1"/>
          <p:nvPr/>
        </p:nvSpPr>
        <p:spPr>
          <a:xfrm>
            <a:off x="5904411" y="3181031"/>
            <a:ext cx="4345576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step2 = (callback)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토핑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완료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callback();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}, 1000);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2D896-C358-B4BA-B97F-885A5E4CBD4E}"/>
              </a:ext>
            </a:extLst>
          </p:cNvPr>
          <p:cNvSpPr txBox="1"/>
          <p:nvPr/>
        </p:nvSpPr>
        <p:spPr>
          <a:xfrm>
            <a:off x="3492137" y="2833151"/>
            <a:ext cx="255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step1</a:t>
            </a:r>
            <a:r>
              <a:rPr lang="ko-KR" altLang="en-US" sz="1400" dirty="0">
                <a:solidFill>
                  <a:schemeClr val="accent1"/>
                </a:solidFill>
              </a:rPr>
              <a:t>이 끝나면 실행할 함수 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D991327-4303-459A-31CF-76457EDBD699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3239589" y="2987039"/>
            <a:ext cx="252548" cy="296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9651F8-09DC-335B-67B9-E707C8527A85}"/>
              </a:ext>
            </a:extLst>
          </p:cNvPr>
          <p:cNvSpPr txBox="1"/>
          <p:nvPr/>
        </p:nvSpPr>
        <p:spPr>
          <a:xfrm>
            <a:off x="8438606" y="2833151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step2</a:t>
            </a:r>
            <a:r>
              <a:rPr lang="ko-KR" altLang="en-US" sz="1400" dirty="0">
                <a:solidFill>
                  <a:schemeClr val="accent1"/>
                </a:solidFill>
              </a:rPr>
              <a:t>가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</a:rPr>
              <a:t>끝나면 실행할 함수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E0529F-413C-9A87-CB9D-8D772BFE868E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8186058" y="2987039"/>
            <a:ext cx="252548" cy="296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04DDD5-BD21-860E-A7B2-AB28E88C060D}"/>
              </a:ext>
            </a:extLst>
          </p:cNvPr>
          <p:cNvSpPr txBox="1"/>
          <p:nvPr/>
        </p:nvSpPr>
        <p:spPr>
          <a:xfrm>
            <a:off x="849086" y="2045368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13\</a:t>
            </a:r>
            <a:r>
              <a:rPr lang="en-US" altLang="ko-KR" dirty="0" err="1"/>
              <a:t>js</a:t>
            </a:r>
            <a:r>
              <a:rPr lang="en-US" altLang="ko-KR" dirty="0"/>
              <a:t>\pizza-1.js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61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49DC-EDD1-E620-C019-4225E2A1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함수로 여러 단계 연결하기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6F3AB-CC4F-AB93-D116-F155C961F9DF}"/>
              </a:ext>
            </a:extLst>
          </p:cNvPr>
          <p:cNvSpPr txBox="1"/>
          <p:nvPr/>
        </p:nvSpPr>
        <p:spPr>
          <a:xfrm>
            <a:off x="914400" y="2083751"/>
            <a:ext cx="4345576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step3 = (callback)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굽기 완료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callback();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}, 2000);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BE4C0-9D16-C818-47DF-F274D58FCDFA}"/>
              </a:ext>
            </a:extLst>
          </p:cNvPr>
          <p:cNvSpPr txBox="1"/>
          <p:nvPr/>
        </p:nvSpPr>
        <p:spPr>
          <a:xfrm>
            <a:off x="5643069" y="2103571"/>
            <a:ext cx="6165669" cy="30968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피자를 주문합니다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step1(function()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step2(function()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step3(function()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console.log("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피자가 준비되었습니다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🍕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651F8-09DC-335B-67B9-E707C8527A85}"/>
              </a:ext>
            </a:extLst>
          </p:cNvPr>
          <p:cNvSpPr txBox="1"/>
          <p:nvPr/>
        </p:nvSpPr>
        <p:spPr>
          <a:xfrm>
            <a:off x="3405009" y="1737658"/>
            <a:ext cx="273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step3</a:t>
            </a:r>
            <a:r>
              <a:rPr lang="ko-KR" altLang="en-US" sz="1400" dirty="0">
                <a:solidFill>
                  <a:schemeClr val="accent1"/>
                </a:solidFill>
              </a:rPr>
              <a:t>가 완료되면 실행할 함수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E0529F-413C-9A87-CB9D-8D772BFE868E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3152461" y="1891546"/>
            <a:ext cx="252548" cy="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41195B7-726F-1875-C4CD-47C22910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16" y="4745568"/>
            <a:ext cx="4082143" cy="17037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6907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49DC-EDD1-E620-C019-4225E2A1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프로미스 </a:t>
            </a:r>
            <a:r>
              <a:rPr lang="ko-KR" altLang="en-US" dirty="0" err="1"/>
              <a:t>체이닝으로</a:t>
            </a:r>
            <a:r>
              <a:rPr lang="ko-KR" altLang="en-US" dirty="0"/>
              <a:t> 여러 단계</a:t>
            </a:r>
            <a:r>
              <a:rPr lang="en-US" altLang="ko-KR" dirty="0"/>
              <a:t> </a:t>
            </a:r>
            <a:r>
              <a:rPr lang="ko-KR" altLang="en-US" dirty="0"/>
              <a:t>연결하기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9A1BB-34FA-678C-C654-17FCEF86CFE6}"/>
              </a:ext>
            </a:extLst>
          </p:cNvPr>
          <p:cNvSpPr txBox="1"/>
          <p:nvPr/>
        </p:nvSpPr>
        <p:spPr>
          <a:xfrm>
            <a:off x="696685" y="1432849"/>
            <a:ext cx="1004098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프로미스는 </a:t>
            </a:r>
            <a:r>
              <a:rPr lang="en-US" altLang="ko-KR" sz="1600" dirty="0"/>
              <a:t>resolve</a:t>
            </a:r>
            <a:r>
              <a:rPr lang="ko-KR" altLang="en-US" sz="1600" dirty="0"/>
              <a:t>와 </a:t>
            </a:r>
            <a:r>
              <a:rPr lang="en-US" altLang="ko-KR" sz="1600" dirty="0"/>
              <a:t>reject</a:t>
            </a:r>
            <a:r>
              <a:rPr lang="ko-KR" altLang="en-US" sz="1600" dirty="0"/>
              <a:t>를 사용해서 성공과 실패에 대한 동작을 명확하게 구별할 수 있고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함수에 계속해서 함수를 포함시키지 않기 때문에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지옥을 벗어날 수 있는 좋은 방법이다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예</a:t>
            </a:r>
            <a:r>
              <a:rPr lang="en-US" altLang="ko-KR" sz="1600" dirty="0">
                <a:solidFill>
                  <a:schemeClr val="accent1"/>
                </a:solidFill>
              </a:rPr>
              <a:t>) A, B, C </a:t>
            </a:r>
            <a:r>
              <a:rPr lang="ko-KR" altLang="en-US" sz="1600" dirty="0">
                <a:solidFill>
                  <a:schemeClr val="accent1"/>
                </a:solidFill>
              </a:rPr>
              <a:t>각각 실행 시간이 다르지만 </a:t>
            </a:r>
            <a:r>
              <a:rPr lang="en-US" altLang="ko-KR" sz="1600" dirty="0">
                <a:solidFill>
                  <a:schemeClr val="accent1"/>
                </a:solidFill>
              </a:rPr>
              <a:t>A </a:t>
            </a:r>
            <a:r>
              <a:rPr lang="ko-KR" altLang="en-US" sz="1600" dirty="0">
                <a:solidFill>
                  <a:schemeClr val="accent1"/>
                </a:solidFill>
              </a:rPr>
              <a:t>작업이 끝날 때까지 기다렸다가 </a:t>
            </a:r>
            <a:r>
              <a:rPr lang="en-US" altLang="ko-KR" sz="1600" dirty="0">
                <a:solidFill>
                  <a:schemeClr val="accent1"/>
                </a:solidFill>
              </a:rPr>
              <a:t>B </a:t>
            </a:r>
            <a:r>
              <a:rPr lang="ko-KR" altLang="en-US" sz="1600" dirty="0">
                <a:solidFill>
                  <a:schemeClr val="accent1"/>
                </a:solidFill>
              </a:rPr>
              <a:t>작업을 하고</a:t>
            </a:r>
            <a:r>
              <a:rPr lang="en-US" altLang="ko-KR" sz="1600" dirty="0">
                <a:solidFill>
                  <a:schemeClr val="accent1"/>
                </a:solidFill>
              </a:rPr>
              <a:t>, </a:t>
            </a:r>
            <a:br>
              <a:rPr lang="en-US" altLang="ko-KR" sz="1600" dirty="0">
                <a:solidFill>
                  <a:schemeClr val="accent1"/>
                </a:solidFill>
              </a:rPr>
            </a:br>
            <a:r>
              <a:rPr lang="ko-KR" altLang="en-US" sz="1600" dirty="0">
                <a:solidFill>
                  <a:schemeClr val="accent1"/>
                </a:solidFill>
              </a:rPr>
              <a:t>다시 </a:t>
            </a:r>
            <a:r>
              <a:rPr lang="en-US" altLang="ko-KR" sz="1600" dirty="0">
                <a:solidFill>
                  <a:schemeClr val="accent1"/>
                </a:solidFill>
              </a:rPr>
              <a:t>B </a:t>
            </a:r>
            <a:r>
              <a:rPr lang="ko-KR" altLang="en-US" sz="1600" dirty="0">
                <a:solidFill>
                  <a:schemeClr val="accent1"/>
                </a:solidFill>
              </a:rPr>
              <a:t>작업이 끝날 때 까지 기다렸다가 </a:t>
            </a:r>
            <a:r>
              <a:rPr lang="en-US" altLang="ko-KR" sz="1600" dirty="0">
                <a:solidFill>
                  <a:schemeClr val="accent1"/>
                </a:solidFill>
              </a:rPr>
              <a:t>C </a:t>
            </a:r>
            <a:r>
              <a:rPr lang="ko-KR" altLang="en-US" sz="1600" dirty="0">
                <a:solidFill>
                  <a:schemeClr val="accent1"/>
                </a:solidFill>
              </a:rPr>
              <a:t>작업을 해야 한다면</a:t>
            </a:r>
            <a:r>
              <a:rPr lang="en-US" altLang="ko-KR" sz="1600" dirty="0">
                <a:solidFill>
                  <a:schemeClr val="accent1"/>
                </a:solidFill>
              </a:rPr>
              <a:t>?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2F229E-A6AC-8D4E-A57E-2F11678B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63" y="3716029"/>
            <a:ext cx="3046679" cy="2606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F76A11-3E46-B84E-91AB-8AFFB5146580}"/>
              </a:ext>
            </a:extLst>
          </p:cNvPr>
          <p:cNvSpPr txBox="1"/>
          <p:nvPr/>
        </p:nvSpPr>
        <p:spPr>
          <a:xfrm>
            <a:off x="1062445" y="4124290"/>
            <a:ext cx="267353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A.then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(B).then(C)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7C01E-2319-6A17-D6E9-298410DDE1DA}"/>
              </a:ext>
            </a:extLst>
          </p:cNvPr>
          <p:cNvSpPr txBox="1"/>
          <p:nvPr/>
        </p:nvSpPr>
        <p:spPr>
          <a:xfrm>
            <a:off x="975360" y="4844146"/>
            <a:ext cx="321346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then()</a:t>
            </a:r>
            <a:r>
              <a:rPr lang="ko-KR" altLang="en-US" sz="1600" dirty="0"/>
              <a:t>을 사용해 여러 개의 프로미스를 연결하는 것을 ‘</a:t>
            </a:r>
            <a:r>
              <a:rPr lang="ko-KR" altLang="en-US" sz="1600" dirty="0">
                <a:solidFill>
                  <a:srgbClr val="C00000"/>
                </a:solidFill>
              </a:rPr>
              <a:t>프로미스 </a:t>
            </a:r>
            <a:r>
              <a:rPr lang="ko-KR" altLang="en-US" sz="1600" dirty="0" err="1">
                <a:solidFill>
                  <a:srgbClr val="C00000"/>
                </a:solidFill>
              </a:rPr>
              <a:t>체이닝</a:t>
            </a:r>
            <a:r>
              <a:rPr lang="en-US" altLang="ko-KR" sz="1600" dirty="0"/>
              <a:t>’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6998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4ACBD-9DB1-A380-20AF-B858C1192D8F}"/>
              </a:ext>
            </a:extLst>
          </p:cNvPr>
          <p:cNvSpPr txBox="1"/>
          <p:nvPr/>
        </p:nvSpPr>
        <p:spPr>
          <a:xfrm>
            <a:off x="1262741" y="2367378"/>
            <a:ext cx="5617029" cy="19426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pizza = 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resolve("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피자를 주문합니다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A3F3A-DAF7-7F74-BAB1-D758774869BC}"/>
              </a:ext>
            </a:extLst>
          </p:cNvPr>
          <p:cNvSpPr txBox="1"/>
          <p:nvPr/>
        </p:nvSpPr>
        <p:spPr>
          <a:xfrm>
            <a:off x="914399" y="1134171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13\</a:t>
            </a:r>
            <a:r>
              <a:rPr lang="en-US" altLang="ko-KR" dirty="0" err="1"/>
              <a:t>js</a:t>
            </a:r>
            <a:r>
              <a:rPr lang="en-US" altLang="ko-KR" dirty="0"/>
              <a:t>\pizza-2.js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16A5B-78FB-ADEF-6FA2-A3681192EDF5}"/>
              </a:ext>
            </a:extLst>
          </p:cNvPr>
          <p:cNvSpPr txBox="1"/>
          <p:nvPr/>
        </p:nvSpPr>
        <p:spPr>
          <a:xfrm>
            <a:off x="914399" y="1680754"/>
            <a:ext cx="1001485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1)  </a:t>
            </a:r>
            <a:r>
              <a:rPr lang="ko-KR" altLang="en-US" sz="1600" dirty="0"/>
              <a:t>프로미스 제작 코드 </a:t>
            </a:r>
            <a:r>
              <a:rPr lang="en-US" altLang="ko-KR" sz="1600" dirty="0"/>
              <a:t>- </a:t>
            </a:r>
            <a:r>
              <a:rPr lang="ko-KR" altLang="en-US" sz="1600" dirty="0"/>
              <a:t>다음 프로미스로 연결하기 위해 </a:t>
            </a:r>
            <a:r>
              <a:rPr lang="en-US" altLang="ko-KR" sz="1600" dirty="0"/>
              <a:t>return</a:t>
            </a:r>
            <a:r>
              <a:rPr lang="ko-KR" altLang="en-US" sz="1600" dirty="0"/>
              <a:t>문을 사용해 프로미스를 반환한다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631D1-3A65-0461-E273-783255F57B27}"/>
              </a:ext>
            </a:extLst>
          </p:cNvPr>
          <p:cNvSpPr txBox="1"/>
          <p:nvPr/>
        </p:nvSpPr>
        <p:spPr>
          <a:xfrm>
            <a:off x="914399" y="153986"/>
            <a:ext cx="7306492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프로미스 반환 연습해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1E82A-DAD7-CB0F-797B-8A63AB9CFB6B}"/>
              </a:ext>
            </a:extLst>
          </p:cNvPr>
          <p:cNvSpPr txBox="1"/>
          <p:nvPr/>
        </p:nvSpPr>
        <p:spPr>
          <a:xfrm>
            <a:off x="6958148" y="2463950"/>
            <a:ext cx="3361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여기에서는 </a:t>
            </a:r>
            <a:r>
              <a:rPr lang="en-US" altLang="ko-KR" sz="1600" dirty="0">
                <a:solidFill>
                  <a:schemeClr val="accent1"/>
                </a:solidFill>
              </a:rPr>
              <a:t>resolve</a:t>
            </a:r>
            <a:r>
              <a:rPr lang="ko-KR" altLang="en-US" sz="1600" dirty="0">
                <a:solidFill>
                  <a:schemeClr val="accent1"/>
                </a:solidFill>
              </a:rPr>
              <a:t>만 실행해</a:t>
            </a:r>
            <a:r>
              <a:rPr lang="en-US" altLang="ko-KR" sz="1600" dirty="0">
                <a:solidFill>
                  <a:schemeClr val="accent1"/>
                </a:solidFill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</a:rPr>
              <a:t>봄</a:t>
            </a:r>
            <a:r>
              <a:rPr lang="en-US" altLang="ko-KR" sz="1600" dirty="0">
                <a:solidFill>
                  <a:schemeClr val="accent1"/>
                </a:solidFill>
              </a:rPr>
              <a:t>)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93B7A-88E9-F322-FF66-55335F4FA2D8}"/>
              </a:ext>
            </a:extLst>
          </p:cNvPr>
          <p:cNvSpPr txBox="1"/>
          <p:nvPr/>
        </p:nvSpPr>
        <p:spPr>
          <a:xfrm>
            <a:off x="914399" y="4435930"/>
            <a:ext cx="1001485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2) </a:t>
            </a:r>
            <a:r>
              <a:rPr lang="ko-KR" altLang="en-US" sz="1600" dirty="0"/>
              <a:t>웹</a:t>
            </a:r>
            <a:r>
              <a:rPr lang="en-US" altLang="ko-KR" sz="1600" dirty="0"/>
              <a:t> </a:t>
            </a:r>
            <a:r>
              <a:rPr lang="ko-KR" altLang="en-US" sz="1600" dirty="0"/>
              <a:t>브라우저 콘솔 창에서 </a:t>
            </a:r>
            <a:r>
              <a:rPr lang="en-US" altLang="ko-KR" sz="1600" dirty="0"/>
              <a:t>pizza() </a:t>
            </a:r>
            <a:r>
              <a:rPr lang="ko-KR" altLang="en-US" sz="1600" dirty="0"/>
              <a:t>함수를 실행했을 때 어떤 값이 반환되는지 확인한다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85346-1609-1AE4-3849-4351FE71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664142"/>
            <a:ext cx="5172891" cy="9919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FA0795-EEB6-695D-0496-9EEB22436F08}"/>
              </a:ext>
            </a:extLst>
          </p:cNvPr>
          <p:cNvSpPr txBox="1"/>
          <p:nvPr/>
        </p:nvSpPr>
        <p:spPr>
          <a:xfrm>
            <a:off x="1267096" y="5024461"/>
            <a:ext cx="330054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10CD7-27B0-2E7D-7136-10C6289876CD}"/>
              </a:ext>
            </a:extLst>
          </p:cNvPr>
          <p:cNvSpPr txBox="1"/>
          <p:nvPr/>
        </p:nvSpPr>
        <p:spPr>
          <a:xfrm>
            <a:off x="6618515" y="5975456"/>
            <a:ext cx="4990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pizza() </a:t>
            </a:r>
            <a:r>
              <a:rPr lang="ko-KR" altLang="en-US" sz="1600" dirty="0">
                <a:solidFill>
                  <a:schemeClr val="accent1"/>
                </a:solidFill>
              </a:rPr>
              <a:t>함수를 실행하면 프로미스가 반환된다</a:t>
            </a:r>
            <a:r>
              <a:rPr lang="en-US" altLang="ko-KR" sz="1600" dirty="0">
                <a:solidFill>
                  <a:schemeClr val="accent1"/>
                </a:solidFill>
              </a:rPr>
              <a:t>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8CC5D3-1A12-FA9C-3629-3B63FFB3B7EE}"/>
              </a:ext>
            </a:extLst>
          </p:cNvPr>
          <p:cNvCxnSpPr>
            <a:stCxn id="11" idx="1"/>
          </p:cNvCxnSpPr>
          <p:nvPr/>
        </p:nvCxnSpPr>
        <p:spPr>
          <a:xfrm flipH="1">
            <a:off x="5921827" y="6144733"/>
            <a:ext cx="696688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처리 방식과 비동기 처리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D5C3C-BF8F-3D1F-A675-AFC2DB6F8A5E}"/>
              </a:ext>
            </a:extLst>
          </p:cNvPr>
          <p:cNvSpPr txBox="1"/>
          <p:nvPr/>
        </p:nvSpPr>
        <p:spPr>
          <a:xfrm>
            <a:off x="855618" y="2208317"/>
            <a:ext cx="5022668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동기 처리 방식</a:t>
            </a:r>
            <a:r>
              <a:rPr lang="en-US" altLang="ko-KR" b="1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라는 사람이 커피를 주문하면 그 주문을 받아서 커피를 만들고 </a:t>
            </a:r>
            <a:r>
              <a:rPr lang="en-US" altLang="ko-KR" sz="1600" dirty="0"/>
              <a:t>A</a:t>
            </a:r>
            <a:r>
              <a:rPr lang="ko-KR" altLang="en-US" sz="1600" dirty="0"/>
              <a:t>에게 넘겨준다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뒤에 아무리 많은 손님이 있어도 한번에 하나의 손님만 처리한다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주문을 받고 커피를 만드는 것이 한 과정이기 때문에 대기 줄이 점점 더 길어지고 주문을 처리하는데도 시간이 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58063-C3DD-382E-9F53-49822D459442}"/>
              </a:ext>
            </a:extLst>
          </p:cNvPr>
          <p:cNvSpPr txBox="1"/>
          <p:nvPr/>
        </p:nvSpPr>
        <p:spPr>
          <a:xfrm>
            <a:off x="855617" y="144020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커피 전문점에서 커피 주문하고 마시기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72E91-C8B3-90F8-ACA5-C5B5FFFFA4DB}"/>
              </a:ext>
            </a:extLst>
          </p:cNvPr>
          <p:cNvSpPr txBox="1"/>
          <p:nvPr/>
        </p:nvSpPr>
        <p:spPr>
          <a:xfrm>
            <a:off x="6261463" y="2302855"/>
            <a:ext cx="5582193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비동기 처리 방식</a:t>
            </a:r>
            <a:r>
              <a:rPr lang="en-US" altLang="ko-KR" b="1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라는 사람이 커피를 주문하면 그 주문을 주방으로 넘기고</a:t>
            </a:r>
            <a:r>
              <a:rPr lang="en-US" altLang="ko-KR" sz="1600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A</a:t>
            </a:r>
            <a:r>
              <a:rPr lang="ko-KR" altLang="en-US" sz="1600" dirty="0"/>
              <a:t>에게는 </a:t>
            </a:r>
            <a:r>
              <a:rPr lang="ko-KR" altLang="en-US" sz="1600" dirty="0" err="1"/>
              <a:t>진동벨을</a:t>
            </a:r>
            <a:r>
              <a:rPr lang="ko-KR" altLang="en-US" sz="1600" dirty="0"/>
              <a:t> 주면서 커피가 완성되면 알려 주겠다고 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대기하고 있던 </a:t>
            </a:r>
            <a:r>
              <a:rPr lang="en-US" altLang="ko-KR" sz="1600" dirty="0"/>
              <a:t>B</a:t>
            </a:r>
            <a:r>
              <a:rPr lang="ko-KR" altLang="en-US" sz="1600" dirty="0"/>
              <a:t>의 주문을 받고 </a:t>
            </a:r>
            <a:r>
              <a:rPr lang="ko-KR" altLang="en-US" sz="1600" dirty="0" err="1"/>
              <a:t>진동벨을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건네준다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중간에 </a:t>
            </a:r>
            <a:r>
              <a:rPr lang="en-US" altLang="ko-KR" sz="1600" dirty="0"/>
              <a:t>A</a:t>
            </a:r>
            <a:r>
              <a:rPr lang="ko-KR" altLang="en-US" sz="1600" dirty="0"/>
              <a:t>의 커피가 완성되면 </a:t>
            </a:r>
            <a:r>
              <a:rPr lang="en-US" altLang="ko-KR" sz="1600" dirty="0"/>
              <a:t>A</a:t>
            </a:r>
            <a:r>
              <a:rPr lang="ko-KR" altLang="en-US" sz="1600" dirty="0"/>
              <a:t>에게 알려 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7889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095CD24-FCE8-D63F-A916-289A01AD445D}"/>
              </a:ext>
            </a:extLst>
          </p:cNvPr>
          <p:cNvSpPr txBox="1"/>
          <p:nvPr/>
        </p:nvSpPr>
        <p:spPr>
          <a:xfrm>
            <a:off x="831667" y="488834"/>
            <a:ext cx="303929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3) </a:t>
            </a:r>
            <a:r>
              <a:rPr lang="ko-KR" altLang="en-US" sz="1600" dirty="0"/>
              <a:t>프로미스 소비 코드 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D1A08-5FE2-6F47-FB1B-8F5061B2A9BD}"/>
              </a:ext>
            </a:extLst>
          </p:cNvPr>
          <p:cNvSpPr txBox="1"/>
          <p:nvPr/>
        </p:nvSpPr>
        <p:spPr>
          <a:xfrm>
            <a:off x="888274" y="1032746"/>
            <a:ext cx="9605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pizza() </a:t>
            </a:r>
            <a:r>
              <a:rPr lang="ko-KR" altLang="en-US" sz="1600" dirty="0"/>
              <a:t>함수를 통해 프로미스를 만들고 </a:t>
            </a:r>
            <a:r>
              <a:rPr lang="en-US" altLang="ko-KR" sz="1600" dirty="0"/>
              <a:t>resolve</a:t>
            </a:r>
            <a:r>
              <a:rPr lang="ko-KR" altLang="en-US" sz="1600" dirty="0"/>
              <a:t>를 처리하기 위해 </a:t>
            </a:r>
            <a:r>
              <a:rPr lang="en-US" altLang="ko-KR" sz="1600" dirty="0"/>
              <a:t>then()</a:t>
            </a:r>
            <a:r>
              <a:rPr lang="ko-KR" altLang="en-US" sz="1600" dirty="0"/>
              <a:t>을 연결한다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7A4CD-7A24-E31D-F2D2-787D8CE986F5}"/>
              </a:ext>
            </a:extLst>
          </p:cNvPr>
          <p:cNvSpPr txBox="1"/>
          <p:nvPr/>
        </p:nvSpPr>
        <p:spPr>
          <a:xfrm>
            <a:off x="1036321" y="1708101"/>
            <a:ext cx="4902926" cy="41171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pizza = 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resolve("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피자를 주문합니다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step1 = (message)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console.log(message);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>
              <a:lnSpc>
                <a:spcPct val="150000"/>
              </a:lnSpc>
            </a:pPr>
            <a:br>
              <a:rPr lang="en-US" altLang="ko-KR" sz="1600" b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pizza().then(result =&gt; step1(result));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505F8-04CE-8273-29DB-E251A73C8940}"/>
              </a:ext>
            </a:extLst>
          </p:cNvPr>
          <p:cNvSpPr txBox="1"/>
          <p:nvPr/>
        </p:nvSpPr>
        <p:spPr>
          <a:xfrm>
            <a:off x="1966321" y="6215277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무슨 값이 담겼을까</a:t>
            </a:r>
            <a:r>
              <a:rPr lang="en-US" altLang="ko-KR" sz="1400" dirty="0">
                <a:solidFill>
                  <a:schemeClr val="accent1"/>
                </a:solidFill>
              </a:rPr>
              <a:t>?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DEDF8C-9B63-BFCE-EACB-E03EB75DAD05}"/>
              </a:ext>
            </a:extLst>
          </p:cNvPr>
          <p:cNvCxnSpPr>
            <a:cxnSpLocks/>
          </p:cNvCxnSpPr>
          <p:nvPr/>
        </p:nvCxnSpPr>
        <p:spPr>
          <a:xfrm flipV="1">
            <a:off x="2702195" y="5709223"/>
            <a:ext cx="0" cy="50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11DCEA-AB3F-C1F6-8693-7111EFB2DA7D}"/>
              </a:ext>
            </a:extLst>
          </p:cNvPr>
          <p:cNvSpPr txBox="1"/>
          <p:nvPr/>
        </p:nvSpPr>
        <p:spPr>
          <a:xfrm>
            <a:off x="4925416" y="6215274"/>
            <a:ext cx="3499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넘겨받은 </a:t>
            </a:r>
            <a:r>
              <a:rPr lang="ko-KR" altLang="en-US" sz="1400" dirty="0" err="1">
                <a:solidFill>
                  <a:schemeClr val="accent1"/>
                </a:solidFill>
              </a:rPr>
              <a:t>결괏값을</a:t>
            </a:r>
            <a:r>
              <a:rPr lang="ko-KR" altLang="en-US" sz="1400" dirty="0">
                <a:solidFill>
                  <a:schemeClr val="accent1"/>
                </a:solidFill>
              </a:rPr>
              <a:t> 처리하는 </a:t>
            </a:r>
            <a:r>
              <a:rPr lang="en-US" altLang="ko-KR" sz="1400" dirty="0">
                <a:solidFill>
                  <a:schemeClr val="accent1"/>
                </a:solidFill>
              </a:rPr>
              <a:t>step1() </a:t>
            </a:r>
            <a:r>
              <a:rPr lang="ko-KR" altLang="en-US" sz="1400" dirty="0">
                <a:solidFill>
                  <a:schemeClr val="accent1"/>
                </a:solidFill>
              </a:rPr>
              <a:t>함수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FF9B8B2-9F6A-0308-EC0B-8576150187A3}"/>
              </a:ext>
            </a:extLst>
          </p:cNvPr>
          <p:cNvCxnSpPr>
            <a:stCxn id="19" idx="1"/>
          </p:cNvCxnSpPr>
          <p:nvPr/>
        </p:nvCxnSpPr>
        <p:spPr>
          <a:xfrm rot="10800000">
            <a:off x="4368070" y="5709223"/>
            <a:ext cx="557347" cy="659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B9644B2C-5835-3F9D-5B40-CB19BC6F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6677"/>
            <a:ext cx="5234319" cy="8029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165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593304-B630-7DD0-B741-0C3EBDE4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33" y="1235247"/>
            <a:ext cx="3524742" cy="4039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CC5BB-01BA-B2D8-329B-1BA61C1BF279}"/>
              </a:ext>
            </a:extLst>
          </p:cNvPr>
          <p:cNvSpPr txBox="1"/>
          <p:nvPr/>
        </p:nvSpPr>
        <p:spPr>
          <a:xfrm>
            <a:off x="6096000" y="2220686"/>
            <a:ext cx="4598126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각 단계마다 이전 단계가 완료되어야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프로미스를 사용해 연결하자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637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BAB3D-EC29-4D9A-9331-80FD62BEBF26}"/>
              </a:ext>
            </a:extLst>
          </p:cNvPr>
          <p:cNvSpPr txBox="1"/>
          <p:nvPr/>
        </p:nvSpPr>
        <p:spPr>
          <a:xfrm>
            <a:off x="522515" y="326469"/>
            <a:ext cx="5059680" cy="5405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pizza = 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resolve("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피자를 주문합니다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step1 = (message)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console.log(message);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resolve('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 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도우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준비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}, 3000);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59360-7AED-565D-2A01-ED6E92AE6F83}"/>
              </a:ext>
            </a:extLst>
          </p:cNvPr>
          <p:cNvSpPr txBox="1"/>
          <p:nvPr/>
        </p:nvSpPr>
        <p:spPr>
          <a:xfrm>
            <a:off x="6479177" y="289995"/>
            <a:ext cx="5617029" cy="65592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step2 = (message)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console.log(message);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resolve('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토핑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완료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}, 1000);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step3 = (message)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console.log(message);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resolve('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굽기 완료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}, 2000);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4EF9A-F693-ABC6-8D34-357E104787F0}"/>
              </a:ext>
            </a:extLst>
          </p:cNvPr>
          <p:cNvSpPr txBox="1"/>
          <p:nvPr/>
        </p:nvSpPr>
        <p:spPr>
          <a:xfrm>
            <a:off x="1828799" y="4936902"/>
            <a:ext cx="2219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3</a:t>
            </a:r>
            <a:r>
              <a:rPr lang="ko-KR" altLang="en-US" sz="1400" dirty="0">
                <a:solidFill>
                  <a:schemeClr val="accent1"/>
                </a:solidFill>
              </a:rPr>
              <a:t>초 후에 다음 </a:t>
            </a:r>
            <a:r>
              <a:rPr lang="en-US" altLang="ko-KR" sz="1400" dirty="0">
                <a:solidFill>
                  <a:schemeClr val="accent1"/>
                </a:solidFill>
              </a:rPr>
              <a:t>resolve</a:t>
            </a:r>
            <a:r>
              <a:rPr lang="ko-KR" altLang="en-US" sz="1400" dirty="0">
                <a:solidFill>
                  <a:schemeClr val="accent1"/>
                </a:solidFill>
              </a:rPr>
              <a:t> 처리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5A044A0-4949-AD0A-D944-20D921DCD5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15291" y="4859382"/>
            <a:ext cx="278675" cy="191589"/>
          </a:xfrm>
          <a:prstGeom prst="bentConnector3">
            <a:avLst>
              <a:gd name="adj1" fmla="val -3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4CEA06-19AF-20AC-E2A4-17A1B53DBE15}"/>
              </a:ext>
            </a:extLst>
          </p:cNvPr>
          <p:cNvSpPr txBox="1"/>
          <p:nvPr/>
        </p:nvSpPr>
        <p:spPr>
          <a:xfrm>
            <a:off x="7824651" y="2677028"/>
            <a:ext cx="2219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1</a:t>
            </a:r>
            <a:r>
              <a:rPr lang="ko-KR" altLang="en-US" sz="1400" dirty="0">
                <a:solidFill>
                  <a:schemeClr val="accent1"/>
                </a:solidFill>
              </a:rPr>
              <a:t>초 후에 다음 </a:t>
            </a:r>
            <a:r>
              <a:rPr lang="en-US" altLang="ko-KR" sz="1400" dirty="0">
                <a:solidFill>
                  <a:schemeClr val="accent1"/>
                </a:solidFill>
              </a:rPr>
              <a:t>resolve</a:t>
            </a:r>
            <a:r>
              <a:rPr lang="ko-KR" altLang="en-US" sz="1400" dirty="0">
                <a:solidFill>
                  <a:schemeClr val="accent1"/>
                </a:solidFill>
              </a:rPr>
              <a:t> 처리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4FE01D1-7909-76C6-AB91-12B089316A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11143" y="2599508"/>
            <a:ext cx="278675" cy="191589"/>
          </a:xfrm>
          <a:prstGeom prst="bentConnector3">
            <a:avLst>
              <a:gd name="adj1" fmla="val -3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E86BF-51A7-134D-898E-B11952BBF3BD}"/>
              </a:ext>
            </a:extLst>
          </p:cNvPr>
          <p:cNvSpPr txBox="1"/>
          <p:nvPr/>
        </p:nvSpPr>
        <p:spPr>
          <a:xfrm>
            <a:off x="7746275" y="5997971"/>
            <a:ext cx="2219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2</a:t>
            </a:r>
            <a:r>
              <a:rPr lang="ko-KR" altLang="en-US" sz="1400" dirty="0">
                <a:solidFill>
                  <a:schemeClr val="accent1"/>
                </a:solidFill>
              </a:rPr>
              <a:t>초 후에 다음 </a:t>
            </a:r>
            <a:r>
              <a:rPr lang="en-US" altLang="ko-KR" sz="1400" dirty="0">
                <a:solidFill>
                  <a:schemeClr val="accent1"/>
                </a:solidFill>
              </a:rPr>
              <a:t>resolve</a:t>
            </a:r>
            <a:r>
              <a:rPr lang="ko-KR" altLang="en-US" sz="1400" dirty="0">
                <a:solidFill>
                  <a:schemeClr val="accent1"/>
                </a:solidFill>
              </a:rPr>
              <a:t> 처리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4A07B02-1A77-AB21-4360-F63001B525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2767" y="5920451"/>
            <a:ext cx="278675" cy="191589"/>
          </a:xfrm>
          <a:prstGeom prst="bentConnector3">
            <a:avLst>
              <a:gd name="adj1" fmla="val -3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46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BAB3D-EC29-4D9A-9331-80FD62BEBF26}"/>
              </a:ext>
            </a:extLst>
          </p:cNvPr>
          <p:cNvSpPr txBox="1"/>
          <p:nvPr/>
        </p:nvSpPr>
        <p:spPr>
          <a:xfrm>
            <a:off x="679269" y="436530"/>
            <a:ext cx="10180319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.then((result) =&gt; step1(result))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pizza()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 성공하면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step1()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step2(result))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step1()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 성공하면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step2()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step3(result))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step2()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 성공하면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step3()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console.log(result))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step3()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 성공하면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굽기 완료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표시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console.log('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피자가 준비되었습니다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🍕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EF1CA3-CC31-668D-DBF7-DEE572F2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2" y="3601679"/>
            <a:ext cx="8411196" cy="26836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987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B6C-F141-8BDA-D2DB-7CCA4456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프로미스 소비 코드 </a:t>
            </a:r>
            <a:r>
              <a:rPr lang="ko-KR" altLang="en-US" dirty="0" err="1"/>
              <a:t>줄여쓰기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4109-697B-E2ED-9304-75163DCC7370}"/>
              </a:ext>
            </a:extLst>
          </p:cNvPr>
          <p:cNvSpPr txBox="1"/>
          <p:nvPr/>
        </p:nvSpPr>
        <p:spPr>
          <a:xfrm>
            <a:off x="905690" y="1385888"/>
            <a:ext cx="903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앞의 소스에서</a:t>
            </a:r>
            <a:r>
              <a:rPr lang="en-US" altLang="ko-KR" sz="1600" dirty="0"/>
              <a:t>, then() </a:t>
            </a:r>
            <a:r>
              <a:rPr lang="ko-KR" altLang="en-US" sz="1600" dirty="0"/>
              <a:t>함수는 이전 프로미스의 </a:t>
            </a:r>
            <a:r>
              <a:rPr lang="ko-KR" altLang="en-US" sz="1600" dirty="0" err="1"/>
              <a:t>결괏값을</a:t>
            </a:r>
            <a:r>
              <a:rPr lang="ko-KR" altLang="en-US" sz="1600" dirty="0"/>
              <a:t> 받아서 다른 함수로 연결한다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DF9E0-20B9-25F2-8C7E-5E247ADDF427}"/>
              </a:ext>
            </a:extLst>
          </p:cNvPr>
          <p:cNvSpPr txBox="1"/>
          <p:nvPr/>
        </p:nvSpPr>
        <p:spPr>
          <a:xfrm>
            <a:off x="992777" y="2018603"/>
            <a:ext cx="4946468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.then(result =&gt; step1(result))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7BFF9-93CF-8C7B-D3EF-660BFB516C62}"/>
              </a:ext>
            </a:extLst>
          </p:cNvPr>
          <p:cNvSpPr txBox="1"/>
          <p:nvPr/>
        </p:nvSpPr>
        <p:spPr>
          <a:xfrm>
            <a:off x="905690" y="3167602"/>
            <a:ext cx="903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 소스를 다음과 같이 줄여서 쓸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1A064-375F-A394-5F75-E015817A03EF}"/>
              </a:ext>
            </a:extLst>
          </p:cNvPr>
          <p:cNvSpPr txBox="1"/>
          <p:nvPr/>
        </p:nvSpPr>
        <p:spPr>
          <a:xfrm>
            <a:off x="992777" y="3787165"/>
            <a:ext cx="4946468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.then(step1)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7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04109-697B-E2ED-9304-75163DCC7370}"/>
              </a:ext>
            </a:extLst>
          </p:cNvPr>
          <p:cNvSpPr txBox="1"/>
          <p:nvPr/>
        </p:nvSpPr>
        <p:spPr>
          <a:xfrm>
            <a:off x="609598" y="667750"/>
            <a:ext cx="903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앞의 피자 만들기 소스에서 프로미스 소비 코드를 줄이면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DF9E0-20B9-25F2-8C7E-5E247ADDF427}"/>
              </a:ext>
            </a:extLst>
          </p:cNvPr>
          <p:cNvSpPr txBox="1"/>
          <p:nvPr/>
        </p:nvSpPr>
        <p:spPr>
          <a:xfrm>
            <a:off x="609602" y="1401735"/>
            <a:ext cx="5529941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.then((result) =&gt; step1(result))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step2(result))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step3(result))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.then((result) =&gt; console.log(result))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console.log('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피자가 준비되었습니다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🍕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EE8A6-C012-D2FF-4A78-0BBC0C649161}"/>
              </a:ext>
            </a:extLst>
          </p:cNvPr>
          <p:cNvSpPr txBox="1"/>
          <p:nvPr/>
        </p:nvSpPr>
        <p:spPr>
          <a:xfrm>
            <a:off x="6627222" y="2447109"/>
            <a:ext cx="5294812" cy="30091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pizza()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.then(step1)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.then(step2)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.then(step3)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.then(console.log)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console.log("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피자가 준비되었습니다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🍕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});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92595F2-CD6B-84B1-F11C-75057E653F2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921827" y="1824437"/>
            <a:ext cx="3352801" cy="622672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6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EA27051-763F-32E2-444D-F118BE94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057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DAE941A-43BA-5801-0731-CAEC4D8B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056D4-7F23-D484-20E7-3D247B4A8721}"/>
              </a:ext>
            </a:extLst>
          </p:cNvPr>
          <p:cNvSpPr txBox="1"/>
          <p:nvPr/>
        </p:nvSpPr>
        <p:spPr>
          <a:xfrm>
            <a:off x="838200" y="1287535"/>
            <a:ext cx="7834313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서버에 자료를 요청하거나 자료를 받아올 때 사용하는 </a:t>
            </a:r>
            <a:r>
              <a:rPr lang="en-US" altLang="ko-KR" sz="1600" dirty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XMLHttpRequest</a:t>
            </a:r>
            <a:r>
              <a:rPr lang="ko-KR" altLang="en-US" sz="1600" dirty="0"/>
              <a:t>를 대신한다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fetch</a:t>
            </a:r>
            <a:r>
              <a:rPr lang="ko-KR" altLang="en-US" sz="1600" dirty="0"/>
              <a:t>는 프로미스를 반환한다</a:t>
            </a:r>
            <a:r>
              <a:rPr lang="en-US" altLang="ko-KR" sz="1600" dirty="0"/>
              <a:t>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37F63-08C8-C68A-253E-EA7C3A982FBF}"/>
              </a:ext>
            </a:extLst>
          </p:cNvPr>
          <p:cNvSpPr txBox="1"/>
          <p:nvPr/>
        </p:nvSpPr>
        <p:spPr>
          <a:xfrm>
            <a:off x="1313466" y="3345925"/>
            <a:ext cx="8228068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위치</a:t>
            </a:r>
            <a:r>
              <a:rPr lang="en-US" altLang="ko-KR" sz="1400" dirty="0"/>
              <a:t>: </a:t>
            </a:r>
            <a:r>
              <a:rPr lang="ko-KR" altLang="en-US" sz="1400" dirty="0"/>
              <a:t>자료가 있는 </a:t>
            </a:r>
            <a:r>
              <a:rPr lang="en-US" altLang="ko-KR" sz="1400" dirty="0"/>
              <a:t>URL</a:t>
            </a:r>
            <a:r>
              <a:rPr lang="ko-KR" altLang="en-US" sz="1400" dirty="0"/>
              <a:t>이나 파일 이름</a:t>
            </a:r>
            <a:r>
              <a:rPr lang="en-US" altLang="ko-KR" sz="1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옵션</a:t>
            </a:r>
            <a:r>
              <a:rPr lang="en-US" altLang="ko-KR" sz="1400" dirty="0"/>
              <a:t>: GET</a:t>
            </a:r>
            <a:r>
              <a:rPr lang="ko-KR" altLang="en-US" sz="1400" dirty="0"/>
              <a:t>이나 </a:t>
            </a:r>
            <a:r>
              <a:rPr lang="en-US" altLang="ko-KR" sz="1400" dirty="0"/>
              <a:t>POST </a:t>
            </a:r>
            <a:r>
              <a:rPr lang="ko-KR" altLang="en-US" sz="1400" dirty="0"/>
              <a:t>같은 요청 방식 지정</a:t>
            </a:r>
            <a:r>
              <a:rPr lang="en-US" altLang="ko-KR" sz="1400" dirty="0"/>
              <a:t> (</a:t>
            </a:r>
            <a:r>
              <a:rPr lang="ko-KR" altLang="en-US" sz="1400" dirty="0"/>
              <a:t>따로 지정하지 않으면 </a:t>
            </a:r>
            <a:r>
              <a:rPr lang="en-US" altLang="ko-KR" sz="1400" dirty="0"/>
              <a:t>GET </a:t>
            </a:r>
            <a:r>
              <a:rPr lang="ko-KR" altLang="en-US" sz="1400" dirty="0"/>
              <a:t>메서드 사용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212E-E1CA-2C8A-3D02-0B1AB10E7BE7}"/>
              </a:ext>
            </a:extLst>
          </p:cNvPr>
          <p:cNvSpPr txBox="1"/>
          <p:nvPr/>
        </p:nvSpPr>
        <p:spPr>
          <a:xfrm>
            <a:off x="977537" y="2864681"/>
            <a:ext cx="364807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fetch(</a:t>
            </a:r>
            <a:r>
              <a:rPr lang="ko-KR" altLang="en-US" sz="1600" i="1" dirty="0"/>
              <a:t>위치</a:t>
            </a:r>
            <a:r>
              <a:rPr lang="en-US" altLang="ko-KR" sz="1600" dirty="0"/>
              <a:t>, </a:t>
            </a:r>
            <a:r>
              <a:rPr lang="ko-KR" altLang="en-US" sz="1600" i="1" dirty="0"/>
              <a:t>옵션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2177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408E8B-A9E0-9FE1-1E8B-8B6F17B4B90A}"/>
              </a:ext>
            </a:extLst>
          </p:cNvPr>
          <p:cNvSpPr txBox="1"/>
          <p:nvPr/>
        </p:nvSpPr>
        <p:spPr>
          <a:xfrm>
            <a:off x="685800" y="557213"/>
            <a:ext cx="9986963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VS Code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13\fetch.html</a:t>
            </a:r>
            <a:r>
              <a:rPr lang="ko-KR" altLang="en-US" sz="1600" dirty="0"/>
              <a:t>을 열고 라이브 서버를 사용해서 웹 브라우저에 문서를 표시한다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FF0000"/>
                </a:solidFill>
              </a:rPr>
              <a:t>    (</a:t>
            </a:r>
            <a:r>
              <a:rPr lang="ko-KR" altLang="en-US" sz="1600" dirty="0">
                <a:solidFill>
                  <a:srgbClr val="FF0000"/>
                </a:solidFill>
              </a:rPr>
              <a:t>직접 탐색기에서 </a:t>
            </a:r>
            <a:r>
              <a:rPr lang="en-US" altLang="ko-KR" sz="1600" dirty="0">
                <a:solidFill>
                  <a:srgbClr val="FF0000"/>
                </a:solidFill>
              </a:rPr>
              <a:t>13\fetch.html</a:t>
            </a:r>
            <a:r>
              <a:rPr lang="ko-KR" altLang="en-US" sz="1600" dirty="0">
                <a:solidFill>
                  <a:srgbClr val="FF0000"/>
                </a:solidFill>
              </a:rPr>
              <a:t>을 열면 안 된다</a:t>
            </a:r>
            <a:r>
              <a:rPr lang="en-US" altLang="ko-KR" sz="1600" dirty="0">
                <a:solidFill>
                  <a:srgbClr val="FF0000"/>
                </a:solidFill>
              </a:rPr>
              <a:t>!!)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콘솔 창 을 열고 다음과 같이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E9C5E-62FF-3774-E55D-EB357A27C7BA}"/>
              </a:ext>
            </a:extLst>
          </p:cNvPr>
          <p:cNvSpPr txBox="1"/>
          <p:nvPr/>
        </p:nvSpPr>
        <p:spPr>
          <a:xfrm>
            <a:off x="985838" y="1805827"/>
            <a:ext cx="355758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fetch(student-2.json)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38946-EB16-7772-BA80-325A6150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160" y="1540709"/>
            <a:ext cx="4811532" cy="1479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CE765-D931-6921-A131-1CEFF02FF6C5}"/>
              </a:ext>
            </a:extLst>
          </p:cNvPr>
          <p:cNvSpPr txBox="1"/>
          <p:nvPr/>
        </p:nvSpPr>
        <p:spPr>
          <a:xfrm>
            <a:off x="7550345" y="2312997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프로미스 반환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4EF7F7-4C1E-8AEB-B62A-87F3873B305F}"/>
              </a:ext>
            </a:extLst>
          </p:cNvPr>
          <p:cNvCxnSpPr/>
          <p:nvPr/>
        </p:nvCxnSpPr>
        <p:spPr>
          <a:xfrm flipH="1">
            <a:off x="6893515" y="2441585"/>
            <a:ext cx="656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BF089F-5F28-EE46-0EF8-BA5F18009E73}"/>
              </a:ext>
            </a:extLst>
          </p:cNvPr>
          <p:cNvSpPr txBox="1"/>
          <p:nvPr/>
        </p:nvSpPr>
        <p:spPr>
          <a:xfrm>
            <a:off x="685800" y="3813769"/>
            <a:ext cx="444341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3. then()</a:t>
            </a:r>
            <a:r>
              <a:rPr lang="ko-KR" altLang="en-US" sz="1600" dirty="0"/>
              <a:t>을 사용해 결과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93975F-24A0-9623-1242-2C4375172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3342968"/>
            <a:ext cx="6801799" cy="2838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B9D1DC-D849-0F6B-8BF8-531B3C97FF4E}"/>
              </a:ext>
            </a:extLst>
          </p:cNvPr>
          <p:cNvSpPr txBox="1"/>
          <p:nvPr/>
        </p:nvSpPr>
        <p:spPr>
          <a:xfrm>
            <a:off x="820375" y="4670609"/>
            <a:ext cx="414337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fetch(student-2.json).then(console.log)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E6EE4-23F4-8F9A-4017-4FF18677C471}"/>
              </a:ext>
            </a:extLst>
          </p:cNvPr>
          <p:cNvSpPr txBox="1"/>
          <p:nvPr/>
        </p:nvSpPr>
        <p:spPr>
          <a:xfrm>
            <a:off x="8418892" y="4973435"/>
            <a:ext cx="1896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Response</a:t>
            </a:r>
            <a:r>
              <a:rPr lang="ko-KR" altLang="en-US" sz="1600" dirty="0">
                <a:solidFill>
                  <a:srgbClr val="FF0000"/>
                </a:solidFill>
              </a:rPr>
              <a:t> 객체 반환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27AF28-CBD8-3305-D8B7-65EB1F41FC09}"/>
              </a:ext>
            </a:extLst>
          </p:cNvPr>
          <p:cNvCxnSpPr>
            <a:cxnSpLocks/>
          </p:cNvCxnSpPr>
          <p:nvPr/>
        </p:nvCxnSpPr>
        <p:spPr>
          <a:xfrm flipH="1" flipV="1">
            <a:off x="7058025" y="4757154"/>
            <a:ext cx="1328343" cy="43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36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1BE321-B50F-7156-DD25-777EA617D1DE}"/>
              </a:ext>
            </a:extLst>
          </p:cNvPr>
          <p:cNvSpPr txBox="1"/>
          <p:nvPr/>
        </p:nvSpPr>
        <p:spPr>
          <a:xfrm>
            <a:off x="5180408" y="262428"/>
            <a:ext cx="6425804" cy="6333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fetch('student-2.json')              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.then(response =&gt;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 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=&gt; {                        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output = '';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json.forEach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(student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 output += `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   &lt;h2&gt;${student.name}&lt;/h2&gt;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  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전공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student.major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학년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student.grade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 &lt;/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  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  `;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('#result').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output;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.catch(error =&gt; console.log(error));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01AE3-24EB-8E78-26DF-E5B2087D8B5B}"/>
              </a:ext>
            </a:extLst>
          </p:cNvPr>
          <p:cNvSpPr txBox="1"/>
          <p:nvPr/>
        </p:nvSpPr>
        <p:spPr>
          <a:xfrm>
            <a:off x="516119" y="1715974"/>
            <a:ext cx="449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\fetch.js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6CE54-837C-5A30-EF18-58C883E29616}"/>
              </a:ext>
            </a:extLst>
          </p:cNvPr>
          <p:cNvSpPr txBox="1"/>
          <p:nvPr/>
        </p:nvSpPr>
        <p:spPr>
          <a:xfrm>
            <a:off x="585788" y="513806"/>
            <a:ext cx="35856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XMLHttpRequest</a:t>
            </a:r>
            <a:r>
              <a:rPr lang="en-US" altLang="ko-KR" sz="1600" dirty="0"/>
              <a:t> </a:t>
            </a:r>
            <a:r>
              <a:rPr lang="ko-KR" altLang="en-US" sz="1600" dirty="0"/>
              <a:t>객체 대신 </a:t>
            </a:r>
            <a:r>
              <a:rPr lang="en-US" altLang="ko-KR" sz="1600" dirty="0"/>
              <a:t>fetch API</a:t>
            </a:r>
            <a:r>
              <a:rPr lang="ko-KR" altLang="en-US" sz="1600" dirty="0"/>
              <a:t>를 사용해 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E0FF7E-D344-C1C9-51C1-35C690ED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54" y="2976524"/>
            <a:ext cx="3422960" cy="33676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492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스레드 </a:t>
            </a:r>
            <a:r>
              <a:rPr lang="en-US" altLang="ko-KR" dirty="0"/>
              <a:t>vs </a:t>
            </a:r>
            <a:r>
              <a:rPr lang="ko-KR" altLang="en-US" dirty="0"/>
              <a:t>멀티 스레드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01946-29E2-DF98-E6A4-8B5204D4BE7A}"/>
              </a:ext>
            </a:extLst>
          </p:cNvPr>
          <p:cNvSpPr txBox="1"/>
          <p:nvPr/>
        </p:nvSpPr>
        <p:spPr>
          <a:xfrm>
            <a:off x="757647" y="1558611"/>
            <a:ext cx="1097280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스레드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thred</a:t>
            </a:r>
            <a:r>
              <a:rPr lang="en-US" altLang="ko-KR" sz="1600" b="1" dirty="0"/>
              <a:t>)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프로세스에서 작업을 실행하는 단위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한번에 하나의 스레드만 처리하면 ‘싱글 스레드’</a:t>
            </a:r>
            <a:r>
              <a:rPr lang="en-US" altLang="ko-KR" sz="1600" dirty="0"/>
              <a:t>, </a:t>
            </a:r>
            <a:r>
              <a:rPr lang="ko-KR" altLang="en-US" sz="1600" dirty="0"/>
              <a:t>한번에 여러 스레드를 사용한다면 ‘멀티 </a:t>
            </a:r>
            <a:r>
              <a:rPr lang="ko-KR" altLang="en-US" sz="1600" dirty="0" err="1"/>
              <a:t>스레드’라고</a:t>
            </a:r>
            <a:r>
              <a:rPr lang="ko-KR" altLang="en-US" sz="1600" dirty="0"/>
              <a:t> 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3596A-24D9-AB4D-FA3F-0ED13EA3A6B5}"/>
              </a:ext>
            </a:extLst>
          </p:cNvPr>
          <p:cNvSpPr txBox="1"/>
          <p:nvPr/>
        </p:nvSpPr>
        <p:spPr>
          <a:xfrm>
            <a:off x="757647" y="2737422"/>
            <a:ext cx="956201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자바스크립트는 싱글 스레드를 사용한다</a:t>
            </a:r>
            <a:r>
              <a:rPr lang="en-US" altLang="ko-KR" sz="1600" dirty="0"/>
              <a:t>.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한번에 하나의 작업만 처리할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시간이 오래 걸리는 작업이 앞에서 실행 중이라면 그 작업이 끝날 때까지 무작정 기다려야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시간이 짧은 함수를 먼저 처리해서 멀티 스레드처럼 동작하게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91850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ACF783-17AB-10BA-1292-8035AB09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와 </a:t>
            </a:r>
            <a:r>
              <a:rPr lang="en-US" altLang="ko-KR" dirty="0"/>
              <a:t>await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72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C16C16-5225-42A8-C30B-644AFF77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DE791-4B56-2953-63F2-67BEBF6D21D2}"/>
              </a:ext>
            </a:extLst>
          </p:cNvPr>
          <p:cNvSpPr txBox="1"/>
          <p:nvPr/>
        </p:nvSpPr>
        <p:spPr>
          <a:xfrm>
            <a:off x="631884" y="1403644"/>
            <a:ext cx="10445419" cy="11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프로미스는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콜백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지옥이 생기지 않도록 소스를 읽기 쉽게 바꾼 것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프로미스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체이닝은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프로미스를 계속 연결해서 사용하기 때문에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콜백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지옥처럼 소스가 복잡해질 수도 있다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  <a:sym typeface="Wingdings" panose="05000000000000000000" pitchFamily="2" charset="2"/>
              </a:rPr>
              <a:t>      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이런 문제를 줄이기 위해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함수와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await </a:t>
            </a:r>
            <a:r>
              <a:rPr lang="ko-KR" altLang="en-US" sz="1600" dirty="0" err="1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예약어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 등장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F7F29-077F-6A03-C5B6-942FDAE2188F}"/>
              </a:ext>
            </a:extLst>
          </p:cNvPr>
          <p:cNvSpPr txBox="1"/>
          <p:nvPr/>
        </p:nvSpPr>
        <p:spPr>
          <a:xfrm>
            <a:off x="940525" y="3105834"/>
            <a:ext cx="94313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async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라는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예약어를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함께 사용하면 그 함수 안에 있는 명령을 비동기적으로 실행할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F389F0-F11B-1D73-A3C3-3B4FD025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78" y="3638923"/>
            <a:ext cx="349616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1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4FCECA-80D8-0154-2AA0-9C1DDC6A65CC}"/>
              </a:ext>
            </a:extLst>
          </p:cNvPr>
          <p:cNvSpPr txBox="1"/>
          <p:nvPr/>
        </p:nvSpPr>
        <p:spPr>
          <a:xfrm>
            <a:off x="801189" y="1185094"/>
            <a:ext cx="3309257" cy="1529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console.log("Hello");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617A0-FE95-54DF-D9C5-5ECD43F2AE4A}"/>
              </a:ext>
            </a:extLst>
          </p:cNvPr>
          <p:cNvSpPr txBox="1"/>
          <p:nvPr/>
        </p:nvSpPr>
        <p:spPr>
          <a:xfrm>
            <a:off x="827314" y="583475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일반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C339-7224-C21E-3EF0-DC3611A50567}"/>
              </a:ext>
            </a:extLst>
          </p:cNvPr>
          <p:cNvSpPr txBox="1"/>
          <p:nvPr/>
        </p:nvSpPr>
        <p:spPr>
          <a:xfrm>
            <a:off x="6527074" y="583475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async</a:t>
            </a:r>
            <a:r>
              <a:rPr lang="ko-KR" altLang="en-US" sz="1600" b="1" dirty="0"/>
              <a:t>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4EE0B-119A-B3DA-F1BE-E1BEA70E3876}"/>
              </a:ext>
            </a:extLst>
          </p:cNvPr>
          <p:cNvSpPr txBox="1"/>
          <p:nvPr/>
        </p:nvSpPr>
        <p:spPr>
          <a:xfrm>
            <a:off x="6527074" y="1089298"/>
            <a:ext cx="3701142" cy="1529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console.log("Hello");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D23269-91B1-0015-F396-B51855CB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2977873"/>
            <a:ext cx="3666308" cy="16838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774738-D9E3-ACA6-EA21-FA3F3015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74" y="2977873"/>
            <a:ext cx="3994840" cy="16334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6D0AA0-3E7C-E04E-D524-1EAF53AE1CDE}"/>
              </a:ext>
            </a:extLst>
          </p:cNvPr>
          <p:cNvSpPr txBox="1"/>
          <p:nvPr/>
        </p:nvSpPr>
        <p:spPr>
          <a:xfrm>
            <a:off x="7559040" y="4800941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async() </a:t>
            </a:r>
            <a:r>
              <a:rPr lang="ko-KR" altLang="en-US" sz="1600" dirty="0">
                <a:solidFill>
                  <a:schemeClr val="accent1"/>
                </a:solidFill>
              </a:rPr>
              <a:t>함수는 프로미스 반환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0450833-9425-C2F7-E0C2-16193250B624}"/>
              </a:ext>
            </a:extLst>
          </p:cNvPr>
          <p:cNvCxnSpPr>
            <a:stCxn id="18" idx="1"/>
          </p:cNvCxnSpPr>
          <p:nvPr/>
        </p:nvCxnSpPr>
        <p:spPr>
          <a:xfrm rot="10800000">
            <a:off x="7175864" y="4336870"/>
            <a:ext cx="383177" cy="633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15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4FCECA-80D8-0154-2AA0-9C1DDC6A65CC}"/>
              </a:ext>
            </a:extLst>
          </p:cNvPr>
          <p:cNvSpPr txBox="1"/>
          <p:nvPr/>
        </p:nvSpPr>
        <p:spPr>
          <a:xfrm>
            <a:off x="165462" y="1481207"/>
            <a:ext cx="6357257" cy="48537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&lt;script&gt;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fav = 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resolve(fav));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(subject) {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resolve(`Hello, ${subject}`));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.then(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.then(console.log); 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617A0-FE95-54DF-D9C5-5ECD43F2AE4A}"/>
              </a:ext>
            </a:extLst>
          </p:cNvPr>
          <p:cNvSpPr txBox="1"/>
          <p:nvPr/>
        </p:nvSpPr>
        <p:spPr>
          <a:xfrm>
            <a:off x="148045" y="1029067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일반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C339-7224-C21E-3EF0-DC3611A50567}"/>
              </a:ext>
            </a:extLst>
          </p:cNvPr>
          <p:cNvSpPr txBox="1"/>
          <p:nvPr/>
        </p:nvSpPr>
        <p:spPr>
          <a:xfrm>
            <a:off x="7036526" y="1029067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async</a:t>
            </a:r>
            <a:r>
              <a:rPr lang="ko-KR" altLang="en-US" sz="1600" b="1" dirty="0"/>
              <a:t>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4EE0B-119A-B3DA-F1BE-E1BEA70E3876}"/>
              </a:ext>
            </a:extLst>
          </p:cNvPr>
          <p:cNvSpPr txBox="1"/>
          <p:nvPr/>
        </p:nvSpPr>
        <p:spPr>
          <a:xfrm>
            <a:off x="7036526" y="1480832"/>
            <a:ext cx="4789713" cy="37380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fav = 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fav;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(subject)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`Hello, ${subject}`;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.then(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.then(console.log);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6AD0C-6C98-BFB6-8DC4-7594D9358169}"/>
              </a:ext>
            </a:extLst>
          </p:cNvPr>
          <p:cNvSpPr txBox="1"/>
          <p:nvPr/>
        </p:nvSpPr>
        <p:spPr>
          <a:xfrm>
            <a:off x="661851" y="418011"/>
            <a:ext cx="85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사용자가 좋아하는 주제를 지정하면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Hello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와 함께 주제를 화면에 표시하는 프로그램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84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C16C16-5225-42A8-C30B-644AFF77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await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DE791-4B56-2953-63F2-67BEBF6D21D2}"/>
              </a:ext>
            </a:extLst>
          </p:cNvPr>
          <p:cNvSpPr txBox="1"/>
          <p:nvPr/>
        </p:nvSpPr>
        <p:spPr>
          <a:xfrm>
            <a:off x="631884" y="1403644"/>
            <a:ext cx="10445419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프로미스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체이닝을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좀더 쉽게 작성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async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함수에서만 사용할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4F4F5-5CB1-CEF0-EBFA-932DAF949D4D}"/>
              </a:ext>
            </a:extLst>
          </p:cNvPr>
          <p:cNvSpPr txBox="1"/>
          <p:nvPr/>
        </p:nvSpPr>
        <p:spPr>
          <a:xfrm>
            <a:off x="5086709" y="447094"/>
            <a:ext cx="6096000" cy="48558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fav = 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fav;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(subject)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`Hello, ${subject}`;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response = await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en-US" altLang="ko-KR" sz="1600" b="1" i="0" u="none" strike="noStrike" baseline="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endParaRPr lang="ko-KR" altLang="en-US" sz="1600" b="0" i="0" u="none" strike="noStrike" baseline="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result = await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(response); </a:t>
            </a:r>
            <a:r>
              <a:rPr lang="en-US" altLang="ko-KR" sz="1600" b="1" i="0" u="none" strike="noStrike" baseline="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endParaRPr lang="ko-KR" altLang="en-US" sz="1600" b="0" i="0" u="none" strike="noStrike" baseline="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console.log(result); </a:t>
            </a:r>
            <a:r>
              <a:rPr lang="en-US" altLang="ko-KR" sz="1600" b="1" i="0" u="none" strike="noStrike" baseline="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</a:t>
            </a:r>
            <a:endParaRPr lang="ko-KR" altLang="en-US" sz="1600" b="0" i="0" u="none" strike="noStrike" baseline="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D6431-0D76-4AC9-B6E2-EAEF75FC0F58}"/>
              </a:ext>
            </a:extLst>
          </p:cNvPr>
          <p:cNvSpPr txBox="1"/>
          <p:nvPr/>
        </p:nvSpPr>
        <p:spPr>
          <a:xfrm>
            <a:off x="553508" y="3300548"/>
            <a:ext cx="415783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1"/>
                </a:solidFill>
              </a:rPr>
              <a:t>whatsYourFavorite</a:t>
            </a:r>
            <a:r>
              <a:rPr lang="en-US" altLang="ko-KR" sz="1400" dirty="0">
                <a:solidFill>
                  <a:schemeClr val="accent1"/>
                </a:solidFill>
              </a:rPr>
              <a:t>() </a:t>
            </a:r>
            <a:r>
              <a:rPr lang="ko-KR" altLang="en-US" sz="1400" dirty="0">
                <a:solidFill>
                  <a:schemeClr val="accent1"/>
                </a:solidFill>
              </a:rPr>
              <a:t>함수 처리에 시간이 얼마나 걸리든 기다렸다가 </a:t>
            </a:r>
            <a:r>
              <a:rPr lang="ko-KR" altLang="en-US" sz="1400" dirty="0" err="1">
                <a:solidFill>
                  <a:schemeClr val="accent1"/>
                </a:solidFill>
              </a:rPr>
              <a:t>결괏값을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response</a:t>
            </a:r>
            <a:r>
              <a:rPr lang="ko-KR" altLang="en-US" sz="1400" dirty="0">
                <a:solidFill>
                  <a:schemeClr val="accent1"/>
                </a:solidFill>
              </a:rPr>
              <a:t>에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EDD3-60E5-6A75-1A9C-471E8DFCD7CC}"/>
              </a:ext>
            </a:extLst>
          </p:cNvPr>
          <p:cNvSpPr/>
          <p:nvPr/>
        </p:nvSpPr>
        <p:spPr>
          <a:xfrm>
            <a:off x="5294811" y="3429000"/>
            <a:ext cx="4511040" cy="4114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3ABE49-EBFC-3C30-03F9-A63CD302D9C1}"/>
              </a:ext>
            </a:extLst>
          </p:cNvPr>
          <p:cNvCxnSpPr/>
          <p:nvPr/>
        </p:nvCxnSpPr>
        <p:spPr>
          <a:xfrm flipH="1">
            <a:off x="4580709" y="3622766"/>
            <a:ext cx="714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5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58731F-E3BB-5EBC-53F4-650FA62A7259}"/>
              </a:ext>
            </a:extLst>
          </p:cNvPr>
          <p:cNvSpPr txBox="1"/>
          <p:nvPr/>
        </p:nvSpPr>
        <p:spPr>
          <a:xfrm>
            <a:off x="687978" y="1246152"/>
            <a:ext cx="5843451" cy="4620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console.log("A");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console.log("B"), 2000);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console.log("C");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459FF-177A-D02A-4ECA-1DE91712A086}"/>
              </a:ext>
            </a:extLst>
          </p:cNvPr>
          <p:cNvSpPr txBox="1"/>
          <p:nvPr/>
        </p:nvSpPr>
        <p:spPr>
          <a:xfrm>
            <a:off x="600891" y="566057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13\async.html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BDA1-E42B-945A-E4CF-3CF81D68C69D}"/>
              </a:ext>
            </a:extLst>
          </p:cNvPr>
          <p:cNvSpPr txBox="1"/>
          <p:nvPr/>
        </p:nvSpPr>
        <p:spPr>
          <a:xfrm>
            <a:off x="6746570" y="3556304"/>
            <a:ext cx="4097597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A, B, C </a:t>
            </a:r>
            <a:r>
              <a:rPr lang="ko-KR" altLang="en-US" sz="1600" dirty="0">
                <a:solidFill>
                  <a:schemeClr val="accent1"/>
                </a:solidFill>
              </a:rPr>
              <a:t>순서가 아니라 </a:t>
            </a:r>
            <a:r>
              <a:rPr lang="en-US" altLang="ko-KR" sz="1600" dirty="0">
                <a:solidFill>
                  <a:schemeClr val="accent1"/>
                </a:solidFill>
              </a:rPr>
              <a:t>A, C, B </a:t>
            </a:r>
            <a:r>
              <a:rPr lang="ko-KR" altLang="en-US" sz="1600" dirty="0">
                <a:solidFill>
                  <a:schemeClr val="accent1"/>
                </a:solidFill>
              </a:rPr>
              <a:t>순서로 진행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display()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초 후에 실행하도록 했기 때문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190CC1-068D-91E8-D024-B49C3819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59" y="4869788"/>
            <a:ext cx="6876709" cy="1316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606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58731F-E3BB-5EBC-53F4-650FA62A7259}"/>
              </a:ext>
            </a:extLst>
          </p:cNvPr>
          <p:cNvSpPr txBox="1"/>
          <p:nvPr/>
        </p:nvSpPr>
        <p:spPr>
          <a:xfrm>
            <a:off x="5399315" y="703349"/>
            <a:ext cx="5843451" cy="49896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console.log("A");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(callback)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console.log("B");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callback();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}, 2000);}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console.log("C");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459FF-177A-D02A-4ECA-1DE91712A086}"/>
              </a:ext>
            </a:extLst>
          </p:cNvPr>
          <p:cNvSpPr txBox="1"/>
          <p:nvPr/>
        </p:nvSpPr>
        <p:spPr>
          <a:xfrm>
            <a:off x="431250" y="841519"/>
            <a:ext cx="4783688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앞의 소스를 </a:t>
            </a:r>
            <a:r>
              <a:rPr lang="en-US" altLang="ko-KR" sz="1600" dirty="0"/>
              <a:t>A -&gt; B -&gt; C </a:t>
            </a:r>
            <a:r>
              <a:rPr lang="ko-KR" altLang="en-US" sz="1600" dirty="0"/>
              <a:t>순서로 바꿔보자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displayC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함수에게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진동벨을</a:t>
            </a:r>
            <a:r>
              <a:rPr lang="ko-KR" altLang="en-US" sz="1600" dirty="0"/>
              <a:t> 주면서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displayB</a:t>
            </a:r>
            <a:r>
              <a:rPr lang="ko-KR" altLang="en-US" sz="1600" dirty="0"/>
              <a:t>가 끝난 후에 실행하라고 알려줌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콜백</a:t>
            </a:r>
            <a:r>
              <a:rPr lang="ko-KR" altLang="en-US" sz="1600" dirty="0">
                <a:sym typeface="Wingdings" panose="05000000000000000000" pitchFamily="2" charset="2"/>
              </a:rPr>
              <a:t> 함수를 사용해서 비동기 처리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3795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이름을 콜백으로 사용하기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97985-E26E-E3D9-3B51-B0692753A31C}"/>
              </a:ext>
            </a:extLst>
          </p:cNvPr>
          <p:cNvSpPr txBox="1"/>
          <p:nvPr/>
        </p:nvSpPr>
        <p:spPr>
          <a:xfrm>
            <a:off x="1010193" y="1611086"/>
            <a:ext cx="9126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사용자가 커피를 주문하면 </a:t>
            </a:r>
            <a:r>
              <a:rPr lang="en-US" altLang="ko-KR" sz="1600" dirty="0"/>
              <a:t>3</a:t>
            </a:r>
            <a:r>
              <a:rPr lang="ko-KR" altLang="en-US" sz="1600" dirty="0"/>
              <a:t>초 후에 커피가 완료되는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C2AAC-57BC-B3D0-4F29-766FAE6F3094}"/>
              </a:ext>
            </a:extLst>
          </p:cNvPr>
          <p:cNvSpPr txBox="1"/>
          <p:nvPr/>
        </p:nvSpPr>
        <p:spPr>
          <a:xfrm>
            <a:off x="1071154" y="2360023"/>
            <a:ext cx="66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커피 주문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D1146-A5BE-82F3-5971-32E75EF8255A}"/>
              </a:ext>
            </a:extLst>
          </p:cNvPr>
          <p:cNvSpPr txBox="1"/>
          <p:nvPr/>
        </p:nvSpPr>
        <p:spPr>
          <a:xfrm>
            <a:off x="1140823" y="2877179"/>
            <a:ext cx="4815840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order(coffee)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console.log(`${coffee}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주문 접수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EAD23-646B-22C5-2C88-2D029FFB5A11}"/>
              </a:ext>
            </a:extLst>
          </p:cNvPr>
          <p:cNvSpPr txBox="1"/>
          <p:nvPr/>
        </p:nvSpPr>
        <p:spPr>
          <a:xfrm>
            <a:off x="1071154" y="4554583"/>
            <a:ext cx="66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/>
              <a:t>완성됐다고 알려주는 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131D3-04D7-A5BA-5776-C080D8A46ABA}"/>
              </a:ext>
            </a:extLst>
          </p:cNvPr>
          <p:cNvSpPr txBox="1"/>
          <p:nvPr/>
        </p:nvSpPr>
        <p:spPr>
          <a:xfrm>
            <a:off x="1140823" y="5071739"/>
            <a:ext cx="4815840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display(result)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console.log(`${result}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준비 완료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AFDDD25-1D34-661A-6AB1-69B0FC3A8312}"/>
              </a:ext>
            </a:extLst>
          </p:cNvPr>
          <p:cNvSpPr/>
          <p:nvPr/>
        </p:nvSpPr>
        <p:spPr>
          <a:xfrm>
            <a:off x="3526971" y="4058194"/>
            <a:ext cx="330926" cy="263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9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이름을 콜백으로 사용하기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0C2456-9514-4B01-C8C1-C7EA1C1302AD}"/>
              </a:ext>
            </a:extLst>
          </p:cNvPr>
          <p:cNvSpPr txBox="1"/>
          <p:nvPr/>
        </p:nvSpPr>
        <p:spPr>
          <a:xfrm>
            <a:off x="6435636" y="1970782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콜백을</a:t>
            </a:r>
            <a:r>
              <a:rPr lang="ko-KR" altLang="en-US" sz="1600" b="1" dirty="0"/>
              <a:t> 사용한 프로그램 흐름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5D45343-50AC-A0FC-5C0D-C0449E20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2454692"/>
            <a:ext cx="3335161" cy="3476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B37F6C-4D23-75D6-2CDF-0E57E38941D2}"/>
              </a:ext>
            </a:extLst>
          </p:cNvPr>
          <p:cNvSpPr txBox="1"/>
          <p:nvPr/>
        </p:nvSpPr>
        <p:spPr>
          <a:xfrm>
            <a:off x="1584961" y="2091621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예상하는 프로그램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B3BDD2-179F-983D-1F71-BAC84371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5" y="2625487"/>
            <a:ext cx="3839801" cy="28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0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7F2BFA-7300-C5BA-0BFD-A2C97C7CFE56}"/>
              </a:ext>
            </a:extLst>
          </p:cNvPr>
          <p:cNvSpPr txBox="1"/>
          <p:nvPr/>
        </p:nvSpPr>
        <p:spPr>
          <a:xfrm>
            <a:off x="775063" y="548640"/>
            <a:ext cx="587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13\callback-1.html,</a:t>
            </a:r>
            <a:r>
              <a:rPr lang="ko-KR" altLang="en-US" sz="1600" dirty="0"/>
              <a:t> </a:t>
            </a:r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\callback-1.js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FC117-0E93-BE39-6C34-905FFE2CF76A}"/>
              </a:ext>
            </a:extLst>
          </p:cNvPr>
          <p:cNvSpPr txBox="1"/>
          <p:nvPr/>
        </p:nvSpPr>
        <p:spPr>
          <a:xfrm>
            <a:off x="775063" y="1134844"/>
            <a:ext cx="5791201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order(coffee, callback)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console.log(`${coffee}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주문 접수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callback(coffee);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}, 3000);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display(result)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console.log(`${result}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준비 완료 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order("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아메리카노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display);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81376D-7CBA-BC43-61F4-3401399D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54" y="2197431"/>
            <a:ext cx="5791202" cy="2111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578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82</TotalTime>
  <Words>2943</Words>
  <Application>Microsoft Office PowerPoint</Application>
  <PresentationFormat>와이드스크린</PresentationFormat>
  <Paragraphs>445</Paragraphs>
  <Slides>44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D2Coding</vt:lpstr>
      <vt:lpstr>TDc_SSiMyungJo 120</vt:lpstr>
      <vt:lpstr>맑은 고딕</vt:lpstr>
      <vt:lpstr>Arial</vt:lpstr>
      <vt:lpstr>Office 테마</vt:lpstr>
      <vt:lpstr>13. 비동기 프로그래밍</vt:lpstr>
      <vt:lpstr>비동기 처리 방식</vt:lpstr>
      <vt:lpstr>동기 처리 방식과 비동기 처리 방식</vt:lpstr>
      <vt:lpstr>싱글 스레드 vs 멀티 스레드</vt:lpstr>
      <vt:lpstr>PowerPoint 프레젠테이션</vt:lpstr>
      <vt:lpstr>PowerPoint 프레젠테이션</vt:lpstr>
      <vt:lpstr>함수 이름을 콜백으로 사용하기</vt:lpstr>
      <vt:lpstr>함수 이름을 콜백으로 사용하기</vt:lpstr>
      <vt:lpstr>PowerPoint 프레젠테이션</vt:lpstr>
      <vt:lpstr>익명 콜백 사용</vt:lpstr>
      <vt:lpstr>프로미스</vt:lpstr>
      <vt:lpstr>프로미스</vt:lpstr>
      <vt:lpstr>예) 피자 주문 흐름을 만들어 보자</vt:lpstr>
      <vt:lpstr>PowerPoint 프레젠테이션</vt:lpstr>
      <vt:lpstr>PowerPoint 프레젠테이션</vt:lpstr>
      <vt:lpstr>PowerPoint 프레젠테이션</vt:lpstr>
      <vt:lpstr>프로미스의 상태</vt:lpstr>
      <vt:lpstr>프로미스의 상태</vt:lpstr>
      <vt:lpstr>[실습] 커피 주문하고 완료하는 프로미스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여러 단계 연결해서 프로그램 만들기</vt:lpstr>
      <vt:lpstr>콜백 함수로 여러 단계 연결하기</vt:lpstr>
      <vt:lpstr>콜백 함수로 여러 단계 연결하기</vt:lpstr>
      <vt:lpstr>프로미스 체이닝으로 여러 단계 연결하기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프로미스 소비 코드 줄여쓰기</vt:lpstr>
      <vt:lpstr>PowerPoint 프레젠테이션</vt:lpstr>
      <vt:lpstr>fetch API</vt:lpstr>
      <vt:lpstr>fetch API란</vt:lpstr>
      <vt:lpstr>PowerPoint 프레젠테이션</vt:lpstr>
      <vt:lpstr>PowerPoint 프레젠테이션</vt:lpstr>
      <vt:lpstr>async와 await</vt:lpstr>
      <vt:lpstr>async 함수</vt:lpstr>
      <vt:lpstr>PowerPoint 프레젠테이션</vt:lpstr>
      <vt:lpstr>PowerPoint 프레젠테이션</vt:lpstr>
      <vt:lpstr>await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 비동기 프로그래밍</dc:title>
  <dc:creator>KoKyunghee</dc:creator>
  <cp:lastModifiedBy>sgwoo</cp:lastModifiedBy>
  <cp:revision>10</cp:revision>
  <dcterms:created xsi:type="dcterms:W3CDTF">2022-11-12T14:14:35Z</dcterms:created>
  <dcterms:modified xsi:type="dcterms:W3CDTF">2022-12-06T07:04:21Z</dcterms:modified>
</cp:coreProperties>
</file>