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032" r:id="rId3"/>
    <p:sldId id="23033" r:id="rId4"/>
    <p:sldId id="23187" r:id="rId5"/>
    <p:sldId id="23188" r:id="rId6"/>
    <p:sldId id="23190" r:id="rId7"/>
    <p:sldId id="23192" r:id="rId8"/>
    <p:sldId id="23193" r:id="rId9"/>
    <p:sldId id="23194" r:id="rId10"/>
    <p:sldId id="23196" r:id="rId11"/>
    <p:sldId id="23197" r:id="rId12"/>
    <p:sldId id="23208" r:id="rId13"/>
    <p:sldId id="23199" r:id="rId14"/>
    <p:sldId id="23201" r:id="rId15"/>
    <p:sldId id="23200" r:id="rId16"/>
    <p:sldId id="23202" r:id="rId17"/>
    <p:sldId id="23204" r:id="rId18"/>
    <p:sldId id="23205" r:id="rId19"/>
    <p:sldId id="23209" r:id="rId20"/>
    <p:sldId id="23206" r:id="rId21"/>
    <p:sldId id="23212" r:id="rId22"/>
    <p:sldId id="23213" r:id="rId23"/>
    <p:sldId id="23215" r:id="rId24"/>
    <p:sldId id="23216" r:id="rId25"/>
    <p:sldId id="23218" r:id="rId26"/>
    <p:sldId id="23219" r:id="rId27"/>
    <p:sldId id="23220" r:id="rId28"/>
    <p:sldId id="23221" r:id="rId29"/>
    <p:sldId id="23222" r:id="rId30"/>
    <p:sldId id="23224" r:id="rId31"/>
    <p:sldId id="23225" r:id="rId32"/>
    <p:sldId id="23223" r:id="rId33"/>
    <p:sldId id="23226" r:id="rId34"/>
    <p:sldId id="23231" r:id="rId35"/>
    <p:sldId id="23232" r:id="rId36"/>
    <p:sldId id="23230" r:id="rId37"/>
    <p:sldId id="23234" r:id="rId38"/>
    <p:sldId id="23235" r:id="rId39"/>
    <p:sldId id="23236" r:id="rId40"/>
    <p:sldId id="23237" r:id="rId41"/>
    <p:sldId id="23278" r:id="rId42"/>
    <p:sldId id="23279" r:id="rId43"/>
    <p:sldId id="23280" r:id="rId44"/>
    <p:sldId id="23281" r:id="rId45"/>
    <p:sldId id="23282" r:id="rId46"/>
    <p:sldId id="23283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42155-0432-8687-8C91-E2CDEDE8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B55C3-9A76-484F-1F90-849085BE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361EF-6EF1-7A6D-811A-7E29B80B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FFF1-0D20-1A48-9326-6A496DB15915}" type="datetimeFigureOut">
              <a:t>2022-12-06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544C6-52C8-856C-BF6C-C68982F8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53024-42DD-25F2-D4F0-9DD4614F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762-79CA-524D-9D6D-0079E18E5A9D}" type="slidenum">
              <a:t>‹#›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2DD460D-EF20-B76D-802F-4920C657DBDD}"/>
              </a:ext>
            </a:extLst>
          </p:cNvPr>
          <p:cNvCxnSpPr/>
          <p:nvPr userDrawn="1"/>
        </p:nvCxnSpPr>
        <p:spPr>
          <a:xfrm>
            <a:off x="831850" y="3288324"/>
            <a:ext cx="105888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60D8623-EEAA-7A43-F894-7C27DAF54F05}"/>
              </a:ext>
            </a:extLst>
          </p:cNvPr>
          <p:cNvCxnSpPr/>
          <p:nvPr userDrawn="1"/>
        </p:nvCxnSpPr>
        <p:spPr>
          <a:xfrm>
            <a:off x="801565" y="4897316"/>
            <a:ext cx="105888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40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AEC03-EA30-00D5-0CF9-5E9450E38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3551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15. </a:t>
            </a:r>
            <a:r>
              <a:rPr lang="ko-KR" altLang="en-US" dirty="0"/>
              <a:t>캔버스로 </a:t>
            </a:r>
            <a:br>
              <a:rPr lang="en-US" altLang="ko-KR" dirty="0"/>
            </a:br>
            <a:r>
              <a:rPr lang="ko-KR" altLang="en-US" dirty="0"/>
              <a:t>그래픽 </a:t>
            </a:r>
            <a:r>
              <a:rPr lang="ko-KR" altLang="en-US"/>
              <a:t>요소 다루기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71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1FB27-1A2C-024B-30E9-16B54AF6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</a:t>
            </a:r>
            <a:r>
              <a:rPr lang="ko-KR" altLang="en-US" dirty="0" err="1"/>
              <a:t>그러데이션</a:t>
            </a:r>
            <a:r>
              <a:rPr lang="ko-KR" altLang="en-US" dirty="0"/>
              <a:t>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37757-F43D-DA72-685A-BDE66794046D}"/>
              </a:ext>
            </a:extLst>
          </p:cNvPr>
          <p:cNvSpPr txBox="1"/>
          <p:nvPr/>
        </p:nvSpPr>
        <p:spPr>
          <a:xfrm>
            <a:off x="838200" y="1663614"/>
            <a:ext cx="10134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원형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그러데이션은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색상이 시작되는 원과 색상이 끝나는 원을 지정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해서 </a:t>
            </a:r>
            <a:r>
              <a:rPr lang="ko-KR" altLang="en-US" sz="1600" b="1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</a:t>
            </a:r>
            <a:r>
              <a:rPr lang="ko-KR" altLang="en-US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객체를 만든다</a:t>
            </a:r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b="1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EC5AF-E5A3-D4E3-8D46-60E0FC9886B4}"/>
              </a:ext>
            </a:extLst>
          </p:cNvPr>
          <p:cNvSpPr txBox="1"/>
          <p:nvPr/>
        </p:nvSpPr>
        <p:spPr>
          <a:xfrm>
            <a:off x="1198516" y="2350238"/>
            <a:ext cx="609600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createRadialGradient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x1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y1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r1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x2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y2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r2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97687-E1E7-8E97-690D-A95CCE075848}"/>
              </a:ext>
            </a:extLst>
          </p:cNvPr>
          <p:cNvSpPr txBox="1"/>
          <p:nvPr/>
        </p:nvSpPr>
        <p:spPr>
          <a:xfrm>
            <a:off x="1198516" y="2893417"/>
            <a:ext cx="8442960" cy="38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: (x1, y1)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중점으로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하는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반지름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r1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끝나는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: (x2, y2)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중점으로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하는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반지름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r2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4C0A3-0C54-13A2-EEE8-11A24CED2312}"/>
              </a:ext>
            </a:extLst>
          </p:cNvPr>
          <p:cNvSpPr txBox="1"/>
          <p:nvPr/>
        </p:nvSpPr>
        <p:spPr>
          <a:xfrm>
            <a:off x="1078981" y="3597998"/>
            <a:ext cx="720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09740-DB29-0655-04AB-B53545C25771}"/>
              </a:ext>
            </a:extLst>
          </p:cNvPr>
          <p:cNvSpPr txBox="1"/>
          <p:nvPr/>
        </p:nvSpPr>
        <p:spPr>
          <a:xfrm>
            <a:off x="1573191" y="3644375"/>
            <a:ext cx="7968343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radgrad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ctx.createRadialGradient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(55, 60, 10, 80, 80,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E344D-B897-1E07-13F0-BC783C73D9BF}"/>
              </a:ext>
            </a:extLst>
          </p:cNvPr>
          <p:cNvSpPr txBox="1"/>
          <p:nvPr/>
        </p:nvSpPr>
        <p:spPr>
          <a:xfrm>
            <a:off x="838199" y="4403592"/>
            <a:ext cx="1036102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원형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객체를 만들었으면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addColorStop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사용해서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중지점에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b="1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그러데이션의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색상을 지정</a:t>
            </a:r>
            <a:r>
              <a:rPr lang="ko-KR" altLang="en-US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1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1FB27-1A2C-024B-30E9-16B54AF6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원형 </a:t>
            </a:r>
            <a:r>
              <a:rPr lang="ko-KR" altLang="en-US" dirty="0" err="1"/>
              <a:t>그러데이션</a:t>
            </a:r>
            <a:r>
              <a:rPr lang="ko-KR" altLang="en-US" dirty="0"/>
              <a:t> 만들기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7E363-1528-DF63-F6B6-7C0EE16141F8}"/>
              </a:ext>
            </a:extLst>
          </p:cNvPr>
          <p:cNvSpPr txBox="1"/>
          <p:nvPr/>
        </p:nvSpPr>
        <p:spPr>
          <a:xfrm>
            <a:off x="801188" y="1388310"/>
            <a:ext cx="8151223" cy="42048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canvas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('canvas');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canvas.getContext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("2d");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radGrad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ctx.createRadialGradient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(55, 60, 10, 80, 90, 100);</a:t>
            </a:r>
            <a:b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radGrad.addColorStop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(0, "white");     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시작 위치에 흰색 원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radGrad.addColorStop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(0.4, "yellow");  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0.4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위치에 노란색 원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radGrad.addColorStop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(1, "orange");    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끝 위치에 주황색 원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ctx.fillStyle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radGrad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ctx.beginPath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ctx.arc(100, 100, 80, 0,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Math.PI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* 2, false);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ctx.fill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AE687A-1328-2493-95F4-BDC364BC0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7454" b="12835"/>
          <a:stretch/>
        </p:blipFill>
        <p:spPr bwMode="auto">
          <a:xfrm>
            <a:off x="8320223" y="3053532"/>
            <a:ext cx="2138771" cy="1976823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595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D21B3-33A7-F559-4714-0C7E6B9A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패턴 채우기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8FBF6-71DE-F7E2-96D1-306D2A7C7C13}"/>
              </a:ext>
            </a:extLst>
          </p:cNvPr>
          <p:cNvSpPr txBox="1"/>
          <p:nvPr/>
        </p:nvSpPr>
        <p:spPr>
          <a:xfrm>
            <a:off x="838200" y="1663614"/>
            <a:ext cx="10134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패턴을 채울 때에도 패턴 객체를 만든 후 채우기 스타일이나 선 스타일에 패턴 객체를 지정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192DB-53B9-823B-EB38-FAA793F8D4A8}"/>
              </a:ext>
            </a:extLst>
          </p:cNvPr>
          <p:cNvSpPr txBox="1"/>
          <p:nvPr/>
        </p:nvSpPr>
        <p:spPr>
          <a:xfrm>
            <a:off x="954676" y="2205287"/>
            <a:ext cx="3208021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createPattern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883E3-7A12-A69E-E9A3-1212E4EADC58}"/>
              </a:ext>
            </a:extLst>
          </p:cNvPr>
          <p:cNvSpPr txBox="1"/>
          <p:nvPr/>
        </p:nvSpPr>
        <p:spPr>
          <a:xfrm>
            <a:off x="838200" y="2848937"/>
            <a:ext cx="9347564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image: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패턴 이미지 파일의 경로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 객체를 만든 후 파일을 가져와서 사용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type: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패턴 이미지의 반복 형태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사용할 수 있는 값은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repeat, repeat-x, repeat-y, no-repeat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4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1FB27-1A2C-024B-30E9-16B54AF6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패턴 채우기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7E363-1528-DF63-F6B6-7C0EE16141F8}"/>
              </a:ext>
            </a:extLst>
          </p:cNvPr>
          <p:cNvSpPr txBox="1"/>
          <p:nvPr/>
        </p:nvSpPr>
        <p:spPr>
          <a:xfrm>
            <a:off x="731520" y="1751211"/>
            <a:ext cx="8151223" cy="33009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canvas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('canvas');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canvas.getContext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("2d");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b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new Image();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img.onload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pattern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ctx.createPattern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"repeat");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패턴 객체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pattern;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200, 200);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img.src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"images/pattern.png";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218D64-C537-4DA0-22C3-B86D1ED9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423" y="1969825"/>
            <a:ext cx="2294890" cy="30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FD250-1404-92B8-BADC-24271729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그림자</a:t>
            </a:r>
            <a:r>
              <a:rPr lang="en-US" altLang="ko-KR" dirty="0"/>
              <a:t> </a:t>
            </a:r>
            <a:r>
              <a:rPr lang="ko-KR" altLang="en-US" dirty="0"/>
              <a:t>효과 추가하기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5E858-BC71-7031-6161-57E75A83818F}"/>
              </a:ext>
            </a:extLst>
          </p:cNvPr>
          <p:cNvSpPr txBox="1"/>
          <p:nvPr/>
        </p:nvSpPr>
        <p:spPr>
          <a:xfrm>
            <a:off x="1018902" y="2370857"/>
            <a:ext cx="1018902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그림자가 수평 방향으로 얼마나 떨어져 있는지를 나타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낸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속성값이 양수이면 오른쪽 방향으로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음수이면 왼쪽 방향으로 그림자가 생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긴다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 기본값은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 0.</a:t>
            </a:r>
            <a:endParaRPr lang="ko-KR" altLang="ko-KR" sz="16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BBE67-629D-C7A5-21F8-18C7CF52249D}"/>
              </a:ext>
            </a:extLst>
          </p:cNvPr>
          <p:cNvSpPr txBox="1"/>
          <p:nvPr/>
        </p:nvSpPr>
        <p:spPr>
          <a:xfrm>
            <a:off x="1018903" y="1765215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shadowOffsetX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0E9AB-C14B-F899-63CB-4E0DDFBF70ED}"/>
              </a:ext>
            </a:extLst>
          </p:cNvPr>
          <p:cNvSpPr txBox="1"/>
          <p:nvPr/>
        </p:nvSpPr>
        <p:spPr>
          <a:xfrm>
            <a:off x="1018902" y="4278652"/>
            <a:ext cx="1018902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그림자가 수</a:t>
            </a: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직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 방향으로 얼마나 떨어져 있는지를 나타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낸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속성값이 양수이면 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아래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쪽 방향으로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음수이면 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위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쪽 방향으로 그림자가 생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긴다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기본값은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 0.</a:t>
            </a:r>
            <a:endParaRPr lang="ko-KR" altLang="ko-KR" sz="16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2946B-715C-C849-256C-9457A07E90D6}"/>
              </a:ext>
            </a:extLst>
          </p:cNvPr>
          <p:cNvSpPr txBox="1"/>
          <p:nvPr/>
        </p:nvSpPr>
        <p:spPr>
          <a:xfrm>
            <a:off x="1018903" y="3673010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shadowOffsetY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6EA2B-1F63-040B-EB7D-4F7ECD3237FE}"/>
              </a:ext>
            </a:extLst>
          </p:cNvPr>
          <p:cNvSpPr txBox="1"/>
          <p:nvPr/>
        </p:nvSpPr>
        <p:spPr>
          <a:xfrm>
            <a:off x="3405051" y="1780604"/>
            <a:ext cx="366630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ctx.shadowOffsetX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ko-KR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거릿값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1EFF5-5396-F78A-21EF-711666809B9D}"/>
              </a:ext>
            </a:extLst>
          </p:cNvPr>
          <p:cNvSpPr txBox="1"/>
          <p:nvPr/>
        </p:nvSpPr>
        <p:spPr>
          <a:xfrm>
            <a:off x="3405050" y="3703788"/>
            <a:ext cx="366630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ctx.shadowOffsetY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ko-KR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거릿값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01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FD250-1404-92B8-BADC-24271729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그림자</a:t>
            </a:r>
            <a:r>
              <a:rPr lang="en-US" altLang="ko-KR" dirty="0"/>
              <a:t> </a:t>
            </a:r>
            <a:r>
              <a:rPr lang="ko-KR" altLang="en-US" dirty="0"/>
              <a:t>효과 추가하기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5E858-BC71-7031-6161-57E75A83818F}"/>
              </a:ext>
            </a:extLst>
          </p:cNvPr>
          <p:cNvSpPr txBox="1"/>
          <p:nvPr/>
        </p:nvSpPr>
        <p:spPr>
          <a:xfrm>
            <a:off x="1018902" y="2370857"/>
            <a:ext cx="1018902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그림자</a:t>
            </a: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색</a:t>
            </a:r>
            <a:r>
              <a:rPr lang="en-US" altLang="ko-KR" sz="16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기본 값은 완전히 투명한 검정색</a:t>
            </a:r>
            <a:endParaRPr lang="en-US" altLang="ko-KR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BBE67-629D-C7A5-21F8-18C7CF52249D}"/>
              </a:ext>
            </a:extLst>
          </p:cNvPr>
          <p:cNvSpPr txBox="1"/>
          <p:nvPr/>
        </p:nvSpPr>
        <p:spPr>
          <a:xfrm>
            <a:off x="1018903" y="1765215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shadowColor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0E9AB-C14B-F899-63CB-4E0DDFBF70ED}"/>
              </a:ext>
            </a:extLst>
          </p:cNvPr>
          <p:cNvSpPr txBox="1"/>
          <p:nvPr/>
        </p:nvSpPr>
        <p:spPr>
          <a:xfrm>
            <a:off x="1018902" y="3944966"/>
            <a:ext cx="1018902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그림자가 얼마나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흐릿한지를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나타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낸다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속성의 기본값은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0. (0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 때 그림자가 가장 진하고 숫자가 커질수록 그림자는 점점 흐려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2946B-715C-C849-256C-9457A07E90D6}"/>
              </a:ext>
            </a:extLst>
          </p:cNvPr>
          <p:cNvSpPr txBox="1"/>
          <p:nvPr/>
        </p:nvSpPr>
        <p:spPr>
          <a:xfrm>
            <a:off x="1018903" y="3339324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shadowBlur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325F0-4337-6E88-1616-3D11E1E80F97}"/>
              </a:ext>
            </a:extLst>
          </p:cNvPr>
          <p:cNvSpPr txBox="1"/>
          <p:nvPr/>
        </p:nvSpPr>
        <p:spPr>
          <a:xfrm>
            <a:off x="3605348" y="1795993"/>
            <a:ext cx="343988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ctx.shadowColor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색상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A8969-466C-2430-E5F1-3CED58EEC927}"/>
              </a:ext>
            </a:extLst>
          </p:cNvPr>
          <p:cNvSpPr txBox="1"/>
          <p:nvPr/>
        </p:nvSpPr>
        <p:spPr>
          <a:xfrm>
            <a:off x="3605348" y="3418505"/>
            <a:ext cx="304800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ctx.shadowBlur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3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FD250-1404-92B8-BADC-24271729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그림자</a:t>
            </a:r>
            <a:r>
              <a:rPr lang="en-US" altLang="ko-KR" dirty="0"/>
              <a:t> </a:t>
            </a:r>
            <a:r>
              <a:rPr lang="ko-KR" altLang="en-US" dirty="0"/>
              <a:t>효과 추가하기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A8ABD-4B8C-52D3-07DE-544882FE077A}"/>
              </a:ext>
            </a:extLst>
          </p:cNvPr>
          <p:cNvSpPr txBox="1"/>
          <p:nvPr/>
        </p:nvSpPr>
        <p:spPr>
          <a:xfrm>
            <a:off x="757646" y="1263129"/>
            <a:ext cx="962297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그림자 효과는 </a:t>
            </a:r>
            <a:r>
              <a:rPr lang="ko-KR" altLang="en-US" sz="1600" dirty="0">
                <a:solidFill>
                  <a:srgbClr val="C00000"/>
                </a:solidFill>
              </a:rPr>
              <a:t>도형을 그리기 전에 미리 선언</a:t>
            </a:r>
            <a:r>
              <a:rPr lang="ko-KR" altLang="en-US" sz="1600" dirty="0"/>
              <a:t>해야 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B08E9-5DD8-6947-8285-306DD2926650}"/>
              </a:ext>
            </a:extLst>
          </p:cNvPr>
          <p:cNvSpPr txBox="1"/>
          <p:nvPr/>
        </p:nvSpPr>
        <p:spPr>
          <a:xfrm>
            <a:off x="631885" y="2295092"/>
            <a:ext cx="7855132" cy="25699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…(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중략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en-US" altLang="ko-KR" sz="14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ctx.shadowColor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"#ccc";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그림자 색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ctx.shadowOffsetX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15;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그림자 가로 오프셋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ctx.shadowOffsetY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10;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그림자 세로 오프셋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ctx.shadowBlur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10;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그림자 흐림 정도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radGrad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ctx.createRadialGradient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(55, 60, 10, 80, 90, 100);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…(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중략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4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B68ACBC-D58E-7695-C642-B07BA9FB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47" y="4466342"/>
            <a:ext cx="2257153" cy="21244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224F86-4BE1-F0CD-8FD4-63F39255D6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7454" b="12835"/>
          <a:stretch/>
        </p:blipFill>
        <p:spPr bwMode="auto">
          <a:xfrm>
            <a:off x="9096647" y="2128270"/>
            <a:ext cx="2138771" cy="1976823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2EB67EC5-C353-1EEB-CAF8-CD720D06E5BB}"/>
              </a:ext>
            </a:extLst>
          </p:cNvPr>
          <p:cNvSpPr/>
          <p:nvPr/>
        </p:nvSpPr>
        <p:spPr>
          <a:xfrm>
            <a:off x="10685417" y="3997234"/>
            <a:ext cx="478972" cy="34834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07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3BCC7-D550-B399-05C4-0261252C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선과 관련된 스타일 속성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0AC45-9119-C3D7-3ED0-BFD1DB983096}"/>
              </a:ext>
            </a:extLst>
          </p:cNvPr>
          <p:cNvSpPr txBox="1"/>
          <p:nvPr/>
        </p:nvSpPr>
        <p:spPr>
          <a:xfrm>
            <a:off x="779418" y="2204940"/>
            <a:ext cx="9620795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선의 굵기 조절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 값은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1.0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음수는 사용할 수 없다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82D36-9B51-DCC7-A54C-765E578C1712}"/>
              </a:ext>
            </a:extLst>
          </p:cNvPr>
          <p:cNvSpPr txBox="1"/>
          <p:nvPr/>
        </p:nvSpPr>
        <p:spPr>
          <a:xfrm>
            <a:off x="2379617" y="1599957"/>
            <a:ext cx="337674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ctx.lineWidth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49302-6F17-735E-E151-FB0E7629CC9E}"/>
              </a:ext>
            </a:extLst>
          </p:cNvPr>
          <p:cNvSpPr txBox="1"/>
          <p:nvPr/>
        </p:nvSpPr>
        <p:spPr>
          <a:xfrm>
            <a:off x="2743200" y="3059668"/>
            <a:ext cx="6096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ctx.lineCap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butt </a:t>
            </a:r>
            <a:r>
              <a:rPr lang="ko-KR" altLang="en-US" i="1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또는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round </a:t>
            </a:r>
            <a:r>
              <a:rPr lang="ko-KR" altLang="en-US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또는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square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86B1F-CFA9-BA5A-CC5B-280C0D3FB350}"/>
              </a:ext>
            </a:extLst>
          </p:cNvPr>
          <p:cNvSpPr txBox="1"/>
          <p:nvPr/>
        </p:nvSpPr>
        <p:spPr>
          <a:xfrm>
            <a:off x="896983" y="3795854"/>
            <a:ext cx="9718766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butt: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기본값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끝부분을 단면으로 처리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round: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 너비의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1/2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반지름으로 하는 반원이 선의 양쪽 끝에 그려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square: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선의 양쪽 끝에 사각형이 그려지고 높이는 선 너비의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1/2.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C813E-BB25-090B-138C-154535E0A3DC}"/>
              </a:ext>
            </a:extLst>
          </p:cNvPr>
          <p:cNvSpPr txBox="1"/>
          <p:nvPr/>
        </p:nvSpPr>
        <p:spPr>
          <a:xfrm>
            <a:off x="838199" y="1555300"/>
            <a:ext cx="3707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 굵기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80D1B-D443-8607-110C-9FF08667450A}"/>
              </a:ext>
            </a:extLst>
          </p:cNvPr>
          <p:cNvSpPr txBox="1"/>
          <p:nvPr/>
        </p:nvSpPr>
        <p:spPr>
          <a:xfrm>
            <a:off x="896983" y="3011073"/>
            <a:ext cx="184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선의 끝 모양</a:t>
            </a:r>
          </a:p>
        </p:txBody>
      </p:sp>
    </p:spTree>
    <p:extLst>
      <p:ext uri="{BB962C8B-B14F-4D97-AF65-F5344CB8AC3E}">
        <p14:creationId xmlns:p14="http://schemas.microsoft.com/office/powerpoint/2010/main" val="3182293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3BCC7-D550-B399-05C4-0261252C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선의 굵기와 끝 모양 지정하기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04D55-204B-A19D-99A0-DD31AC911D0F}"/>
              </a:ext>
            </a:extLst>
          </p:cNvPr>
          <p:cNvSpPr txBox="1"/>
          <p:nvPr/>
        </p:nvSpPr>
        <p:spPr>
          <a:xfrm>
            <a:off x="801188" y="1620954"/>
            <a:ext cx="6723018" cy="36625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lineCap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['butt', 'round', 'square'];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'#222';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for(let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lineCap.length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++)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15;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ctx.lineCap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lineCap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ctx.moveTo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50 +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30);  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시작 위치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(350, 50 +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30); 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끝 위치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5C1B14-1320-ADE9-2331-B520F847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41" y="3047773"/>
            <a:ext cx="4972695" cy="18899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657539-28C4-3DD5-4B04-DB0C00DD89C9}"/>
              </a:ext>
            </a:extLst>
          </p:cNvPr>
          <p:cNvSpPr txBox="1"/>
          <p:nvPr/>
        </p:nvSpPr>
        <p:spPr>
          <a:xfrm>
            <a:off x="7759337" y="5163359"/>
            <a:ext cx="4685212" cy="7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lineCap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설정했을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때와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square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설정했을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1400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끝부분이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너비의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만큼씩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확장된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2A35934-360D-20EA-7216-3954084DC848}"/>
              </a:ext>
            </a:extLst>
          </p:cNvPr>
          <p:cNvCxnSpPr/>
          <p:nvPr/>
        </p:nvCxnSpPr>
        <p:spPr>
          <a:xfrm flipV="1">
            <a:off x="9326880" y="4623428"/>
            <a:ext cx="0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32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3BCC7-D550-B399-05C4-0261252C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선과 관련된 스타일 속성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82D36-9B51-DCC7-A54C-765E578C1712}"/>
              </a:ext>
            </a:extLst>
          </p:cNvPr>
          <p:cNvSpPr txBox="1"/>
          <p:nvPr/>
        </p:nvSpPr>
        <p:spPr>
          <a:xfrm>
            <a:off x="3311435" y="1584839"/>
            <a:ext cx="5170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ctx.lineJoin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bevel || meter || round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49302-6F17-735E-E151-FB0E7629CC9E}"/>
              </a:ext>
            </a:extLst>
          </p:cNvPr>
          <p:cNvSpPr txBox="1"/>
          <p:nvPr/>
        </p:nvSpPr>
        <p:spPr>
          <a:xfrm>
            <a:off x="4354286" y="3676740"/>
            <a:ext cx="28738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</a:t>
            </a:r>
            <a:r>
              <a:rPr lang="en-US" altLang="ko-KR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miterLimit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=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en-US" i="1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endParaRPr lang="ko-KR" altLang="ko-KR" sz="1800" i="1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86B1F-CFA9-BA5A-CC5B-280C0D3FB350}"/>
              </a:ext>
            </a:extLst>
          </p:cNvPr>
          <p:cNvSpPr txBox="1"/>
          <p:nvPr/>
        </p:nvSpPr>
        <p:spPr>
          <a:xfrm>
            <a:off x="957942" y="4405454"/>
            <a:ext cx="9718766" cy="793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2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개의 선이 연결된 부분에는 꼭지점이 생기는데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이 부분을 얼마나 잘라낼 것인지 결정한다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기본값은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10.</a:t>
            </a:r>
            <a:endParaRPr lang="ko-KR" altLang="ko-KR" sz="14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C813E-BB25-090B-138C-154535E0A3DC}"/>
              </a:ext>
            </a:extLst>
          </p:cNvPr>
          <p:cNvSpPr txBox="1"/>
          <p:nvPr/>
        </p:nvSpPr>
        <p:spPr>
          <a:xfrm>
            <a:off x="838199" y="1555300"/>
            <a:ext cx="218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선과 선의 만남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80D1B-D443-8607-110C-9FF08667450A}"/>
              </a:ext>
            </a:extLst>
          </p:cNvPr>
          <p:cNvSpPr txBox="1"/>
          <p:nvPr/>
        </p:nvSpPr>
        <p:spPr>
          <a:xfrm>
            <a:off x="838199" y="3661916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 연결 부분의 잘린 크기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85689-B52F-61E9-BAF0-94AEACD14982}"/>
              </a:ext>
            </a:extLst>
          </p:cNvPr>
          <p:cNvSpPr txBox="1"/>
          <p:nvPr/>
        </p:nvSpPr>
        <p:spPr>
          <a:xfrm>
            <a:off x="957942" y="2213542"/>
            <a:ext cx="7942217" cy="1026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bevel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두 선의 연결 부분을 칼로 자른 듯한 단면으로 만</a:t>
            </a:r>
            <a:r>
              <a:rPr lang="ko-KR" altLang="en-US" sz="1400" dirty="0">
                <a:solidFill>
                  <a:srgbClr val="211D1E"/>
                </a:solidFill>
                <a:latin typeface="TDc_SSiGothic 120"/>
              </a:rPr>
              <a:t>든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miter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연결한 흔적 없이 마치 처음부터 하나의 선이었던 것처럼 연결한다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40"/>
              </a:rPr>
              <a:t>round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: </a:t>
            </a:r>
            <a:r>
              <a:rPr lang="ko-KR" altLang="en-US" sz="1400" b="0" i="0" u="none" strike="noStrike" baseline="0" dirty="0">
                <a:solidFill>
                  <a:srgbClr val="211D1E"/>
                </a:solidFill>
                <a:latin typeface="TDc_SSiGothic 120"/>
              </a:rPr>
              <a:t>선과 선이 만나는 부분을 둥글게 처리한다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547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469BAD6-1268-FC12-36E9-2E80BBAC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스타일 지정하기</a:t>
            </a:r>
          </a:p>
        </p:txBody>
      </p:sp>
    </p:spTree>
    <p:extLst>
      <p:ext uri="{BB962C8B-B14F-4D97-AF65-F5344CB8AC3E}">
        <p14:creationId xmlns:p14="http://schemas.microsoft.com/office/powerpoint/2010/main" val="2169468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79B46-B41A-A285-556E-E42750A2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나만의 드로잉 앱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0091F3-CAC3-FD10-5A12-7D453C5AA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9"/>
          <a:stretch/>
        </p:blipFill>
        <p:spPr bwMode="auto">
          <a:xfrm>
            <a:off x="1403803" y="4266114"/>
            <a:ext cx="2697934" cy="2226760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5AAAFD-26F0-C47C-78AC-75BC40305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65"/>
          <a:stretch/>
        </p:blipFill>
        <p:spPr bwMode="auto">
          <a:xfrm>
            <a:off x="4873265" y="4266114"/>
            <a:ext cx="2706021" cy="2226760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2955CC-C0E1-5720-DD20-8C58392391A4}"/>
              </a:ext>
            </a:extLst>
          </p:cNvPr>
          <p:cNvSpPr txBox="1"/>
          <p:nvPr/>
        </p:nvSpPr>
        <p:spPr>
          <a:xfrm>
            <a:off x="879565" y="1354745"/>
            <a:ext cx="9231086" cy="193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&lt;</a:t>
            </a:r>
            <a:r>
              <a:rPr lang="ko-KR" altLang="en-US" sz="1600" dirty="0"/>
              <a:t>생각해 보기</a:t>
            </a:r>
            <a:r>
              <a:rPr lang="en-US" altLang="ko-KR" sz="1600" dirty="0"/>
              <a:t>&gt;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선택한 스타일 값을 어떻게 가져올까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마우스를 클릭한 상태에서는 마우스가 움직이는 만큼 선을 그리고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마우스 버튼에서 손을 떼면 그리기를 멈추려면 어떻게 해야 할까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849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문서 구조 파악하기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ECC9E-5F10-06EE-9E92-E91592250CCE}"/>
              </a:ext>
            </a:extLst>
          </p:cNvPr>
          <p:cNvSpPr txBox="1"/>
          <p:nvPr/>
        </p:nvSpPr>
        <p:spPr>
          <a:xfrm>
            <a:off x="1071154" y="1005519"/>
            <a:ext cx="8395063" cy="53328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&lt;div id="container"&gt;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&lt;div id="toolbar"&gt;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&lt;div&gt;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&lt;label for="stroke"&gt;</a:t>
            </a:r>
            <a:r>
              <a:rPr lang="ko-KR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색상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&lt;/label&gt;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&lt;input type="color" id="stroke" value="#000"&gt;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&lt;label for="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lWidth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"&gt;</a:t>
            </a:r>
            <a:r>
              <a:rPr lang="ko-KR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선 굵기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&lt;/label&gt;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&lt;input type="number" id="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lWidth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min="1" max="50" value="2"&gt;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&lt;/div&gt; 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&lt;button id="reset"&gt;</a:t>
            </a:r>
            <a:r>
              <a:rPr lang="ko-KR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지우기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&lt;/button&gt;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&lt;/div&gt;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&lt;canvas id="canvas"&gt;&lt;/canvas&gt;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&lt;/div&gt;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54CBDB-78AA-48FB-D9BC-A109A369B848}"/>
              </a:ext>
            </a:extLst>
          </p:cNvPr>
          <p:cNvSpPr/>
          <p:nvPr/>
        </p:nvSpPr>
        <p:spPr>
          <a:xfrm>
            <a:off x="1550126" y="4667794"/>
            <a:ext cx="3640183" cy="2873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0D678-2176-5D8D-9AE5-4403E22060E7}"/>
              </a:ext>
            </a:extLst>
          </p:cNvPr>
          <p:cNvSpPr txBox="1"/>
          <p:nvPr/>
        </p:nvSpPr>
        <p:spPr>
          <a:xfrm>
            <a:off x="5268685" y="466779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지우기 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6280A9-2725-20DD-1AC7-45465B3AF6C7}"/>
              </a:ext>
            </a:extLst>
          </p:cNvPr>
          <p:cNvSpPr/>
          <p:nvPr/>
        </p:nvSpPr>
        <p:spPr>
          <a:xfrm>
            <a:off x="1550126" y="1976846"/>
            <a:ext cx="6635931" cy="25516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0EAF1-25CB-005C-E53B-5FB927B39F95}"/>
              </a:ext>
            </a:extLst>
          </p:cNvPr>
          <p:cNvSpPr txBox="1"/>
          <p:nvPr/>
        </p:nvSpPr>
        <p:spPr>
          <a:xfrm>
            <a:off x="8297247" y="3030583"/>
            <a:ext cx="19880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B050"/>
                </a:solidFill>
              </a:rPr>
              <a:t>색상과 굵기 선택 부분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447D82-35B4-E455-794E-DD31ABDF08DC}"/>
              </a:ext>
            </a:extLst>
          </p:cNvPr>
          <p:cNvSpPr/>
          <p:nvPr/>
        </p:nvSpPr>
        <p:spPr>
          <a:xfrm>
            <a:off x="1323703" y="1541417"/>
            <a:ext cx="9318171" cy="39449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EA5EE-AEE1-8615-77B0-66F2BF32D4BC}"/>
              </a:ext>
            </a:extLst>
          </p:cNvPr>
          <p:cNvSpPr txBox="1"/>
          <p:nvPr/>
        </p:nvSpPr>
        <p:spPr>
          <a:xfrm>
            <a:off x="10753064" y="3030582"/>
            <a:ext cx="9653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C00000"/>
                </a:solidFill>
              </a:rPr>
              <a:t>툴바</a:t>
            </a:r>
            <a:r>
              <a:rPr lang="ko-KR" altLang="en-US" sz="1400" b="1" dirty="0">
                <a:solidFill>
                  <a:srgbClr val="C00000"/>
                </a:solidFill>
              </a:rPr>
              <a:t> 부분</a:t>
            </a:r>
          </a:p>
        </p:txBody>
      </p:sp>
    </p:spTree>
    <p:extLst>
      <p:ext uri="{BB962C8B-B14F-4D97-AF65-F5344CB8AC3E}">
        <p14:creationId xmlns:p14="http://schemas.microsoft.com/office/powerpoint/2010/main" val="164443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CSS </a:t>
            </a:r>
            <a:r>
              <a:rPr lang="ko-KR" altLang="en-US" sz="2400" b="1" dirty="0"/>
              <a:t>연결하기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75DD0-D986-DD30-2EBD-20C5F877DBE8}"/>
              </a:ext>
            </a:extLst>
          </p:cNvPr>
          <p:cNvSpPr txBox="1"/>
          <p:nvPr/>
        </p:nvSpPr>
        <p:spPr>
          <a:xfrm>
            <a:off x="905691" y="1295359"/>
            <a:ext cx="3178629" cy="48936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margin: 0;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padding: 0;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box-sizing: border-box;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body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overflow: hidden;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#container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width: 100%;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display:flex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flex-direction: column;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justify-content: left;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align-items: top;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2EFBC-8FFA-6D9C-2C50-7FD314D687E2}"/>
              </a:ext>
            </a:extLst>
          </p:cNvPr>
          <p:cNvSpPr txBox="1"/>
          <p:nvPr/>
        </p:nvSpPr>
        <p:spPr>
          <a:xfrm>
            <a:off x="4242488" y="1295359"/>
            <a:ext cx="3718560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#toolbar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width:100%;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display:flex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flex-direction: row;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justify-content: space-around;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align-items: center;  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height: 70px;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background-color: #222;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#toolbar div *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margin-right: 5px;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223B2-CA1F-28A3-E5D7-3C861D88FE77}"/>
              </a:ext>
            </a:extLst>
          </p:cNvPr>
          <p:cNvSpPr txBox="1"/>
          <p:nvPr/>
        </p:nvSpPr>
        <p:spPr>
          <a:xfrm>
            <a:off x="8093091" y="1295359"/>
            <a:ext cx="3315137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#toolbar label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font-size:0.8rem;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#toolbar button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background-color: #cecece;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border: none;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border-radius: 4px;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padding: 5px;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font-size: 0.8rem;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cursor: pointer;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176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브라우저로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확인하기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32A140-217F-B991-755C-5CECB952D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96"/>
          <a:stretch/>
        </p:blipFill>
        <p:spPr bwMode="auto">
          <a:xfrm>
            <a:off x="1206319" y="1468981"/>
            <a:ext cx="3874976" cy="3216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8F7C6DE-1BA4-51C4-AA34-2756471F9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07"/>
          <a:stretch/>
        </p:blipFill>
        <p:spPr bwMode="auto">
          <a:xfrm>
            <a:off x="5820387" y="1468981"/>
            <a:ext cx="3861376" cy="3216230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233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캔버스 크기 지정하기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FEC7D-B79D-B602-CDC0-2888FCF16D3B}"/>
              </a:ext>
            </a:extLst>
          </p:cNvPr>
          <p:cNvSpPr txBox="1"/>
          <p:nvPr/>
        </p:nvSpPr>
        <p:spPr>
          <a:xfrm>
            <a:off x="975360" y="1053737"/>
            <a:ext cx="9135292" cy="119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1) drawing.js </a:t>
            </a:r>
            <a:r>
              <a:rPr lang="ko-KR" altLang="en-US" sz="1600" dirty="0"/>
              <a:t>파일을 만든 후</a:t>
            </a:r>
            <a:r>
              <a:rPr lang="en-US" altLang="ko-KR" sz="1600" dirty="0"/>
              <a:t>, drawing.html</a:t>
            </a:r>
            <a:r>
              <a:rPr lang="ko-KR" altLang="en-US" sz="1600" dirty="0"/>
              <a:t>에 연결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 영역과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툴바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영역을 가져와서 변수로 저장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 크기 지정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 높이는 화면 높이에서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툴바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높이를 뺀 만큼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/>
              <a:t> 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E2EA5-5DE5-B6DB-32F2-8C84501C1D24}"/>
              </a:ext>
            </a:extLst>
          </p:cNvPr>
          <p:cNvSpPr txBox="1"/>
          <p:nvPr/>
        </p:nvSpPr>
        <p:spPr>
          <a:xfrm>
            <a:off x="1023257" y="2319328"/>
            <a:ext cx="9039497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canvas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("#canvas");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toolbar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("#toolbar");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캔버스 너비와 높이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 </a:t>
            </a:r>
            <a:r>
              <a:rPr lang="en-US" altLang="ko-KR" sz="16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toolbar.offsetHeight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는 </a:t>
            </a:r>
            <a:r>
              <a:rPr lang="ko-KR" altLang="ko-KR" sz="16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툴바의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높이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window.innerWidth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canvas.height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window.innerHeight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-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toolbar.offsetHeight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323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D4CB90-1914-DD91-85A8-F84FB65D8C0E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변수 지정하기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03D22-92DE-4BC2-32EA-F17F9FFAB05B}"/>
              </a:ext>
            </a:extLst>
          </p:cNvPr>
          <p:cNvSpPr txBox="1"/>
          <p:nvPr/>
        </p:nvSpPr>
        <p:spPr>
          <a:xfrm>
            <a:off x="1097280" y="1244774"/>
            <a:ext cx="9135292" cy="15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마우스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커서를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그리기를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때에는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event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clientX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clientY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사용해서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마우스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커서의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알아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낸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clientX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6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clientY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브라우저 창의 왼쪽 위 모퉁이를 기준으로 하지만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여기에서는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브라우저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툴바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크기를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뺀만큼</a:t>
            </a:r>
            <a:r>
              <a:rPr lang="ko-KR" altLang="en-US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기준으로 해야 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그래서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오프셋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변수로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둔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74E18-FC16-B19F-786A-11E237CE6A88}"/>
              </a:ext>
            </a:extLst>
          </p:cNvPr>
          <p:cNvSpPr txBox="1"/>
          <p:nvPr/>
        </p:nvSpPr>
        <p:spPr>
          <a:xfrm>
            <a:off x="1227909" y="3096791"/>
            <a:ext cx="5155474" cy="9577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canvasOffsetX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canvas.offsetLeft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canvasOffsetY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canvas.offsetTop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  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6ECF64-4F2F-6588-2F3B-E709715E5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07" b="46507"/>
          <a:stretch/>
        </p:blipFill>
        <p:spPr bwMode="auto">
          <a:xfrm>
            <a:off x="7579286" y="4464729"/>
            <a:ext cx="3861376" cy="1535476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801A732-F6A0-A030-1FA6-6397D4B79B03}"/>
              </a:ext>
            </a:extLst>
          </p:cNvPr>
          <p:cNvSpPr/>
          <p:nvPr/>
        </p:nvSpPr>
        <p:spPr>
          <a:xfrm>
            <a:off x="7496554" y="4848497"/>
            <a:ext cx="165463" cy="16546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F8330-9B6D-105B-961F-0E85DAA46147}"/>
              </a:ext>
            </a:extLst>
          </p:cNvPr>
          <p:cNvSpPr txBox="1"/>
          <p:nvPr/>
        </p:nvSpPr>
        <p:spPr>
          <a:xfrm>
            <a:off x="4129277" y="5403669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C00000"/>
                </a:solidFill>
              </a:rPr>
              <a:t>마우스 움직임의 기준이 되는 위치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92E31AF-1ECA-A2DC-F984-CE1B016DC438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rot="5400000" flipH="1" flipV="1">
            <a:off x="6291314" y="4198430"/>
            <a:ext cx="472440" cy="1938039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43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변수 지정하기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FEC7D-B79D-B602-CDC0-2888FCF16D3B}"/>
              </a:ext>
            </a:extLst>
          </p:cNvPr>
          <p:cNvSpPr txBox="1"/>
          <p:nvPr/>
        </p:nvSpPr>
        <p:spPr>
          <a:xfrm>
            <a:off x="1010194" y="1175658"/>
            <a:ext cx="9135292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현재 그리기 상태인지의 여부를 구별하는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isDrawing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변수가 필요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(true / false)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선을 그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리기 시작할 위치를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좌푯값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startX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startY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변수가 필요하고 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 선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굵기값을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저장할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lineWidth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필요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E2EA5-5DE5-B6DB-32F2-8C84501C1D24}"/>
              </a:ext>
            </a:extLst>
          </p:cNvPr>
          <p:cNvSpPr txBox="1"/>
          <p:nvPr/>
        </p:nvSpPr>
        <p:spPr>
          <a:xfrm>
            <a:off x="1180011" y="2700239"/>
            <a:ext cx="9039497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canvas.getContext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("2d");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isDrawing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false;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드로잉 상태인지 확인합니다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startX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그리기 시작하는 좌표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x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startY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그리기 시작하는 좌표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y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lineWidth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2;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선 굵기 기본값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700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툴바에서 값을 변경하거나 버튼을 클릭하면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E2EA5-5DE5-B6DB-32F2-8C84501C1D24}"/>
              </a:ext>
            </a:extLst>
          </p:cNvPr>
          <p:cNvSpPr txBox="1"/>
          <p:nvPr/>
        </p:nvSpPr>
        <p:spPr>
          <a:xfrm>
            <a:off x="683623" y="2689653"/>
            <a:ext cx="5159828" cy="3523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선 색과 선 굵기를 선택했을 때</a:t>
            </a: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toolbar.addEventListener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("change", e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(e.target.id === "stroke")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e.target.value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(e.target.id ===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lineWidth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e.target.value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32E81-E6E9-63B5-44E9-6BFEE421160E}"/>
              </a:ext>
            </a:extLst>
          </p:cNvPr>
          <p:cNvSpPr txBox="1"/>
          <p:nvPr/>
        </p:nvSpPr>
        <p:spPr>
          <a:xfrm>
            <a:off x="905691" y="1067640"/>
            <a:ext cx="9039497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"id=stroke"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부분이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변경되었으면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색을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가져오고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"id=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부분이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변경되었으면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굵기를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가져와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할당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지우기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클릭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했다면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크기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만큼 사각형을 지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운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0F4D2C-AEC0-0366-DBEE-7C57A9F44871}"/>
              </a:ext>
            </a:extLst>
          </p:cNvPr>
          <p:cNvSpPr txBox="1"/>
          <p:nvPr/>
        </p:nvSpPr>
        <p:spPr>
          <a:xfrm>
            <a:off x="6283234" y="2689653"/>
            <a:ext cx="5159828" cy="20195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'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지우기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버튼 누르면 캔버스 지우기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reset.addEventListener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("click", (e) =&gt;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ctx.clearRect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(0, 0,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canvas.width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canvas.height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  <a:endParaRPr lang="ko-KR" altLang="ko-KR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369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마우스를 클릭하면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FEC7D-B79D-B602-CDC0-2888FCF16D3B}"/>
              </a:ext>
            </a:extLst>
          </p:cNvPr>
          <p:cNvSpPr txBox="1"/>
          <p:nvPr/>
        </p:nvSpPr>
        <p:spPr>
          <a:xfrm>
            <a:off x="971004" y="1097280"/>
            <a:ext cx="9135292" cy="11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마우스 버튼을 클릭하면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mousedown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그리기 시작한다는 뜻이므로 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isDrawing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true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 바꾸고 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좌푯값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클릭한 위치의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좌푯값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시작 좌표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startX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startY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 지정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E2EA5-5DE5-B6DB-32F2-8C84501C1D24}"/>
              </a:ext>
            </a:extLst>
          </p:cNvPr>
          <p:cNvSpPr txBox="1"/>
          <p:nvPr/>
        </p:nvSpPr>
        <p:spPr>
          <a:xfrm>
            <a:off x="1207550" y="2759969"/>
            <a:ext cx="7171509" cy="220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mousedown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, e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isDrawing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true;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startX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e.clientX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startY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e.clientY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4219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마우스를 움직이거나 멈추면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FEC7D-B79D-B602-CDC0-2888FCF16D3B}"/>
              </a:ext>
            </a:extLst>
          </p:cNvPr>
          <p:cNvSpPr txBox="1"/>
          <p:nvPr/>
        </p:nvSpPr>
        <p:spPr>
          <a:xfrm>
            <a:off x="971003" y="1097280"/>
            <a:ext cx="10045339" cy="152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마우스를 움직이면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좌표부터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현재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좌푯값까지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그린다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툴바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영역까지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그려지지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않도록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현재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좌표의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오프셋만큼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뺀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마우스 버튼에서 손을 떼면 그리기를 끝낸다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isDrawing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false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상태로 만들고 다른 경로를 시작할 수 있도록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E2EA5-5DE5-B6DB-32F2-8C84501C1D24}"/>
              </a:ext>
            </a:extLst>
          </p:cNvPr>
          <p:cNvSpPr txBox="1"/>
          <p:nvPr/>
        </p:nvSpPr>
        <p:spPr>
          <a:xfrm>
            <a:off x="971003" y="2734502"/>
            <a:ext cx="7171509" cy="35702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mousemove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(e) =&gt; {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(!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isDrawing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return;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lineWidth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ctx.lineCap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"round";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ctx.lineTo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e.clientX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e.clientY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-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canvasOffsetY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mouseup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() =&gt; {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isDrawing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false;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1309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색상 지정하기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7FAB3-9729-0B92-76B2-734AFF6452D6}"/>
              </a:ext>
            </a:extLst>
          </p:cNvPr>
          <p:cNvSpPr txBox="1"/>
          <p:nvPr/>
        </p:nvSpPr>
        <p:spPr>
          <a:xfrm>
            <a:off x="631885" y="1273281"/>
            <a:ext cx="891757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따로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색상을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지정하지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않으면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기본색인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검은색으로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채워지거나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테두리가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그려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진다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43126-844E-C6A2-E0F1-A0C167292FBA}"/>
              </a:ext>
            </a:extLst>
          </p:cNvPr>
          <p:cNvSpPr txBox="1"/>
          <p:nvPr/>
        </p:nvSpPr>
        <p:spPr>
          <a:xfrm>
            <a:off x="631885" y="1810292"/>
            <a:ext cx="4476208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채우기 색상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strokeStyle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선 색상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2ED03-2781-ADA8-EEA8-4D134154463A}"/>
              </a:ext>
            </a:extLst>
          </p:cNvPr>
          <p:cNvSpPr txBox="1"/>
          <p:nvPr/>
        </p:nvSpPr>
        <p:spPr>
          <a:xfrm>
            <a:off x="5743818" y="1896822"/>
            <a:ext cx="447620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</a:rPr>
              <a:t>color</a:t>
            </a:r>
            <a:r>
              <a:rPr lang="ko-KR" altLang="en-US" sz="1400" dirty="0">
                <a:solidFill>
                  <a:schemeClr val="accent1"/>
                </a:solidFill>
              </a:rPr>
              <a:t>를 지정할 때는 색상 이름이나</a:t>
            </a:r>
            <a:r>
              <a:rPr lang="en-US" altLang="ko-KR" sz="1400" dirty="0">
                <a:solidFill>
                  <a:schemeClr val="accent1"/>
                </a:solidFill>
              </a:rPr>
              <a:t>, 16</a:t>
            </a:r>
            <a:r>
              <a:rPr lang="ko-KR" altLang="en-US" sz="1400" dirty="0">
                <a:solidFill>
                  <a:schemeClr val="accent1"/>
                </a:solidFill>
              </a:rPr>
              <a:t>진수 </a:t>
            </a:r>
            <a:r>
              <a:rPr lang="ko-KR" altLang="en-US" sz="1400" dirty="0" err="1">
                <a:solidFill>
                  <a:schemeClr val="accent1"/>
                </a:solidFill>
              </a:rPr>
              <a:t>색상값</a:t>
            </a:r>
            <a:r>
              <a:rPr lang="en-US" altLang="ko-KR" sz="1400" dirty="0">
                <a:solidFill>
                  <a:schemeClr val="accent1"/>
                </a:solidFill>
              </a:rPr>
              <a:t>,  </a:t>
            </a:r>
            <a:br>
              <a:rPr lang="en-US" altLang="ko-KR" sz="1400" dirty="0">
                <a:solidFill>
                  <a:schemeClr val="accent1"/>
                </a:solidFill>
              </a:rPr>
            </a:br>
            <a:r>
              <a:rPr lang="en-US" altLang="ko-KR" sz="1400" dirty="0" err="1">
                <a:solidFill>
                  <a:schemeClr val="accent1"/>
                </a:solidFill>
              </a:rPr>
              <a:t>rgb</a:t>
            </a:r>
            <a:r>
              <a:rPr lang="en-US" altLang="ko-KR" sz="1400" dirty="0">
                <a:solidFill>
                  <a:schemeClr val="accent1"/>
                </a:solidFill>
              </a:rPr>
              <a:t>/</a:t>
            </a:r>
            <a:r>
              <a:rPr lang="en-US" altLang="ko-KR" sz="1400" dirty="0" err="1">
                <a:solidFill>
                  <a:schemeClr val="accent1"/>
                </a:solidFill>
              </a:rPr>
              <a:t>rgba</a:t>
            </a:r>
            <a:r>
              <a:rPr lang="en-US" altLang="ko-KR" sz="1400" dirty="0">
                <a:solidFill>
                  <a:schemeClr val="accent1"/>
                </a:solidFill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</a:rPr>
              <a:t>hsl</a:t>
            </a:r>
            <a:r>
              <a:rPr lang="en-US" altLang="ko-KR" sz="1400" dirty="0">
                <a:solidFill>
                  <a:schemeClr val="accent1"/>
                </a:solidFill>
              </a:rPr>
              <a:t>/</a:t>
            </a:r>
            <a:r>
              <a:rPr lang="en-US" altLang="ko-KR" sz="1400" dirty="0" err="1">
                <a:solidFill>
                  <a:schemeClr val="accent1"/>
                </a:solidFill>
              </a:rPr>
              <a:t>hsla</a:t>
            </a:r>
            <a:r>
              <a:rPr lang="en-US" altLang="ko-KR" sz="1400" dirty="0">
                <a:solidFill>
                  <a:schemeClr val="accent1"/>
                </a:solidFill>
              </a:rPr>
              <a:t> </a:t>
            </a:r>
            <a:r>
              <a:rPr lang="ko-KR" altLang="en-US" sz="1400" dirty="0">
                <a:solidFill>
                  <a:schemeClr val="accent1"/>
                </a:solidFill>
              </a:rPr>
              <a:t>등을 사용할 수 있다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F2E171-7BB1-9609-03B5-D736638C8760}"/>
              </a:ext>
            </a:extLst>
          </p:cNvPr>
          <p:cNvSpPr txBox="1">
            <a:spLocks/>
          </p:cNvSpPr>
          <p:nvPr/>
        </p:nvSpPr>
        <p:spPr>
          <a:xfrm>
            <a:off x="631885" y="3007713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투명도 조절하기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1931E-7CF7-A168-1643-79D7A7A0F3FC}"/>
              </a:ext>
            </a:extLst>
          </p:cNvPr>
          <p:cNvSpPr txBox="1"/>
          <p:nvPr/>
        </p:nvSpPr>
        <p:spPr>
          <a:xfrm>
            <a:off x="719750" y="3850286"/>
            <a:ext cx="9588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한꺼번에 여러 도형의 불투명도를 조절하려면 </a:t>
            </a:r>
            <a:r>
              <a:rPr lang="en-US" altLang="ko-KR" sz="1600" dirty="0" err="1"/>
              <a:t>globalAlpha</a:t>
            </a:r>
            <a:r>
              <a:rPr lang="en-US" altLang="ko-KR" sz="1600" dirty="0"/>
              <a:t> </a:t>
            </a:r>
            <a:r>
              <a:rPr lang="ko-KR" altLang="en-US" sz="1600" dirty="0"/>
              <a:t>속성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26CBA-B74E-6506-451F-96755F651763}"/>
              </a:ext>
            </a:extLst>
          </p:cNvPr>
          <p:cNvSpPr txBox="1"/>
          <p:nvPr/>
        </p:nvSpPr>
        <p:spPr>
          <a:xfrm>
            <a:off x="824254" y="4308119"/>
            <a:ext cx="2420982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globalAlpha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E701D-511E-60A0-9F31-8E875DAC3082}"/>
              </a:ext>
            </a:extLst>
          </p:cNvPr>
          <p:cNvSpPr txBox="1"/>
          <p:nvPr/>
        </p:nvSpPr>
        <p:spPr>
          <a:xfrm>
            <a:off x="719750" y="4937423"/>
            <a:ext cx="9422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: 0.0(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완전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투명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 ~  1.0(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완전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불투명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). 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기본값은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1.0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9903A-0AB2-FA4A-AC08-C4FB94267E31}"/>
              </a:ext>
            </a:extLst>
          </p:cNvPr>
          <p:cNvSpPr txBox="1"/>
          <p:nvPr/>
        </p:nvSpPr>
        <p:spPr>
          <a:xfrm>
            <a:off x="719750" y="5275977"/>
            <a:ext cx="10061460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globalAlpha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속성으로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투명도를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설정하면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투명도를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설정한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이후에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그려지는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도형에는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같은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투명도가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적용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6458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FCEC1-C453-C90D-63FF-9FED3C981B0F}"/>
              </a:ext>
            </a:extLst>
          </p:cNvPr>
          <p:cNvSpPr txBox="1"/>
          <p:nvPr/>
        </p:nvSpPr>
        <p:spPr>
          <a:xfrm>
            <a:off x="905691" y="522514"/>
            <a:ext cx="667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브라우저에서 확인하기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363EE5-6F27-B852-1F12-FAB6914D1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96"/>
          <a:stretch/>
        </p:blipFill>
        <p:spPr bwMode="auto">
          <a:xfrm>
            <a:off x="1000260" y="1550897"/>
            <a:ext cx="4416471" cy="366582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5DBAD2-0E2B-7AFE-C1C2-87282E279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06"/>
          <a:stretch/>
        </p:blipFill>
        <p:spPr bwMode="auto">
          <a:xfrm>
            <a:off x="5882278" y="1550897"/>
            <a:ext cx="4427884" cy="366582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DFCC04C-12C4-E9B6-11BF-C951C127490D}"/>
              </a:ext>
            </a:extLst>
          </p:cNvPr>
          <p:cNvSpPr/>
          <p:nvPr/>
        </p:nvSpPr>
        <p:spPr>
          <a:xfrm>
            <a:off x="8532759" y="376948"/>
            <a:ext cx="3659241" cy="41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25\result\</a:t>
            </a:r>
            <a:r>
              <a:rPr kumimoji="1" lang="en-US" altLang="ko-KR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r>
              <a:rPr kumimoji="1"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\drawing.js</a:t>
            </a:r>
            <a:endParaRPr kumimoji="1" lang="ko-Kore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511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72F5BEC-903A-3FC4-E1A7-EC4DCFCE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요소 변형하기</a:t>
            </a:r>
          </a:p>
        </p:txBody>
      </p:sp>
    </p:spTree>
    <p:extLst>
      <p:ext uri="{BB962C8B-B14F-4D97-AF65-F5344CB8AC3E}">
        <p14:creationId xmlns:p14="http://schemas.microsoft.com/office/powerpoint/2010/main" val="4088878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5AF6F-FFCD-526C-A0FD-4635F45A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콘텍스트</a:t>
            </a:r>
            <a:r>
              <a:rPr lang="ko-KR" altLang="en-US" dirty="0"/>
              <a:t> 상태 저장하기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18C8C-D9F4-73DD-FEFE-7A419B68BA54}"/>
              </a:ext>
            </a:extLst>
          </p:cNvPr>
          <p:cNvSpPr txBox="1"/>
          <p:nvPr/>
        </p:nvSpPr>
        <p:spPr>
          <a:xfrm>
            <a:off x="838200" y="1690688"/>
            <a:ext cx="11005457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이동시키거나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회전시키는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동작은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그래픽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변형시키는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것이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아니라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2D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콘텍스트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자체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옮기거나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회전시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키는 것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그래픽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변형시키려면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콘텍스트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변형하고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상태로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복구시키는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과정이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필요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2D66D-7995-4B51-78B0-09A8F7833900}"/>
              </a:ext>
            </a:extLst>
          </p:cNvPr>
          <p:cNvSpPr txBox="1"/>
          <p:nvPr/>
        </p:nvSpPr>
        <p:spPr>
          <a:xfrm>
            <a:off x="1018901" y="3300182"/>
            <a:ext cx="5251269" cy="87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save()          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현재 상태 저장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restore()       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저장한 상태 복구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5BEA8-8169-99AB-BD59-D92DE65B38BE}"/>
              </a:ext>
            </a:extLst>
          </p:cNvPr>
          <p:cNvSpPr txBox="1"/>
          <p:nvPr/>
        </p:nvSpPr>
        <p:spPr>
          <a:xfrm>
            <a:off x="1018901" y="4619660"/>
            <a:ext cx="9300755" cy="1026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어떤 정보가 저장될까</a:t>
            </a:r>
            <a:r>
              <a:rPr lang="en-US" altLang="ko-KR" sz="1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적용된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변형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strokeStyle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fillStyle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globalAlpha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lineWidth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lineCap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lineJoin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shadowOffsetX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shadowOffsetY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shadowBlur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shadowColor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클리핑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경로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등이</a:t>
            </a:r>
            <a:r>
              <a:rPr lang="ko-KR" altLang="ko-KR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저장됩니다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902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6A8F1-1E9B-BC51-8D78-1C159099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옮기기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31105-ECBF-B086-3F40-BCD0E782163E}"/>
              </a:ext>
            </a:extLst>
          </p:cNvPr>
          <p:cNvSpPr txBox="1"/>
          <p:nvPr/>
        </p:nvSpPr>
        <p:spPr>
          <a:xfrm>
            <a:off x="923108" y="1832878"/>
            <a:ext cx="9753601" cy="189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 있는 도형이나 이미지는 그 좌표를 정할 때 캔버스의 원점을 기준으로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  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캔버스의 원점을 옮기면 캔버스와 관련된 모든 요소도 그에 맞춰 위치가 바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뀐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translate()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사용하면 원점의 위치를 옮겨서 그래픽 요소의 위치를 바꿀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translate(x, y)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원점의 위치를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(x, y)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 옮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긴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58DFD-6633-ACA4-7565-DEF52B7F1F31}"/>
              </a:ext>
            </a:extLst>
          </p:cNvPr>
          <p:cNvSpPr txBox="1"/>
          <p:nvPr/>
        </p:nvSpPr>
        <p:spPr>
          <a:xfrm>
            <a:off x="1236617" y="4265414"/>
            <a:ext cx="2795451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translate(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100D0-F8D3-1809-5850-61B26BD7D6ED}"/>
              </a:ext>
            </a:extLst>
          </p:cNvPr>
          <p:cNvSpPr txBox="1"/>
          <p:nvPr/>
        </p:nvSpPr>
        <p:spPr>
          <a:xfrm>
            <a:off x="1236617" y="4823600"/>
            <a:ext cx="6096000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왼쪽이나 오른쪽으로 옮길 크기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위나 아래로 옮길 크기</a:t>
            </a:r>
          </a:p>
        </p:txBody>
      </p:sp>
    </p:spTree>
    <p:extLst>
      <p:ext uri="{BB962C8B-B14F-4D97-AF65-F5344CB8AC3E}">
        <p14:creationId xmlns:p14="http://schemas.microsoft.com/office/powerpoint/2010/main" val="3496308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6A8F1-1E9B-BC51-8D78-1C159099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위치 옮기기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907B3-AA3C-4700-2727-CD79ECDA5A36}"/>
              </a:ext>
            </a:extLst>
          </p:cNvPr>
          <p:cNvSpPr txBox="1"/>
          <p:nvPr/>
        </p:nvSpPr>
        <p:spPr>
          <a:xfrm>
            <a:off x="853439" y="1669239"/>
            <a:ext cx="4920343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"#ccc";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(10, 10, 100,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901CC-027B-42F6-B87B-2E6A5AA1DDD9}"/>
              </a:ext>
            </a:extLst>
          </p:cNvPr>
          <p:cNvSpPr txBox="1"/>
          <p:nvPr/>
        </p:nvSpPr>
        <p:spPr>
          <a:xfrm>
            <a:off x="810984" y="1238638"/>
            <a:ext cx="1043069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회색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사각형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953A07-89C1-E8DC-E33A-7E3EC2F3937A}"/>
              </a:ext>
            </a:extLst>
          </p:cNvPr>
          <p:cNvSpPr txBox="1"/>
          <p:nvPr/>
        </p:nvSpPr>
        <p:spPr>
          <a:xfrm>
            <a:off x="853439" y="2985418"/>
            <a:ext cx="5416732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ctx.save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   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현재 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드로딩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상태 저장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ctx.translate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(150, 150);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ko-KR" sz="1400" dirty="0">
                <a:solidFill>
                  <a:schemeClr val="bg1">
                    <a:lumMod val="50000"/>
                  </a:schemeClr>
                </a:solidFill>
              </a:rPr>
              <a:t>원점 이동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8B158C-2029-EE0A-587A-0C9A756466B6}"/>
              </a:ext>
            </a:extLst>
          </p:cNvPr>
          <p:cNvSpPr txBox="1"/>
          <p:nvPr/>
        </p:nvSpPr>
        <p:spPr>
          <a:xfrm>
            <a:off x="810984" y="2540167"/>
            <a:ext cx="4614456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현재 상태 저장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원점 옮기기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4514B7-83AA-29E5-11EF-0D815C931ADC}"/>
              </a:ext>
            </a:extLst>
          </p:cNvPr>
          <p:cNvSpPr txBox="1"/>
          <p:nvPr/>
        </p:nvSpPr>
        <p:spPr>
          <a:xfrm>
            <a:off x="853439" y="4349940"/>
            <a:ext cx="6100354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"#222";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(10, 10, 100,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"red";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50, 20, 80);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ctx.restore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드로잉 상태 복구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093D31-0DD6-2D67-086C-76CF2FC2905C}"/>
              </a:ext>
            </a:extLst>
          </p:cNvPr>
          <p:cNvSpPr txBox="1"/>
          <p:nvPr/>
        </p:nvSpPr>
        <p:spPr>
          <a:xfrm>
            <a:off x="853440" y="3896372"/>
            <a:ext cx="6100354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검정 사각형 그리기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빨간 사각형 그리기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상태 복구</a:t>
            </a:r>
            <a:endParaRPr lang="ko-KR" altLang="en-US" sz="16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3F2E9C2-F33C-16FD-68D2-D4B0587278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237" y="1919854"/>
            <a:ext cx="3266893" cy="25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35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0C907B3-AA3C-4700-2727-CD79ECDA5A36}"/>
              </a:ext>
            </a:extLst>
          </p:cNvPr>
          <p:cNvSpPr txBox="1"/>
          <p:nvPr/>
        </p:nvSpPr>
        <p:spPr>
          <a:xfrm>
            <a:off x="923107" y="1287355"/>
            <a:ext cx="6217921" cy="867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ctx.save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   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현재 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드로딩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상태 저장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ctx.translate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(150, 150);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ko-KR" sz="1400" dirty="0">
                <a:solidFill>
                  <a:schemeClr val="bg1">
                    <a:lumMod val="50000"/>
                  </a:schemeClr>
                </a:solidFill>
              </a:rPr>
              <a:t>원점 이동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901CC-027B-42F6-B87B-2E6A5AA1DDD9}"/>
              </a:ext>
            </a:extLst>
          </p:cNvPr>
          <p:cNvSpPr txBox="1"/>
          <p:nvPr/>
        </p:nvSpPr>
        <p:spPr>
          <a:xfrm>
            <a:off x="880653" y="566330"/>
            <a:ext cx="1043069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현재 상태 저장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원점 옮기기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D1B0A6-F65A-CD80-6113-635FB1036F7F}"/>
              </a:ext>
            </a:extLst>
          </p:cNvPr>
          <p:cNvSpPr txBox="1"/>
          <p:nvPr/>
        </p:nvSpPr>
        <p:spPr>
          <a:xfrm>
            <a:off x="880653" y="3429000"/>
            <a:ext cx="6100354" cy="2206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"#222";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(10, 10, 100,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"red";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50, 20, 80);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ctx.restore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드로잉 상태 복구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34DFC-486E-BC36-0283-A15EF2F24A16}"/>
              </a:ext>
            </a:extLst>
          </p:cNvPr>
          <p:cNvSpPr txBox="1"/>
          <p:nvPr/>
        </p:nvSpPr>
        <p:spPr>
          <a:xfrm>
            <a:off x="880654" y="2812038"/>
            <a:ext cx="6100354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검정 사각형 그리기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빨간 사각형 그리기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상태 복구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7B562C-0300-A3CF-FFB2-89AC4DAAD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738" y="3032277"/>
            <a:ext cx="3512608" cy="26035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8111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9464-0594-B3DA-98C9-9BC8156B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회전시키기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3C2C4-C499-4F30-2F9B-411FCA12583B}"/>
              </a:ext>
            </a:extLst>
          </p:cNvPr>
          <p:cNvSpPr txBox="1"/>
          <p:nvPr/>
        </p:nvSpPr>
        <p:spPr>
          <a:xfrm>
            <a:off x="697139" y="1241357"/>
            <a:ext cx="10223863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rotate()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사용하면 그래픽 요소를 회전시킬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rotate()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메서드에 있는 매개변수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‘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각도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라디안값이고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시계 방향으로 회전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그래픽 요소를 회전할 때는  캔버스의 원점을 기준으로 회전시킨다는 점에 주의해야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FB3D7-923E-BB36-B0B2-688F8A8E726A}"/>
              </a:ext>
            </a:extLst>
          </p:cNvPr>
          <p:cNvSpPr txBox="1"/>
          <p:nvPr/>
        </p:nvSpPr>
        <p:spPr>
          <a:xfrm>
            <a:off x="836022" y="2655257"/>
            <a:ext cx="2229395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rotate(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각도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55C830-AD0E-B7FD-8E62-714C3AFB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246" y="3097422"/>
            <a:ext cx="2888085" cy="2820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A15033-4D43-E41C-AB3B-FCB8AB213CCD}"/>
              </a:ext>
            </a:extLst>
          </p:cNvPr>
          <p:cNvSpPr txBox="1"/>
          <p:nvPr/>
        </p:nvSpPr>
        <p:spPr>
          <a:xfrm>
            <a:off x="697139" y="3760578"/>
            <a:ext cx="7671798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(150, 150) </a:t>
            </a:r>
            <a:r>
              <a:rPr lang="ko-KR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위치에서 회색 사각형을 그렸을 때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사각형을 회전시켜서 마름모 도형을 선으로 표시하려면 어떻게 해야 할까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endParaRPr lang="ko-KR" altLang="ko-KR" sz="1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50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365EF8-000F-5F56-1CD9-55B72FF6BE4A}"/>
              </a:ext>
            </a:extLst>
          </p:cNvPr>
          <p:cNvSpPr txBox="1"/>
          <p:nvPr/>
        </p:nvSpPr>
        <p:spPr>
          <a:xfrm>
            <a:off x="879565" y="348824"/>
            <a:ext cx="7219406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(</a:t>
            </a:r>
            <a:r>
              <a:rPr lang="ko-KR" altLang="en-US" sz="3600" b="1" dirty="0"/>
              <a:t>예</a:t>
            </a:r>
            <a:r>
              <a:rPr lang="en-US" altLang="ko-KR" sz="3600" b="1" dirty="0"/>
              <a:t>) 45</a:t>
            </a:r>
            <a:r>
              <a:rPr lang="ko-KR" altLang="en-US" sz="3600" b="1" dirty="0"/>
              <a:t>도 </a:t>
            </a:r>
            <a:r>
              <a:rPr lang="ko-KR" altLang="en-US" sz="3600" b="1" dirty="0" err="1"/>
              <a:t>회전시키키</a:t>
            </a:r>
            <a:endParaRPr lang="en-US" altLang="ko-KR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A22E5-1C6B-4208-F627-702F6C965882}"/>
              </a:ext>
            </a:extLst>
          </p:cNvPr>
          <p:cNvSpPr txBox="1"/>
          <p:nvPr/>
        </p:nvSpPr>
        <p:spPr>
          <a:xfrm>
            <a:off x="949234" y="1549420"/>
            <a:ext cx="6888480" cy="22775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회색 사각형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"#ccc";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(150, 150, 100,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마름모 사각형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ctx.rotate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(45 *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/ 180);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45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 회전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ctx.strokeRect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(150, 150, 100, 100);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선으로 그리기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62A4C2-E0A3-43DC-61BF-8A447D857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186" y="1489313"/>
            <a:ext cx="2393315" cy="2397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74B926-3210-06F8-8D8F-CF1E51DF0E20}"/>
              </a:ext>
            </a:extLst>
          </p:cNvPr>
          <p:cNvSpPr txBox="1"/>
          <p:nvPr/>
        </p:nvSpPr>
        <p:spPr>
          <a:xfrm>
            <a:off x="1079863" y="434417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엉뚱한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나왔을까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9FE93-1CC0-7D3B-7913-9CD5C7EF220D}"/>
              </a:ext>
            </a:extLst>
          </p:cNvPr>
          <p:cNvSpPr txBox="1"/>
          <p:nvPr/>
        </p:nvSpPr>
        <p:spPr>
          <a:xfrm>
            <a:off x="1149532" y="4807860"/>
            <a:ext cx="9117874" cy="667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45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° 회전시키면 현재의 </a:t>
            </a:r>
            <a:r>
              <a:rPr lang="ko-KR" altLang="ko-KR" sz="16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원점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즉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(0, 0)</a:t>
            </a:r>
            <a:r>
              <a:rPr lang="ko-KR" altLang="ko-KR" sz="16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기준으로 회전시</a:t>
            </a:r>
            <a:r>
              <a:rPr lang="ko-KR" altLang="en-US" sz="1600" kern="100" dirty="0">
                <a:solidFill>
                  <a:srgbClr val="C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킨</a:t>
            </a:r>
            <a:r>
              <a:rPr lang="ko-KR" altLang="ko-KR" sz="16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상태에서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strokeRect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(150, 150, 100, 100)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으로 지정했기 때문에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화면처럼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표시된다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43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365EF8-000F-5F56-1CD9-55B72FF6BE4A}"/>
              </a:ext>
            </a:extLst>
          </p:cNvPr>
          <p:cNvSpPr txBox="1"/>
          <p:nvPr/>
        </p:nvSpPr>
        <p:spPr>
          <a:xfrm>
            <a:off x="705393" y="622610"/>
            <a:ext cx="7219406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그래픽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회전시킬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가장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먼저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일은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회전의 기준점이 되는 위치로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원점을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이동시키는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것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69B7-D643-3FB1-2E6D-EA9D0DF47101}"/>
              </a:ext>
            </a:extLst>
          </p:cNvPr>
          <p:cNvSpPr txBox="1"/>
          <p:nvPr/>
        </p:nvSpPr>
        <p:spPr>
          <a:xfrm>
            <a:off x="805543" y="2308234"/>
            <a:ext cx="7367451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회색 사각형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"#ccc";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(150, 150, 100,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마름모 사각형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ctx.translate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(150, 150);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원점을 이동합니다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ctx.rotate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(45 *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/ 180);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45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 회전합니다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100,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ctx.translate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(-150, -150);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원점으로 복귀합니다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85C10F-CCAE-5855-4B8B-552B510A1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59" y="2390602"/>
            <a:ext cx="2925898" cy="28822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875D5B-9684-C367-D5B4-8543ECFD2A70}"/>
              </a:ext>
            </a:extLst>
          </p:cNvPr>
          <p:cNvSpPr txBox="1"/>
          <p:nvPr/>
        </p:nvSpPr>
        <p:spPr>
          <a:xfrm>
            <a:off x="705393" y="1732726"/>
            <a:ext cx="9100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앞의</a:t>
            </a:r>
            <a:r>
              <a:rPr lang="en-US" altLang="ko-KR" sz="1600" dirty="0"/>
              <a:t> </a:t>
            </a:r>
            <a:r>
              <a:rPr lang="ko-KR" altLang="en-US" sz="1600" dirty="0"/>
              <a:t>소스에</a:t>
            </a:r>
            <a:r>
              <a:rPr lang="en-US" altLang="ko-KR" sz="1600" dirty="0"/>
              <a:t>, </a:t>
            </a:r>
            <a:r>
              <a:rPr lang="ko-KR" altLang="en-US" sz="1600" dirty="0"/>
              <a:t>원점을 이동하는 소스와 원래 상태로 되돌리는 소스를 추가합니다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5772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9464-0594-B3DA-98C9-9BC8156B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크기 조절하기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3C2C4-C499-4F30-2F9B-411FCA12583B}"/>
              </a:ext>
            </a:extLst>
          </p:cNvPr>
          <p:cNvSpPr txBox="1"/>
          <p:nvPr/>
        </p:nvSpPr>
        <p:spPr>
          <a:xfrm>
            <a:off x="975359" y="1690688"/>
            <a:ext cx="10223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scale()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메서드는 캔버스에서 도형이나 이미지를 크게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 작게 표시할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FB3D7-923E-BB36-B0B2-688F8A8E726A}"/>
              </a:ext>
            </a:extLst>
          </p:cNvPr>
          <p:cNvSpPr txBox="1"/>
          <p:nvPr/>
        </p:nvSpPr>
        <p:spPr>
          <a:xfrm>
            <a:off x="975359" y="2401782"/>
            <a:ext cx="2229395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scale(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7CC13-1637-049E-41C7-E9B7673EE3DF}"/>
              </a:ext>
            </a:extLst>
          </p:cNvPr>
          <p:cNvSpPr txBox="1"/>
          <p:nvPr/>
        </p:nvSpPr>
        <p:spPr>
          <a:xfrm>
            <a:off x="838200" y="3032720"/>
            <a:ext cx="6096000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배율이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보다 크면 확대되고 작으면 축소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음수값을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사용하면 방향이 반대로 바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뀐다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ECD33-3144-2783-98DB-2FF68C63D687}"/>
              </a:ext>
            </a:extLst>
          </p:cNvPr>
          <p:cNvSpPr txBox="1"/>
          <p:nvPr/>
        </p:nvSpPr>
        <p:spPr>
          <a:xfrm>
            <a:off x="975359" y="4206240"/>
            <a:ext cx="7707087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/>
                </a:solidFill>
              </a:rPr>
              <a:t>&lt;</a:t>
            </a:r>
            <a:r>
              <a:rPr lang="ko-KR" altLang="en-US" sz="1600" dirty="0">
                <a:solidFill>
                  <a:schemeClr val="accent1"/>
                </a:solidFill>
              </a:rPr>
              <a:t>참고</a:t>
            </a:r>
            <a:r>
              <a:rPr lang="en-US" altLang="ko-KR" sz="1600" dirty="0">
                <a:solidFill>
                  <a:schemeClr val="accent1"/>
                </a:solidFill>
              </a:rPr>
              <a:t>&gt; 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캔버스에서 크기 단위는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픽셀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scale(2, 2)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 지정해서 사각형을 그리면 이 사각형의 크기가 바뀌는 것이 아니라 </a:t>
            </a:r>
            <a:b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크기를 나타내는 단위가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픽셀에서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2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픽셀로 바뀌면서 두 배로 표시</a:t>
            </a:r>
            <a:r>
              <a:rPr lang="ko-KR" altLang="en-US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ACA09-72E8-04C3-BD74-6F282443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투명도 조절하기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57D8D-0D39-0045-2A80-08E1DB128779}"/>
              </a:ext>
            </a:extLst>
          </p:cNvPr>
          <p:cNvSpPr txBox="1"/>
          <p:nvPr/>
        </p:nvSpPr>
        <p:spPr>
          <a:xfrm>
            <a:off x="687156" y="1485196"/>
            <a:ext cx="9675223" cy="39940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ctx.globalAlpha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0.3;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이후의 모든 도형에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불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투명도 적용</a:t>
            </a:r>
            <a:endParaRPr lang="en-US" altLang="ko-KR" sz="1400" kern="10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(255, 0, 0)";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50, 100,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255)";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(150, 50, 100,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255, 0)";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(250, 50, 100,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(255, 255, 0)";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(350, 50, 100,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B735DC-664A-4C01-941F-FE6A5ADBA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205"/>
          <a:stretch/>
        </p:blipFill>
        <p:spPr bwMode="auto">
          <a:xfrm>
            <a:off x="5524767" y="4291536"/>
            <a:ext cx="4615543" cy="9640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7903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9464-0594-B3DA-98C9-9BC8156B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크기 조절하기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9E4E3-3B5F-253E-8BE6-8157CB5D3C89}"/>
              </a:ext>
            </a:extLst>
          </p:cNvPr>
          <p:cNvSpPr txBox="1"/>
          <p:nvPr/>
        </p:nvSpPr>
        <p:spPr>
          <a:xfrm>
            <a:off x="742406" y="1266604"/>
            <a:ext cx="5545183" cy="47942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기본 사각형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"#ccc";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50, 100, 50);        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1)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ctx.save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확대한 사각형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ctx.scale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(3, 2);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(20, 70, 100, 50);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2)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endParaRPr lang="en-US" altLang="ko-KR" sz="1600" kern="10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ctx.restore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ctx.strokeRect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(200, 50, 100, 50);       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3)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597831-0A78-EBD0-1ED9-D00C9DC8A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829" y="2223190"/>
            <a:ext cx="4596765" cy="28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73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417BAB-8F7F-D284-690F-E50BD780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요소 합성하기</a:t>
            </a:r>
          </a:p>
        </p:txBody>
      </p:sp>
    </p:spTree>
    <p:extLst>
      <p:ext uri="{BB962C8B-B14F-4D97-AF65-F5344CB8AC3E}">
        <p14:creationId xmlns:p14="http://schemas.microsoft.com/office/powerpoint/2010/main" val="3467746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C6F331-F801-6B76-A920-CAB72EF4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globalCompositeOperation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8C18B-A4CC-EFB4-2DD2-790FC5D15B26}"/>
              </a:ext>
            </a:extLst>
          </p:cNvPr>
          <p:cNvSpPr txBox="1"/>
          <p:nvPr/>
        </p:nvSpPr>
        <p:spPr>
          <a:xfrm>
            <a:off x="827313" y="1237345"/>
            <a:ext cx="9509761" cy="1250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2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개 이상의 캔버스 그래픽을 겹쳐 그리면 소스에서 나중에 그린 그래픽이 이전 그래픽 위에 그려진다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 dirty="0">
                <a:solidFill>
                  <a:srgbClr val="211D1E"/>
                </a:solidFill>
                <a:latin typeface="TDc_SSiMyungJo 120"/>
              </a:rPr>
              <a:t>둘 이상의 그래픽 요소가 겹쳐져 있으면 </a:t>
            </a:r>
            <a:r>
              <a:rPr lang="en-US" altLang="ko-KR" sz="18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globalCompositeOperation</a:t>
            </a:r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속성으로 그래픽 요소를 여러 형태로 합성해서 표시할 수 있다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CEE64-C7D3-C78E-9CE5-7E2CF6CA972B}"/>
              </a:ext>
            </a:extLst>
          </p:cNvPr>
          <p:cNvSpPr txBox="1"/>
          <p:nvPr/>
        </p:nvSpPr>
        <p:spPr>
          <a:xfrm>
            <a:off x="1132114" y="2784956"/>
            <a:ext cx="4180115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globalCompositeOperation</a:t>
            </a:r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type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CACDD9-8F0B-0306-62C3-52FAADE665CF}"/>
              </a:ext>
            </a:extLst>
          </p:cNvPr>
          <p:cNvSpPr txBox="1"/>
          <p:nvPr/>
        </p:nvSpPr>
        <p:spPr>
          <a:xfrm>
            <a:off x="1271451" y="3536407"/>
            <a:ext cx="886532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1"/>
                </a:solidFill>
                <a:latin typeface="+mn-ea"/>
              </a:rPr>
              <a:t>type</a:t>
            </a:r>
            <a:r>
              <a:rPr lang="ko-KR" altLang="en-US" sz="1600" dirty="0">
                <a:solidFill>
                  <a:schemeClr val="accent1"/>
                </a:solidFill>
                <a:latin typeface="+mn-ea"/>
              </a:rPr>
              <a:t>에 사용할 수 있는 값은 아주 많다</a:t>
            </a:r>
            <a:r>
              <a:rPr lang="en-US" altLang="ko-KR" sz="1600" dirty="0">
                <a:solidFill>
                  <a:schemeClr val="accent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chemeClr val="accent1"/>
                </a:solidFill>
                <a:latin typeface="+mn-ea"/>
              </a:rPr>
              <a:t>type </a:t>
            </a:r>
            <a:r>
              <a:rPr lang="ko-KR" altLang="en-US" sz="1600" b="0" i="0" u="none" strike="noStrike" baseline="0" dirty="0">
                <a:solidFill>
                  <a:schemeClr val="accent1"/>
                </a:solidFill>
                <a:latin typeface="+mn-ea"/>
              </a:rPr>
              <a:t>값 중에서 </a:t>
            </a:r>
            <a:r>
              <a:rPr lang="en-US" altLang="ko-KR" sz="1600" b="0" i="0" u="none" strike="noStrike" baseline="0" dirty="0">
                <a:solidFill>
                  <a:schemeClr val="accent1"/>
                </a:solidFill>
                <a:latin typeface="+mn-ea"/>
              </a:rPr>
              <a:t>destination</a:t>
            </a:r>
            <a:r>
              <a:rPr lang="ko-KR" altLang="en-US" sz="1600" b="0" i="0" u="none" strike="noStrike" baseline="0" dirty="0">
                <a:solidFill>
                  <a:schemeClr val="accent1"/>
                </a:solidFill>
                <a:latin typeface="+mn-ea"/>
              </a:rPr>
              <a:t>은 먼저 그린 도형을</a:t>
            </a:r>
            <a:r>
              <a:rPr lang="en-US" altLang="ko-KR" sz="1600" b="0" i="0" u="none" strike="noStrike" baseline="0" dirty="0">
                <a:solidFill>
                  <a:schemeClr val="accent1"/>
                </a:solidFill>
                <a:latin typeface="+mn-ea"/>
              </a:rPr>
              <a:t>, source</a:t>
            </a:r>
            <a:r>
              <a:rPr lang="ko-KR" altLang="en-US" sz="1600" b="0" i="0" u="none" strike="noStrike" baseline="0" dirty="0">
                <a:solidFill>
                  <a:schemeClr val="accent1"/>
                </a:solidFill>
                <a:latin typeface="+mn-ea"/>
              </a:rPr>
              <a:t>는 나중에 그린 도형을 가리킨다</a:t>
            </a:r>
            <a:r>
              <a:rPr lang="en-US" altLang="ko-KR" sz="1600" b="0" i="0" u="none" strike="noStrike" baseline="0" dirty="0">
                <a:solidFill>
                  <a:schemeClr val="accent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9253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948B5-8755-4AAB-7D3A-AEA1C4964429}"/>
              </a:ext>
            </a:extLst>
          </p:cNvPr>
          <p:cNvSpPr txBox="1"/>
          <p:nvPr/>
        </p:nvSpPr>
        <p:spPr>
          <a:xfrm>
            <a:off x="957943" y="772461"/>
            <a:ext cx="6096000" cy="30532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destination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ctx.fillStyle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"#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eee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ctx.fillRect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(100, 50, 100, 100);</a:t>
            </a:r>
          </a:p>
          <a:p>
            <a:pPr algn="just">
              <a:lnSpc>
                <a:spcPct val="150000"/>
              </a:lnSpc>
            </a:pPr>
            <a:r>
              <a:rPr lang="nl-NL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ctx.strokeRect(100, 50, 100, 100);</a:t>
            </a:r>
          </a:p>
          <a:p>
            <a:pPr algn="just">
              <a:lnSpc>
                <a:spcPct val="150000"/>
              </a:lnSpc>
            </a:pPr>
            <a:r>
              <a:rPr lang="en-US" altLang="ko-KR" b="0" i="0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ctx.globalCompositeOperation</a:t>
            </a:r>
            <a:r>
              <a:rPr lang="en-US" altLang="ko-KR" b="0" i="0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"</a:t>
            </a:r>
            <a:r>
              <a:rPr lang="en-US" altLang="ko-KR" b="0" i="0" strike="noStrike" baseline="0" dirty="0">
                <a:solidFill>
                  <a:srgbClr val="211D1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source-over</a:t>
            </a:r>
            <a:r>
              <a:rPr lang="en-US" altLang="ko-KR" b="0" i="0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9396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source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ctx.fillStyle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"#222";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ctx.fillRect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(130, 80, 100, 100);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ADF0B-37E5-7A7E-5EA5-035BA4F022FD}"/>
              </a:ext>
            </a:extLst>
          </p:cNvPr>
          <p:cNvSpPr txBox="1"/>
          <p:nvPr/>
        </p:nvSpPr>
        <p:spPr>
          <a:xfrm>
            <a:off x="5347063" y="1738495"/>
            <a:ext cx="3605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chemeClr val="accent1"/>
                </a:solidFill>
                <a:latin typeface="TDc_SSiGothic 120"/>
              </a:rPr>
              <a:t>부분을 바꿔 가면서 결과를 확인해 보세요 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33AA4C9-E51C-EABB-F1DC-52D26DB6B3B8}"/>
              </a:ext>
            </a:extLst>
          </p:cNvPr>
          <p:cNvCxnSpPr/>
          <p:nvPr/>
        </p:nvCxnSpPr>
        <p:spPr>
          <a:xfrm flipH="1">
            <a:off x="5738949" y="2055223"/>
            <a:ext cx="357051" cy="24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25E005B-0F6F-485B-6E04-911C97CE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452" y="2140647"/>
            <a:ext cx="216247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1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4B4F88-9312-8180-4F63-8551AB0C0719}"/>
              </a:ext>
            </a:extLst>
          </p:cNvPr>
          <p:cNvSpPr txBox="1"/>
          <p:nvPr/>
        </p:nvSpPr>
        <p:spPr>
          <a:xfrm>
            <a:off x="661851" y="127900"/>
            <a:ext cx="9892937" cy="533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source-over : source</a:t>
            </a:r>
            <a:r>
              <a:rPr lang="ko-KR" altLang="en-US" dirty="0"/>
              <a:t>를 기준으로 </a:t>
            </a:r>
            <a:r>
              <a:rPr lang="en-US" altLang="ko-KR" dirty="0"/>
              <a:t>destination </a:t>
            </a:r>
            <a:r>
              <a:rPr lang="ko-KR" altLang="en-US" dirty="0"/>
              <a:t>위에 그린다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source-in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를 기준으로</a:t>
            </a:r>
            <a:r>
              <a:rPr lang="en-US" altLang="ko-KR" dirty="0"/>
              <a:t>, </a:t>
            </a:r>
            <a:r>
              <a:rPr lang="en-US" altLang="ko-KR" dirty="0" err="1"/>
              <a:t>destinatio</a:t>
            </a:r>
            <a:r>
              <a:rPr lang="ko-KR" altLang="en-US" dirty="0"/>
              <a:t>과 겹쳐진 부분만 그린다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source-out : source</a:t>
            </a:r>
            <a:r>
              <a:rPr lang="ko-KR" altLang="en-US" dirty="0"/>
              <a:t>를 기준으로 </a:t>
            </a:r>
            <a:r>
              <a:rPr lang="en-US" altLang="ko-KR" dirty="0" err="1"/>
              <a:t>destinaion</a:t>
            </a:r>
            <a:r>
              <a:rPr lang="ko-KR" altLang="en-US" dirty="0"/>
              <a:t>과 겹쳐지지 않는 부분만 그린다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source-atop : destination</a:t>
            </a:r>
            <a:r>
              <a:rPr lang="ko-KR" altLang="en-US" dirty="0"/>
              <a:t>과 겹쳐진 부분을 그리고 </a:t>
            </a:r>
            <a:r>
              <a:rPr lang="en-US" altLang="ko-KR" dirty="0"/>
              <a:t>destination</a:t>
            </a:r>
            <a:r>
              <a:rPr lang="ko-KR" altLang="en-US" dirty="0"/>
              <a:t>은 불투명하게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C02317-5E4F-D491-EA9E-BB70CB51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300" y="289167"/>
            <a:ext cx="1789129" cy="14936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C5111D-74D9-6789-EC11-F46871163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300" y="1837509"/>
            <a:ext cx="1789129" cy="14842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B8AC53-8879-8175-DD8A-BD9FC64FE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591" y="3400785"/>
            <a:ext cx="1701027" cy="13938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1F11D6-112A-A01E-6DC5-488B31B32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961" y="4873703"/>
            <a:ext cx="1703653" cy="13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85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4B4F88-9312-8180-4F63-8551AB0C0719}"/>
              </a:ext>
            </a:extLst>
          </p:cNvPr>
          <p:cNvSpPr txBox="1"/>
          <p:nvPr/>
        </p:nvSpPr>
        <p:spPr>
          <a:xfrm>
            <a:off x="661851" y="127900"/>
            <a:ext cx="9892937" cy="533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destination-over : destination</a:t>
            </a:r>
            <a:r>
              <a:rPr lang="ko-KR" altLang="en-US" dirty="0"/>
              <a:t>을 기준으로 </a:t>
            </a:r>
            <a:r>
              <a:rPr lang="en-US" altLang="ko-KR" dirty="0"/>
              <a:t>source </a:t>
            </a:r>
            <a:r>
              <a:rPr lang="ko-KR" altLang="en-US" dirty="0"/>
              <a:t>위에 그린다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destination-in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destination</a:t>
            </a:r>
            <a:r>
              <a:rPr lang="ko-KR" altLang="en-US" dirty="0"/>
              <a:t> 기준으로</a:t>
            </a:r>
            <a:r>
              <a:rPr lang="en-US" altLang="ko-KR" dirty="0"/>
              <a:t>, source</a:t>
            </a:r>
            <a:r>
              <a:rPr lang="ko-KR" altLang="en-US" dirty="0"/>
              <a:t>와 겹쳐진 부분만 그린다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destination-out : destination</a:t>
            </a:r>
            <a:r>
              <a:rPr lang="ko-KR" altLang="en-US" dirty="0"/>
              <a:t> 기준으로 </a:t>
            </a:r>
            <a:r>
              <a:rPr lang="en-US" altLang="ko-KR" dirty="0"/>
              <a:t>source</a:t>
            </a:r>
            <a:r>
              <a:rPr lang="ko-KR" altLang="en-US" dirty="0"/>
              <a:t>와 겹쳐지지 않는 부분만 그린다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destination-atop : source</a:t>
            </a:r>
            <a:r>
              <a:rPr lang="ko-KR" altLang="en-US" dirty="0"/>
              <a:t> 와 겹쳐진 부분을 그리고 </a:t>
            </a:r>
            <a:r>
              <a:rPr lang="en-US" altLang="ko-KR" dirty="0"/>
              <a:t>source</a:t>
            </a:r>
            <a:r>
              <a:rPr lang="ko-KR" altLang="en-US" dirty="0"/>
              <a:t> 부분은 불투명하게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5FD142-6E56-F863-525C-88243523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62" y="289166"/>
            <a:ext cx="1458224" cy="12174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471C19-25A5-8EC9-5CAB-EBBB51C2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790" y="1758606"/>
            <a:ext cx="1605381" cy="13155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420585-0697-3921-24E9-89515154C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480" y="3137288"/>
            <a:ext cx="1668022" cy="14042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A1DFFD-6BBE-3688-1294-F7AC98F29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0190" y="4762175"/>
            <a:ext cx="1663722" cy="140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03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4B4F88-9312-8180-4F63-8551AB0C0719}"/>
              </a:ext>
            </a:extLst>
          </p:cNvPr>
          <p:cNvSpPr txBox="1"/>
          <p:nvPr/>
        </p:nvSpPr>
        <p:spPr>
          <a:xfrm>
            <a:off x="661851" y="127900"/>
            <a:ext cx="9892937" cy="533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lighter : </a:t>
            </a:r>
            <a:r>
              <a:rPr lang="ko-KR" altLang="en-US" dirty="0"/>
              <a:t>두 개의 그래픽을 모두 그리고</a:t>
            </a:r>
            <a:r>
              <a:rPr lang="en-US" altLang="ko-KR" dirty="0"/>
              <a:t>, </a:t>
            </a:r>
            <a:r>
              <a:rPr lang="ko-KR" altLang="en-US" dirty="0"/>
              <a:t>겹쳐진 부분은 </a:t>
            </a:r>
            <a:r>
              <a:rPr lang="ko-KR" altLang="en-US" dirty="0" err="1"/>
              <a:t>색상값을</a:t>
            </a:r>
            <a:r>
              <a:rPr lang="ko-KR" altLang="en-US" dirty="0"/>
              <a:t> 합쳐서 결정한다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darken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두 개의 그래픽을 모두 그리고</a:t>
            </a:r>
            <a:r>
              <a:rPr lang="en-US" altLang="ko-KR" dirty="0"/>
              <a:t>, </a:t>
            </a:r>
            <a:r>
              <a:rPr lang="ko-KR" altLang="en-US" dirty="0"/>
              <a:t>겹쳐진 부분은 색상 차이로 결정한다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copy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나중에</a:t>
            </a:r>
            <a:r>
              <a:rPr lang="en-US" altLang="ko-KR" dirty="0"/>
              <a:t> </a:t>
            </a:r>
            <a:r>
              <a:rPr lang="ko-KR" altLang="en-US" dirty="0"/>
              <a:t>그린 그래픽만 표시한다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xor</a:t>
            </a:r>
            <a:r>
              <a:rPr lang="en-US" altLang="ko-KR" dirty="0"/>
              <a:t> : </a:t>
            </a:r>
            <a:r>
              <a:rPr lang="ko-KR" altLang="en-US" dirty="0"/>
              <a:t>두 개의 그래픽을 모두 그리고</a:t>
            </a:r>
            <a:r>
              <a:rPr lang="en-US" altLang="ko-KR" dirty="0"/>
              <a:t>, </a:t>
            </a:r>
            <a:r>
              <a:rPr lang="ko-KR" altLang="en-US" dirty="0"/>
              <a:t>겹쳐진 부분은 투명하게 처리한다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1C4B84-A175-1F76-2063-48E9F42E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903" y="492591"/>
            <a:ext cx="1508366" cy="1310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A48C85-ED90-5E61-F2DA-A997EE39E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101" y="1969104"/>
            <a:ext cx="1615805" cy="13575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E17F89-AF27-FA59-5B4A-F6CFC4D8C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086" y="3315790"/>
            <a:ext cx="1293827" cy="11184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F7A019-4D2E-EB8B-139A-9694F7106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753" y="4489094"/>
            <a:ext cx="1611184" cy="13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7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ACA09-72E8-04C3-BD74-6F282443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rgba</a:t>
            </a:r>
            <a:r>
              <a:rPr lang="en-US" altLang="ko-KR" dirty="0"/>
              <a:t>() </a:t>
            </a:r>
            <a:r>
              <a:rPr lang="ko-KR" altLang="en-US" dirty="0"/>
              <a:t>사용해서 불투명도 조절하기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87C12-6573-770B-E35F-02E36E7A5F00}"/>
              </a:ext>
            </a:extLst>
          </p:cNvPr>
          <p:cNvSpPr txBox="1"/>
          <p:nvPr/>
        </p:nvSpPr>
        <p:spPr>
          <a:xfrm>
            <a:off x="903874" y="1622598"/>
            <a:ext cx="7924800" cy="32470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255, .2)";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거의 투명하게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(50, 50, 60,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rgba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255, .4)";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(110, 50, 60,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rgba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255, .6)";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(170, 50, 60,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255, .8)";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(230, 50, 60,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255, 1)";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불투명하게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(290, 50, 60, 50);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59AAFD-A050-A586-0621-3B57FA064075}"/>
              </a:ext>
            </a:extLst>
          </p:cNvPr>
          <p:cNvSpPr txBox="1"/>
          <p:nvPr/>
        </p:nvSpPr>
        <p:spPr>
          <a:xfrm>
            <a:off x="7001692" y="5235402"/>
            <a:ext cx="519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색상은 같고</a:t>
            </a:r>
            <a:r>
              <a:rPr lang="en-US" altLang="ko-KR" sz="1400" dirty="0">
                <a:solidFill>
                  <a:schemeClr val="accent1"/>
                </a:solidFill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</a:rPr>
              <a:t>불투명도만 조절해서 다른 느낌을 만들 수 있다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DA7A287-0316-2890-43AB-B2B0EDEB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766" y="4117481"/>
            <a:ext cx="3093360" cy="9541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863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5FFFA65-3D5D-3A7A-EDB7-499EA914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그러데이션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01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389C2-17FE-2AE3-D9AF-46E12A2B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</a:t>
            </a:r>
            <a:r>
              <a:rPr lang="ko-KR" altLang="en-US" dirty="0" err="1"/>
              <a:t>그러데이션</a:t>
            </a:r>
            <a:r>
              <a:rPr lang="ko-KR" altLang="en-US" dirty="0"/>
              <a:t>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893EA-FD30-2495-87C7-31D5800BE998}"/>
              </a:ext>
            </a:extLst>
          </p:cNvPr>
          <p:cNvSpPr txBox="1"/>
          <p:nvPr/>
        </p:nvSpPr>
        <p:spPr>
          <a:xfrm>
            <a:off x="631885" y="1269396"/>
            <a:ext cx="9873343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도형에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적용하려면 사용할 </a:t>
            </a:r>
            <a:r>
              <a:rPr lang="ko-KR" altLang="ko-KR" sz="1600" b="1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객체</a:t>
            </a:r>
            <a:r>
              <a:rPr lang="ko-KR" altLang="en-US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부터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만들어야 </a:t>
            </a:r>
            <a:r>
              <a:rPr lang="ko-KR" altLang="en-US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sz="1600" b="1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선형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그러데이션은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가로 방향이나 세로 방향으로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그러데이션이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바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뀐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시작점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(x1, y1)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끝점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(x2, y2)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지정하여 사각 형태의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영역을 만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든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DCB4E-10F9-2A8C-597A-FA1BA407A3C2}"/>
              </a:ext>
            </a:extLst>
          </p:cNvPr>
          <p:cNvSpPr txBox="1"/>
          <p:nvPr/>
        </p:nvSpPr>
        <p:spPr>
          <a:xfrm>
            <a:off x="766354" y="2671584"/>
            <a:ext cx="609600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createLinearGradient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x1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y1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x2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y2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DA138-DDA0-EDBC-5F6F-BC67919C18A8}"/>
              </a:ext>
            </a:extLst>
          </p:cNvPr>
          <p:cNvSpPr txBox="1"/>
          <p:nvPr/>
        </p:nvSpPr>
        <p:spPr>
          <a:xfrm>
            <a:off x="785611" y="4009616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grad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ctx.createLinearGradient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0, 100);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0CC87-B5C5-B107-089C-6E1B1CD6963A}"/>
              </a:ext>
            </a:extLst>
          </p:cNvPr>
          <p:cNvSpPr txBox="1"/>
          <p:nvPr/>
        </p:nvSpPr>
        <p:spPr>
          <a:xfrm>
            <a:off x="785611" y="3429000"/>
            <a:ext cx="8525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너비값이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없고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높이값만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아래로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색상이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144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389C2-17FE-2AE3-D9AF-46E12A2B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</a:t>
            </a:r>
            <a:r>
              <a:rPr lang="ko-KR" altLang="en-US" dirty="0" err="1"/>
              <a:t>그러데이션</a:t>
            </a:r>
            <a:r>
              <a:rPr lang="ko-KR" altLang="en-US" dirty="0"/>
              <a:t>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893EA-FD30-2495-87C7-31D5800BE998}"/>
              </a:ext>
            </a:extLst>
          </p:cNvPr>
          <p:cNvSpPr txBox="1"/>
          <p:nvPr/>
        </p:nvSpPr>
        <p:spPr>
          <a:xfrm>
            <a:off x="838199" y="1171954"/>
            <a:ext cx="987334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그라디언트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만들었으면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중지점을 사용해 </a:t>
            </a:r>
            <a:r>
              <a:rPr lang="ko-KR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색상을</a:t>
            </a:r>
            <a:r>
              <a:rPr lang="ko-KR" altLang="ko-KR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지정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sz="1600" b="1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DCB4E-10F9-2A8C-597A-FA1BA407A3C2}"/>
              </a:ext>
            </a:extLst>
          </p:cNvPr>
          <p:cNvSpPr txBox="1"/>
          <p:nvPr/>
        </p:nvSpPr>
        <p:spPr>
          <a:xfrm>
            <a:off x="1010194" y="1757688"/>
            <a:ext cx="609600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addColorStop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position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C7EF2-B8F2-8830-70EC-590E37F8F480}"/>
              </a:ext>
            </a:extLst>
          </p:cNvPr>
          <p:cNvSpPr txBox="1"/>
          <p:nvPr/>
        </p:nvSpPr>
        <p:spPr>
          <a:xfrm>
            <a:off x="1010194" y="2260514"/>
            <a:ext cx="9361714" cy="1026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position : </a:t>
            </a:r>
            <a:r>
              <a:rPr lang="ko-KR" altLang="ko-KR" sz="14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영역에서의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색상의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위치를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상대적으로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표시</a:t>
            </a:r>
            <a:r>
              <a:rPr lang="en-US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0.0~1.0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까지의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사용할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있습니다</a:t>
            </a:r>
            <a:r>
              <a:rPr lang="en-US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</a:t>
            </a:r>
            <a:r>
              <a:rPr lang="ko-KR" altLang="ko-K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</a:t>
            </a:r>
            <a:r>
              <a:rPr lang="en-US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0.0, </a:t>
            </a:r>
            <a:r>
              <a:rPr lang="ko-KR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</a:t>
            </a:r>
            <a:r>
              <a:rPr lang="en-US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 </a:t>
            </a:r>
            <a:r>
              <a:rPr lang="en-US" altLang="ko-KR" sz="1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1.0)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color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색상 이름이나 </a:t>
            </a:r>
            <a:r>
              <a:rPr lang="ko-KR" altLang="ko-KR" sz="14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색상값</a:t>
            </a:r>
            <a:r>
              <a:rPr lang="ko-KR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중에서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081EA-3038-B898-50A3-3384A61D37B7}"/>
              </a:ext>
            </a:extLst>
          </p:cNvPr>
          <p:cNvSpPr txBox="1"/>
          <p:nvPr/>
        </p:nvSpPr>
        <p:spPr>
          <a:xfrm>
            <a:off x="838198" y="3570796"/>
            <a:ext cx="987334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그러데이션을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만들었으면 </a:t>
            </a:r>
            <a:r>
              <a:rPr lang="en-US" altLang="ko-KR" sz="1600" b="1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fillStyle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이나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strokeStyle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이용해 스타일에 적용할 수 있습니다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3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389C2-17FE-2AE3-D9AF-46E12A2B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선형 </a:t>
            </a:r>
            <a:r>
              <a:rPr lang="ko-KR" altLang="en-US" dirty="0" err="1"/>
              <a:t>그러데이션</a:t>
            </a:r>
            <a:r>
              <a:rPr lang="ko-KR" altLang="en-US" dirty="0"/>
              <a:t> 만들기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47FEF-A474-F721-EC8F-52BAA30F9C62}"/>
              </a:ext>
            </a:extLst>
          </p:cNvPr>
          <p:cNvSpPr txBox="1"/>
          <p:nvPr/>
        </p:nvSpPr>
        <p:spPr>
          <a:xfrm>
            <a:off x="775063" y="1402868"/>
            <a:ext cx="6749143" cy="37893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canvas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('canvas');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canvas.getContext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("2d");</a:t>
            </a:r>
          </a:p>
          <a:p>
            <a:pPr>
              <a:lnSpc>
                <a:spcPct val="150000"/>
              </a:lnSpc>
            </a:pPr>
            <a:b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linGrad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ctx.createLinearGradient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(0, 0, 0, 200);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linGrad.addColorStop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(0, "#000");      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시작 위치에 검정색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linGrad.addColorStop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(0.6, "#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fff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      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0.6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위치에 흰색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linGrad.addColorStop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(1, "#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eee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        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끝나는 위치에 회색</a:t>
            </a:r>
          </a:p>
          <a:p>
            <a:pPr>
              <a:lnSpc>
                <a:spcPct val="150000"/>
              </a:lnSpc>
            </a:pPr>
            <a:b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ctx.fillStyle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linGrad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ctx.fillRect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(0, 0, 100, 200);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91553F-DDC5-A060-8F05-CC801E6F8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501" y="1402868"/>
            <a:ext cx="3188065" cy="2368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0A5D54-BE21-113F-E8ED-AC37723B0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64" y="3938995"/>
            <a:ext cx="2883702" cy="236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1237</TotalTime>
  <Words>3398</Words>
  <Application>Microsoft Office PowerPoint</Application>
  <PresentationFormat>와이드스크린</PresentationFormat>
  <Paragraphs>393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D2Coding</vt:lpstr>
      <vt:lpstr>TDc_SSiGothic 120</vt:lpstr>
      <vt:lpstr>TDc_SSiGothic 140</vt:lpstr>
      <vt:lpstr>TDc_SSiMyungJo 120</vt:lpstr>
      <vt:lpstr>맑은 고딕</vt:lpstr>
      <vt:lpstr>Arial</vt:lpstr>
      <vt:lpstr>Calibri</vt:lpstr>
      <vt:lpstr>Office 테마</vt:lpstr>
      <vt:lpstr>15. 캔버스로  그래픽 요소 다루기 </vt:lpstr>
      <vt:lpstr>다양한 스타일 지정하기</vt:lpstr>
      <vt:lpstr>색상 지정하기</vt:lpstr>
      <vt:lpstr>(예) 투명도 조절하기</vt:lpstr>
      <vt:lpstr>(예) rgba() 사용해서 불투명도 조절하기</vt:lpstr>
      <vt:lpstr>그러데이션</vt:lpstr>
      <vt:lpstr>선형 그러데이션 만들기</vt:lpstr>
      <vt:lpstr>선형 그러데이션 만들기</vt:lpstr>
      <vt:lpstr>(예) 선형 그러데이션 만들기</vt:lpstr>
      <vt:lpstr>원형 그러데이션 만들기</vt:lpstr>
      <vt:lpstr>(예) 원형 그러데이션 만들기</vt:lpstr>
      <vt:lpstr>패턴 채우기</vt:lpstr>
      <vt:lpstr>(예) 패턴 채우기</vt:lpstr>
      <vt:lpstr>그림자 효과 추가하기</vt:lpstr>
      <vt:lpstr>그림자 효과 추가하기</vt:lpstr>
      <vt:lpstr>(예) 그림자 효과 추가하기</vt:lpstr>
      <vt:lpstr>선과 관련된 스타일 속성</vt:lpstr>
      <vt:lpstr>(예) 선의 굵기와 끝 모양 지정하기</vt:lpstr>
      <vt:lpstr>선과 관련된 스타일 속성</vt:lpstr>
      <vt:lpstr>[실습] 나만의 드로잉 앱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그래픽 요소 변형하기</vt:lpstr>
      <vt:lpstr>콘텍스트 상태 저장하기</vt:lpstr>
      <vt:lpstr>위치 옮기기</vt:lpstr>
      <vt:lpstr>(예) 위치 옮기기</vt:lpstr>
      <vt:lpstr>PowerPoint 프레젠테이션</vt:lpstr>
      <vt:lpstr>회전시키기</vt:lpstr>
      <vt:lpstr>PowerPoint 프레젠테이션</vt:lpstr>
      <vt:lpstr>PowerPoint 프레젠테이션</vt:lpstr>
      <vt:lpstr>크기 조절하기</vt:lpstr>
      <vt:lpstr>[실습] 크기 조절하기</vt:lpstr>
      <vt:lpstr>그래픽 요소 합성하기</vt:lpstr>
      <vt:lpstr>globalCompositeOperation 속성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 캔버스로  그래픽 요소 다루기</dc:title>
  <dc:creator>KoKyunghee</dc:creator>
  <cp:lastModifiedBy>sgwoo</cp:lastModifiedBy>
  <cp:revision>12</cp:revision>
  <dcterms:created xsi:type="dcterms:W3CDTF">2022-11-14T08:15:06Z</dcterms:created>
  <dcterms:modified xsi:type="dcterms:W3CDTF">2022-12-06T07:05:27Z</dcterms:modified>
</cp:coreProperties>
</file>