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9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D073B-8A95-6F72-413F-5B1E7F1F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웹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25173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DC357-965C-A197-F86B-B7D040673CE3}"/>
              </a:ext>
            </a:extLst>
          </p:cNvPr>
          <p:cNvSpPr txBox="1"/>
          <p:nvPr/>
        </p:nvSpPr>
        <p:spPr>
          <a:xfrm>
            <a:off x="574766" y="269966"/>
            <a:ext cx="578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콘솔 창에서 확인하기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67FC8-20CA-4146-F99C-451645FFD030}"/>
              </a:ext>
            </a:extLst>
          </p:cNvPr>
          <p:cNvSpPr txBox="1"/>
          <p:nvPr/>
        </p:nvSpPr>
        <p:spPr>
          <a:xfrm>
            <a:off x="644434" y="783771"/>
            <a:ext cx="503355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CCF87-7EAA-A42F-721C-8C93DB11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" y="1303056"/>
            <a:ext cx="10140283" cy="52849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04D16B-0824-7888-8FE8-EA4B89404B2C}"/>
              </a:ext>
            </a:extLst>
          </p:cNvPr>
          <p:cNvSpPr/>
          <p:nvPr/>
        </p:nvSpPr>
        <p:spPr>
          <a:xfrm>
            <a:off x="1071154" y="4589417"/>
            <a:ext cx="1053737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E2E5B-9A34-F807-664E-F1CB301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Stroage</a:t>
            </a:r>
            <a:r>
              <a:rPr lang="en-US" altLang="ko-KR" dirty="0"/>
              <a:t> </a:t>
            </a:r>
            <a:r>
              <a:rPr lang="ko-KR" altLang="en-US" dirty="0"/>
              <a:t>객체의 프로퍼티와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B9675-1678-FE70-6E8E-A6D509C00541}"/>
              </a:ext>
            </a:extLst>
          </p:cNvPr>
          <p:cNvSpPr txBox="1"/>
          <p:nvPr/>
        </p:nvSpPr>
        <p:spPr>
          <a:xfrm>
            <a:off x="914399" y="1298304"/>
            <a:ext cx="852569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Storage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객체는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sessionStorage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localStorage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객체를 합쳐서 부르는 용어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sessionStorage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localStorage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객체에서 사용하는 프로퍼티와 메서드는 같다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스토리지의 자료는 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JSON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문자열을 사용한다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72ED1-179A-9777-B4FC-1CE2E91595B8}"/>
              </a:ext>
            </a:extLst>
          </p:cNvPr>
          <p:cNvSpPr txBox="1"/>
          <p:nvPr/>
        </p:nvSpPr>
        <p:spPr>
          <a:xfrm>
            <a:off x="1071154" y="2782878"/>
            <a:ext cx="6096000" cy="83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length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프로퍼티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스토리지에 몇 개의 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값 쌍이 있는지 확인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244D3-2CA1-27E6-CB8A-914D21A892FD}"/>
              </a:ext>
            </a:extLst>
          </p:cNvPr>
          <p:cNvSpPr txBox="1"/>
          <p:nvPr/>
        </p:nvSpPr>
        <p:spPr>
          <a:xfrm>
            <a:off x="1071154" y="3860331"/>
            <a:ext cx="7141028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setItem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주어진 키에 값을 저장한다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이미 존재하는 키라면 값을 수정한다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86B08-91B7-288E-50CA-1BA1631B41FF}"/>
              </a:ext>
            </a:extLst>
          </p:cNvPr>
          <p:cNvSpPr txBox="1"/>
          <p:nvPr/>
        </p:nvSpPr>
        <p:spPr>
          <a:xfrm>
            <a:off x="1071154" y="5144935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getItem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키에 있는 값을 가져온다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주어진 키에 해당하는 항목이 없으면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null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을 반환한다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009BA0-30C9-427C-4538-B85F0617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36" y="3921603"/>
            <a:ext cx="2124371" cy="390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CB6875-405D-9B51-1637-A48B6146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37" y="5144935"/>
            <a:ext cx="191479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E2E5B-9A34-F807-664E-F1CB301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Stroage</a:t>
            </a:r>
            <a:r>
              <a:rPr lang="en-US" altLang="ko-KR" dirty="0"/>
              <a:t> </a:t>
            </a:r>
            <a:r>
              <a:rPr lang="ko-KR" altLang="en-US" dirty="0"/>
              <a:t>객체의 프로퍼티와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244D3-2CA1-27E6-CB8A-914D21A892FD}"/>
              </a:ext>
            </a:extLst>
          </p:cNvPr>
          <p:cNvSpPr txBox="1"/>
          <p:nvPr/>
        </p:nvSpPr>
        <p:spPr>
          <a:xfrm>
            <a:off x="975360" y="1796400"/>
            <a:ext cx="7141028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key()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있는 키를 반환한다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위치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를 지정해서 키를 가져올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86B08-91B7-288E-50CA-1BA1631B41FF}"/>
              </a:ext>
            </a:extLst>
          </p:cNvPr>
          <p:cNvSpPr txBox="1"/>
          <p:nvPr/>
        </p:nvSpPr>
        <p:spPr>
          <a:xfrm>
            <a:off x="975360" y="3081004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211D1E"/>
                </a:solidFill>
                <a:latin typeface="+mn-ea"/>
              </a:rPr>
              <a:t>removeIt</a:t>
            </a:r>
            <a:r>
              <a:rPr lang="en-US" altLang="ko-KR" b="1" i="0" u="none" strike="noStrike" baseline="0" dirty="0" err="1">
                <a:solidFill>
                  <a:srgbClr val="211D1E"/>
                </a:solidFill>
                <a:latin typeface="+mn-ea"/>
              </a:rPr>
              <a:t>em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키를 삭제한다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주어진 키에 해당하는 항목이 없으면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아무 것도 하지 않는다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ED920-6BC4-8998-8395-F1F54111BB06}"/>
              </a:ext>
            </a:extLst>
          </p:cNvPr>
          <p:cNvSpPr txBox="1"/>
          <p:nvPr/>
        </p:nvSpPr>
        <p:spPr>
          <a:xfrm>
            <a:off x="975360" y="4430832"/>
            <a:ext cx="9265919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1D1E"/>
                </a:solidFill>
                <a:latin typeface="+mn-ea"/>
              </a:rPr>
              <a:t>clear(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) </a:t>
            </a:r>
            <a:r>
              <a:rPr lang="ko-KR" altLang="en-US" b="1" i="0" u="none" strike="noStrike" baseline="0" dirty="0">
                <a:solidFill>
                  <a:srgbClr val="211D1E"/>
                </a:solidFill>
                <a:latin typeface="+mn-ea"/>
              </a:rPr>
              <a:t>메서드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 있는 모든 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값 쌍을 삭제한다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스토리지에 아무 항목도 없으면 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아무 것도 하지 않는다</a:t>
            </a:r>
            <a:r>
              <a:rPr lang="en-US" altLang="ko-KR" sz="160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877DC5-9183-4C53-5D64-D321C13C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22" y="1460723"/>
            <a:ext cx="2210108" cy="704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41AEFD-B2CA-7DAD-993E-F975D0BD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91" y="3040060"/>
            <a:ext cx="2124371" cy="438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4847F9-0A70-0A9E-2CB8-86339AB0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91" y="4365608"/>
            <a:ext cx="191479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8A43-03B1-ABA7-0F3C-4F2E1B6F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752FC-30C7-FCE5-DDF3-064FF533263C}"/>
              </a:ext>
            </a:extLst>
          </p:cNvPr>
          <p:cNvSpPr txBox="1"/>
          <p:nvPr/>
        </p:nvSpPr>
        <p:spPr>
          <a:xfrm>
            <a:off x="631885" y="1818281"/>
            <a:ext cx="6096000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students = ["Kim", "Lee", "Park"];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현재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${students}`);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스토리지에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키로 배열을 저장합니다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sng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sng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sng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(students)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E56BF7-899C-ABA7-E93B-130C9EAA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9" y="3510006"/>
            <a:ext cx="6430272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07CE1-5FF8-E24E-69F1-2F062906E811}"/>
              </a:ext>
            </a:extLst>
          </p:cNvPr>
          <p:cNvSpPr txBox="1"/>
          <p:nvPr/>
        </p:nvSpPr>
        <p:spPr>
          <a:xfrm>
            <a:off x="7210696" y="4537166"/>
            <a:ext cx="37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json</a:t>
            </a:r>
            <a:r>
              <a:rPr lang="ko-KR" altLang="en-US" sz="1400" dirty="0">
                <a:solidFill>
                  <a:schemeClr val="accent1"/>
                </a:solidFill>
              </a:rPr>
              <a:t>을 다루므로 </a:t>
            </a:r>
            <a:r>
              <a:rPr lang="en-US" altLang="ko-KR" sz="1400" dirty="0">
                <a:solidFill>
                  <a:schemeClr val="accent1"/>
                </a:solidFill>
              </a:rPr>
              <a:t>VS Code</a:t>
            </a:r>
            <a:r>
              <a:rPr lang="ko-KR" altLang="en-US" sz="1400" dirty="0">
                <a:solidFill>
                  <a:schemeClr val="accent1"/>
                </a:solidFill>
              </a:rPr>
              <a:t>에서 라이브 서버로 열어 확인할 것</a:t>
            </a:r>
            <a:r>
              <a:rPr lang="en-US" altLang="ko-KR" sz="1400" dirty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0301D-C012-45D6-308D-7B41B3E15FEA}"/>
              </a:ext>
            </a:extLst>
          </p:cNvPr>
          <p:cNvSpPr txBox="1"/>
          <p:nvPr/>
        </p:nvSpPr>
        <p:spPr>
          <a:xfrm>
            <a:off x="631885" y="1271451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2966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752FC-30C7-FCE5-DDF3-064FF533263C}"/>
              </a:ext>
            </a:extLst>
          </p:cNvPr>
          <p:cNvSpPr txBox="1"/>
          <p:nvPr/>
        </p:nvSpPr>
        <p:spPr>
          <a:xfrm>
            <a:off x="705393" y="3151823"/>
            <a:ext cx="9945189" cy="3477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로컬 스토리지에 저장합니다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students = ["Kim", "Lee", "Park"];</a:t>
            </a: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(students));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키로 배열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로컬 스토리지에서 가져온 후 추가하고 저장합니다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("students") === null) {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키가 있는지 확인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스토리지의 값을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localData.push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("Choi");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Choi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 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스토리지에 저장된 값을 표시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527382" y="1410788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새로운 값 추가하기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02363-6F71-0A2B-1550-DDF1B0D0FED3}"/>
              </a:ext>
            </a:extLst>
          </p:cNvPr>
          <p:cNvSpPr txBox="1"/>
          <p:nvPr/>
        </p:nvSpPr>
        <p:spPr>
          <a:xfrm>
            <a:off x="705394" y="1985554"/>
            <a:ext cx="80467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로컬 스토리지에 있는 값을 가져와서 변수에 할당한 후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변수에 새로운 값을 추가하고 다시 로컬 스토리지에 저장한다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6F9AF3-96A9-B3AD-152E-056A928F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</p:spTree>
    <p:extLst>
      <p:ext uri="{BB962C8B-B14F-4D97-AF65-F5344CB8AC3E}">
        <p14:creationId xmlns:p14="http://schemas.microsoft.com/office/powerpoint/2010/main" val="228336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14468" y="1410788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 새로운 값 추가하기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B9114-8955-07E2-FE89-7C2D0182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008207"/>
            <a:ext cx="8526065" cy="343900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987805-9F3B-C514-4448-244CA206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8" y="5339465"/>
            <a:ext cx="8390195" cy="13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8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92846" y="1368590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스토리지에서 특정 값 삭제하기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02363-6F71-0A2B-1550-DDF1B0D0FED3}"/>
              </a:ext>
            </a:extLst>
          </p:cNvPr>
          <p:cNvSpPr txBox="1"/>
          <p:nvPr/>
        </p:nvSpPr>
        <p:spPr>
          <a:xfrm>
            <a:off x="692845" y="1896131"/>
            <a:ext cx="1026253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현재 스토리지에는 </a:t>
            </a:r>
            <a:r>
              <a:rPr lang="en-US" altLang="ko-KR" sz="1600" dirty="0"/>
              <a:t>students </a:t>
            </a:r>
            <a:r>
              <a:rPr lang="ko-KR" altLang="en-US" sz="1600" dirty="0"/>
              <a:t>값이 배열 형태로 저장되어 있는데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배열에서 특정 값의 위치를 가져올 때는 </a:t>
            </a:r>
            <a:r>
              <a:rPr lang="en-US" altLang="ko-KR" sz="1600" dirty="0" err="1"/>
              <a:t>indexOf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splice() </a:t>
            </a:r>
            <a:r>
              <a:rPr lang="ko-KR" altLang="en-US" sz="1600" dirty="0"/>
              <a:t>메서드를 사용해서 인덱스의 위치부터 </a:t>
            </a:r>
            <a:r>
              <a:rPr lang="en-US" altLang="ko-KR" sz="1600" dirty="0"/>
              <a:t>1</a:t>
            </a:r>
            <a:r>
              <a:rPr lang="ko-KR" altLang="en-US" sz="1600" dirty="0"/>
              <a:t>개의 값을 삭제한 후 다시 로컬 스토리지에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B3DFF-3B03-496E-3FC5-389748399953}"/>
              </a:ext>
            </a:extLst>
          </p:cNvPr>
          <p:cNvSpPr txBox="1"/>
          <p:nvPr/>
        </p:nvSpPr>
        <p:spPr>
          <a:xfrm>
            <a:off x="766354" y="3429000"/>
            <a:ext cx="9300754" cy="22683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로컬 스토리지에서 특정 값 삭제하기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indexOfValue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localData.indexOf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("Lee");  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인덱스 탐색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localData.splice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indexOfValue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1);   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인덱스에 해당하는 값부터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개 삭제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("students",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 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 :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localData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45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FFB206-5282-B92B-D354-FAAC0CBA72B8}"/>
              </a:ext>
            </a:extLst>
          </p:cNvPr>
          <p:cNvSpPr txBox="1"/>
          <p:nvPr/>
        </p:nvSpPr>
        <p:spPr>
          <a:xfrm>
            <a:off x="692846" y="1368590"/>
            <a:ext cx="5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로컬 스토리지에서 특정 값 삭제하기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50B72A-447B-3704-5E9A-08003F6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 다루기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A88CE3-8F56-1E61-6097-024B9C7D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6" y="1853370"/>
            <a:ext cx="867848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결과 화면을 어떻게 표시할지 미리 </a:t>
            </a:r>
            <a:r>
              <a:rPr lang="ko-KR" altLang="en-US" sz="1600"/>
              <a:t>마크업하고 스타일까지 지정해 둔다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EA4-6D15-B9B0-E5F3-942B9BCFEE44}"/>
              </a:ext>
            </a:extLst>
          </p:cNvPr>
          <p:cNvSpPr txBox="1"/>
          <p:nvPr/>
        </p:nvSpPr>
        <p:spPr>
          <a:xfrm>
            <a:off x="957942" y="1907178"/>
            <a:ext cx="6609807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&lt;header&gt; …… &lt;/header&gt;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&lt;form&gt; …… &lt;/form&gt;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id="container"&gt;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id="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이 부분은 결과 화면을 미리 예상해 보는 것이므로 확인 후 삭제한다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class="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 class="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내용 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class="complete-button"&gt;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class="delete-button"&gt;</a:t>
            </a:r>
            <a:r>
              <a:rPr lang="ko-KR" altLang="en-US" sz="1400" b="0" i="0" u="none" strike="noStrike" baseline="0" dirty="0">
                <a:solidFill>
                  <a:srgbClr val="C00000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199FA-0F73-3D57-154E-39039BE42616}"/>
              </a:ext>
            </a:extLst>
          </p:cNvPr>
          <p:cNvSpPr txBox="1"/>
          <p:nvPr/>
        </p:nvSpPr>
        <p:spPr>
          <a:xfrm>
            <a:off x="8038011" y="2151017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html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30544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EA4-6D15-B9B0-E5F3-942B9BCFEE44}"/>
              </a:ext>
            </a:extLst>
          </p:cNvPr>
          <p:cNvSpPr txBox="1"/>
          <p:nvPr/>
        </p:nvSpPr>
        <p:spPr>
          <a:xfrm>
            <a:off x="740229" y="1688383"/>
            <a:ext cx="4284618" cy="4807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*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margin:0.5rem;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font-size:1.2rem;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justify-content: space-between;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align-items: center;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flex:1;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padding:0.5rem 1rem;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border-bottom: 1px dotted #ccc;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C8B35-3C67-CECD-C24C-3640C29D5ACD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css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F5EC4-AD25-A3C4-194B-256FC45FD1B2}"/>
              </a:ext>
            </a:extLst>
          </p:cNvPr>
          <p:cNvSpPr txBox="1"/>
          <p:nvPr/>
        </p:nvSpPr>
        <p:spPr>
          <a:xfrm>
            <a:off x="5355770" y="1741715"/>
            <a:ext cx="4284618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padding: 0.5rem;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margin-right:0.2rem;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font-size:0.8rem;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cursor: pointer;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text-decoration: line-through;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color: #d8d8d8;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opacity: 0.5;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0BA222-D1E3-3149-53D7-4831A87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28839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브라우저에서 원하는 결과가 나오는지 확인한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마크업했던</a:t>
            </a:r>
            <a:r>
              <a:rPr lang="ko-KR" altLang="en-US" sz="1600" dirty="0"/>
              <a:t> 부분은 삭제하기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D82AF2-0233-EA09-CF25-E93C4CDA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039191"/>
            <a:ext cx="4210638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0B6B-0BEE-972B-0C62-76C88E7C2955}"/>
              </a:ext>
            </a:extLst>
          </p:cNvPr>
          <p:cNvSpPr txBox="1"/>
          <p:nvPr/>
        </p:nvSpPr>
        <p:spPr>
          <a:xfrm>
            <a:off x="5068387" y="1985867"/>
            <a:ext cx="6609807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&lt;header&gt; …… &lt;/header&gt;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&lt;form&gt; …… &lt;/form&gt;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id="container"&gt;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id="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// </a:t>
            </a:r>
            <a:r>
              <a:rPr lang="ko-KR" altLang="en-US" sz="12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이 부분은 결과 화면을 미리 예상해 보는 것이므로 확인 후 삭제한다</a:t>
            </a:r>
            <a:r>
              <a:rPr lang="en-US" altLang="ko-KR" sz="1400" b="0" i="0" u="none" strike="noStrike" baseline="0" dirty="0">
                <a:solidFill>
                  <a:srgbClr val="939698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&lt;div class="</a:t>
            </a:r>
            <a:r>
              <a:rPr lang="en-US" altLang="ko-KR" sz="1400" b="0" i="0" u="none" strike="sngStrike" baseline="0" dirty="0" err="1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&lt;li class="</a:t>
            </a:r>
            <a:r>
              <a:rPr lang="en-US" altLang="ko-KR" sz="1400" b="0" i="0" u="none" strike="sngStrike" baseline="0" dirty="0" err="1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-content"&gt;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내용 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class="complete-button"&gt;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&lt;button class="delete-button"&gt;</a:t>
            </a:r>
            <a:r>
              <a:rPr lang="ko-KR" altLang="en-US" sz="12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sngStrike" baseline="0" dirty="0">
                <a:solidFill>
                  <a:srgbClr val="C00000"/>
                </a:solidFill>
                <a:highlight>
                  <a:srgbClr val="C0C0C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&lt;/div&gt;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49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요소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748938" y="1912093"/>
            <a:ext cx="8159931" cy="25915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웹 요소 가져오기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-input');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사용자 입력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('#add-button');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추가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할 일 목록</a:t>
            </a:r>
            <a:endParaRPr lang="en-US" altLang="ko-KR" sz="1400" b="0" i="0" u="none" strike="noStrike" baseline="0" dirty="0">
              <a:solidFill>
                <a:srgbClr val="939698"/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400" b="0" i="0" u="none" strike="noStrike" baseline="0" dirty="0">
              <a:solidFill>
                <a:srgbClr val="939698"/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이벤트 처리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C09DE-AC23-8F99-89DB-7617086EFB11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js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421815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추가</a:t>
            </a:r>
            <a:r>
              <a:rPr lang="en-US" altLang="ko-KR" sz="1600" dirty="0"/>
              <a:t>] </a:t>
            </a:r>
            <a:r>
              <a:rPr lang="ko-KR" altLang="en-US" sz="1600" dirty="0"/>
              <a:t>버튼을 클릭했을 때 실행할 </a:t>
            </a:r>
            <a:r>
              <a:rPr lang="en-US" altLang="ko-KR" sz="1600" dirty="0" err="1"/>
              <a:t>addTodo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748939" y="1912093"/>
            <a:ext cx="5068388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(e)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e.preventDefault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 동작 취소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추가</a:t>
            </a:r>
            <a:endParaRPr lang="en-US" altLang="ko-KR" sz="14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('div’);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('li’);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newTodo.innerText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-content’);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C09DE-AC23-8F99-89DB-7617086EFB11}"/>
              </a:ext>
            </a:extLst>
          </p:cNvPr>
          <p:cNvSpPr txBox="1"/>
          <p:nvPr/>
        </p:nvSpPr>
        <p:spPr>
          <a:xfrm>
            <a:off x="7637416" y="1323703"/>
            <a:ext cx="112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</a:rPr>
              <a:t>js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DB875-3CF8-12BA-6685-EC7C8652C9E7}"/>
              </a:ext>
            </a:extLst>
          </p:cNvPr>
          <p:cNvSpPr txBox="1"/>
          <p:nvPr/>
        </p:nvSpPr>
        <p:spPr>
          <a:xfrm>
            <a:off x="6017623" y="1914806"/>
            <a:ext cx="6096000" cy="4476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내용의 오른쪽에 버튼 추가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('complete-button');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('delete-button’);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todoList.appendChild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"";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창 초기화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07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631885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브라우저에서 함수가 제대로 동작하는지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D7DB2-471F-DDB2-8186-DF32FEAC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662257"/>
            <a:ext cx="534427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5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710261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로컬 스토리지에 내용 저장하기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0CA7-1280-8357-A2EF-B5854E2EF820}"/>
              </a:ext>
            </a:extLst>
          </p:cNvPr>
          <p:cNvSpPr txBox="1"/>
          <p:nvPr/>
        </p:nvSpPr>
        <p:spPr>
          <a:xfrm>
            <a:off x="631885" y="1914806"/>
            <a:ext cx="5268684" cy="3007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(e)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-content’);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saveToLocal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스토리지에 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DB875-3CF8-12BA-6685-EC7C8652C9E7}"/>
              </a:ext>
            </a:extLst>
          </p:cNvPr>
          <p:cNvSpPr txBox="1"/>
          <p:nvPr/>
        </p:nvSpPr>
        <p:spPr>
          <a:xfrm>
            <a:off x="6017623" y="1914806"/>
            <a:ext cx="609600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saveToLocal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 === null)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{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todos.push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53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710261" y="1323703"/>
            <a:ext cx="805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브라우저에서 확인하기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AD8077-2CF1-DFE7-B2C7-7F234E0E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881587"/>
            <a:ext cx="4955687" cy="4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8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로컬 스토리지 내용 가져와서 화면에 표시하기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로컬 스토리지에 있는 내용은 웹 내용이 모두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로드된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후에 가져와야 한다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E16B-DB9E-4AD7-B43D-EDAED8255601}"/>
              </a:ext>
            </a:extLst>
          </p:cNvPr>
          <p:cNvSpPr txBox="1"/>
          <p:nvPr/>
        </p:nvSpPr>
        <p:spPr>
          <a:xfrm>
            <a:off x="832181" y="2240210"/>
            <a:ext cx="814635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document.addEventListener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453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659E40-5DD1-30F2-4B31-E6160EAEA641}"/>
              </a:ext>
            </a:extLst>
          </p:cNvPr>
          <p:cNvSpPr txBox="1"/>
          <p:nvPr/>
        </p:nvSpPr>
        <p:spPr>
          <a:xfrm>
            <a:off x="588342" y="256193"/>
            <a:ext cx="9295887" cy="649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 === null)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[];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스토리지에서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값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todos.forEach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(function(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요소마다 반복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(＇div＇);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(＇li＇);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로컬 스토리지 값 표시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('complete-button');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deleteButton.innerText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deleteButton.classList.add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('delete-button');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todoList.appendChild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newDiv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todoInput.value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"";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/>
            <a:r>
              <a:rPr lang="en-US" altLang="ko-KR" sz="160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3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E16B-DB9E-4AD7-B43D-EDAED8255601}"/>
              </a:ext>
            </a:extLst>
          </p:cNvPr>
          <p:cNvSpPr txBox="1"/>
          <p:nvPr/>
        </p:nvSpPr>
        <p:spPr>
          <a:xfrm>
            <a:off x="832181" y="2240210"/>
            <a:ext cx="8146356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document.addEventListener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DOMContentLoaded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getLocal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addButton.addEventListener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todoList.addEventListener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1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3745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e.target.classList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클릭한 부분의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명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'complete-button')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classList.toggle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('completed');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 부분에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클래스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토글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'delete-button')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요소를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에 할당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 삭제다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30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32AB78-F3E9-7338-2F81-B50EE14D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04D22-A6A7-CFCD-FC08-CB2F7EBE4140}"/>
              </a:ext>
            </a:extLst>
          </p:cNvPr>
          <p:cNvSpPr txBox="1"/>
          <p:nvPr/>
        </p:nvSpPr>
        <p:spPr>
          <a:xfrm>
            <a:off x="631885" y="1252711"/>
            <a:ext cx="10358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rgbClr val="211D1E"/>
                </a:solidFill>
                <a:latin typeface="+mn-ea"/>
              </a:rPr>
              <a:t>Application Programming Interface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211D1E"/>
                </a:solidFill>
                <a:latin typeface="TDc_SSiMyungJo 120"/>
              </a:rPr>
              <a:t>애플리케이션 프로그래밍을 위한 인터페이스</a:t>
            </a:r>
            <a:r>
              <a:rPr lang="en-US" altLang="ko-KR" b="0" i="0" u="none" strike="noStrike" baseline="0" dirty="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B5F18-3BBF-E78B-0F31-4D43631382D6}"/>
              </a:ext>
            </a:extLst>
          </p:cNvPr>
          <p:cNvSpPr txBox="1"/>
          <p:nvPr/>
        </p:nvSpPr>
        <p:spPr>
          <a:xfrm>
            <a:off x="631885" y="1906980"/>
            <a:ext cx="10358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‘애플리케이션에서 프로그램을 작성할 때 한 프로그램과 다른 프로그램 사이에 쉽게 정보를 주고받을 수 있게 도와 주는 인터페이스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캔버스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웹 화면에 쉽게 그래픽을 그릴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기상청 제공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날씨 관련 정보를 제공하는 앱을 만들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57D66CB-1D12-422A-E9D3-EB1C5634BF89}"/>
              </a:ext>
            </a:extLst>
          </p:cNvPr>
          <p:cNvSpPr txBox="1">
            <a:spLocks/>
          </p:cNvSpPr>
          <p:nvPr/>
        </p:nvSpPr>
        <p:spPr>
          <a:xfrm>
            <a:off x="757645" y="3743051"/>
            <a:ext cx="8909649" cy="49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공개 </a:t>
            </a:r>
            <a:r>
              <a:rPr lang="en-US" altLang="ko-KR" sz="2000" dirty="0"/>
              <a:t>API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F2131-CC2F-8C64-8FD1-4272521C8CA2}"/>
              </a:ext>
            </a:extLst>
          </p:cNvPr>
          <p:cNvSpPr txBox="1"/>
          <p:nvPr/>
        </p:nvSpPr>
        <p:spPr>
          <a:xfrm>
            <a:off x="631884" y="4486478"/>
            <a:ext cx="1073280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중에서 누구나 사용할 수 있게 만든 것을 공개 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또는 ‘오픈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라고 부른다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사용하면 포털 사이트의 지도 기능이나 인증 기능을 자신의 사이트로 가져와서 넣을 수도 있고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정부에서 제공하는 각종 자료와 기능을 가져와서 사용할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783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80505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버튼 클릭했을 때의 동작 정의하기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4114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') === null)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[];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} else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localStorage.getItem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'));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const index =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todos.indexOf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sng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sng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sng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Dc_SSiGothic 120"/>
                <a:ea typeface="D2Coding" panose="020B0609020101020101" pitchFamily="49" charset="-127"/>
              </a:rPr>
              <a:t>삭제할 할 일의 인덱스 </a:t>
            </a:r>
            <a:endParaRPr lang="ko-KR" altLang="en-US" sz="1600" b="0" i="0" u="none" strike="noStrike" baseline="0" dirty="0">
              <a:solidFill>
                <a:schemeClr val="bg1">
                  <a:lumMod val="50000"/>
                </a:schemeClr>
              </a:solidFill>
              <a:latin typeface="TDc_SSiGothic 120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todos.splice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(index, 1);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index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요소 삭제</a:t>
            </a: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localStorage.setItem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JSON.stringify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en-US" altLang="ko-KR" sz="1600" b="0" i="0" u="none" strike="noStrike" baseline="0" dirty="0">
                <a:latin typeface="D2Coding" panose="020B0609020101020101" pitchFamily="49" charset="-127"/>
                <a:ea typeface="D2Coding" panose="020B0609020101020101" pitchFamily="49" charset="-127"/>
              </a:rPr>
              <a:t>));   </a:t>
            </a:r>
            <a:r>
              <a:rPr lang="en-US" altLang="ko-KR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변경된 </a:t>
            </a:r>
            <a:r>
              <a:rPr lang="en-US" altLang="ko-KR" sz="14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todos</a:t>
            </a:r>
            <a:r>
              <a:rPr lang="ko-KR" alt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endParaRPr lang="en-US" altLang="ko-KR" sz="1600" b="0" i="0" u="none" strike="noStrike" baseline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Dc_SSiGothic 120"/>
                <a:ea typeface="D2Coding" panose="020B060902010102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802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FC4C-042F-AED2-FC27-6E89A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93464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스토리지를 사용한 할 일 목록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E8D8-8D23-8745-617C-63094ECB44AF}"/>
              </a:ext>
            </a:extLst>
          </p:cNvPr>
          <p:cNvSpPr txBox="1"/>
          <p:nvPr/>
        </p:nvSpPr>
        <p:spPr>
          <a:xfrm>
            <a:off x="832181" y="1306286"/>
            <a:ext cx="959197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로컬 스토리지에서 해당 내용이 삭제되면서 화면에서도 </a:t>
            </a:r>
            <a:r>
              <a:rPr lang="ko-KR" altLang="en-US" sz="1600" b="0" i="0" u="none" strike="noStrike" baseline="0">
                <a:solidFill>
                  <a:srgbClr val="211D1E"/>
                </a:solidFill>
                <a:latin typeface="TDc_SSiMyungJo 120"/>
              </a:rPr>
              <a:t>사라져야 한다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A14A-4102-9207-6CC8-3D8F9DFBAAF5}"/>
              </a:ext>
            </a:extLst>
          </p:cNvPr>
          <p:cNvSpPr txBox="1"/>
          <p:nvPr/>
        </p:nvSpPr>
        <p:spPr>
          <a:xfrm>
            <a:off x="832180" y="1994305"/>
            <a:ext cx="9896779" cy="4115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e.target.classList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클릭한 부분의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명 가져오기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'complete-button')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완료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todo.children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classList.toggle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('completed');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내용 부분에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.completed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클래스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토글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else if(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whichButton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'delete-button')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버튼이면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e.target.parentElement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요소를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에 할당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removeLocal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삭제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버튼의 부모 요소 삭제다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todo.remove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794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2557-5C59-7D4D-6021-2CA0C4F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지오로케이션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24F5880-8D1E-D077-F1DF-48236BF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정보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6ACA2-1AED-B093-9C4A-78CAB902A41B}"/>
              </a:ext>
            </a:extLst>
          </p:cNvPr>
          <p:cNvSpPr txBox="1"/>
          <p:nvPr/>
        </p:nvSpPr>
        <p:spPr>
          <a:xfrm>
            <a:off x="809897" y="1333139"/>
            <a:ext cx="1005839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위치 정보를 악용하면 본인의 의사와 상관없이 위치를 추적할 수 있게 되어 개인의 사생활을 침해할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동의해야만 위치 정보를 사용할 수 있습니다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A1B4E7-1075-D0B0-A71B-709CFCBA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2224137"/>
            <a:ext cx="7385247" cy="2409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A8A0F-9A91-73CD-BECB-E65FBEAEA757}"/>
              </a:ext>
            </a:extLst>
          </p:cNvPr>
          <p:cNvSpPr txBox="1"/>
          <p:nvPr/>
        </p:nvSpPr>
        <p:spPr>
          <a:xfrm>
            <a:off x="748936" y="4905328"/>
            <a:ext cx="997131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지오로케이션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사용자 위치 정보를 다루는 프로그램이면 반드시 보안이 갖춰진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https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프로토콜 환경에서만 사용해야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60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getCurrentPosition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94F5-819D-CC82-8583-91002668F4A7}"/>
              </a:ext>
            </a:extLst>
          </p:cNvPr>
          <p:cNvSpPr txBox="1"/>
          <p:nvPr/>
        </p:nvSpPr>
        <p:spPr>
          <a:xfrm>
            <a:off x="696685" y="1385391"/>
            <a:ext cx="10598332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1D1E"/>
                </a:solidFill>
                <a:latin typeface="+mn-ea"/>
              </a:rPr>
              <a:t>geolocation</a:t>
            </a:r>
            <a:r>
              <a:rPr lang="ko-KR" altLang="en-US" b="1" dirty="0">
                <a:solidFill>
                  <a:srgbClr val="211D1E"/>
                </a:solidFill>
                <a:latin typeface="+mn-ea"/>
              </a:rPr>
              <a:t> 객체</a:t>
            </a:r>
            <a:endParaRPr lang="en-US" altLang="ko-KR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현재 위치를 알아내고 움직이는 사용자의 위치까지 추적할 수 있는 객체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window.navigator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객체의 자식 객체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57B74-D10E-EC9F-2A71-FFEC41707228}"/>
              </a:ext>
            </a:extLst>
          </p:cNvPr>
          <p:cNvSpPr txBox="1"/>
          <p:nvPr/>
        </p:nvSpPr>
        <p:spPr>
          <a:xfrm>
            <a:off x="696685" y="2437148"/>
            <a:ext cx="1059833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 err="1">
                <a:solidFill>
                  <a:srgbClr val="211D1E"/>
                </a:solidFill>
                <a:latin typeface="+mn-ea"/>
              </a:rPr>
              <a:t>getCurrentPosition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()</a:t>
            </a: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 메서드 </a:t>
            </a:r>
            <a:endParaRPr lang="en-US" altLang="ko-KR" sz="1600" b="1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1D1E"/>
                </a:solidFill>
                <a:latin typeface="+mn-ea"/>
              </a:rPr>
              <a:t>-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현재 위치를 알아내는 함수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2A1B1-ECE9-7967-6303-F6C2E908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4" y="3391480"/>
            <a:ext cx="6989590" cy="453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566E5-5A5A-029F-679B-499FD64D0A32}"/>
              </a:ext>
            </a:extLst>
          </p:cNvPr>
          <p:cNvSpPr txBox="1"/>
          <p:nvPr/>
        </p:nvSpPr>
        <p:spPr>
          <a:xfrm>
            <a:off x="853439" y="4015563"/>
            <a:ext cx="9440091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successCallback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성공적으로 가져왔을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errorCallback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가져오지 못했을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options: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위치 확인에 걸리는 시간 제한이나 정확도를 높게 할 것인지에 대한 여부 등 위치 정보를 확인할 때 사용할 옵션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595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57B74-D10E-EC9F-2A71-FFEC41707228}"/>
              </a:ext>
            </a:extLst>
          </p:cNvPr>
          <p:cNvSpPr txBox="1"/>
          <p:nvPr/>
        </p:nvSpPr>
        <p:spPr>
          <a:xfrm>
            <a:off x="696686" y="1351549"/>
            <a:ext cx="105983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+mn-ea"/>
              </a:rPr>
              <a:t>getCurrentPosition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+mn-ea"/>
              </a:rPr>
              <a:t>()</a:t>
            </a:r>
            <a:r>
              <a:rPr lang="ko-KR" altLang="en-US" sz="1600" i="0" u="none" strike="noStrike" baseline="0" dirty="0">
                <a:solidFill>
                  <a:srgbClr val="211D1E"/>
                </a:solidFill>
                <a:latin typeface="+mn-ea"/>
              </a:rPr>
              <a:t> 메서드를 사용해 가져온 위치 정보를 저장하는 객체</a:t>
            </a:r>
            <a:endParaRPr lang="en-US" altLang="ko-KR" sz="160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주소 정보나 경도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위도 같은 좌표 정보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가져온 시간 등이 저장된다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position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객체의 프로퍼티는 모두 읽기 전용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600" i="0" u="none" strike="noStrike" baseline="0" dirty="0">
              <a:solidFill>
                <a:srgbClr val="211D1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FFF47-58AC-6466-BB21-1A2BF377A3A5}"/>
              </a:ext>
            </a:extLst>
          </p:cNvPr>
          <p:cNvSpPr txBox="1"/>
          <p:nvPr/>
        </p:nvSpPr>
        <p:spPr>
          <a:xfrm>
            <a:off x="879566" y="2795451"/>
            <a:ext cx="45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자주 사용하는 </a:t>
            </a:r>
            <a:r>
              <a:rPr lang="en-US" altLang="ko-KR" sz="1400" dirty="0"/>
              <a:t>position </a:t>
            </a:r>
            <a:r>
              <a:rPr lang="ko-KR" altLang="en-US" sz="1400" dirty="0"/>
              <a:t>객체의 프로퍼티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0ECFFE-2ADA-5836-C91A-E6FE4428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03" y="3251302"/>
            <a:ext cx="6651158" cy="28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6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9733-698B-A802-EFE2-1562A9A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94" y="70051"/>
            <a:ext cx="8909649" cy="842573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위치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86A8A-4699-8345-1AE3-CF66A6199868}"/>
              </a:ext>
            </a:extLst>
          </p:cNvPr>
          <p:cNvSpPr txBox="1"/>
          <p:nvPr/>
        </p:nvSpPr>
        <p:spPr>
          <a:xfrm>
            <a:off x="801187" y="1032527"/>
            <a:ext cx="9779727" cy="550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&lt;button id="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위치 정보 가져오기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&lt;/button&gt;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id="result"&gt;&lt;/div&gt;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getLocation.addEventListener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('click', function(e)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e.preventDefault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navigator.geolocation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지오로케이션의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 지원 여부 체크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navigator.geolocation.getCurrentPosition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else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alert('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지오로케이션을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 지원하지 않습니다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.');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(position)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("#result").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`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&lt;b&gt;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위도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:&lt;/b&gt;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position.coords.latitude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}, &lt;b&gt;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경도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:&lt;/b&gt; ${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position.coords.longitude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}; </a:t>
            </a:r>
          </a:p>
          <a:p>
            <a:pPr algn="just"/>
            <a:endParaRPr lang="en-US" altLang="ko-KR" sz="1600" b="0" i="0" u="none" strike="noStrike" baseline="0" dirty="0">
              <a:solidFill>
                <a:srgbClr val="211D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(err)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alert(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774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F594-BB18-121F-4157-8C963A5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watchPosition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94F5-819D-CC82-8583-91002668F4A7}"/>
              </a:ext>
            </a:extLst>
          </p:cNvPr>
          <p:cNvSpPr txBox="1"/>
          <p:nvPr/>
        </p:nvSpPr>
        <p:spPr>
          <a:xfrm>
            <a:off x="696685" y="1129426"/>
            <a:ext cx="1059833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clearWatch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메서드를 이용해서 위치 확인을 종료할 때까지 지정한 시간마다 계속 현재 위치를 확인</a:t>
            </a:r>
            <a:r>
              <a:rPr lang="ko-KR" altLang="en-US" sz="1600" dirty="0">
                <a:solidFill>
                  <a:srgbClr val="211D1E"/>
                </a:solidFill>
                <a:latin typeface="+mn-ea"/>
              </a:rPr>
              <a:t>한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watchPosition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메서드의 </a:t>
            </a:r>
            <a:r>
              <a:rPr lang="ko-KR" altLang="en-US" sz="1600" dirty="0" err="1">
                <a:latin typeface="+mn-ea"/>
              </a:rPr>
              <a:t>반환값은</a:t>
            </a:r>
            <a:r>
              <a:rPr lang="ko-KR" altLang="en-US" sz="1600" dirty="0">
                <a:latin typeface="+mn-ea"/>
              </a:rPr>
              <a:t> 정수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982A7-D243-7CCE-5570-918F9C2D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" y="2095141"/>
            <a:ext cx="6622355" cy="44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43FA7-4403-C3BB-50E4-2F633BD3A632}"/>
              </a:ext>
            </a:extLst>
          </p:cNvPr>
          <p:cNvSpPr txBox="1"/>
          <p:nvPr/>
        </p:nvSpPr>
        <p:spPr>
          <a:xfrm>
            <a:off x="696685" y="2559718"/>
            <a:ext cx="11329852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successCallback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성공적으로 가져왔을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 err="1">
                <a:solidFill>
                  <a:srgbClr val="211D1E"/>
                </a:solidFill>
                <a:latin typeface="TDc_SSiGothic 140"/>
              </a:rPr>
              <a:t>errorCallback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메서드를 실행해서 위치를 가져오지 못했을 때 실행할 </a:t>
            </a:r>
            <a:r>
              <a:rPr lang="ko-KR" altLang="en-US" sz="1400" b="0" i="0" u="none" strike="noStrike" baseline="0" dirty="0" err="1">
                <a:solidFill>
                  <a:srgbClr val="211D1E"/>
                </a:solidFill>
                <a:latin typeface="TDc_SSiGothic 120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 함수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options: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위치 확인에 걸리는 시간 제한이나 정확도를 높게 할 것인지에 대한 여부 등 위치 정보를 확인할 때 사용할 옵션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필수 항목은 아니다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C99BF53-82F6-818D-C15E-3B899574CF6D}"/>
              </a:ext>
            </a:extLst>
          </p:cNvPr>
          <p:cNvSpPr txBox="1">
            <a:spLocks/>
          </p:cNvSpPr>
          <p:nvPr/>
        </p:nvSpPr>
        <p:spPr>
          <a:xfrm>
            <a:off x="631885" y="3893768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clearWatch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97CC6-684B-A964-B83F-A19FC2FC5F95}"/>
              </a:ext>
            </a:extLst>
          </p:cNvPr>
          <p:cNvSpPr txBox="1"/>
          <p:nvPr/>
        </p:nvSpPr>
        <p:spPr>
          <a:xfrm>
            <a:off x="664796" y="4874423"/>
            <a:ext cx="10184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watchPosition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메서드에서 반환한 값을 사용해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clearWatch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를 실행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위치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  <a:sym typeface="Wingdings" panose="05000000000000000000" pitchFamily="2" charset="2"/>
              </a:rPr>
              <a:t>확인 중지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D0703-701E-30AB-79E3-7736921AEC44}"/>
              </a:ext>
            </a:extLst>
          </p:cNvPr>
          <p:cNvSpPr txBox="1"/>
          <p:nvPr/>
        </p:nvSpPr>
        <p:spPr>
          <a:xfrm>
            <a:off x="3196046" y="557468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MyungJo 120"/>
                <a:ea typeface="D2Coding" panose="020B0609020101020101" pitchFamily="49" charset="-127"/>
              </a:rPr>
              <a:t>는 </a:t>
            </a:r>
            <a:r>
              <a:rPr lang="en-US" altLang="ko-KR" sz="1400" b="0" i="0" u="none" strike="noStrike" baseline="0" dirty="0" err="1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watchPostion</a:t>
            </a:r>
            <a:r>
              <a:rPr lang="en-US" altLang="ko-KR" sz="1400" b="0" i="0" u="none" strike="noStrike" baseline="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MyungJo 120"/>
                <a:ea typeface="D2Coding" panose="020B0609020101020101" pitchFamily="49" charset="-127"/>
              </a:rPr>
              <a:t>메서드에서 반환한 값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83D57F-61FD-73BB-78F8-84A6B84A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" y="5535203"/>
            <a:ext cx="2211978" cy="4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에서 기본으로 제공하는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자바스크립트만 알고 있으면 웹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사용해서 누구나 애플리케이션을 만들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처음에 발표했던 </a:t>
            </a:r>
            <a:r>
              <a:rPr lang="en-US" altLang="ko-KR" sz="1600" dirty="0"/>
              <a:t>API </a:t>
            </a:r>
            <a:r>
              <a:rPr lang="ko-KR" altLang="en-US" sz="1600" dirty="0"/>
              <a:t>외에도 새로운 </a:t>
            </a:r>
            <a:r>
              <a:rPr lang="en-US" altLang="ko-KR" sz="1600" dirty="0"/>
              <a:t>API</a:t>
            </a:r>
            <a:r>
              <a:rPr lang="ko-KR" altLang="en-US" sz="1600" dirty="0"/>
              <a:t>가 계속 추가되고 있다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59F51-08BB-19F4-8987-12F5166D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2789479"/>
            <a:ext cx="5012803" cy="3444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A8989-A42B-5D54-0B02-0B89C08AB61C}"/>
              </a:ext>
            </a:extLst>
          </p:cNvPr>
          <p:cNvSpPr txBox="1"/>
          <p:nvPr/>
        </p:nvSpPr>
        <p:spPr>
          <a:xfrm>
            <a:off x="6308343" y="4577489"/>
            <a:ext cx="38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  <a:hlinkClick r:id="rId3"/>
              </a:rPr>
              <a:t>developer.mozilla.org/ko/docs/Web/API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88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목록 중에서 궁금한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를 클릭하면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에 대한 설명과 함께 어떤 프로퍼티와 메서드가 있는지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br>
              <a:rPr lang="en-US" altLang="ko-KR" sz="1600" dirty="0">
                <a:solidFill>
                  <a:srgbClr val="211D1E"/>
                </a:solidFill>
                <a:latin typeface="TDc_SSiMyungJo 120"/>
              </a:rPr>
            </a:b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메서드는 어떻게 사용하는지 예제를 보면서 학습할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A36F7-2B8A-FB70-8DD5-34100266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2330424"/>
            <a:ext cx="5773576" cy="404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91A84-08D6-FDE9-D5E7-8B0A41B8F19A}"/>
              </a:ext>
            </a:extLst>
          </p:cNvPr>
          <p:cNvSpPr txBox="1"/>
          <p:nvPr/>
        </p:nvSpPr>
        <p:spPr>
          <a:xfrm>
            <a:off x="6897189" y="3979817"/>
            <a:ext cx="306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지오로케이션</a:t>
            </a:r>
            <a:r>
              <a:rPr lang="en-US" altLang="ko-KR" sz="1400" dirty="0"/>
              <a:t> 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3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C19D4-8005-1159-89FC-1314DCA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스토리지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8FE795-8855-74F8-CBBF-5C7F663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웹 스토리지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96C2-4689-0FC7-49E1-267FC25E2F58}"/>
              </a:ext>
            </a:extLst>
          </p:cNvPr>
          <p:cNvSpPr txBox="1"/>
          <p:nvPr/>
        </p:nvSpPr>
        <p:spPr>
          <a:xfrm>
            <a:off x="940526" y="1376682"/>
            <a:ext cx="10398034" cy="494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>
                <a:solidFill>
                  <a:srgbClr val="211D1E"/>
                </a:solidFill>
                <a:latin typeface="TDc_SSiMyungJo 120"/>
              </a:rPr>
              <a:t>쿠키</a:t>
            </a:r>
            <a:endParaRPr lang="en-US" altLang="ko-KR" sz="2000" b="1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웹 사이트에 접속해서 웹 사이트를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서핑하는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동안 사용자 컴퓨터에 저장되는 텍스트 파일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사용자가 사이트에 접속하면 서버에서 쿠키 정보를 활용해서 좀 더 간편하게 사이트를 사용할 수 있게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쿠키 정보는 사용자 컴퓨터의 하드디스크에 텍스트 파일 형태로 최대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300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개까지 저장된다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각 도메인당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50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개까지 저장할 수 있고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한 파일의 최대 크기는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4,096byte(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약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4kbyte))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1D1E"/>
                </a:solidFill>
                <a:latin typeface="TDc_SSiMyungJo 120"/>
              </a:rPr>
              <a:t>쿠키의 단점</a:t>
            </a:r>
            <a:endParaRPr lang="en-US" altLang="ko-KR" sz="1600" b="1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쿠키에는 웹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</a:rPr>
              <a:t>사이트뿐만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아니라 접속했던 개인의 정보가 저장되기 때문에 개인의 사생활을 침해할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사이트 간에 교차 스크립트 같은 기법을 통해 쿠키를 악용할 수도 있고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보안 문제가 발생할 수도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같은 사이트에서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개 이상의 탭을 열면 둘 이상의 트랜잭션을 추적하기 어렵다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파일 크기가 작기 때문에 복잡한 데이터는 저장할 수 없다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웹 스토리지 등장</a:t>
            </a: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8FE795-8855-74F8-CBBF-5C7F663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웹 스토리지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96C2-4689-0FC7-49E1-267FC25E2F58}"/>
              </a:ext>
            </a:extLst>
          </p:cNvPr>
          <p:cNvSpPr txBox="1"/>
          <p:nvPr/>
        </p:nvSpPr>
        <p:spPr>
          <a:xfrm>
            <a:off x="940526" y="1376682"/>
            <a:ext cx="10398034" cy="2362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>
                <a:solidFill>
                  <a:srgbClr val="211D1E"/>
                </a:solidFill>
                <a:latin typeface="TDc_SSiMyungJo 120"/>
              </a:rPr>
              <a:t>웹 스토리지</a:t>
            </a:r>
            <a:endParaRPr lang="en-US" altLang="ko-KR" sz="2000" b="1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스토리지도 웹 사이트와 관련된 정보를 저장한다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쿠키와 다른 점은 사용자가 일부러 스토리지 정보를 서버로 전송하지 않는 이상 서버에서 사용자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PC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들어와 스토리지 정보를 읽어가지 못한다는 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웹 스토리지는 도메인당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2~10MB(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보통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5MB)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의 데이터를 저장할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E069F-15DE-D603-0E77-7A115674012B}"/>
              </a:ext>
            </a:extLst>
          </p:cNvPr>
          <p:cNvSpPr txBox="1"/>
          <p:nvPr/>
        </p:nvSpPr>
        <p:spPr>
          <a:xfrm>
            <a:off x="940525" y="3754364"/>
            <a:ext cx="10223863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세션 스토리지 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: 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웹 브라우저 창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또는 탭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을 여는 순간부터 닫을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때까지를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하나의 세션이라고 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세션 스토리지는 세션 동안만 데이터를 기억하고 있다가 세션이 끝나면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웹 브라우저 창이나 탭이 닫히면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)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데이터를 모두 지운다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i="0" u="none" strike="noStrike" baseline="0" dirty="0">
                <a:solidFill>
                  <a:srgbClr val="211D1E"/>
                </a:solidFill>
                <a:latin typeface="+mn-ea"/>
              </a:rPr>
              <a:t>로컬 스토리지 </a:t>
            </a:r>
            <a:r>
              <a:rPr lang="en-US" altLang="ko-KR" sz="1600" b="1" i="0" u="none" strike="noStrike" baseline="0" dirty="0">
                <a:solidFill>
                  <a:srgbClr val="211D1E"/>
                </a:solidFill>
                <a:latin typeface="+mn-ea"/>
              </a:rPr>
              <a:t>: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로컬 스토리지는 세션이 끝나도 계속해서 데이터를 보관하는 스토리지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로컬 스토리지를 이용하면 웹 브라우저 창을 닫았다가 다시 열어도 저장된 데이터를 확인할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8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FB0D1-BBD0-10BA-490F-8CBA1705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0" y="362950"/>
            <a:ext cx="10470560" cy="6132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79062-C369-0B6C-B782-398937415045}"/>
              </a:ext>
            </a:extLst>
          </p:cNvPr>
          <p:cNvSpPr/>
          <p:nvPr/>
        </p:nvSpPr>
        <p:spPr>
          <a:xfrm>
            <a:off x="966651" y="4519749"/>
            <a:ext cx="3335383" cy="13498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1266</TotalTime>
  <Words>2766</Words>
  <Application>Microsoft Office PowerPoint</Application>
  <PresentationFormat>와이드스크린</PresentationFormat>
  <Paragraphs>335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TDc_SSiGothic 120</vt:lpstr>
      <vt:lpstr>TDc_SSiGothic 140</vt:lpstr>
      <vt:lpstr>TDc_SSiMyungJo 120</vt:lpstr>
      <vt:lpstr>맑은 고딕</vt:lpstr>
      <vt:lpstr>Arial</vt:lpstr>
      <vt:lpstr>Office 테마</vt:lpstr>
      <vt:lpstr>17. 웹 API 활용하기</vt:lpstr>
      <vt:lpstr>API 알아보기</vt:lpstr>
      <vt:lpstr>API란</vt:lpstr>
      <vt:lpstr>웹 API</vt:lpstr>
      <vt:lpstr>웹 API</vt:lpstr>
      <vt:lpstr>웹 스토리지 API</vt:lpstr>
      <vt:lpstr>쿠키 vs 웹 스토리지</vt:lpstr>
      <vt:lpstr>쿠키 vs 웹 스토리지</vt:lpstr>
      <vt:lpstr>PowerPoint 프레젠테이션</vt:lpstr>
      <vt:lpstr>PowerPoint 프레젠테이션</vt:lpstr>
      <vt:lpstr>Stroage 객체의 프로퍼티와 메서드</vt:lpstr>
      <vt:lpstr>Stroage 객체의 프로퍼티와 메서드</vt:lpstr>
      <vt:lpstr>[실습] 웹 스토리지 다루기</vt:lpstr>
      <vt:lpstr>[실습] 웹 스토리지 다루기</vt:lpstr>
      <vt:lpstr>[실습] 웹 스토리지 다루기</vt:lpstr>
      <vt:lpstr>[실습] 웹 스토리지 다루기</vt:lpstr>
      <vt:lpstr>[실습] 웹 스토리지 다루기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PowerPoint 프레젠테이션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[실습] 웹 스토리지를 사용한 할 일 목록 만들기</vt:lpstr>
      <vt:lpstr>지오로케이션 API</vt:lpstr>
      <vt:lpstr>위치 정보 서비스</vt:lpstr>
      <vt:lpstr>getCurrentPosition( ) 메서드</vt:lpstr>
      <vt:lpstr>position 객체</vt:lpstr>
      <vt:lpstr>(예) 현재 위치 가져오기</vt:lpstr>
      <vt:lpstr>watchPosition( ) 메서드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KoKyunghee</cp:lastModifiedBy>
  <cp:revision>16</cp:revision>
  <dcterms:created xsi:type="dcterms:W3CDTF">2022-11-15T05:22:35Z</dcterms:created>
  <dcterms:modified xsi:type="dcterms:W3CDTF">2022-11-16T02:30:13Z</dcterms:modified>
</cp:coreProperties>
</file>