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6" r:id="rId3"/>
    <p:sldId id="1960" r:id="rId4"/>
    <p:sldId id="297" r:id="rId5"/>
    <p:sldId id="1961" r:id="rId6"/>
    <p:sldId id="298" r:id="rId7"/>
    <p:sldId id="299" r:id="rId8"/>
    <p:sldId id="300" r:id="rId9"/>
    <p:sldId id="302" r:id="rId10"/>
    <p:sldId id="1891" r:id="rId11"/>
    <p:sldId id="375" r:id="rId12"/>
    <p:sldId id="376" r:id="rId13"/>
    <p:sldId id="1892" r:id="rId14"/>
    <p:sldId id="1894" r:id="rId15"/>
    <p:sldId id="303" r:id="rId16"/>
    <p:sldId id="304" r:id="rId17"/>
    <p:sldId id="1962" r:id="rId18"/>
    <p:sldId id="1890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  <a:srgbClr val="FD9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7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09AC0-5F13-910F-0999-5BEFD5F04EE5}"/>
              </a:ext>
            </a:extLst>
          </p:cNvPr>
          <p:cNvSpPr txBox="1"/>
          <p:nvPr/>
        </p:nvSpPr>
        <p:spPr>
          <a:xfrm>
            <a:off x="986509" y="5220506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6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정당체제란 무엇인가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>
            <a:extLst>
              <a:ext uri="{FF2B5EF4-FFF2-40B4-BE49-F238E27FC236}">
                <a16:creationId xmlns:a16="http://schemas.microsoft.com/office/drawing/2014/main" id="{96CBBA55-78E4-9AAC-D78D-FD84F6776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92" y="4917939"/>
            <a:ext cx="9682833" cy="1164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프랑스의 사상가 루소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Jean Jacques Rousseau:1712-1778)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유권자는 투표일 하루만 주인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그 이후에는 머슴이 된다고 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굳이 루소의 말을 빌리지 않더라도 국회의원들을 비롯한 위정자들은 선거 때만 되면 유권자들로부터 표를 얻기 위하여 열심히 국가를 위해 봉사함은 물론 국민들을 위한 머슴이 되겠다고 약속하지만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선거가 끝난 후는 마이동풍과 같이 무시하고 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오히려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아니고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주인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둔갑하고 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2" name="TextBox 4">
            <a:extLst>
              <a:ext uri="{FF2B5EF4-FFF2-40B4-BE49-F238E27FC236}">
                <a16:creationId xmlns:a16="http://schemas.microsoft.com/office/drawing/2014/main" id="{2A960872-0CE4-C26A-25F5-6831E3C9A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735" y="912686"/>
            <a:ext cx="9588952" cy="38706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선거의 의의와 기능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선거의 의미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국민이 자신을 대표해 국가를 운영할 공직자를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투표로 선출하는 행위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선거의 의의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국민이 주권을 행사하는 가장 중요한 수단이자 민주 정치의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 여부를   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결정하는 척도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공정 선거를 위해 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평등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 선거의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원칙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 채택 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③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선거의 기능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 선출</a:t>
            </a:r>
            <a:r>
              <a:rPr lang="en-US" altLang="ko-KR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 권력에 민주적 정당성 부여</a:t>
            </a:r>
            <a:r>
              <a:rPr lang="en-US" altLang="ko-KR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대표자를</a:t>
            </a:r>
            <a:r>
              <a:rPr lang="en-US" altLang="ko-KR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정치적으로 통제</a:t>
            </a:r>
            <a:r>
              <a:rPr lang="en-US" altLang="ko-KR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국민의 의사 반영 등</a:t>
            </a:r>
            <a:r>
              <a:rPr lang="en-US" altLang="ko-KR" sz="1800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CF0613-E5A3-DCE8-DAF5-5CFFC7858820}"/>
              </a:ext>
            </a:extLst>
          </p:cNvPr>
          <p:cNvSpPr/>
          <p:nvPr/>
        </p:nvSpPr>
        <p:spPr>
          <a:xfrm>
            <a:off x="0" y="0"/>
            <a:ext cx="12192000" cy="872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1A0B4-6255-4DFB-4F0A-96DBB64CA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185" y="218218"/>
            <a:ext cx="42438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선거의 중요성과 선거 제도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C9F1D8-4EED-58C9-5B07-143199420F58}"/>
              </a:ext>
            </a:extLst>
          </p:cNvPr>
          <p:cNvSpPr/>
          <p:nvPr/>
        </p:nvSpPr>
        <p:spPr>
          <a:xfrm>
            <a:off x="1182178" y="0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AAC658D-7FF0-8B1C-F188-6AED4429A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78969"/>
              </p:ext>
            </p:extLst>
          </p:nvPr>
        </p:nvGraphicFramePr>
        <p:xfrm>
          <a:off x="1186293" y="1354931"/>
          <a:ext cx="9989671" cy="4408306"/>
        </p:xfrm>
        <a:graphic>
          <a:graphicData uri="http://schemas.openxmlformats.org/drawingml/2006/table">
            <a:tbl>
              <a:tblPr/>
              <a:tblGrid>
                <a:gridCol w="133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81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75" marR="48575" marT="13431" marB="134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 차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국가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877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단순다수제</a:t>
                      </a:r>
                      <a:endParaRPr lang="en-US" altLang="ko-KR" sz="1600" b="0" i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절대다수제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단순다수제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한번만 투표하여 최다득표자를 당선자로 함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 등 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국가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절대다수제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대안투표제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 투표제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i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유권자는 후보자에 대한 선호 순위를 정한다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선호를 가지고 과반수의 지지를 획득한 후보가 없는 </a:t>
                      </a:r>
                      <a:endParaRPr lang="en-US" altLang="ko-KR" sz="1600" b="0" i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최하위 후보가 탈락되며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후보에게 투표한 사람들의 표가 제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선호에 따라 다른 후보들에게 재분배된다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어떤 후보가 과반수를 가질 때까지 이 절차를 반복한다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호주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투표제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번째 우표에서 아무도 과반수 득표를 하지 못하면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선두에 있는 후보들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대개 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위와 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 </a:t>
                      </a:r>
                      <a:r>
                        <a:rPr lang="ko-KR" altLang="en-US" sz="1600" b="0" i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두명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차의 결선 투표를 하게 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우크라이나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(1994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년에만 사용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48575" marR="48575" marT="13431" marB="1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37EF5CE-75A9-57B9-0660-C056ED63C144}"/>
              </a:ext>
            </a:extLst>
          </p:cNvPr>
          <p:cNvSpPr/>
          <p:nvPr/>
        </p:nvSpPr>
        <p:spPr>
          <a:xfrm>
            <a:off x="0" y="0"/>
            <a:ext cx="12192000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EC636-20E9-073A-E903-2D6685297681}"/>
              </a:ext>
            </a:extLst>
          </p:cNvPr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FAF23-6AB7-BBA4-F2C5-287897572349}"/>
              </a:ext>
            </a:extLst>
          </p:cNvPr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정당체제의 유형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28BE0-590B-113B-4913-B52064C08570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07C742-AE73-FA8E-1190-84D6AEEAB030}"/>
              </a:ext>
            </a:extLst>
          </p:cNvPr>
          <p:cNvSpPr/>
          <p:nvPr/>
        </p:nvSpPr>
        <p:spPr>
          <a:xfrm>
            <a:off x="1773238" y="1104900"/>
            <a:ext cx="8686800" cy="4654550"/>
          </a:xfrm>
          <a:prstGeom prst="roundRect">
            <a:avLst>
              <a:gd name="adj" fmla="val 59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EB5C0B-B5E4-40FA-BC07-6582BCC9A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82766"/>
              </p:ext>
            </p:extLst>
          </p:nvPr>
        </p:nvGraphicFramePr>
        <p:xfrm>
          <a:off x="1142440" y="1267031"/>
          <a:ext cx="10217792" cy="4988795"/>
        </p:xfrm>
        <a:graphic>
          <a:graphicData uri="http://schemas.openxmlformats.org/drawingml/2006/table">
            <a:tbl>
              <a:tblPr/>
              <a:tblGrid>
                <a:gridCol w="1367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64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83" marR="48583" marT="13433" marB="134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 차</a:t>
                      </a:r>
                    </a:p>
                  </a:txBody>
                  <a:tcPr marL="48583" marR="48583" marT="13433" marB="13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국가</a:t>
                      </a:r>
                    </a:p>
                  </a:txBody>
                  <a:tcPr marL="48583" marR="48583" marT="13433" marB="13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60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비례대표제</a:t>
                      </a:r>
                    </a:p>
                  </a:txBody>
                  <a:tcPr marL="48583" marR="48583" marT="13433" marB="134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명부제</a:t>
                      </a:r>
                      <a:endParaRPr lang="ko-KR" altLang="en-US" sz="1600" b="1" i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83" marR="48583" marT="13433" marB="13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유권자는 정당의 후보 명부에 투표한다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다만 많은 국가에서 명부에 있는 후보 개인에 대한 선호도 </a:t>
                      </a:r>
                      <a:endParaRPr lang="en-US" altLang="ko-KR" sz="1600" b="0" i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표현할 수 있도록 허용하고 있다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8583" marR="48583" marT="13433" marB="13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브라질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이스라엘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스웨덴 등 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국가</a:t>
                      </a:r>
                    </a:p>
                  </a:txBody>
                  <a:tcPr marL="48583" marR="48583" marT="13433" marB="13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단기이양제</a:t>
                      </a:r>
                    </a:p>
                  </a:txBody>
                  <a:tcPr marL="48583" marR="48583" marT="13433" marB="13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유권자는 후보자에 대한 선호 순위를 정한다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후보자가 당선되기 위해서는 정해진 투표 수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쿼터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받아야 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번째 선호를 가지고 이러한 쿼터를 초과한 후보는 당선자가 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그들의 초과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(surplus)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투표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 쿼터를 초과하여 얻은 표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이들 표에 표현된 제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 후보에게 분배된다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후보도 쿼터에 달성하지 못할 경우는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최하위 후보가 탈락되며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이들에 대한 투표 또한 이양된다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의석이 채워질 때까지 이 절차를 계속한다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8583" marR="48583" marT="13433" marB="13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아일랜드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에스토니아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(1990</a:t>
                      </a:r>
                      <a:r>
                        <a:rPr lang="ko-KR" altLang="en-US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년에만 사용</a:t>
                      </a:r>
                      <a:r>
                        <a:rPr lang="en-US" altLang="ko-KR" sz="16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i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83" marR="48583" marT="13433" marB="13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C9A0237-E6A6-2AC5-F52A-31E5F3619F62}"/>
              </a:ext>
            </a:extLst>
          </p:cNvPr>
          <p:cNvSpPr/>
          <p:nvPr/>
        </p:nvSpPr>
        <p:spPr>
          <a:xfrm>
            <a:off x="0" y="0"/>
            <a:ext cx="12192000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5A49-8AF6-C3E2-602C-C277AB31A1D0}"/>
              </a:ext>
            </a:extLst>
          </p:cNvPr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DEBB9-928B-6726-D709-B8429A96A6B8}"/>
              </a:ext>
            </a:extLst>
          </p:cNvPr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정당체제의 유형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A3CF1-4BE3-3C8E-59A4-99A5AA0C0212}"/>
              </a:ext>
            </a:extLst>
          </p:cNvPr>
          <p:cNvSpPr/>
          <p:nvPr/>
        </p:nvSpPr>
        <p:spPr>
          <a:xfrm>
            <a:off x="1140574" y="142613"/>
            <a:ext cx="45719" cy="9008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3">
            <a:extLst>
              <a:ext uri="{FF2B5EF4-FFF2-40B4-BE49-F238E27FC236}">
                <a16:creationId xmlns:a16="http://schemas.microsoft.com/office/drawing/2014/main" id="{8A352D5B-0260-5F58-39EF-733BE2ADF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953" y="1151223"/>
            <a:ext cx="8664094" cy="47016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 선거 제도의 특징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 공직 선거의 종류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대통령 선거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전국 단위의 상대 다수 대표제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국회의원 선거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〮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지역구 국회의원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소선거구 상대 다수 대표제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비례대표 국회의원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정당명부식 비례 대표제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지방선거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〮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광역 및 기초자치단체장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 다수 대표제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〮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지역구 광역의회 의원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소선거구 상대 다수 대표제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〮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지역구 기초의회 의원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중선거구 상대 다수 대표제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비례대표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지방의회 의원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정당명부식 비례 대표제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5CA696-2ED1-C6DC-2590-5F04E6FCCEED}"/>
              </a:ext>
            </a:extLst>
          </p:cNvPr>
          <p:cNvSpPr/>
          <p:nvPr/>
        </p:nvSpPr>
        <p:spPr>
          <a:xfrm>
            <a:off x="0" y="0"/>
            <a:ext cx="12192000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80494-D9AE-1590-D38A-7E787853D645}"/>
              </a:ext>
            </a:extLst>
          </p:cNvPr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6BC7D-5AC7-4ECD-71DD-BDFECD650E8F}"/>
              </a:ext>
            </a:extLst>
          </p:cNvPr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정당체제의 유형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89073-E8FD-C224-C1DC-D64A03577C88}"/>
              </a:ext>
            </a:extLst>
          </p:cNvPr>
          <p:cNvSpPr/>
          <p:nvPr/>
        </p:nvSpPr>
        <p:spPr>
          <a:xfrm>
            <a:off x="1140574" y="142613"/>
            <a:ext cx="45719" cy="9008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B28FC8-0796-CA54-8B4D-8645F8AD1269}"/>
              </a:ext>
            </a:extLst>
          </p:cNvPr>
          <p:cNvSpPr txBox="1"/>
          <p:nvPr/>
        </p:nvSpPr>
        <p:spPr>
          <a:xfrm>
            <a:off x="1378575" y="1394139"/>
            <a:ext cx="8478692" cy="43322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 선거 제도의 문제점과 개선 방향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과다한 사표 발생 및 당선자의 대표성 문제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선거에 대한 낮은 관심도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방안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사표를 줄이고 당선자의 대표성을 높일 수 있도록 선거구제 개편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선거에 대한 국민의 관심을 높일 수 있는 다양한 제도 모색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준연동형 비례대표제 </a:t>
            </a:r>
            <a:endParaRPr lang="en-US" altLang="ko-KR" sz="18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D33C5E-875E-453F-EF8E-A2FF71B2582E}"/>
              </a:ext>
            </a:extLst>
          </p:cNvPr>
          <p:cNvSpPr/>
          <p:nvPr/>
        </p:nvSpPr>
        <p:spPr>
          <a:xfrm>
            <a:off x="0" y="0"/>
            <a:ext cx="12192000" cy="1266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D8318-ACF5-7114-9C43-78ABCBC8CF5C}"/>
              </a:ext>
            </a:extLst>
          </p:cNvPr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EB224-5961-E023-8655-246DA66912F6}"/>
              </a:ext>
            </a:extLst>
          </p:cNvPr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정당체제의 유형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613758-E76E-8EA8-4834-31EB266E0AC4}"/>
              </a:ext>
            </a:extLst>
          </p:cNvPr>
          <p:cNvSpPr/>
          <p:nvPr/>
        </p:nvSpPr>
        <p:spPr>
          <a:xfrm>
            <a:off x="1140574" y="142613"/>
            <a:ext cx="45719" cy="9008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정당 체제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7376" y="1589977"/>
            <a:ext cx="8340745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패권적 일당 체제 시기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군부세력이 군정에서 민간 정부로 전환하면서 정부 권력을 지속적으로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장악하기 위한 인적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물질적 자원을 구축하기 위한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박정희 대통령은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1972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년에는 비상계엄을 선 포하고 ‘유신체제’를 도입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대통령은 직접 선거가 아닌 통일주체국민회의에서 간접 선출토록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25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정당 체제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3"/>
            <a:ext cx="846097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양당 체제와 다당 체제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우리나라는 양당 체제일까 다당 체제일 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 국가의 정당 체제가 어떤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유형에 속하는가를 측정하는 ‘유효 정당 수’를 활용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국회의원 선거 제도의 경우 혼합형 선거제도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301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0F194B-3D77-AD90-656E-14791E7ED3EE}"/>
              </a:ext>
            </a:extLst>
          </p:cNvPr>
          <p:cNvSpPr txBox="1"/>
          <p:nvPr/>
        </p:nvSpPr>
        <p:spPr>
          <a:xfrm>
            <a:off x="1939954" y="1251580"/>
            <a:ext cx="703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121212"/>
                </a:solidFill>
                <a:effectLst/>
                <a:latin typeface="Noto Sans KR"/>
              </a:rPr>
              <a:t>의원 </a:t>
            </a:r>
            <a:r>
              <a:rPr lang="en-US" altLang="ko-KR" b="1" i="0" dirty="0">
                <a:solidFill>
                  <a:srgbClr val="121212"/>
                </a:solidFill>
                <a:effectLst/>
                <a:latin typeface="Noto Sans KR"/>
              </a:rPr>
              <a:t>121</a:t>
            </a:r>
            <a:r>
              <a:rPr lang="ko-KR" altLang="en-US" b="1" i="0" dirty="0">
                <a:solidFill>
                  <a:srgbClr val="121212"/>
                </a:solidFill>
                <a:effectLst/>
                <a:latin typeface="Noto Sans KR"/>
              </a:rPr>
              <a:t>명 ‘초당적 정치개혁 모임’ 출범</a:t>
            </a:r>
            <a:r>
              <a:rPr lang="en-US" altLang="ko-KR" b="1" i="0" dirty="0">
                <a:solidFill>
                  <a:srgbClr val="121212"/>
                </a:solidFill>
                <a:effectLst/>
                <a:latin typeface="Noto Sans KR"/>
              </a:rPr>
              <a:t>…</a:t>
            </a:r>
            <a:r>
              <a:rPr lang="ko-KR" altLang="en-US" b="1" i="0" dirty="0">
                <a:solidFill>
                  <a:srgbClr val="121212"/>
                </a:solidFill>
                <a:effectLst/>
                <a:latin typeface="Noto Sans KR"/>
              </a:rPr>
              <a:t>소선거구제 개편 시동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7D6D7B-A374-23C9-0D9C-9822D899DD8D}"/>
              </a:ext>
            </a:extLst>
          </p:cNvPr>
          <p:cNvGrpSpPr/>
          <p:nvPr/>
        </p:nvGrpSpPr>
        <p:grpSpPr>
          <a:xfrm>
            <a:off x="6210651" y="1987910"/>
            <a:ext cx="5162724" cy="3136277"/>
            <a:chOff x="6437153" y="1790312"/>
            <a:chExt cx="5162724" cy="3136277"/>
          </a:xfrm>
        </p:grpSpPr>
        <p:pic>
          <p:nvPicPr>
            <p:cNvPr id="1026" name="Picture 2" descr="정진석 국민의힘 비상대책위원장과 이재명 더불어민주당 대표가 30일 오전 서울 여의도 국회에서 열린 '초당적 정치개혁 의원모임' 출범식에 참석해 김진표 국회의장 등 참석자와 기념촬영을 하고 있다. 2023.01.30. 뉴시스">
              <a:extLst>
                <a:ext uri="{FF2B5EF4-FFF2-40B4-BE49-F238E27FC236}">
                  <a16:creationId xmlns:a16="http://schemas.microsoft.com/office/drawing/2014/main" id="{1BA072E7-B506-7770-D425-524A1B3D0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7153" y="1790312"/>
              <a:ext cx="4952999" cy="2469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29C0D2-14BC-29CD-0E90-B79D8E2085D7}"/>
                </a:ext>
              </a:extLst>
            </p:cNvPr>
            <p:cNvSpPr txBox="1"/>
            <p:nvPr/>
          </p:nvSpPr>
          <p:spPr>
            <a:xfrm>
              <a:off x="6437153" y="4326425"/>
              <a:ext cx="5162724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0" i="0" dirty="0">
                  <a:solidFill>
                    <a:srgbClr val="7E7E7E"/>
                  </a:solidFill>
                  <a:effectLst/>
                  <a:latin typeface="Noto Sans KR"/>
                </a:rPr>
                <a:t>정진석 </a:t>
              </a:r>
              <a:r>
                <a:rPr lang="ko-KR" altLang="en-US" sz="1100" b="0" i="0" dirty="0" err="1">
                  <a:solidFill>
                    <a:srgbClr val="7E7E7E"/>
                  </a:solidFill>
                  <a:effectLst/>
                  <a:latin typeface="Noto Sans KR"/>
                </a:rPr>
                <a:t>국민의힘</a:t>
              </a:r>
              <a:r>
                <a:rPr lang="ko-KR" altLang="en-US" sz="1100" b="0" i="0" dirty="0">
                  <a:solidFill>
                    <a:srgbClr val="7E7E7E"/>
                  </a:solidFill>
                  <a:effectLst/>
                  <a:latin typeface="Noto Sans KR"/>
                </a:rPr>
                <a:t> 비상대책위원장과 </a:t>
              </a:r>
              <a:r>
                <a:rPr lang="ko-KR" altLang="en-US" sz="1100" b="0" i="0" dirty="0" err="1">
                  <a:solidFill>
                    <a:srgbClr val="7E7E7E"/>
                  </a:solidFill>
                  <a:effectLst/>
                  <a:latin typeface="Noto Sans KR"/>
                </a:rPr>
                <a:t>이재명</a:t>
              </a:r>
              <a:r>
                <a:rPr lang="ko-KR" altLang="en-US" sz="1100" b="0" i="0" dirty="0">
                  <a:solidFill>
                    <a:srgbClr val="7E7E7E"/>
                  </a:solidFill>
                  <a:effectLst/>
                  <a:latin typeface="Noto Sans KR"/>
                </a:rPr>
                <a:t> 더불어민주당 대표가 </a:t>
              </a:r>
              <a:r>
                <a:rPr lang="en-US" altLang="ko-KR" sz="1100" b="0" i="0" dirty="0">
                  <a:solidFill>
                    <a:srgbClr val="7E7E7E"/>
                  </a:solidFill>
                  <a:effectLst/>
                  <a:latin typeface="Noto Sans KR"/>
                </a:rPr>
                <a:t>30</a:t>
              </a:r>
              <a:r>
                <a:rPr lang="ko-KR" altLang="en-US" sz="1100" b="0" i="0" dirty="0">
                  <a:solidFill>
                    <a:srgbClr val="7E7E7E"/>
                  </a:solidFill>
                  <a:effectLst/>
                  <a:latin typeface="Noto Sans KR"/>
                </a:rPr>
                <a:t>일 오전 서울 여의도 국회에서 열린 </a:t>
              </a:r>
              <a:r>
                <a:rPr lang="en-US" altLang="ko-KR" sz="1100" b="0" i="0" dirty="0">
                  <a:solidFill>
                    <a:srgbClr val="7E7E7E"/>
                  </a:solidFill>
                  <a:effectLst/>
                  <a:latin typeface="Noto Sans KR"/>
                </a:rPr>
                <a:t>'</a:t>
              </a:r>
              <a:r>
                <a:rPr lang="ko-KR" altLang="en-US" sz="1100" b="0" i="0" dirty="0">
                  <a:solidFill>
                    <a:srgbClr val="7E7E7E"/>
                  </a:solidFill>
                  <a:effectLst/>
                  <a:latin typeface="Noto Sans KR"/>
                </a:rPr>
                <a:t>초당적 정치개혁 의원모임</a:t>
              </a:r>
              <a:r>
                <a:rPr lang="en-US" altLang="ko-KR" sz="1100" b="0" i="0" dirty="0">
                  <a:solidFill>
                    <a:srgbClr val="7E7E7E"/>
                  </a:solidFill>
                  <a:effectLst/>
                  <a:latin typeface="Noto Sans KR"/>
                </a:rPr>
                <a:t>' </a:t>
              </a:r>
              <a:r>
                <a:rPr lang="ko-KR" altLang="en-US" sz="1100" b="0" i="0" dirty="0">
                  <a:solidFill>
                    <a:srgbClr val="7E7E7E"/>
                  </a:solidFill>
                  <a:effectLst/>
                  <a:latin typeface="Noto Sans KR"/>
                </a:rPr>
                <a:t>출범식에 참석해 김진표 국회의장 등 참석자와 기념촬영을 하고 있다</a:t>
              </a:r>
              <a:r>
                <a:rPr lang="en-US" altLang="ko-KR" sz="1100" b="0" i="0" dirty="0">
                  <a:solidFill>
                    <a:srgbClr val="7E7E7E"/>
                  </a:solidFill>
                  <a:effectLst/>
                  <a:latin typeface="Noto Sans KR"/>
                </a:rPr>
                <a:t>. 2023.01.30. </a:t>
              </a:r>
              <a:r>
                <a:rPr lang="ko-KR" altLang="en-US" sz="1100" b="0" i="0" dirty="0" err="1">
                  <a:solidFill>
                    <a:srgbClr val="7E7E7E"/>
                  </a:solidFill>
                  <a:effectLst/>
                  <a:latin typeface="Noto Sans KR"/>
                </a:rPr>
                <a:t>뉴시스</a:t>
              </a:r>
              <a:endParaRPr lang="ko-KR" altLang="en-US" sz="1100" dirty="0"/>
            </a:p>
          </p:txBody>
        </p:sp>
      </p:grpSp>
      <p:pic>
        <p:nvPicPr>
          <p:cNvPr id="6" name="Picture 1">
            <a:extLst>
              <a:ext uri="{FF2B5EF4-FFF2-40B4-BE49-F238E27FC236}">
                <a16:creationId xmlns:a16="http://schemas.microsoft.com/office/drawing/2014/main" id="{5F5FF074-7CAB-DE68-BD75-EE618999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19" y="1726345"/>
            <a:ext cx="4518870" cy="380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4B4EDE-35B6-BB85-DC13-D3DA24D96D30}"/>
              </a:ext>
            </a:extLst>
          </p:cNvPr>
          <p:cNvSpPr/>
          <p:nvPr/>
        </p:nvSpPr>
        <p:spPr>
          <a:xfrm>
            <a:off x="0" y="0"/>
            <a:ext cx="12192000" cy="1082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6FB1B-8E97-4014-D148-69EE8ABB92AB}"/>
              </a:ext>
            </a:extLst>
          </p:cNvPr>
          <p:cNvSpPr txBox="1"/>
          <p:nvPr/>
        </p:nvSpPr>
        <p:spPr>
          <a:xfrm>
            <a:off x="1275634" y="464070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정당 체제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5EF5A-5EBD-319F-13AC-F24BE1A405EB}"/>
              </a:ext>
            </a:extLst>
          </p:cNvPr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128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674F4-F3F8-C1B1-4E35-1C3B9189B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824" y="1088252"/>
            <a:ext cx="935285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36575" indent="-536575" eaLnBrk="1" hangingPunct="1">
              <a:spcBef>
                <a:spcPct val="0"/>
              </a:spcBef>
              <a:buClrTx/>
              <a:buNone/>
              <a:defRPr/>
            </a:pPr>
            <a:r>
              <a:rPr lang="ko-KR" altLang="en-US" sz="1800" b="0" dirty="0">
                <a:latin typeface="굴림" charset="-127"/>
                <a:ea typeface="굴림" charset="-127"/>
              </a:rPr>
              <a:t> </a:t>
            </a:r>
            <a:r>
              <a:rPr lang="ko-KR" altLang="en-US" sz="2400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의의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정책결정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재화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서비스 제공에 영향을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미치는 공식적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비공식적 정치제도와 가치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536575" indent="-536575" eaLnBrk="1" hangingPunct="1">
              <a:spcBef>
                <a:spcPct val="0"/>
              </a:spcBef>
              <a:buClrTx/>
              <a:buNone/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536575" indent="-536575" eaLnBrk="1" hangingPunct="1">
              <a:spcBef>
                <a:spcPct val="0"/>
              </a:spcBef>
              <a:buClrTx/>
              <a:buNone/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대통령 임기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양당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다당제도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언론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민주주의 성숙도 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E64791D-B931-9334-80F2-6BC87B0691E3}"/>
              </a:ext>
            </a:extLst>
          </p:cNvPr>
          <p:cNvGrpSpPr/>
          <p:nvPr/>
        </p:nvGrpSpPr>
        <p:grpSpPr>
          <a:xfrm>
            <a:off x="1133824" y="2455864"/>
            <a:ext cx="9746697" cy="4041894"/>
            <a:chOff x="1703389" y="2455864"/>
            <a:chExt cx="8682036" cy="4041894"/>
          </a:xfrm>
        </p:grpSpPr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241B4845-0DD1-0B5E-17F9-4F6C551D8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576" y="2940051"/>
              <a:ext cx="2746375" cy="523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ea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한국의 정치환경변화</a:t>
              </a:r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67A3546A-34D4-CCDD-FB25-C05311CC9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389" y="5126039"/>
              <a:ext cx="1857375" cy="968375"/>
            </a:xfrm>
            <a:prstGeom prst="roundRect">
              <a:avLst>
                <a:gd name="adj" fmla="val 8111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C0B1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0531" tIns="33689" rIns="50531" bIns="33689" anchor="ctr"/>
            <a:lstStyle/>
            <a:p>
              <a:pPr latinLnBrk="1">
                <a:buFontTx/>
                <a:buChar char="•"/>
                <a:defRPr/>
              </a:pPr>
              <a:r>
                <a:rPr lang="ko-KR" altLang="en-US" sz="1400" b="1" dirty="0">
                  <a:latin typeface="+mn-ea"/>
                </a:rPr>
                <a:t>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박정희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노태우 정부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atinLnBrk="1">
                <a:buFontTx/>
                <a:buChar char="•"/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산업화</a:t>
              </a:r>
            </a:p>
            <a:p>
              <a:pPr latinLnBrk="1">
                <a:buFontTx/>
                <a:buChar char="•"/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환경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권위주의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latinLnBrk="1"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예측가능</a:t>
              </a:r>
            </a:p>
          </p:txBody>
        </p:sp>
        <p:sp>
          <p:nvSpPr>
            <p:cNvPr id="48134" name="AutoShape 5">
              <a:extLst>
                <a:ext uri="{FF2B5EF4-FFF2-40B4-BE49-F238E27FC236}">
                  <a16:creationId xmlns:a16="http://schemas.microsoft.com/office/drawing/2014/main" id="{F6FCE321-6E37-F189-7801-6EB89A092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838" y="6175376"/>
              <a:ext cx="1454150" cy="87313"/>
            </a:xfrm>
            <a:prstGeom prst="parallelogram">
              <a:avLst>
                <a:gd name="adj" fmla="val 291916"/>
              </a:avLst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678DD9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8135" name="AutoShape 16">
              <a:extLst>
                <a:ext uri="{FF2B5EF4-FFF2-40B4-BE49-F238E27FC236}">
                  <a16:creationId xmlns:a16="http://schemas.microsoft.com/office/drawing/2014/main" id="{8DC40A0B-171C-1483-3D44-65173059D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150" y="4510088"/>
              <a:ext cx="2070100" cy="1039812"/>
            </a:xfrm>
            <a:prstGeom prst="roundRect">
              <a:avLst>
                <a:gd name="adj" fmla="val 8111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50531" tIns="33689" rIns="50531" bIns="33689" anchor="ctr"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latinLnBrk="1">
                <a:buFontTx/>
                <a:buChar char="•"/>
              </a:pPr>
              <a:r>
                <a:rPr lang="ko-KR" altLang="en-US" sz="1400" b="1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김영삼 정부</a:t>
              </a:r>
            </a:p>
            <a:p>
              <a:pPr latinLnBrk="1">
                <a:buFontTx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지방자치 부활</a:t>
              </a:r>
              <a:endPara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atinLnBrk="1">
                <a:buFontTx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시민단체 정치참여 </a:t>
              </a:r>
            </a:p>
            <a:p>
              <a:pPr latinLnBrk="1">
                <a:buFontTx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집권세력의  연속성</a:t>
              </a:r>
            </a:p>
          </p:txBody>
        </p:sp>
        <p:sp>
          <p:nvSpPr>
            <p:cNvPr id="48136" name="AutoShape 20">
              <a:extLst>
                <a:ext uri="{FF2B5EF4-FFF2-40B4-BE49-F238E27FC236}">
                  <a16:creationId xmlns:a16="http://schemas.microsoft.com/office/drawing/2014/main" id="{89AC964D-696F-D60B-A5C2-C7E01903D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3992564"/>
              <a:ext cx="2159000" cy="942975"/>
            </a:xfrm>
            <a:prstGeom prst="roundRect">
              <a:avLst>
                <a:gd name="adj" fmla="val 8111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50531" tIns="33689" rIns="50531" bIns="33689" anchor="ctr"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latinLnBrk="1">
                <a:lnSpc>
                  <a:spcPct val="110000"/>
                </a:lnSpc>
                <a:buFontTx/>
                <a:buChar char="•"/>
              </a:pPr>
              <a:r>
                <a:rPr lang="ko-KR" altLang="en-US" sz="1400" b="1" dirty="0">
                  <a:solidFill>
                    <a:schemeClr val="accent2"/>
                  </a:solidFill>
                  <a:latin typeface="Arial Narrow" panose="020B0606020202030204" pitchFamily="34" charset="0"/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김대중 정부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노무현 정부</a:t>
              </a:r>
              <a:endPara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atinLnBrk="1">
                <a:lnSpc>
                  <a:spcPct val="110000"/>
                </a:lnSpc>
                <a:buFontTx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민주화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진보적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이념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atinLnBrk="1">
                <a:lnSpc>
                  <a:spcPct val="110000"/>
                </a:lnSpc>
                <a:buFontTx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새로운 정치세력 등장</a:t>
              </a:r>
            </a:p>
            <a:p>
              <a:pPr latinLnBrk="1">
                <a:lnSpc>
                  <a:spcPct val="110000"/>
                </a:lnSpc>
                <a:buFontTx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환경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복잡성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불확실성</a:t>
              </a:r>
            </a:p>
          </p:txBody>
        </p:sp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id="{499B527E-F263-AB69-C641-4A381C4DF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4" y="3668714"/>
              <a:ext cx="2160587" cy="942975"/>
            </a:xfrm>
            <a:prstGeom prst="roundRect">
              <a:avLst>
                <a:gd name="adj" fmla="val 8111"/>
              </a:avLst>
            </a:prstGeom>
            <a:gradFill rotWithShape="0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0531" tIns="33689" rIns="50531" bIns="33689" anchor="ctr"/>
            <a:lstStyle/>
            <a:p>
              <a:pPr latinLnBrk="1">
                <a:lnSpc>
                  <a:spcPct val="110000"/>
                </a:lnSpc>
                <a:buFontTx/>
                <a:buChar char="•"/>
                <a:defRPr/>
              </a:pPr>
              <a:r>
                <a:rPr lang="ko-KR" altLang="en-US" sz="1400" b="1" dirty="0">
                  <a:latin typeface="Arial Narrow" pitchFamily="34" charset="0"/>
                </a:rPr>
                <a:t> 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이명박 정부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박근혜 정부</a:t>
              </a:r>
            </a:p>
            <a:p>
              <a:pPr latinLnBrk="1">
                <a:lnSpc>
                  <a:spcPct val="110000"/>
                </a:lnSpc>
                <a:buFontTx/>
                <a:buChar char="•"/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보수적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이념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latinLnBrk="1">
                <a:lnSpc>
                  <a:spcPct val="110000"/>
                </a:lnSpc>
                <a:buFontTx/>
                <a:buChar char="•"/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정부주도의 성장전략 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atinLnBrk="1">
                <a:lnSpc>
                  <a:spcPct val="110000"/>
                </a:lnSpc>
                <a:buFontTx/>
                <a:buChar char="•"/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국회의 영향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선진화법</a:t>
              </a:r>
            </a:p>
          </p:txBody>
        </p:sp>
        <p:sp>
          <p:nvSpPr>
            <p:cNvPr id="48138" name="AutoShape 12">
              <a:extLst>
                <a:ext uri="{FF2B5EF4-FFF2-40B4-BE49-F238E27FC236}">
                  <a16:creationId xmlns:a16="http://schemas.microsoft.com/office/drawing/2014/main" id="{08D9317D-83B7-9E55-2DA2-3927EECB1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575" y="2455864"/>
              <a:ext cx="2101850" cy="968375"/>
            </a:xfrm>
            <a:prstGeom prst="roundRect">
              <a:avLst>
                <a:gd name="adj" fmla="val 8111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C0B1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50531" tIns="33689" rIns="50531" bIns="33689" anchor="ctr"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latinLnBrk="1">
                <a:buFontTx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문재인 정부</a:t>
              </a:r>
              <a:endPara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atinLnBrk="1">
                <a:buFontTx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촛불혁명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진보적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이념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atinLnBrk="1">
                <a:buFontTx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환경</a:t>
              </a:r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적패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청산 </a:t>
              </a:r>
              <a:endPara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atinLnBrk="1"/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</a:t>
              </a: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한반도 평화 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r>
                <a:rPr lang="ko-KR" altLang="en-US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139" name="Freeform 6">
              <a:extLst>
                <a:ext uri="{FF2B5EF4-FFF2-40B4-BE49-F238E27FC236}">
                  <a16:creationId xmlns:a16="http://schemas.microsoft.com/office/drawing/2014/main" id="{66C93F0E-D185-CC16-BA42-25AAD25C0B95}"/>
                </a:ext>
              </a:extLst>
            </p:cNvPr>
            <p:cNvSpPr>
              <a:spLocks/>
            </p:cNvSpPr>
            <p:nvPr/>
          </p:nvSpPr>
          <p:spPr bwMode="auto">
            <a:xfrm rot="1200000">
              <a:off x="3340100" y="5634039"/>
              <a:ext cx="736600" cy="566737"/>
            </a:xfrm>
            <a:custGeom>
              <a:avLst/>
              <a:gdLst>
                <a:gd name="T0" fmla="*/ 0 w 545"/>
                <a:gd name="T1" fmla="*/ 2147483646 h 414"/>
                <a:gd name="T2" fmla="*/ 2147483646 w 545"/>
                <a:gd name="T3" fmla="*/ 2147483646 h 414"/>
                <a:gd name="T4" fmla="*/ 2147483646 w 545"/>
                <a:gd name="T5" fmla="*/ 2147483646 h 414"/>
                <a:gd name="T6" fmla="*/ 2147483646 w 545"/>
                <a:gd name="T7" fmla="*/ 0 h 414"/>
                <a:gd name="T8" fmla="*/ 2147483646 w 545"/>
                <a:gd name="T9" fmla="*/ 2147483646 h 414"/>
                <a:gd name="T10" fmla="*/ 2147483646 w 545"/>
                <a:gd name="T11" fmla="*/ 2147483646 h 4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5"/>
                <a:gd name="T19" fmla="*/ 0 h 414"/>
                <a:gd name="T20" fmla="*/ 545 w 545"/>
                <a:gd name="T21" fmla="*/ 414 h 4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5" h="414">
                  <a:moveTo>
                    <a:pt x="0" y="409"/>
                  </a:moveTo>
                  <a:lnTo>
                    <a:pt x="180" y="409"/>
                  </a:lnTo>
                  <a:lnTo>
                    <a:pt x="413" y="67"/>
                  </a:lnTo>
                  <a:lnTo>
                    <a:pt x="545" y="0"/>
                  </a:lnTo>
                  <a:lnTo>
                    <a:pt x="217" y="408"/>
                  </a:lnTo>
                  <a:lnTo>
                    <a:pt x="152" y="414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0" name="AutoShape 7">
              <a:extLst>
                <a:ext uri="{FF2B5EF4-FFF2-40B4-BE49-F238E27FC236}">
                  <a16:creationId xmlns:a16="http://schemas.microsoft.com/office/drawing/2014/main" id="{D4491855-FE99-DFB4-5A21-852B5DAC9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489" y="5610226"/>
              <a:ext cx="1692275" cy="176213"/>
            </a:xfrm>
            <a:prstGeom prst="parallelogram">
              <a:avLst>
                <a:gd name="adj" fmla="val 160815"/>
              </a:avLst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678DD9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8141" name="Freeform 6">
              <a:extLst>
                <a:ext uri="{FF2B5EF4-FFF2-40B4-BE49-F238E27FC236}">
                  <a16:creationId xmlns:a16="http://schemas.microsoft.com/office/drawing/2014/main" id="{7A6686AB-22B5-5478-F17D-924D5EC4D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5075239"/>
              <a:ext cx="1430338" cy="566737"/>
            </a:xfrm>
            <a:custGeom>
              <a:avLst/>
              <a:gdLst>
                <a:gd name="T0" fmla="*/ 0 w 545"/>
                <a:gd name="T1" fmla="*/ 2147483646 h 414"/>
                <a:gd name="T2" fmla="*/ 2147483646 w 545"/>
                <a:gd name="T3" fmla="*/ 2147483646 h 414"/>
                <a:gd name="T4" fmla="*/ 2147483646 w 545"/>
                <a:gd name="T5" fmla="*/ 2147483646 h 414"/>
                <a:gd name="T6" fmla="*/ 2147483646 w 545"/>
                <a:gd name="T7" fmla="*/ 0 h 414"/>
                <a:gd name="T8" fmla="*/ 2147483646 w 545"/>
                <a:gd name="T9" fmla="*/ 2147483646 h 414"/>
                <a:gd name="T10" fmla="*/ 2147483646 w 545"/>
                <a:gd name="T11" fmla="*/ 2147483646 h 4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5"/>
                <a:gd name="T19" fmla="*/ 0 h 414"/>
                <a:gd name="T20" fmla="*/ 545 w 545"/>
                <a:gd name="T21" fmla="*/ 414 h 4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5" h="414">
                  <a:moveTo>
                    <a:pt x="0" y="409"/>
                  </a:moveTo>
                  <a:lnTo>
                    <a:pt x="180" y="409"/>
                  </a:lnTo>
                  <a:lnTo>
                    <a:pt x="413" y="67"/>
                  </a:lnTo>
                  <a:lnTo>
                    <a:pt x="545" y="0"/>
                  </a:lnTo>
                  <a:lnTo>
                    <a:pt x="217" y="408"/>
                  </a:lnTo>
                  <a:lnTo>
                    <a:pt x="152" y="414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2" name="AutoShape 7">
              <a:extLst>
                <a:ext uri="{FF2B5EF4-FFF2-40B4-BE49-F238E27FC236}">
                  <a16:creationId xmlns:a16="http://schemas.microsoft.com/office/drawing/2014/main" id="{02DEF5BD-CC18-63E2-5C77-CDE5FA350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6" y="5072063"/>
              <a:ext cx="1692275" cy="176212"/>
            </a:xfrm>
            <a:prstGeom prst="parallelogram">
              <a:avLst>
                <a:gd name="adj" fmla="val 160816"/>
              </a:avLst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678DD9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8143" name="AutoShape 7">
              <a:extLst>
                <a:ext uri="{FF2B5EF4-FFF2-40B4-BE49-F238E27FC236}">
                  <a16:creationId xmlns:a16="http://schemas.microsoft.com/office/drawing/2014/main" id="{B9540579-E4FA-1687-570D-E6DACB52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1" y="4679951"/>
              <a:ext cx="1692275" cy="176213"/>
            </a:xfrm>
            <a:prstGeom prst="parallelogram">
              <a:avLst>
                <a:gd name="adj" fmla="val 160815"/>
              </a:avLst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678DD9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8144" name="Freeform 6">
              <a:extLst>
                <a:ext uri="{FF2B5EF4-FFF2-40B4-BE49-F238E27FC236}">
                  <a16:creationId xmlns:a16="http://schemas.microsoft.com/office/drawing/2014/main" id="{0B75233A-3581-0E5F-820F-DD2490081755}"/>
                </a:ext>
              </a:extLst>
            </p:cNvPr>
            <p:cNvSpPr>
              <a:spLocks/>
            </p:cNvSpPr>
            <p:nvPr/>
          </p:nvSpPr>
          <p:spPr bwMode="auto">
            <a:xfrm rot="60000">
              <a:off x="7213601" y="4651375"/>
              <a:ext cx="1546225" cy="566738"/>
            </a:xfrm>
            <a:custGeom>
              <a:avLst/>
              <a:gdLst>
                <a:gd name="T0" fmla="*/ 0 w 545"/>
                <a:gd name="T1" fmla="*/ 2147483646 h 414"/>
                <a:gd name="T2" fmla="*/ 2147483646 w 545"/>
                <a:gd name="T3" fmla="*/ 2147483646 h 414"/>
                <a:gd name="T4" fmla="*/ 2147483646 w 545"/>
                <a:gd name="T5" fmla="*/ 2147483646 h 414"/>
                <a:gd name="T6" fmla="*/ 2147483646 w 545"/>
                <a:gd name="T7" fmla="*/ 0 h 414"/>
                <a:gd name="T8" fmla="*/ 2147483646 w 545"/>
                <a:gd name="T9" fmla="*/ 2147483646 h 414"/>
                <a:gd name="T10" fmla="*/ 2147483646 w 545"/>
                <a:gd name="T11" fmla="*/ 2147483646 h 4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5"/>
                <a:gd name="T19" fmla="*/ 0 h 414"/>
                <a:gd name="T20" fmla="*/ 545 w 545"/>
                <a:gd name="T21" fmla="*/ 414 h 4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5" h="414">
                  <a:moveTo>
                    <a:pt x="0" y="409"/>
                  </a:moveTo>
                  <a:lnTo>
                    <a:pt x="180" y="409"/>
                  </a:lnTo>
                  <a:lnTo>
                    <a:pt x="413" y="67"/>
                  </a:lnTo>
                  <a:lnTo>
                    <a:pt x="545" y="0"/>
                  </a:lnTo>
                  <a:lnTo>
                    <a:pt x="217" y="408"/>
                  </a:lnTo>
                  <a:lnTo>
                    <a:pt x="152" y="414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5" name="AutoShape 26">
              <a:extLst>
                <a:ext uri="{FF2B5EF4-FFF2-40B4-BE49-F238E27FC236}">
                  <a16:creationId xmlns:a16="http://schemas.microsoft.com/office/drawing/2014/main" id="{DB8874A5-6404-E89A-7856-890E92F77D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20000">
              <a:off x="3665538" y="5978407"/>
              <a:ext cx="762000" cy="519351"/>
            </a:xfrm>
            <a:custGeom>
              <a:avLst/>
              <a:gdLst>
                <a:gd name="T0" fmla="*/ 2147483646 w 21600"/>
                <a:gd name="T1" fmla="*/ 0 h 21600"/>
                <a:gd name="T2" fmla="*/ 0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3150 h 21600"/>
                <a:gd name="T14" fmla="*/ 17536 w 21600"/>
                <a:gd name="T15" fmla="*/ 184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863" y="0"/>
                  </a:moveTo>
                  <a:lnTo>
                    <a:pt x="15863" y="3150"/>
                  </a:lnTo>
                  <a:lnTo>
                    <a:pt x="3375" y="3150"/>
                  </a:lnTo>
                  <a:lnTo>
                    <a:pt x="3375" y="18450"/>
                  </a:lnTo>
                  <a:lnTo>
                    <a:pt x="15863" y="18450"/>
                  </a:lnTo>
                  <a:lnTo>
                    <a:pt x="15863" y="21600"/>
                  </a:lnTo>
                  <a:lnTo>
                    <a:pt x="21600" y="10800"/>
                  </a:lnTo>
                  <a:lnTo>
                    <a:pt x="15863" y="0"/>
                  </a:lnTo>
                  <a:close/>
                </a:path>
                <a:path w="21600" h="21600">
                  <a:moveTo>
                    <a:pt x="1350" y="3150"/>
                  </a:moveTo>
                  <a:lnTo>
                    <a:pt x="1350" y="18450"/>
                  </a:lnTo>
                  <a:lnTo>
                    <a:pt x="2700" y="18450"/>
                  </a:lnTo>
                  <a:lnTo>
                    <a:pt x="2700" y="3150"/>
                  </a:lnTo>
                  <a:lnTo>
                    <a:pt x="1350" y="3150"/>
                  </a:lnTo>
                  <a:close/>
                </a:path>
                <a:path w="21600" h="21600">
                  <a:moveTo>
                    <a:pt x="0" y="3150"/>
                  </a:moveTo>
                  <a:lnTo>
                    <a:pt x="0" y="18450"/>
                  </a:lnTo>
                  <a:lnTo>
                    <a:pt x="675" y="18450"/>
                  </a:lnTo>
                  <a:lnTo>
                    <a:pt x="675" y="3150"/>
                  </a:lnTo>
                  <a:lnTo>
                    <a:pt x="0" y="315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8146" name="AutoShape 26">
              <a:extLst>
                <a:ext uri="{FF2B5EF4-FFF2-40B4-BE49-F238E27FC236}">
                  <a16:creationId xmlns:a16="http://schemas.microsoft.com/office/drawing/2014/main" id="{9F01F6AB-40D3-7C41-CE82-92272643B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40000">
              <a:off x="5807075" y="5325945"/>
              <a:ext cx="762000" cy="519351"/>
            </a:xfrm>
            <a:custGeom>
              <a:avLst/>
              <a:gdLst>
                <a:gd name="T0" fmla="*/ 2147483646 w 21600"/>
                <a:gd name="T1" fmla="*/ 0 h 21600"/>
                <a:gd name="T2" fmla="*/ 0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3150 h 21600"/>
                <a:gd name="T14" fmla="*/ 17536 w 21600"/>
                <a:gd name="T15" fmla="*/ 184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863" y="0"/>
                  </a:moveTo>
                  <a:lnTo>
                    <a:pt x="15863" y="3150"/>
                  </a:lnTo>
                  <a:lnTo>
                    <a:pt x="3375" y="3150"/>
                  </a:lnTo>
                  <a:lnTo>
                    <a:pt x="3375" y="18450"/>
                  </a:lnTo>
                  <a:lnTo>
                    <a:pt x="15863" y="18450"/>
                  </a:lnTo>
                  <a:lnTo>
                    <a:pt x="15863" y="21600"/>
                  </a:lnTo>
                  <a:lnTo>
                    <a:pt x="21600" y="10800"/>
                  </a:lnTo>
                  <a:lnTo>
                    <a:pt x="15863" y="0"/>
                  </a:lnTo>
                  <a:close/>
                </a:path>
                <a:path w="21600" h="21600">
                  <a:moveTo>
                    <a:pt x="1350" y="3150"/>
                  </a:moveTo>
                  <a:lnTo>
                    <a:pt x="1350" y="18450"/>
                  </a:lnTo>
                  <a:lnTo>
                    <a:pt x="2700" y="18450"/>
                  </a:lnTo>
                  <a:lnTo>
                    <a:pt x="2700" y="3150"/>
                  </a:lnTo>
                  <a:lnTo>
                    <a:pt x="1350" y="3150"/>
                  </a:lnTo>
                  <a:close/>
                </a:path>
                <a:path w="21600" h="21600">
                  <a:moveTo>
                    <a:pt x="0" y="3150"/>
                  </a:moveTo>
                  <a:lnTo>
                    <a:pt x="0" y="18450"/>
                  </a:lnTo>
                  <a:lnTo>
                    <a:pt x="675" y="18450"/>
                  </a:lnTo>
                  <a:lnTo>
                    <a:pt x="675" y="3150"/>
                  </a:lnTo>
                  <a:lnTo>
                    <a:pt x="0" y="315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8147" name="AutoShape 26">
              <a:extLst>
                <a:ext uri="{FF2B5EF4-FFF2-40B4-BE49-F238E27FC236}">
                  <a16:creationId xmlns:a16="http://schemas.microsoft.com/office/drawing/2014/main" id="{11E446F2-B8C1-BE33-CD65-EACD0C42E8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40000">
              <a:off x="7921625" y="5024320"/>
              <a:ext cx="762000" cy="519351"/>
            </a:xfrm>
            <a:custGeom>
              <a:avLst/>
              <a:gdLst>
                <a:gd name="T0" fmla="*/ 2147483646 w 21600"/>
                <a:gd name="T1" fmla="*/ 0 h 21600"/>
                <a:gd name="T2" fmla="*/ 0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3150 h 21600"/>
                <a:gd name="T14" fmla="*/ 17536 w 21600"/>
                <a:gd name="T15" fmla="*/ 184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863" y="0"/>
                  </a:moveTo>
                  <a:lnTo>
                    <a:pt x="15863" y="3150"/>
                  </a:lnTo>
                  <a:lnTo>
                    <a:pt x="3375" y="3150"/>
                  </a:lnTo>
                  <a:lnTo>
                    <a:pt x="3375" y="18450"/>
                  </a:lnTo>
                  <a:lnTo>
                    <a:pt x="15863" y="18450"/>
                  </a:lnTo>
                  <a:lnTo>
                    <a:pt x="15863" y="21600"/>
                  </a:lnTo>
                  <a:lnTo>
                    <a:pt x="21600" y="10800"/>
                  </a:lnTo>
                  <a:lnTo>
                    <a:pt x="15863" y="0"/>
                  </a:lnTo>
                  <a:close/>
                </a:path>
                <a:path w="21600" h="21600">
                  <a:moveTo>
                    <a:pt x="1350" y="3150"/>
                  </a:moveTo>
                  <a:lnTo>
                    <a:pt x="1350" y="18450"/>
                  </a:lnTo>
                  <a:lnTo>
                    <a:pt x="2700" y="18450"/>
                  </a:lnTo>
                  <a:lnTo>
                    <a:pt x="2700" y="3150"/>
                  </a:lnTo>
                  <a:lnTo>
                    <a:pt x="1350" y="3150"/>
                  </a:lnTo>
                  <a:close/>
                </a:path>
                <a:path w="21600" h="21600">
                  <a:moveTo>
                    <a:pt x="0" y="3150"/>
                  </a:moveTo>
                  <a:lnTo>
                    <a:pt x="0" y="18450"/>
                  </a:lnTo>
                  <a:lnTo>
                    <a:pt x="675" y="18450"/>
                  </a:lnTo>
                  <a:lnTo>
                    <a:pt x="675" y="3150"/>
                  </a:lnTo>
                  <a:lnTo>
                    <a:pt x="0" y="315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73BE32-64CC-F50D-EB55-70826D6EBAB2}"/>
              </a:ext>
            </a:extLst>
          </p:cNvPr>
          <p:cNvSpPr/>
          <p:nvPr/>
        </p:nvSpPr>
        <p:spPr>
          <a:xfrm>
            <a:off x="0" y="0"/>
            <a:ext cx="12192000" cy="1025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D47F7-F8BB-4085-6986-E87BD35CB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697" y="406544"/>
            <a:ext cx="2040644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정치적 환경</a:t>
            </a:r>
            <a:endParaRPr lang="ko-KR" altLang="en-US" dirty="0">
              <a:solidFill>
                <a:srgbClr val="0409D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E1E17CA-9701-B6D4-D980-C7DB6CB132BD}"/>
              </a:ext>
            </a:extLst>
          </p:cNvPr>
          <p:cNvSpPr/>
          <p:nvPr/>
        </p:nvSpPr>
        <p:spPr>
          <a:xfrm>
            <a:off x="8631421" y="1943597"/>
            <a:ext cx="2202764" cy="346553"/>
          </a:xfrm>
          <a:prstGeom prst="roundRect">
            <a:avLst/>
          </a:prstGeom>
          <a:solidFill>
            <a:srgbClr val="FD9C95"/>
          </a:solidFill>
          <a:ln>
            <a:solidFill>
              <a:srgbClr val="FD9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0409D6"/>
                </a:solidFill>
              </a:rPr>
              <a:t>윤석열</a:t>
            </a:r>
            <a:r>
              <a:rPr lang="ko-KR" altLang="en-US" sz="1400" b="1" dirty="0">
                <a:solidFill>
                  <a:srgbClr val="0409D6"/>
                </a:solidFill>
              </a:rPr>
              <a:t> 정부</a:t>
            </a:r>
            <a:r>
              <a:rPr lang="en-US" altLang="ko-KR" sz="1400" b="1" dirty="0">
                <a:solidFill>
                  <a:srgbClr val="0409D6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용산시대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6" y="1825294"/>
            <a:ext cx="3371436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정당체제의 유형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정당체제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직사각형 3">
            <a:extLst>
              <a:ext uri="{FF2B5EF4-FFF2-40B4-BE49-F238E27FC236}">
                <a16:creationId xmlns:a16="http://schemas.microsoft.com/office/drawing/2014/main" id="{6CE90021-B1DB-2541-542D-962737632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846" y="1064459"/>
            <a:ext cx="2233612" cy="7372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1" hangingPunct="1">
              <a:lnSpc>
                <a:spcPct val="20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일당제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단일정당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17C702-2FFC-263D-AE0B-3BC89F0F885A}"/>
              </a:ext>
            </a:extLst>
          </p:cNvPr>
          <p:cNvSpPr/>
          <p:nvPr/>
        </p:nvSpPr>
        <p:spPr bwMode="auto">
          <a:xfrm>
            <a:off x="4213458" y="1064459"/>
            <a:ext cx="5722938" cy="7372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나라를 다스리고 통치하기는 용이하나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경쟁이 없어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정치권력을 독점하므로 비민주적</a:t>
            </a:r>
          </a:p>
        </p:txBody>
      </p:sp>
      <p:sp>
        <p:nvSpPr>
          <p:cNvPr id="22533" name="직사각형 5">
            <a:extLst>
              <a:ext uri="{FF2B5EF4-FFF2-40B4-BE49-F238E27FC236}">
                <a16:creationId xmlns:a16="http://schemas.microsoft.com/office/drawing/2014/main" id="{161DD1F9-DEF4-A90F-FC75-CB192B44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08" y="1913835"/>
            <a:ext cx="2254250" cy="7694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1" hangingPunct="1">
              <a:lnSpc>
                <a:spcPct val="20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복수정당제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F8E552-65A5-30B1-F67A-C660923F256E}"/>
              </a:ext>
            </a:extLst>
          </p:cNvPr>
          <p:cNvSpPr/>
          <p:nvPr/>
        </p:nvSpPr>
        <p:spPr bwMode="auto">
          <a:xfrm>
            <a:off x="4226219" y="1915553"/>
            <a:ext cx="5722938" cy="7677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정국 혼란의 우려는 있으나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latin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국민들의 의사 반영이 가능하여 민주적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535" name="그룹 1">
            <a:extLst>
              <a:ext uri="{FF2B5EF4-FFF2-40B4-BE49-F238E27FC236}">
                <a16:creationId xmlns:a16="http://schemas.microsoft.com/office/drawing/2014/main" id="{9AA2519E-F1AE-4654-6DC9-921B65F543BB}"/>
              </a:ext>
            </a:extLst>
          </p:cNvPr>
          <p:cNvGrpSpPr>
            <a:grpSpLocks/>
          </p:cNvGrpSpPr>
          <p:nvPr/>
        </p:nvGrpSpPr>
        <p:grpSpPr bwMode="auto">
          <a:xfrm>
            <a:off x="1979846" y="2817768"/>
            <a:ext cx="7956550" cy="3524308"/>
            <a:chOff x="1670050" y="2452688"/>
            <a:chExt cx="6070600" cy="3740150"/>
          </a:xfrm>
        </p:grpSpPr>
        <p:sp>
          <p:nvSpPr>
            <p:cNvPr id="22536" name="직사각형 5">
              <a:extLst>
                <a:ext uri="{FF2B5EF4-FFF2-40B4-BE49-F238E27FC236}">
                  <a16:creationId xmlns:a16="http://schemas.microsoft.com/office/drawing/2014/main" id="{3F0AB420-EA9A-3D44-A036-356DEA18D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802" y="2460615"/>
              <a:ext cx="2665413" cy="561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복수정당제의 종류</a:t>
              </a:r>
            </a:p>
          </p:txBody>
        </p:sp>
        <p:sp>
          <p:nvSpPr>
            <p:cNvPr id="4" name="왼쪽 중괄호 3">
              <a:extLst>
                <a:ext uri="{FF2B5EF4-FFF2-40B4-BE49-F238E27FC236}">
                  <a16:creationId xmlns:a16="http://schemas.microsoft.com/office/drawing/2014/main" id="{DB99FB7A-3A3B-8368-A584-C43469658EFB}"/>
                </a:ext>
              </a:extLst>
            </p:cNvPr>
            <p:cNvSpPr/>
            <p:nvPr/>
          </p:nvSpPr>
          <p:spPr bwMode="auto">
            <a:xfrm>
              <a:off x="2559170" y="2474657"/>
              <a:ext cx="154922" cy="534569"/>
            </a:xfrm>
            <a:prstGeom prst="leftBrac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EB3B2589-2F77-1F16-0B61-7998C18D90DE}"/>
                </a:ext>
              </a:extLst>
            </p:cNvPr>
            <p:cNvSpPr/>
            <p:nvPr/>
          </p:nvSpPr>
          <p:spPr bwMode="auto">
            <a:xfrm>
              <a:off x="5524587" y="2452688"/>
              <a:ext cx="202073" cy="534569"/>
            </a:xfrm>
            <a:prstGeom prst="rightBrac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B6EF268-D9C3-8D20-B3E4-BBC034805EA4}"/>
                </a:ext>
              </a:extLst>
            </p:cNvPr>
            <p:cNvSpPr/>
            <p:nvPr/>
          </p:nvSpPr>
          <p:spPr bwMode="auto">
            <a:xfrm>
              <a:off x="2070827" y="3199620"/>
              <a:ext cx="1133291" cy="43571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양당제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AA435C8-D7C7-62C6-E42E-A1A4012D4362}"/>
                </a:ext>
              </a:extLst>
            </p:cNvPr>
            <p:cNvSpPr/>
            <p:nvPr/>
          </p:nvSpPr>
          <p:spPr bwMode="auto">
            <a:xfrm>
              <a:off x="4992462" y="3199620"/>
              <a:ext cx="1133290" cy="43571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다당제</a:t>
              </a:r>
            </a:p>
          </p:txBody>
        </p:sp>
        <p:sp>
          <p:nvSpPr>
            <p:cNvPr id="22541" name="직사각형 12">
              <a:extLst>
                <a:ext uri="{FF2B5EF4-FFF2-40B4-BE49-F238E27FC236}">
                  <a16:creationId xmlns:a16="http://schemas.microsoft.com/office/drawing/2014/main" id="{A3CFB6CA-412E-4769-300E-EE0EDE7F1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63" y="3662363"/>
              <a:ext cx="1276350" cy="3270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algn="ctr" eaLnBrk="1" latinLnBrk="1" hangingPunct="1"/>
              <a:r>
                <a:rPr lang="en-US" altLang="ko-KR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50%(</a:t>
              </a:r>
              <a:r>
                <a:rPr lang="ko-KR" altLang="en-US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득표율</a:t>
              </a:r>
              <a:r>
                <a:rPr lang="en-US" altLang="ko-KR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2542" name="그림 17">
              <a:extLst>
                <a:ext uri="{FF2B5EF4-FFF2-40B4-BE49-F238E27FC236}">
                  <a16:creationId xmlns:a16="http://schemas.microsoft.com/office/drawing/2014/main" id="{58BFBDE7-E19B-856E-623A-0C20EC381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700" y="3898900"/>
              <a:ext cx="1739900" cy="11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3" name="그림 19">
              <a:extLst>
                <a:ext uri="{FF2B5EF4-FFF2-40B4-BE49-F238E27FC236}">
                  <a16:creationId xmlns:a16="http://schemas.microsoft.com/office/drawing/2014/main" id="{12548FAE-946B-0770-58B7-D45F78012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688" y="4408488"/>
              <a:ext cx="1668462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544" name="직선 연결선 21">
              <a:extLst>
                <a:ext uri="{FF2B5EF4-FFF2-40B4-BE49-F238E27FC236}">
                  <a16:creationId xmlns:a16="http://schemas.microsoft.com/office/drawing/2014/main" id="{E587048D-F785-9B6E-882E-1EF164D651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8313" y="3989388"/>
              <a:ext cx="6002337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직선 연결선 25">
              <a:extLst>
                <a:ext uri="{FF2B5EF4-FFF2-40B4-BE49-F238E27FC236}">
                  <a16:creationId xmlns:a16="http://schemas.microsoft.com/office/drawing/2014/main" id="{77C1374F-7A48-5D78-EBF4-D2E916C211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70050" y="5046663"/>
              <a:ext cx="6070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6" name="직사각형 32">
              <a:extLst>
                <a:ext uri="{FF2B5EF4-FFF2-40B4-BE49-F238E27FC236}">
                  <a16:creationId xmlns:a16="http://schemas.microsoft.com/office/drawing/2014/main" id="{7200B297-F476-CFD0-EAE2-A3F12D7F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5080000"/>
              <a:ext cx="2041525" cy="3270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algn="ctr" eaLnBrk="1" latinLnBrk="1" hangingPunct="1"/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</a:t>
              </a:r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</a:t>
              </a:r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</a:t>
              </a:r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</a:t>
              </a:r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</a:t>
              </a:r>
            </a:p>
          </p:txBody>
        </p:sp>
        <p:sp>
          <p:nvSpPr>
            <p:cNvPr id="22547" name="직사각형 33">
              <a:extLst>
                <a:ext uri="{FF2B5EF4-FFF2-40B4-BE49-F238E27FC236}">
                  <a16:creationId xmlns:a16="http://schemas.microsoft.com/office/drawing/2014/main" id="{36B38DB2-0DBB-A38D-7416-6E7D72C4F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950" y="5080000"/>
              <a:ext cx="2039938" cy="3270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algn="ctr" eaLnBrk="1" latinLnBrk="1" hangingPunct="1"/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</a:t>
              </a:r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</a:t>
              </a:r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</a:t>
              </a:r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</a:t>
              </a:r>
              <a:r>
                <a:rPr lang="en-US" altLang="ko-KR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r>
                <a:rPr lang="ko-KR" altLang="en-US" sz="15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</a:t>
              </a:r>
            </a:p>
          </p:txBody>
        </p:sp>
        <p:sp>
          <p:nvSpPr>
            <p:cNvPr id="22548" name="직사각형 34">
              <a:extLst>
                <a:ext uri="{FF2B5EF4-FFF2-40B4-BE49-F238E27FC236}">
                  <a16:creationId xmlns:a16="http://schemas.microsoft.com/office/drawing/2014/main" id="{E719DE7E-4C9A-906B-2CBB-B9F5E8F58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5402263"/>
              <a:ext cx="1939925" cy="790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</a:t>
              </a:r>
              <a:r>
                <a:rPr lang="en-US" altLang="ko-KR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+B</a:t>
              </a:r>
              <a:r>
                <a:rPr lang="ko-KR" altLang="en-US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당≫</a:t>
              </a:r>
              <a:r>
                <a:rPr lang="en-US" altLang="ko-KR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90%</a:t>
              </a:r>
            </a:p>
            <a:p>
              <a:pPr algn="ctr" eaLnBrk="1" latinLnBrk="1" hangingPunct="1"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과반장당 존재 </a:t>
              </a:r>
            </a:p>
          </p:txBody>
        </p:sp>
        <p:sp>
          <p:nvSpPr>
            <p:cNvPr id="22549" name="직사각형 35">
              <a:extLst>
                <a:ext uri="{FF2B5EF4-FFF2-40B4-BE49-F238E27FC236}">
                  <a16:creationId xmlns:a16="http://schemas.microsoft.com/office/drawing/2014/main" id="{D07D3A08-C668-CF8B-11B5-C828E4BB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913" y="5381625"/>
              <a:ext cx="2833687" cy="6524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algn="ctr" eaLnBrk="1" latinLnBrk="1" hangingPunct="1"/>
              <a:r>
                <a:rPr lang="ko-KR" altLang="en-US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과반정당 없음</a:t>
              </a:r>
              <a:endPara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lang="ko-KR" altLang="en-US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en-US" altLang="ko-KR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당에 </a:t>
              </a:r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casting vote </a:t>
              </a:r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有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lang="ko-KR" altLang="en-US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D23352-6E2C-4AFB-804E-F21E756F782F}"/>
              </a:ext>
            </a:extLst>
          </p:cNvPr>
          <p:cNvSpPr/>
          <p:nvPr/>
        </p:nvSpPr>
        <p:spPr>
          <a:xfrm>
            <a:off x="0" y="-1"/>
            <a:ext cx="12192000" cy="950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E2C776-FF97-BD67-E2D2-60BA8761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40" y="226180"/>
            <a:ext cx="2887917" cy="49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500" b="1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정당과 시민 참여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정당체제의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8986" y="1549069"/>
            <a:ext cx="9017212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일당 체제와 지배적 일당 체제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 조직은 군대와 유사하게 구성되어 있으며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모든 권력과 관직을 독점하고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 기구를 통제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지배적 일당 체제는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개정당이 권력을 상당 기간 장악하고 있지만 다른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정당도 공식적으로 존재하고 지배적 일당과 경쟁한다는 점 에서 일당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체제와는 다른 정당 체제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8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그룹 1">
            <a:extLst>
              <a:ext uri="{FF2B5EF4-FFF2-40B4-BE49-F238E27FC236}">
                <a16:creationId xmlns:a16="http://schemas.microsoft.com/office/drawing/2014/main" id="{9C2ED477-3A4A-3579-8917-FB1B7E4777CD}"/>
              </a:ext>
            </a:extLst>
          </p:cNvPr>
          <p:cNvGrpSpPr>
            <a:grpSpLocks/>
          </p:cNvGrpSpPr>
          <p:nvPr/>
        </p:nvGrpSpPr>
        <p:grpSpPr bwMode="auto">
          <a:xfrm>
            <a:off x="1761688" y="1141462"/>
            <a:ext cx="7875944" cy="4855793"/>
            <a:chOff x="839336" y="960467"/>
            <a:chExt cx="7351713" cy="4659312"/>
          </a:xfrm>
        </p:grpSpPr>
        <p:sp>
          <p:nvSpPr>
            <p:cNvPr id="4" name="왼쪽 중괄호 3">
              <a:extLst>
                <a:ext uri="{FF2B5EF4-FFF2-40B4-BE49-F238E27FC236}">
                  <a16:creationId xmlns:a16="http://schemas.microsoft.com/office/drawing/2014/main" id="{B5774F8A-BE0A-F1F0-27F9-C6968A1A30D2}"/>
                </a:ext>
              </a:extLst>
            </p:cNvPr>
            <p:cNvSpPr/>
            <p:nvPr/>
          </p:nvSpPr>
          <p:spPr bwMode="auto">
            <a:xfrm>
              <a:off x="1571173" y="971579"/>
              <a:ext cx="155575" cy="534988"/>
            </a:xfrm>
            <a:prstGeom prst="leftBrac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오른쪽 중괄호 4">
              <a:extLst>
                <a:ext uri="{FF2B5EF4-FFF2-40B4-BE49-F238E27FC236}">
                  <a16:creationId xmlns:a16="http://schemas.microsoft.com/office/drawing/2014/main" id="{CDD55D8F-C1F7-F68E-FA32-8CC2112ED2B5}"/>
                </a:ext>
              </a:extLst>
            </p:cNvPr>
            <p:cNvSpPr/>
            <p:nvPr/>
          </p:nvSpPr>
          <p:spPr bwMode="auto">
            <a:xfrm>
              <a:off x="2463348" y="965229"/>
              <a:ext cx="200025" cy="534988"/>
            </a:xfrm>
            <a:prstGeom prst="rightBrac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8" name="사각형: 둥근 모서리 5">
              <a:extLst>
                <a:ext uri="{FF2B5EF4-FFF2-40B4-BE49-F238E27FC236}">
                  <a16:creationId xmlns:a16="http://schemas.microsoft.com/office/drawing/2014/main" id="{9E51219C-514C-02E0-32F8-E8EB62E48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561" y="1019204"/>
              <a:ext cx="752475" cy="4397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algn="ctr" eaLnBrk="1" latinLnBrk="1" hangingPunct="1"/>
              <a:r>
                <a:rPr lang="ko-KR" altLang="en-US" sz="20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장점</a:t>
              </a:r>
            </a:p>
          </p:txBody>
        </p:sp>
        <p:sp>
          <p:nvSpPr>
            <p:cNvPr id="7" name="오른쪽 중괄호 6">
              <a:extLst>
                <a:ext uri="{FF2B5EF4-FFF2-40B4-BE49-F238E27FC236}">
                  <a16:creationId xmlns:a16="http://schemas.microsoft.com/office/drawing/2014/main" id="{9C1A5313-3E35-DFA8-9CBE-649FE7074211}"/>
                </a:ext>
              </a:extLst>
            </p:cNvPr>
            <p:cNvSpPr/>
            <p:nvPr/>
          </p:nvSpPr>
          <p:spPr bwMode="auto">
            <a:xfrm>
              <a:off x="6509887" y="965229"/>
              <a:ext cx="201612" cy="534988"/>
            </a:xfrm>
            <a:prstGeom prst="rightBrac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57D4C71A-23D7-D4DC-150D-1E299EA3B19E}"/>
                </a:ext>
              </a:extLst>
            </p:cNvPr>
            <p:cNvSpPr/>
            <p:nvPr/>
          </p:nvSpPr>
          <p:spPr bwMode="auto">
            <a:xfrm>
              <a:off x="5555799" y="960467"/>
              <a:ext cx="155575" cy="533400"/>
            </a:xfrm>
            <a:prstGeom prst="leftBrac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61" name="사각형: 둥근 모서리 8">
              <a:extLst>
                <a:ext uri="{FF2B5EF4-FFF2-40B4-BE49-F238E27FC236}">
                  <a16:creationId xmlns:a16="http://schemas.microsoft.com/office/drawing/2014/main" id="{78A4A236-D6E8-8202-61A3-29D0AFD7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7411" y="971579"/>
              <a:ext cx="752475" cy="4365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algn="ctr" eaLnBrk="1" latinLnBrk="1" hangingPunct="1"/>
              <a:r>
                <a:rPr lang="ko-KR" altLang="en-US" sz="2000" b="1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단점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C968830-47BE-E6D8-D0EE-5CAF9F05CD7D}"/>
                </a:ext>
              </a:extLst>
            </p:cNvPr>
            <p:cNvSpPr/>
            <p:nvPr/>
          </p:nvSpPr>
          <p:spPr bwMode="auto">
            <a:xfrm>
              <a:off x="4095298" y="1990754"/>
              <a:ext cx="611188" cy="10207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</a:t>
              </a:r>
              <a:endPara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defRPr/>
              </a:pP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</a:t>
              </a:r>
              <a:endPara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defRPr/>
              </a:pP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</a:p>
          </p:txBody>
        </p:sp>
        <p:sp>
          <p:nvSpPr>
            <p:cNvPr id="23563" name="직사각형 11">
              <a:extLst>
                <a:ext uri="{FF2B5EF4-FFF2-40B4-BE49-F238E27FC236}">
                  <a16:creationId xmlns:a16="http://schemas.microsoft.com/office/drawing/2014/main" id="{89096072-3963-08F3-9D1C-6A3092A6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749" y="1670079"/>
              <a:ext cx="2432050" cy="177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책임정치실현</a:t>
              </a:r>
              <a:endPara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정국안정</a:t>
              </a:r>
              <a:endPara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강력한정책수행</a:t>
              </a:r>
              <a:endPara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유권자정당선택용이 </a:t>
              </a:r>
            </a:p>
          </p:txBody>
        </p:sp>
        <p:sp>
          <p:nvSpPr>
            <p:cNvPr id="23564" name="직사각형 12">
              <a:extLst>
                <a:ext uri="{FF2B5EF4-FFF2-40B4-BE49-F238E27FC236}">
                  <a16:creationId xmlns:a16="http://schemas.microsoft.com/office/drawing/2014/main" id="{31276B5D-D149-398F-7016-7CA6FF5FB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161" y="1670079"/>
              <a:ext cx="2627313" cy="177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국민의사반영</a:t>
              </a:r>
              <a:endParaRPr lang="en-US" altLang="ko-KR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정당선택폭</a:t>
              </a:r>
              <a:endParaRPr lang="en-US" altLang="ko-KR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정당대립시 중재불가</a:t>
              </a:r>
              <a:endParaRPr lang="en-US" altLang="ko-KR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(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en-US" altLang="ko-KR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영향력 없음</a:t>
              </a:r>
              <a:r>
                <a:rPr lang="en-US" altLang="ko-KR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23565" name="직선 화살표 연결선 14">
              <a:extLst>
                <a:ext uri="{FF2B5EF4-FFF2-40B4-BE49-F238E27FC236}">
                  <a16:creationId xmlns:a16="http://schemas.microsoft.com/office/drawing/2014/main" id="{0846951F-0917-EFFB-C914-E30EC81565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02723" y="1756052"/>
              <a:ext cx="0" cy="300037"/>
            </a:xfrm>
            <a:prstGeom prst="straightConnector1">
              <a:avLst/>
            </a:prstGeom>
            <a:noFill/>
            <a:ln w="12700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직선 화살표 연결선 17">
              <a:extLst>
                <a:ext uri="{FF2B5EF4-FFF2-40B4-BE49-F238E27FC236}">
                  <a16:creationId xmlns:a16="http://schemas.microsoft.com/office/drawing/2014/main" id="{F93D2115-8B8E-0CD0-6A86-7C67C34E9B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11536" y="2139979"/>
              <a:ext cx="0" cy="300038"/>
            </a:xfrm>
            <a:prstGeom prst="straightConnector1">
              <a:avLst/>
            </a:prstGeom>
            <a:noFill/>
            <a:ln w="12700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직선 연결선 19">
              <a:extLst>
                <a:ext uri="{FF2B5EF4-FFF2-40B4-BE49-F238E27FC236}">
                  <a16:creationId xmlns:a16="http://schemas.microsoft.com/office/drawing/2014/main" id="{B88CCE28-3BAD-262C-C920-2115C26329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9336" y="3657629"/>
              <a:ext cx="70215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35B8F1A-79C6-8EB7-F009-CCA08A7AA546}"/>
                </a:ext>
              </a:extLst>
            </p:cNvPr>
            <p:cNvSpPr/>
            <p:nvPr/>
          </p:nvSpPr>
          <p:spPr bwMode="auto">
            <a:xfrm>
              <a:off x="4095298" y="4156104"/>
              <a:ext cx="611188" cy="10207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defRPr/>
              </a:pP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</a:t>
              </a:r>
              <a:endPara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defRPr/>
              </a:pP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</a:p>
          </p:txBody>
        </p:sp>
        <p:sp>
          <p:nvSpPr>
            <p:cNvPr id="23569" name="직사각형 22">
              <a:extLst>
                <a:ext uri="{FF2B5EF4-FFF2-40B4-BE49-F238E27FC236}">
                  <a16:creationId xmlns:a16="http://schemas.microsoft.com/office/drawing/2014/main" id="{F9065B94-F8EB-6B4A-27F2-965BD8DCA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099" y="3787804"/>
              <a:ext cx="2676525" cy="1831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국민의사반영</a:t>
              </a:r>
              <a:endPara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정당선택폭</a:t>
              </a:r>
              <a:endPara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정당대립시 중재용이</a:t>
              </a:r>
              <a:endPara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(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en-US" altLang="ko-KR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 영향력 행사</a:t>
              </a:r>
              <a:r>
                <a:rPr lang="en-US" altLang="ko-KR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23570" name="직선 화살표 연결선 24">
              <a:extLst>
                <a:ext uri="{FF2B5EF4-FFF2-40B4-BE49-F238E27FC236}">
                  <a16:creationId xmlns:a16="http://schemas.microsoft.com/office/drawing/2014/main" id="{F54F38A2-8DB1-2306-2F95-F4D6E64925B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57061" y="3914804"/>
              <a:ext cx="0" cy="241300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직선 화살표 연결선 26">
              <a:extLst>
                <a:ext uri="{FF2B5EF4-FFF2-40B4-BE49-F238E27FC236}">
                  <a16:creationId xmlns:a16="http://schemas.microsoft.com/office/drawing/2014/main" id="{172182D6-15BF-5EE9-FE59-C1F3C5F2F9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87199" y="4303538"/>
              <a:ext cx="0" cy="271462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직사각형 29">
              <a:extLst>
                <a:ext uri="{FF2B5EF4-FFF2-40B4-BE49-F238E27FC236}">
                  <a16:creationId xmlns:a16="http://schemas.microsoft.com/office/drawing/2014/main" id="{AC62EE09-ED69-7D95-E09B-00FF03B91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599" y="3792567"/>
              <a:ext cx="2965450" cy="17700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책임소재불명확</a:t>
              </a:r>
              <a:endParaRPr lang="en-US" altLang="ko-KR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정국혼란가능성</a:t>
              </a:r>
              <a:endParaRPr lang="en-US" altLang="ko-KR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정책추진력 미약</a:t>
              </a:r>
              <a:endParaRPr lang="en-US" altLang="ko-KR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18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유권자 정당선택 난감 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04D9B7-42B9-9FD7-C543-9DC654A6EA1D}"/>
              </a:ext>
            </a:extLst>
          </p:cNvPr>
          <p:cNvSpPr/>
          <p:nvPr/>
        </p:nvSpPr>
        <p:spPr>
          <a:xfrm>
            <a:off x="0" y="-1"/>
            <a:ext cx="12192000" cy="950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860E22D-DD5F-F8A8-C13F-2CE0CE63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411" y="190851"/>
            <a:ext cx="3489267" cy="56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500" b="1" dirty="0">
                <a:solidFill>
                  <a:srgbClr val="0409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양당 체제 다당 체제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정당체제의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77042" y="1490007"/>
            <a:ext cx="858600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양당 체제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두 개의 주요 정당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주로 거대정당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 서로 경쟁하는 정당 체제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일당 체제에 비해 복수의 정당이 선거 승리를 위해 경쟁하는 체제이기에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유권자들의 선택이 가능함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 개의 정당이 독자적으로 다수당 정부를 만들기 때문에 정치적 안정이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이루어질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07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정당체제의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7375" y="1464567"/>
            <a:ext cx="8802410" cy="340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양당 체제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 startAt="3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책임 정치가 이루어질 가능성이 높음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 startAt="3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 startAt="3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정당들이 특정 이념이나 가치를 지향하는 대중정당보다는 선거 승리를 위한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포괄정당의 성격을 띨 가능성이 높음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 startAt="3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 startAt="3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 정책의 중도화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758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91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정당체제의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7581" y="1312976"/>
            <a:ext cx="8816837" cy="451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다당 체제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 이상의 정당이 경쟁하는 정당 체제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여러 이념이나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혹은 특정 집단의 이익을 추구하는 다수의 정당이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경쟁하기 때문에 사회의 다양한 요구가 반영될 수 있고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유권자 또한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폭넓은 선택지를 가질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 정당이 참여한 연립 정부가 구성되어 국정 을 운하기 때문에 정책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실패의 책임소재가 불분명해질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연립에 참여한 정당들 간 협조가 어려울 경우 정치적 불안이 초래될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44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정당체제의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0598" y="1589977"/>
            <a:ext cx="86773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선거제도와 정당체제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 이상의 정당이 경쟁하는 정당 체제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선거구에서 가장 많은 득표를 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명이 당선되는 ‘소선거구 단순다수제’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정당이 획득한 득표율과 비례해 의석을 차지하는 ‘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정당명부식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비례대표제’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정당체제란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60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1316</Words>
  <Application>Microsoft Office PowerPoint</Application>
  <PresentationFormat>와이드스크린</PresentationFormat>
  <Paragraphs>220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NanumGothicExtraBold</vt:lpstr>
      <vt:lpstr>Noto Sans KR</vt:lpstr>
      <vt:lpstr>THEFACESHOP INKLIPQUID</vt:lpstr>
      <vt:lpstr>굴림</vt:lpstr>
      <vt:lpstr>맑은 고딕</vt:lpstr>
      <vt:lpstr>맑은고딕</vt:lpstr>
      <vt:lpstr>휴먼모음T</vt:lpstr>
      <vt:lpstr>Arial</vt:lpstr>
      <vt:lpstr>Arial Narrow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2023-01-13T00:38:13Z</dcterms:created>
  <dcterms:modified xsi:type="dcterms:W3CDTF">2023-01-31T11:55:17Z</dcterms:modified>
</cp:coreProperties>
</file>